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9" r:id="rId4"/>
    <p:sldId id="258" r:id="rId5"/>
    <p:sldId id="260" r:id="rId6"/>
    <p:sldId id="261" r:id="rId7"/>
    <p:sldId id="262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5" r:id="rId26"/>
    <p:sldId id="286" r:id="rId27"/>
    <p:sldId id="288" r:id="rId28"/>
    <p:sldId id="289" r:id="rId29"/>
    <p:sldId id="290" r:id="rId30"/>
    <p:sldId id="291" r:id="rId31"/>
    <p:sldId id="292" r:id="rId32"/>
    <p:sldId id="293" r:id="rId33"/>
    <p:sldId id="295" r:id="rId34"/>
    <p:sldId id="296" r:id="rId35"/>
    <p:sldId id="297" r:id="rId36"/>
    <p:sldId id="301" r:id="rId37"/>
    <p:sldId id="302" r:id="rId38"/>
    <p:sldId id="303" r:id="rId39"/>
    <p:sldId id="304" r:id="rId40"/>
    <p:sldId id="305" r:id="rId41"/>
    <p:sldId id="306" r:id="rId42"/>
    <p:sldId id="307" r:id="rId43"/>
    <p:sldId id="308" r:id="rId44"/>
    <p:sldId id="309" r:id="rId45"/>
    <p:sldId id="311" r:id="rId46"/>
    <p:sldId id="314" r:id="rId47"/>
    <p:sldId id="315" r:id="rId48"/>
    <p:sldId id="317" r:id="rId49"/>
    <p:sldId id="318" r:id="rId50"/>
    <p:sldId id="319" r:id="rId51"/>
    <p:sldId id="321" r:id="rId52"/>
    <p:sldId id="322" r:id="rId53"/>
    <p:sldId id="323" r:id="rId54"/>
    <p:sldId id="324" r:id="rId55"/>
    <p:sldId id="325" r:id="rId56"/>
    <p:sldId id="326" r:id="rId57"/>
    <p:sldId id="328" r:id="rId58"/>
    <p:sldId id="329" r:id="rId59"/>
    <p:sldId id="331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bleStyles" Target="tableStyles.xml"/><Relationship Id="rId62" Type="http://schemas.openxmlformats.org/officeDocument/2006/relationships/viewProps" Target="viewProps.xml"/><Relationship Id="rId61" Type="http://schemas.openxmlformats.org/officeDocument/2006/relationships/presProps" Target="presProps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png"/><Relationship Id="rId1" Type="http://schemas.openxmlformats.org/officeDocument/2006/relationships/image" Target="../media/image49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918970" y="2644140"/>
            <a:ext cx="835406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FIRIN VERİLERİ İLE ANALİZ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812800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“Ani 0'lanmalar Olmayan” VE "Sabit De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ğ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erler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ermeyen"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TUNLAR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ZER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NDE ANAL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</a:rPr>
              <a:t>Z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83005" y="213677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Analizlerde Kullanılacak Sütunlar:</a:t>
            </a:r>
            <a:endParaRPr lang="tr-TR" altLang="en-US" b="1"/>
          </a:p>
          <a:p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5851525" y="1858010"/>
            <a:ext cx="5219700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🔍</a:t>
            </a:r>
            <a:r>
              <a:rPr lang="tr-TR" altLang="zh-CN" b="1">
                <a:solidFill>
                  <a:schemeClr val="accent1"/>
                </a:solidFill>
              </a:rPr>
              <a:t>   </a:t>
            </a:r>
            <a:r>
              <a:rPr lang="en-US" altLang="en-US" b="1"/>
              <a:t>Anomali Analizi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Anomali tespiti, bir veri setindeki </a:t>
            </a:r>
            <a:r>
              <a:rPr lang="en-US" altLang="en-US" b="1"/>
              <a:t>normal d</a:t>
            </a:r>
            <a:r>
              <a:rPr lang="en-US" altLang="en-US" b="1"/>
              <a:t>ışı</a:t>
            </a:r>
            <a:r>
              <a:rPr lang="en-US" altLang="en-US" b="1"/>
              <a:t>, yani al</a:t>
            </a:r>
            <a:r>
              <a:rPr lang="en-US" altLang="en-US" b="1"/>
              <a:t>ışı</a:t>
            </a:r>
            <a:r>
              <a:rPr lang="en-US" altLang="en-US" b="1"/>
              <a:t>lmad</a:t>
            </a:r>
            <a:r>
              <a:rPr lang="en-US" altLang="en-US" b="1"/>
              <a:t>ı</a:t>
            </a:r>
            <a:r>
              <a:rPr lang="en-US" altLang="en-US" b="1"/>
              <a:t>k veya beklenmeyen de</a:t>
            </a:r>
            <a:r>
              <a:rPr lang="en-US" altLang="en-US" b="1"/>
              <a:t>ğ</a:t>
            </a:r>
            <a:r>
              <a:rPr lang="en-US" altLang="en-US" b="1"/>
              <a:t>erleri</a:t>
            </a:r>
            <a:r>
              <a:rPr lang="en-US" altLang="en-US"/>
              <a:t> belirleme i</a:t>
            </a:r>
            <a:r>
              <a:rPr lang="en-US" altLang="en-US"/>
              <a:t>ş</a:t>
            </a:r>
            <a:r>
              <a:rPr lang="en-US" altLang="en-US"/>
              <a:t>lemidir.</a:t>
            </a:r>
            <a:endParaRPr lang="en-US" altLang="en-US"/>
          </a:p>
          <a:p>
            <a:pPr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ym typeface="+mn-ea"/>
              </a:rPr>
              <a:t>Rolling Z-score Yöntemi</a:t>
            </a:r>
            <a:r>
              <a:rPr lang="tr-TR" altLang="en-US" b="1">
                <a:sym typeface="+mn-ea"/>
              </a:rPr>
              <a:t> Kullanıldı</a:t>
            </a:r>
            <a:endParaRPr lang="tr-TR" altLang="en-US" b="1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Veri da</a:t>
            </a:r>
            <a:r>
              <a:rPr lang="en-US" altLang="en-US">
                <a:sym typeface="+mn-ea"/>
              </a:rPr>
              <a:t>ğı</a:t>
            </a:r>
            <a:r>
              <a:rPr lang="en-US" altLang="en-US">
                <a:sym typeface="+mn-ea"/>
              </a:rPr>
              <a:t>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m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zamanla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</a:t>
            </a:r>
            <a:r>
              <a:rPr lang="en-US" altLang="en-US">
                <a:sym typeface="+mn-ea"/>
              </a:rPr>
              <a:t>ş</a:t>
            </a:r>
            <a:r>
              <a:rPr lang="en-US" altLang="en-US">
                <a:sym typeface="+mn-ea"/>
              </a:rPr>
              <a:t>ebilece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 i</a:t>
            </a:r>
            <a:r>
              <a:rPr lang="en-US" altLang="en-US">
                <a:sym typeface="+mn-ea"/>
              </a:rPr>
              <a:t>ç</a:t>
            </a:r>
            <a:r>
              <a:rPr lang="en-US" altLang="en-US">
                <a:sym typeface="+mn-ea"/>
              </a:rPr>
              <a:t>in, her an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kendi dönemine göre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erlendiren rolling yakla</a:t>
            </a:r>
            <a:r>
              <a:rPr lang="en-US" altLang="en-US">
                <a:sym typeface="+mn-ea"/>
              </a:rPr>
              <a:t>şı</a:t>
            </a:r>
            <a:r>
              <a:rPr lang="en-US" altLang="en-US">
                <a:sym typeface="+mn-ea"/>
              </a:rPr>
              <a:t>m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, de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i</a:t>
            </a:r>
            <a:r>
              <a:rPr lang="en-US" altLang="en-US">
                <a:sym typeface="+mn-ea"/>
              </a:rPr>
              <a:t>ş</a:t>
            </a:r>
            <a:r>
              <a:rPr lang="en-US" altLang="en-US">
                <a:sym typeface="+mn-ea"/>
              </a:rPr>
              <a:t>en sistemlerde daha sa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kl</a:t>
            </a:r>
            <a:r>
              <a:rPr lang="en-US" altLang="en-US">
                <a:sym typeface="+mn-ea"/>
              </a:rPr>
              <a:t>ı</a:t>
            </a:r>
            <a:r>
              <a:rPr lang="en-US" altLang="en-US">
                <a:sym typeface="+mn-ea"/>
              </a:rPr>
              <a:t> sonu</a:t>
            </a:r>
            <a:r>
              <a:rPr lang="en-US" altLang="en-US">
                <a:sym typeface="+mn-ea"/>
              </a:rPr>
              <a:t>ç</a:t>
            </a:r>
            <a:r>
              <a:rPr lang="en-US" altLang="en-US">
                <a:sym typeface="+mn-ea"/>
              </a:rPr>
              <a:t>lar sa</a:t>
            </a:r>
            <a:r>
              <a:rPr lang="en-US" altLang="en-US">
                <a:sym typeface="+mn-ea"/>
              </a:rPr>
              <a:t>ğ</a:t>
            </a:r>
            <a:r>
              <a:rPr lang="en-US" altLang="en-US">
                <a:sym typeface="+mn-ea"/>
              </a:rPr>
              <a:t>lar.</a:t>
            </a:r>
            <a:endParaRPr lang="en-US" altLang="en-US">
              <a:sym typeface="+mn-ea"/>
            </a:endParaRPr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/>
              <a:t>Her gün 08:00-17:00 aras</a:t>
            </a:r>
            <a:r>
              <a:rPr lang="en-US" altLang="en-US"/>
              <a:t>ı</a:t>
            </a:r>
            <a:r>
              <a:rPr lang="en-US" altLang="en-US"/>
              <a:t>nda </a:t>
            </a:r>
            <a:r>
              <a:rPr lang="en-US" altLang="en-US" b="1" i="1"/>
              <a:t>540 </a:t>
            </a:r>
            <a:r>
              <a:rPr lang="en-US" altLang="en-US"/>
              <a:t>veri noktas</a:t>
            </a:r>
            <a:r>
              <a:rPr lang="en-US" altLang="en-US"/>
              <a:t>ı</a:t>
            </a:r>
            <a:r>
              <a:rPr lang="en-US" altLang="en-US"/>
              <a:t> oldu</a:t>
            </a:r>
            <a:r>
              <a:rPr lang="en-US" altLang="en-US"/>
              <a:t>ğ</a:t>
            </a:r>
            <a:r>
              <a:rPr lang="en-US" altLang="en-US"/>
              <a:t>undan, rolling z-score i</a:t>
            </a:r>
            <a:r>
              <a:rPr lang="en-US" altLang="en-US"/>
              <a:t>ç</a:t>
            </a:r>
            <a:r>
              <a:rPr lang="en-US" altLang="en-US"/>
              <a:t>in</a:t>
            </a:r>
            <a:r>
              <a:rPr lang="en-US" altLang="en-US" i="1"/>
              <a:t> </a:t>
            </a:r>
            <a:r>
              <a:rPr lang="en-US" altLang="en-US" b="1" i="1"/>
              <a:t>window=540</a:t>
            </a:r>
            <a:r>
              <a:rPr lang="en-US" altLang="en-US"/>
              <a:t> se</a:t>
            </a:r>
            <a:r>
              <a:rPr lang="en-US" altLang="en-US"/>
              <a:t>ç</a:t>
            </a:r>
            <a:r>
              <a:rPr lang="en-US" altLang="en-US"/>
              <a:t>ilerek anomaliler günlük dalgalanmalara göre de</a:t>
            </a:r>
            <a:r>
              <a:rPr lang="en-US" altLang="en-US"/>
              <a:t>ğ</a:t>
            </a:r>
            <a:r>
              <a:rPr lang="en-US" altLang="en-US"/>
              <a:t>erlendirildi.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668655" y="1146810"/>
            <a:ext cx="406400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Sütunlar aras</a:t>
            </a:r>
            <a:r>
              <a:rPr lang="tr-TR" altLang="en-US"/>
              <a:t>ı</a:t>
            </a:r>
            <a:r>
              <a:rPr lang="en-US" altLang="en-US"/>
              <a:t> korelas</a:t>
            </a:r>
            <a:r>
              <a:rPr lang="tr-TR" altLang="en-US"/>
              <a:t>y</a:t>
            </a:r>
            <a:r>
              <a:rPr lang="en-US" altLang="en-US"/>
              <a:t>on </a:t>
            </a:r>
            <a:r>
              <a:rPr lang="tr-TR" altLang="en-US"/>
              <a:t>ısı </a:t>
            </a:r>
            <a:r>
              <a:rPr lang="en-US" altLang="en-US"/>
              <a:t>haritas</a:t>
            </a:r>
            <a:r>
              <a:rPr lang="en-US" altLang="en-US"/>
              <a:t>ı</a:t>
            </a:r>
            <a:r>
              <a:rPr lang="tr-TR"/>
              <a:t>na göre: </a:t>
            </a:r>
            <a:endParaRPr lang="tr-TR"/>
          </a:p>
          <a:p>
            <a:endParaRPr lang="tr-TR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 i="1"/>
              <a:t>sogutma1_isi, sogutma2_isi</a:t>
            </a:r>
            <a:r>
              <a:rPr lang="en-US" altLang="en-US" b="1"/>
              <a:t>, </a:t>
            </a:r>
            <a:r>
              <a:rPr lang="en-US" altLang="en-US" b="1" i="1"/>
              <a:t>sogutma3_isi</a:t>
            </a:r>
            <a:r>
              <a:rPr lang="en-US" altLang="en-US" b="1"/>
              <a:t> </a:t>
            </a:r>
            <a:r>
              <a:rPr lang="en-US" altLang="en-US"/>
              <a:t>aralar</a:t>
            </a:r>
            <a:r>
              <a:rPr lang="en-US" altLang="en-US"/>
              <a:t>ı</a:t>
            </a:r>
            <a:r>
              <a:rPr lang="en-US" altLang="en-US"/>
              <a:t>ndaki korelasyon </a:t>
            </a:r>
            <a:r>
              <a:rPr lang="en-US" altLang="en-US"/>
              <a:t>ç</a:t>
            </a:r>
            <a:r>
              <a:rPr lang="en-US" altLang="en-US"/>
              <a:t>ok yüksek: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sogutma1_isi ↔ sogutma2_isi: 0.94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sogutma2_isi ↔ sogutma3_isi: 0.97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sogutma1_isi ↔ sogutma3_isi: 0.87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Bu, bu ü</a:t>
            </a:r>
            <a:r>
              <a:rPr lang="en-US" altLang="en-US"/>
              <a:t>ç</a:t>
            </a:r>
            <a:r>
              <a:rPr lang="en-US" altLang="en-US"/>
              <a:t> so</a:t>
            </a:r>
            <a:r>
              <a:rPr lang="en-US" altLang="en-US"/>
              <a:t>ğ</a:t>
            </a:r>
            <a:r>
              <a:rPr lang="en-US" altLang="en-US"/>
              <a:t>utma bölgesinin birlikte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ve benzer tepki verdi</a:t>
            </a:r>
            <a:r>
              <a:rPr lang="en-US" altLang="en-US"/>
              <a:t>ğ</a:t>
            </a:r>
            <a:r>
              <a:rPr lang="en-US" altLang="en-US"/>
              <a:t>ini gösteriyor.</a:t>
            </a:r>
            <a:endParaRPr lang="en-US" altLang="en-US"/>
          </a:p>
        </p:txBody>
      </p:sp>
      <p:pic>
        <p:nvPicPr>
          <p:cNvPr id="5" name="Picture 4" descr="secilen_sütunlar_arasi_korelason_isi_haritasi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29505" y="696595"/>
            <a:ext cx="7156450" cy="46151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950595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 i="1">
                <a:latin typeface="Calibri" panose="020F0502020204030204" charset="0"/>
                <a:cs typeface="Calibri" panose="020F0502020204030204" charset="0"/>
              </a:rPr>
              <a:t>sogutma1_isi, sogutma2_isi, sogutma3_isi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 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İç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in Rolling Z-score ile Anomali Tespiti</a:t>
            </a:r>
            <a:endParaRPr lang="en-US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347470" y="261366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en-US" altLang="en-US">
                <a:cs typeface="+mn-lt"/>
                <a:sym typeface="+mn-ea"/>
              </a:rPr>
              <a:t> </a:t>
            </a:r>
            <a:r>
              <a:rPr lang="tr-TR" altLang="en-US">
                <a:cs typeface="+mn-lt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so</a:t>
            </a:r>
            <a:r>
              <a:rPr lang="en-US" altLang="en-US"/>
              <a:t>ğ</a:t>
            </a:r>
            <a:r>
              <a:rPr lang="en-US" altLang="en-US"/>
              <a:t>utma sistemine ait ü</a:t>
            </a:r>
            <a:r>
              <a:rPr lang="en-US" altLang="en-US"/>
              <a:t>ç</a:t>
            </a:r>
            <a:r>
              <a:rPr lang="en-US" altLang="en-US"/>
              <a:t> sensör</a:t>
            </a:r>
            <a:r>
              <a:rPr lang="tr-TR" altLang="en-US"/>
              <a:t> </a:t>
            </a:r>
            <a:r>
              <a:rPr lang="en-US" altLang="en-US"/>
              <a:t>aras</a:t>
            </a:r>
            <a:r>
              <a:rPr lang="en-US" altLang="en-US"/>
              <a:t>ı</a:t>
            </a:r>
            <a:r>
              <a:rPr lang="en-US" altLang="en-US"/>
              <a:t>nda zamanla olu</a:t>
            </a:r>
            <a:r>
              <a:rPr lang="en-US" altLang="en-US"/>
              <a:t>ş</a:t>
            </a:r>
            <a:r>
              <a:rPr lang="en-US" altLang="en-US"/>
              <a:t>an dengesizlikleri/anormallikleri tespit etmek.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Bu sensörler normalde benzer de</a:t>
            </a:r>
            <a:r>
              <a:rPr lang="en-US" altLang="en-US"/>
              <a:t>ğerler göstermelidir. Aralar</a:t>
            </a:r>
            <a:r>
              <a:rPr lang="en-US" altLang="en-US"/>
              <a:t>ındaki</a:t>
            </a:r>
            <a:r>
              <a:rPr lang="en-US" altLang="en-US" b="1"/>
              <a:t> rolli</a:t>
            </a:r>
            <a:r>
              <a:rPr lang="tr-TR" altLang="en-US" b="1"/>
              <a:t>n</a:t>
            </a:r>
            <a:r>
              <a:rPr lang="en-US" altLang="en-US" b="1"/>
              <a:t>g z-score farklar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 b="1"/>
              <a:t>ç</a:t>
            </a:r>
            <a:r>
              <a:rPr lang="en-US" altLang="en-US" b="1"/>
              <a:t>ok yükselirse, bu bir anomali </a:t>
            </a:r>
            <a:r>
              <a:rPr lang="en-US" altLang="en-US"/>
              <a:t>olarak de</a:t>
            </a:r>
            <a:r>
              <a:rPr lang="en-US" altLang="en-US"/>
              <a:t>ğ</a:t>
            </a:r>
            <a:r>
              <a:rPr lang="en-US" altLang="en-US"/>
              <a:t>erlendirilir.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6513830" y="1924685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📅</a:t>
            </a:r>
            <a:r>
              <a:rPr lang="en-US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 b="1">
                <a:solidFill>
                  <a:schemeClr val="tx1"/>
                </a:solidFill>
                <a:sym typeface="+mn-ea"/>
              </a:rPr>
              <a:t>Sonuç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endParaRPr lang="tr-TR" altLang="en-US">
              <a:solidFill>
                <a:schemeClr val="accent6"/>
              </a:solidFill>
              <a:sym typeface="+mn-ea"/>
            </a:endParaRPr>
          </a:p>
          <a:p>
            <a:endParaRPr lang="tr-TR" altLang="en-US">
              <a:solidFill>
                <a:schemeClr val="accent6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ü"/>
            </a:pPr>
            <a:r>
              <a:rPr lang="tr-TR" altLang="en-US"/>
              <a:t>T</a:t>
            </a:r>
            <a:r>
              <a:rPr lang="en-US" altLang="en-US">
                <a:sym typeface="+mn-ea"/>
              </a:rPr>
              <a:t>oplam Anomali Sayısı: </a:t>
            </a:r>
            <a:r>
              <a:rPr lang="en-US" altLang="en-US" b="1">
                <a:sym typeface="+mn-ea"/>
              </a:rPr>
              <a:t>133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Anomali oran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 b="1"/>
              <a:t>%1'in alt</a:t>
            </a:r>
            <a:r>
              <a:rPr lang="en-US" altLang="en-US" b="1"/>
              <a:t>ı</a:t>
            </a:r>
            <a:r>
              <a:rPr lang="en-US" altLang="en-US" b="1"/>
              <a:t>nda</a:t>
            </a:r>
            <a:r>
              <a:rPr lang="en-US" altLang="en-US"/>
              <a:t> → bu da so</a:t>
            </a:r>
            <a:r>
              <a:rPr lang="en-US" altLang="en-US"/>
              <a:t>ğ</a:t>
            </a:r>
            <a:r>
              <a:rPr lang="en-US" altLang="en-US"/>
              <a:t>utma sisteminin büyük öl</a:t>
            </a:r>
            <a:r>
              <a:rPr lang="en-US" altLang="en-US"/>
              <a:t>ç</a:t>
            </a:r>
            <a:r>
              <a:rPr lang="en-US" altLang="en-US"/>
              <a:t>üde kararl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gösterir.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Bu oran, üretim gibi sürekli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an bir sistemde olduk</a:t>
            </a:r>
            <a:r>
              <a:rPr lang="en-US" altLang="en-US"/>
              <a:t>ç</a:t>
            </a:r>
            <a:r>
              <a:rPr lang="en-US" altLang="en-US"/>
              <a:t>a kabul edilebilir ve beklenen bir düzeydir.</a:t>
            </a:r>
            <a:endParaRPr lang="en-US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6715760" y="494474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en-US" altLang="en-US">
                <a:cs typeface="+mn-lt"/>
                <a:sym typeface="+mn-ea"/>
              </a:rPr>
              <a:t> </a:t>
            </a:r>
            <a:r>
              <a:rPr lang="tr-TR" altLang="en-US">
                <a:cs typeface="+mn-lt"/>
                <a:sym typeface="+mn-ea"/>
              </a:rPr>
              <a:t> </a:t>
            </a:r>
            <a:r>
              <a:rPr lang="en-US" altLang="en-US" b="1" i="1"/>
              <a:t>sogutma_anomali</a:t>
            </a:r>
            <a:r>
              <a:rPr lang="en-US" altLang="en-US"/>
              <a:t> kolonu</a:t>
            </a:r>
            <a:r>
              <a:rPr lang="tr-TR" altLang="en-US"/>
              <a:t> oluşturuldu. Bu</a:t>
            </a:r>
            <a:r>
              <a:rPr lang="en-US" altLang="en-US"/>
              <a:t> so</a:t>
            </a:r>
            <a:r>
              <a:rPr lang="en-US" altLang="en-US"/>
              <a:t>ğ</a:t>
            </a:r>
            <a:r>
              <a:rPr lang="en-US" altLang="en-US"/>
              <a:t>utma sensörleri aras</a:t>
            </a:r>
            <a:r>
              <a:rPr lang="en-US" altLang="en-US"/>
              <a:t>ı</a:t>
            </a:r>
            <a:r>
              <a:rPr lang="en-US" altLang="en-US"/>
              <a:t>ndaki uyumu gösterir; </a:t>
            </a:r>
            <a:r>
              <a:rPr lang="en-US" altLang="en-US" b="1"/>
              <a:t>1 de</a:t>
            </a:r>
            <a:r>
              <a:rPr lang="en-US" altLang="en-US" b="1"/>
              <a:t>ğ</a:t>
            </a:r>
            <a:r>
              <a:rPr lang="en-US" altLang="en-US" b="1"/>
              <a:t>eri sapma (uyumsuzluk), 0 de</a:t>
            </a:r>
            <a:r>
              <a:rPr lang="en-US" altLang="en-US" b="1"/>
              <a:t>ğ</a:t>
            </a:r>
            <a:r>
              <a:rPr lang="en-US" altLang="en-US" b="1"/>
              <a:t>eri ise tutarl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</a:t>
            </a:r>
            <a:r>
              <a:rPr lang="en-US" altLang="en-US" b="1"/>
              <a:t>ma </a:t>
            </a:r>
            <a:r>
              <a:rPr lang="en-US" altLang="en-US"/>
              <a:t>anlam</a:t>
            </a:r>
            <a:r>
              <a:rPr lang="en-US" altLang="en-US"/>
              <a:t>ı</a:t>
            </a:r>
            <a:r>
              <a:rPr lang="en-US" altLang="en-US"/>
              <a:t>na gelir.</a:t>
            </a: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950595" y="50419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Di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ğ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er Sütunlar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ı</a:t>
            </a:r>
            <a:r>
              <a:rPr lang="en-US" altLang="en-US" sz="2800" b="1">
                <a:latin typeface="Calibri" panose="020F0502020204030204" charset="0"/>
                <a:cs typeface="Calibri" panose="020F0502020204030204" charset="0"/>
              </a:rPr>
              <a:t>n Anomali Analizi </a:t>
            </a:r>
            <a:endParaRPr lang="en-US" altLang="en-US" sz="28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229360" y="202438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sym typeface="+mn-ea"/>
              </a:rPr>
              <a:t>🔍</a:t>
            </a:r>
            <a:r>
              <a:rPr lang="tr-TR" altLang="zh-CN" b="1">
                <a:solidFill>
                  <a:schemeClr val="accent1"/>
                </a:solidFill>
                <a:sym typeface="+mn-ea"/>
              </a:rPr>
              <a:t>  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Her tekil sensör kolonu i</a:t>
            </a:r>
            <a:r>
              <a:rPr lang="en-US" altLang="en-US"/>
              <a:t>ç</a:t>
            </a:r>
            <a:r>
              <a:rPr lang="en-US" altLang="en-US"/>
              <a:t>in istatistiksel anomali tespiti yap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tr-TR"/>
              <a:t>.</a:t>
            </a:r>
            <a:endParaRPr lang="tr-TR"/>
          </a:p>
        </p:txBody>
      </p:sp>
      <p:sp>
        <p:nvSpPr>
          <p:cNvPr id="6" name="Text Box 5"/>
          <p:cNvSpPr txBox="1"/>
          <p:nvPr/>
        </p:nvSpPr>
        <p:spPr>
          <a:xfrm>
            <a:off x="1229360" y="320484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tr-TR" altLang="en-US" b="1"/>
              <a:t>Anomali Sayıları: </a:t>
            </a:r>
            <a:endParaRPr lang="tr-TR" altLang="en-US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giris_isi:</a:t>
            </a:r>
            <a:r>
              <a:rPr lang="en-US" altLang="en-US"/>
              <a:t> 725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on_isitma_isi:</a:t>
            </a:r>
            <a:r>
              <a:rPr lang="en-US" altLang="en-US"/>
              <a:t> 462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rulo_frekans_hz:</a:t>
            </a:r>
            <a:r>
              <a:rPr lang="en-US" altLang="en-US"/>
              <a:t> 514 adet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i="1"/>
              <a:t>giris_per.fan_hz:</a:t>
            </a:r>
            <a:r>
              <a:rPr lang="en-US" altLang="en-US"/>
              <a:t> 525 adet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598920" y="191516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  <a:sym typeface="+mn-ea"/>
              </a:rPr>
              <a:t>🔍</a:t>
            </a:r>
            <a:r>
              <a:rPr lang="tr-TR" altLang="zh-CN" b="1">
                <a:solidFill>
                  <a:schemeClr val="accent1"/>
                </a:solidFill>
                <a:sym typeface="+mn-ea"/>
              </a:rPr>
              <a:t>   </a:t>
            </a:r>
            <a:r>
              <a:rPr lang="en-US" altLang="en-US"/>
              <a:t>Uzun Süreli Anomaliler </a:t>
            </a:r>
            <a:r>
              <a:rPr lang="tr-TR" altLang="en-US"/>
              <a:t>Tespiti</a:t>
            </a:r>
            <a:r>
              <a:rPr lang="en-US" altLang="en-US"/>
              <a:t>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Her anomali sütununda en az 5 ard</a:t>
            </a:r>
            <a:r>
              <a:rPr lang="en-US" altLang="en-US"/>
              <a:t>ışı</a:t>
            </a:r>
            <a:r>
              <a:rPr lang="en-US" altLang="en-US"/>
              <a:t>k anomali i</a:t>
            </a:r>
            <a:r>
              <a:rPr lang="en-US" altLang="en-US"/>
              <a:t>ç</a:t>
            </a:r>
            <a:r>
              <a:rPr lang="en-US" altLang="en-US"/>
              <a:t>eren uzun anomali gruplar tespit edilir ve ka</a:t>
            </a:r>
            <a:r>
              <a:rPr lang="en-US" altLang="en-US"/>
              <a:t>ç</a:t>
            </a:r>
            <a:r>
              <a:rPr lang="en-US" altLang="en-US"/>
              <a:t> sat</a:t>
            </a:r>
            <a:r>
              <a:rPr lang="en-US" altLang="en-US"/>
              <a:t>ı</a:t>
            </a:r>
            <a:r>
              <a:rPr lang="en-US" altLang="en-US"/>
              <a:t>r i</a:t>
            </a:r>
            <a:r>
              <a:rPr lang="en-US" altLang="en-US"/>
              <a:t>ç</a:t>
            </a:r>
            <a:r>
              <a:rPr lang="en-US" altLang="en-US"/>
              <a:t>erdi</a:t>
            </a:r>
            <a:r>
              <a:rPr lang="en-US" altLang="en-US"/>
              <a:t>ğ</a:t>
            </a:r>
            <a:r>
              <a:rPr lang="en-US" altLang="en-US"/>
              <a:t>ini yazd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sadece veri noktas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il, zaman i</a:t>
            </a:r>
            <a:r>
              <a:rPr lang="en-US" altLang="en-US"/>
              <a:t>ç</a:t>
            </a:r>
            <a:r>
              <a:rPr lang="en-US" altLang="en-US"/>
              <a:t>inde devam eden anormal davran</a:t>
            </a:r>
            <a:r>
              <a:rPr lang="en-US" altLang="en-US"/>
              <a:t>ış</a:t>
            </a:r>
            <a:r>
              <a:rPr lang="en-US" altLang="en-US"/>
              <a:t>lar</a:t>
            </a:r>
            <a:r>
              <a:rPr lang="en-US" altLang="en-US"/>
              <a:t>ı</a:t>
            </a:r>
            <a:r>
              <a:rPr lang="en-US" altLang="en-US"/>
              <a:t> analiz edip, bunlara öncelik vermektir.</a:t>
            </a: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363720" y="1461770"/>
            <a:ext cx="34645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400" b="1">
                <a:sym typeface="+mn-ea"/>
              </a:rPr>
              <a:t>Uzun Süreli Anomaliler </a:t>
            </a:r>
            <a:endParaRPr lang="en-US" altLang="en-US" sz="2400" b="1">
              <a:sym typeface="+mn-ea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7435" y="2047240"/>
            <a:ext cx="10349230" cy="276288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035685" y="27686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latin typeface="Calibri" panose="020F0502020204030204" charset="0"/>
                <a:cs typeface="Calibri" panose="020F0502020204030204" charset="0"/>
                <a:sym typeface="+mn-ea"/>
              </a:rPr>
              <a:t>Anomali Etki Analizi (Impact Analysis)</a:t>
            </a:r>
            <a:endParaRPr lang="en-US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76935" y="1123315"/>
            <a:ext cx="94538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Anomali tespiti yap</a:t>
            </a:r>
            <a:r>
              <a:rPr lang="en-US" altLang="en-US"/>
              <a:t>ılan sütunlar</a:t>
            </a:r>
            <a:r>
              <a:rPr lang="en-US" altLang="en-US"/>
              <a:t>ın, di</a:t>
            </a:r>
            <a:r>
              <a:rPr lang="en-US" altLang="en-US"/>
              <a:t>ğer hedef sütunlardaki etkileri incelendi. Rolli</a:t>
            </a:r>
            <a:r>
              <a:rPr lang="tr-TR" altLang="en-US"/>
              <a:t>n</a:t>
            </a:r>
            <a:r>
              <a:rPr lang="en-US" altLang="en-US"/>
              <a:t>g Z-score ile bulunan anomali zamanlar</a:t>
            </a:r>
            <a:r>
              <a:rPr lang="en-US" altLang="en-US"/>
              <a:t>ı</a:t>
            </a:r>
            <a:r>
              <a:rPr lang="en-US" altLang="en-US"/>
              <a:t>nda di</a:t>
            </a:r>
            <a:r>
              <a:rPr lang="en-US" altLang="en-US"/>
              <a:t>ğ</a:t>
            </a:r>
            <a:r>
              <a:rPr lang="en-US" altLang="en-US"/>
              <a:t>er sütunlar</a:t>
            </a:r>
            <a:r>
              <a:rPr lang="en-US" altLang="en-US"/>
              <a:t>ı</a:t>
            </a:r>
            <a:r>
              <a:rPr lang="en-US" altLang="en-US"/>
              <a:t>n ortalama ve standart sapma de</a:t>
            </a:r>
            <a:r>
              <a:rPr lang="en-US" altLang="en-US"/>
              <a:t>ğ</a:t>
            </a:r>
            <a:r>
              <a:rPr lang="en-US" altLang="en-US"/>
              <a:t>erleri kar</a:t>
            </a:r>
            <a:r>
              <a:rPr lang="en-US" altLang="en-US"/>
              <a:t>şı</a:t>
            </a:r>
            <a:r>
              <a:rPr lang="en-US" altLang="en-US"/>
              <a:t>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  <p:pic>
        <p:nvPicPr>
          <p:cNvPr id="8" name="Picture 7" descr="anomali_etk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8410" y="1906905"/>
            <a:ext cx="9015730" cy="448056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035685" y="276860"/>
            <a:ext cx="1056640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Uyar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ı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 Sistemi Olu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ş</a:t>
            </a:r>
            <a:r>
              <a:rPr lang="en-US" altLang="en-US" sz="4000" b="1">
                <a:latin typeface="Calibri" panose="020F0502020204030204" charset="0"/>
                <a:cs typeface="Calibri" panose="020F0502020204030204" charset="0"/>
              </a:rPr>
              <a:t>turma</a:t>
            </a:r>
            <a:endParaRPr lang="en-US" altLang="en-US" sz="4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134745" y="145986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ç, sens</a:t>
            </a:r>
            <a:r>
              <a:rPr lang="tr-TR" altLang="en-US"/>
              <a:t>ö</a:t>
            </a:r>
            <a:r>
              <a:rPr lang="en-US" altLang="en-US"/>
              <a:t>r verilerindeki kritik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 alg</a:t>
            </a:r>
            <a:r>
              <a:rPr lang="en-US" altLang="en-US"/>
              <a:t>ı</a:t>
            </a:r>
            <a:r>
              <a:rPr lang="en-US" altLang="en-US"/>
              <a:t>layan, a</a:t>
            </a:r>
            <a:r>
              <a:rPr lang="en-US" altLang="en-US"/>
              <a:t>çı</a:t>
            </a:r>
            <a:r>
              <a:rPr lang="en-US" altLang="en-US"/>
              <a:t>klay</a:t>
            </a:r>
            <a:r>
              <a:rPr lang="en-US" altLang="en-US"/>
              <a:t>ı</a:t>
            </a:r>
            <a:r>
              <a:rPr lang="en-US" altLang="en-US"/>
              <a:t>c</a:t>
            </a:r>
            <a:r>
              <a:rPr lang="en-US" altLang="en-US"/>
              <a:t>ı</a:t>
            </a:r>
            <a:r>
              <a:rPr lang="en-US" altLang="en-US"/>
              <a:t> ve güvenilir bir uyar</a:t>
            </a:r>
            <a:r>
              <a:rPr lang="en-US" altLang="en-US"/>
              <a:t>ı</a:t>
            </a:r>
            <a:r>
              <a:rPr lang="en-US" altLang="en-US"/>
              <a:t> sistemi kurmak.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134745" y="27330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etkiye göre se</a:t>
            </a:r>
            <a:r>
              <a:rPr lang="en-US" altLang="en-US" b="1"/>
              <a:t>ç</a:t>
            </a:r>
            <a:r>
              <a:rPr lang="en-US" altLang="en-US" b="1"/>
              <a:t>ilen kritik hedef kolonlar: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9" name="Text Box 8"/>
          <p:cNvSpPr txBox="1"/>
          <p:nvPr/>
        </p:nvSpPr>
        <p:spPr>
          <a:xfrm>
            <a:off x="6958965" y="1459865"/>
            <a:ext cx="406400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Normal Durum </a:t>
            </a:r>
            <a:r>
              <a:rPr lang="en-US" altLang="en-US"/>
              <a:t>İ</a:t>
            </a:r>
            <a:r>
              <a:rPr lang="en-US" altLang="en-US"/>
              <a:t>statistiklerini Hesapland</a:t>
            </a:r>
            <a:r>
              <a:rPr lang="en-US" altLang="en-US"/>
              <a:t>ı</a:t>
            </a:r>
            <a:r>
              <a:rPr lang="tr-TR"/>
              <a:t>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Tamamen anomali i</a:t>
            </a:r>
            <a:r>
              <a:rPr lang="en-US" altLang="en-US"/>
              <a:t>ç</a:t>
            </a:r>
            <a:r>
              <a:rPr lang="en-US" altLang="en-US"/>
              <a:t>ermeyen sat</a:t>
            </a:r>
            <a:r>
              <a:rPr lang="en-US" altLang="en-US"/>
              <a:t>ı</a:t>
            </a:r>
            <a:r>
              <a:rPr lang="en-US" altLang="en-US"/>
              <a:t>rlar</a:t>
            </a:r>
            <a:r>
              <a:rPr lang="en-US" altLang="en-US"/>
              <a:t>ı</a:t>
            </a:r>
            <a:r>
              <a:rPr lang="en-US" altLang="en-US"/>
              <a:t> se</a:t>
            </a:r>
            <a:r>
              <a:rPr lang="en-US" altLang="en-US"/>
              <a:t>ç</a:t>
            </a:r>
            <a:r>
              <a:rPr lang="en-US" altLang="en-US"/>
              <a:t>ip bu kolonlar</a:t>
            </a:r>
            <a:r>
              <a:rPr lang="en-US" altLang="en-US"/>
              <a:t>ı</a:t>
            </a:r>
            <a:r>
              <a:rPr lang="en-US" altLang="en-US"/>
              <a:t>n:</a:t>
            </a:r>
            <a:endParaRPr lang="en-US" altLang="en-US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altLang="en-US"/>
              <a:t>Ortalama (mean)</a:t>
            </a:r>
            <a:endParaRPr lang="en-US" altLang="en-US"/>
          </a:p>
          <a:p>
            <a:pPr marL="800100" lvl="1" indent="-342900">
              <a:buFont typeface="Wingdings" panose="05000000000000000000" charset="0"/>
              <a:buChar char="ü"/>
            </a:pPr>
            <a:r>
              <a:rPr lang="en-US" altLang="en-US"/>
              <a:t>Standart sapma (std) de</a:t>
            </a:r>
            <a:r>
              <a:rPr lang="en-US" altLang="en-US"/>
              <a:t>ğ</a:t>
            </a:r>
            <a:r>
              <a:rPr lang="en-US" altLang="en-US"/>
              <a:t>erleri hesapland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ü"/>
            </a:pPr>
            <a:r>
              <a:rPr lang="en-US" altLang="en-US"/>
              <a:t>Bunlar</a:t>
            </a:r>
            <a:r>
              <a:rPr lang="en-US" altLang="en-US"/>
              <a:t>ı</a:t>
            </a:r>
            <a:r>
              <a:rPr lang="en-US" altLang="en-US"/>
              <a:t> stats[col] = {'normal_mean': ..., 'normal_std': ...} </a:t>
            </a:r>
            <a:r>
              <a:rPr lang="en-US" altLang="en-US"/>
              <a:t>ş</a:t>
            </a:r>
            <a:r>
              <a:rPr lang="en-US" altLang="en-US"/>
              <a:t>eklinde bir sözlükte tutuldu.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Her satıra özel anlamlı, fiziksel temelli ve açıklay</a:t>
            </a:r>
            <a:r>
              <a:rPr lang="en-US" altLang="en-US"/>
              <a:t>ıcı uyarılar içeren bir </a:t>
            </a:r>
            <a:r>
              <a:rPr lang="tr-TR" altLang="en-US" i="1"/>
              <a:t>‘</a:t>
            </a:r>
            <a:r>
              <a:rPr lang="en-US" altLang="en-US" i="1"/>
              <a:t>uyari</a:t>
            </a:r>
            <a:r>
              <a:rPr lang="tr-TR" altLang="en-US" i="1"/>
              <a:t>’</a:t>
            </a:r>
            <a:r>
              <a:rPr lang="en-US" altLang="en-US"/>
              <a:t> kolonu eklendi. Anomali zamanlar</a:t>
            </a:r>
            <a:r>
              <a:rPr lang="en-US" altLang="en-US"/>
              <a:t>ı</a:t>
            </a:r>
            <a:r>
              <a:rPr lang="en-US" altLang="en-US"/>
              <a:t>nda farklar</a:t>
            </a:r>
            <a:r>
              <a:rPr lang="en-US" altLang="en-US"/>
              <a:t>ı</a:t>
            </a:r>
            <a:r>
              <a:rPr lang="en-US" altLang="en-US"/>
              <a:t> baz alarak kural tan</a:t>
            </a:r>
            <a:r>
              <a:rPr lang="en-US" altLang="en-US"/>
              <a:t>ı</a:t>
            </a:r>
            <a:r>
              <a:rPr lang="en-US" altLang="en-US"/>
              <a:t>mland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81685" y="2070100"/>
            <a:ext cx="10881360" cy="30784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776980" y="1512570"/>
            <a:ext cx="4890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400" b="1"/>
              <a:t>Anomali Uyar</a:t>
            </a:r>
            <a:r>
              <a:rPr lang="en-US" altLang="en-US" sz="2400" b="1"/>
              <a:t>ı</a:t>
            </a:r>
            <a:r>
              <a:rPr lang="en-US" altLang="en-US" sz="2400" b="1"/>
              <a:t> Kurallar</a:t>
            </a:r>
            <a:r>
              <a:rPr lang="en-US" altLang="en-US" sz="2400" b="1"/>
              <a:t>ı</a:t>
            </a:r>
            <a:r>
              <a:rPr lang="en-US" altLang="en-US" sz="2400" b="1"/>
              <a:t> Tablosu</a:t>
            </a:r>
            <a:endParaRPr lang="en-US" sz="2400"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484630" y="408305"/>
            <a:ext cx="9687560" cy="6041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en-US" altLang="en-US" b="1">
                <a:sym typeface="+mn-ea"/>
              </a:rPr>
              <a:t>Örnek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/>
              <a:t>Kural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</a:t>
            </a:r>
            <a:r>
              <a:rPr lang="en-US" altLang="en-US" b="1"/>
              <a:t>ma</a:t>
            </a:r>
            <a:r>
              <a:rPr lang="tr-TR" altLang="en-US" b="1"/>
              <a:t> </a:t>
            </a:r>
            <a:endParaRPr lang="tr-TR" altLang="en-US" b="1"/>
          </a:p>
          <a:p>
            <a:pPr>
              <a:lnSpc>
                <a:spcPct val="90000"/>
              </a:lnSpc>
            </a:pPr>
            <a:endParaRPr lang="tr-TR" altLang="en-US" b="1"/>
          </a:p>
          <a:p>
            <a:pPr>
              <a:lnSpc>
                <a:spcPct val="90000"/>
              </a:lnSpc>
            </a:pPr>
            <a:r>
              <a:rPr lang="en-US" altLang="en-US" b="1"/>
              <a:t>Kural: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i="1"/>
              <a:t>row['giris_isi'] &lt; stats['giris_isi']['normal_mean'] - 2 * stats['giris_isi']['normal_std']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 b="1"/>
              <a:t>Örnek mean ve std de</a:t>
            </a:r>
            <a:r>
              <a:rPr lang="en-US" altLang="en-US" b="1"/>
              <a:t>ğ</a:t>
            </a:r>
            <a:r>
              <a:rPr lang="en-US" altLang="en-US" b="1"/>
              <a:t>erler: </a:t>
            </a:r>
            <a:endParaRPr lang="en-US" altLang="en-US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Normal döneme</a:t>
            </a:r>
            <a:r>
              <a:rPr lang="tr-TR" altLang="en-US"/>
              <a:t> (anomali olmadan)</a:t>
            </a:r>
            <a:r>
              <a:rPr lang="en-US" altLang="en-US"/>
              <a:t> ait istatistikler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 i="1"/>
              <a:t>stats['giris_isi']['normal_mean'] = 850.0</a:t>
            </a:r>
            <a:endParaRPr lang="en-US" altLang="en-US" i="1"/>
          </a:p>
          <a:p>
            <a:pPr>
              <a:lnSpc>
                <a:spcPct val="120000"/>
              </a:lnSpc>
            </a:pPr>
            <a:r>
              <a:rPr lang="en-US" altLang="en-US" i="1"/>
              <a:t>stats['giris_isi']['normal_std'] = 100.0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/>
              <a:t>Hesaplama: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 i="1"/>
              <a:t>e</a:t>
            </a:r>
            <a:r>
              <a:rPr lang="en-US" altLang="en-US" i="1"/>
              <a:t>ş</a:t>
            </a:r>
            <a:r>
              <a:rPr lang="en-US" altLang="en-US" i="1"/>
              <a:t>ik = 850.0 - 2 * 100.0 = 650.0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 b="1"/>
              <a:t>İ</a:t>
            </a:r>
            <a:r>
              <a:rPr lang="en-US" altLang="en-US" b="1"/>
              <a:t>ncelenen örnek sat</a:t>
            </a:r>
            <a:r>
              <a:rPr lang="en-US" altLang="en-US" b="1"/>
              <a:t>ı</a:t>
            </a:r>
            <a:r>
              <a:rPr lang="en-US" altLang="en-US" b="1"/>
              <a:t>rlar:</a:t>
            </a:r>
            <a:endParaRPr lang="en-US" altLang="en-US" b="1"/>
          </a:p>
          <a:p>
            <a:pPr>
              <a:lnSpc>
                <a:spcPct val="140000"/>
              </a:lnSpc>
            </a:pPr>
            <a:r>
              <a:rPr lang="en-US" altLang="en-US" i="1"/>
              <a:t>row['giris_isi'] = 630.0</a:t>
            </a:r>
            <a:endParaRPr lang="en-US" altLang="en-US" i="1"/>
          </a:p>
          <a:p>
            <a:pPr>
              <a:lnSpc>
                <a:spcPct val="110000"/>
              </a:lnSpc>
            </a:pPr>
            <a:r>
              <a:rPr lang="en-US" altLang="en-US" i="1"/>
              <a:t>row['giris_isi'] = 730.0</a:t>
            </a:r>
            <a:endParaRPr lang="en-US" altLang="en-US" i="1"/>
          </a:p>
          <a:p>
            <a:pPr>
              <a:lnSpc>
                <a:spcPct val="90000"/>
              </a:lnSpc>
            </a:pPr>
            <a:endParaRPr lang="en-US" altLang="en-US"/>
          </a:p>
          <a:p>
            <a:pPr>
              <a:lnSpc>
                <a:spcPct val="90000"/>
              </a:lnSpc>
            </a:pPr>
            <a:r>
              <a:rPr lang="en-US" altLang="en-US" b="1"/>
              <a:t>Ko</a:t>
            </a:r>
            <a:r>
              <a:rPr lang="en-US" altLang="en-US" b="1"/>
              <a:t>ş</a:t>
            </a:r>
            <a:r>
              <a:rPr lang="en-US" altLang="en-US" b="1"/>
              <a:t>ul Kontrolü: </a:t>
            </a:r>
            <a:endParaRPr lang="en-US" altLang="en-US" b="1"/>
          </a:p>
          <a:p>
            <a:pPr>
              <a:lnSpc>
                <a:spcPct val="130000"/>
              </a:lnSpc>
            </a:pPr>
            <a:r>
              <a:rPr lang="en-US" altLang="en-US"/>
              <a:t>630.0 &lt; 650.0  →  </a:t>
            </a:r>
            <a:r>
              <a:rPr lang="en-US" altLang="en-US">
                <a:solidFill>
                  <a:srgbClr val="00B050"/>
                </a:solidFill>
              </a:rPr>
              <a:t>✅</a:t>
            </a:r>
            <a:r>
              <a:rPr lang="en-US" altLang="en-US"/>
              <a:t> Normal </a:t>
            </a:r>
            <a:endParaRPr lang="en-US" altLang="en-US"/>
          </a:p>
          <a:p>
            <a:pPr>
              <a:lnSpc>
                <a:spcPct val="120000"/>
              </a:lnSpc>
            </a:pPr>
            <a:r>
              <a:rPr lang="en-US" altLang="en-US"/>
              <a:t>730.0 &gt; 650.0  →  </a:t>
            </a:r>
            <a:r>
              <a:rPr lang="zh-CN" altLang="en-US">
                <a:solidFill>
                  <a:srgbClr val="FF0000"/>
                </a:solidFill>
              </a:rPr>
              <a:t>🚨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Giri</a:t>
            </a:r>
            <a:r>
              <a:rPr lang="en-US" altLang="en-US"/>
              <a:t>ş</a:t>
            </a:r>
            <a:r>
              <a:rPr lang="en-US" altLang="en-US"/>
              <a:t> Is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</a:t>
            </a:r>
            <a:endParaRPr lang="en-US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078990" y="441960"/>
            <a:ext cx="8359775" cy="4775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Tüm bu i</a:t>
            </a:r>
            <a:r>
              <a:rPr lang="en-US" altLang="en-US"/>
              <a:t>ş</a:t>
            </a:r>
            <a:r>
              <a:rPr lang="en-US" altLang="en-US"/>
              <a:t>lemler sonucunda</a:t>
            </a:r>
            <a:r>
              <a:rPr lang="en-US" altLang="en-US" i="1"/>
              <a:t> `uyari`</a:t>
            </a:r>
            <a:r>
              <a:rPr lang="en-US" altLang="en-US"/>
              <a:t> kolonu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- Toplam veri: 22140</a:t>
            </a:r>
            <a:endParaRPr lang="en-US" altLang="en-US"/>
          </a:p>
          <a:p>
            <a:r>
              <a:rPr lang="en-US" altLang="en-US"/>
              <a:t>- </a:t>
            </a:r>
            <a:r>
              <a:rPr lang="en-US" altLang="en-US" b="1">
                <a:solidFill>
                  <a:schemeClr val="accent6"/>
                </a:solidFill>
              </a:rPr>
              <a:t>✅</a:t>
            </a:r>
            <a:r>
              <a:rPr lang="en-US" altLang="en-US">
                <a:solidFill>
                  <a:schemeClr val="accent6"/>
                </a:solidFill>
              </a:rPr>
              <a:t> </a:t>
            </a:r>
            <a:r>
              <a:rPr lang="en-US" altLang="en-US"/>
              <a:t>Normal: 17334</a:t>
            </a:r>
            <a:endParaRPr lang="en-US" altLang="en-US"/>
          </a:p>
          <a:p>
            <a:r>
              <a:rPr lang="en-US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Toplam Uyar</a:t>
            </a:r>
            <a:r>
              <a:rPr lang="en-US" altLang="en-US"/>
              <a:t>ı Say</a:t>
            </a:r>
            <a:r>
              <a:rPr lang="en-US" altLang="en-US"/>
              <a:t>ıs</a:t>
            </a:r>
            <a:r>
              <a:rPr lang="en-US" altLang="en-US"/>
              <a:t>ı: 4766</a:t>
            </a:r>
            <a:r>
              <a:rPr lang="tr-TR" altLang="en-US"/>
              <a:t> (Herhangi bir uyarı içeren satır sayısı)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5"/>
                </a:solidFill>
              </a:rPr>
              <a:t>🔔</a:t>
            </a:r>
            <a:r>
              <a:rPr lang="en-US" altLang="en-US">
                <a:solidFill>
                  <a:schemeClr val="accent5"/>
                </a:solidFill>
              </a:rPr>
              <a:t> </a:t>
            </a:r>
            <a:r>
              <a:rPr lang="tr-TR" altLang="en-US">
                <a:solidFill>
                  <a:schemeClr val="accent5"/>
                </a:solidFill>
              </a:rPr>
              <a:t> </a:t>
            </a:r>
            <a:r>
              <a:rPr lang="en-US" altLang="en-US"/>
              <a:t>Bireysel Toplam Uyar</a:t>
            </a:r>
            <a:r>
              <a:rPr lang="en-US" altLang="en-US"/>
              <a:t>ı</a:t>
            </a:r>
            <a:r>
              <a:rPr lang="en-US" altLang="en-US"/>
              <a:t>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</a:t>
            </a:r>
            <a:r>
              <a:rPr lang="en-US" altLang="en-US" i="1"/>
              <a:t>`uyari`</a:t>
            </a:r>
            <a:r>
              <a:rPr lang="en-US" altLang="en-US"/>
              <a:t> kolonunda birden fazla uyar</a:t>
            </a:r>
            <a:r>
              <a:rPr lang="en-US" altLang="en-US"/>
              <a:t>ı</a:t>
            </a:r>
            <a:r>
              <a:rPr lang="en-US" altLang="en-US"/>
              <a:t> olabilir): 7125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Fan H</a:t>
            </a:r>
            <a:r>
              <a:rPr lang="en-US" altLang="en-US"/>
              <a:t>ı</a:t>
            </a:r>
            <a:r>
              <a:rPr lang="en-US" altLang="en-US"/>
              <a:t>z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1452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SOGUTMA2_ISI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1356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SOGUTMA1_ISI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1283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tr-TR" altLang="en-US">
                <a:solidFill>
                  <a:srgbClr val="FF0000"/>
                </a:solidFill>
              </a:rPr>
              <a:t>     </a:t>
            </a:r>
            <a:r>
              <a:rPr lang="en-US" altLang="en-US"/>
              <a:t>Giri</a:t>
            </a:r>
            <a:r>
              <a:rPr lang="en-US" altLang="en-US"/>
              <a:t>ş</a:t>
            </a:r>
            <a:r>
              <a:rPr lang="en-US" altLang="en-US"/>
              <a:t> Is</a:t>
            </a:r>
            <a:r>
              <a:rPr lang="en-US" altLang="en-US"/>
              <a:t>ı</a:t>
            </a:r>
            <a:r>
              <a:rPr lang="en-US" altLang="en-US"/>
              <a:t>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1259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SOGUTMA3_ISI Dü</a:t>
            </a:r>
            <a:r>
              <a:rPr lang="en-US" altLang="en-US"/>
              <a:t>ş</a:t>
            </a:r>
            <a:r>
              <a:rPr lang="en-US" altLang="en-US"/>
              <a:t>ü</a:t>
            </a:r>
            <a:r>
              <a:rPr lang="en-US" altLang="en-US"/>
              <a:t>ş</a:t>
            </a:r>
            <a:r>
              <a:rPr lang="en-US" altLang="en-US"/>
              <a:t>ü: 1122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en-US" altLang="en-US"/>
              <a:t>-</a:t>
            </a:r>
            <a:r>
              <a:rPr lang="en-US" altLang="en-US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en-US" altLang="en-US"/>
              <a:t>️</a:t>
            </a:r>
            <a:r>
              <a:rPr lang="en-US" altLang="en-US"/>
              <a:t> Rulo Frekans Art</a:t>
            </a:r>
            <a:r>
              <a:rPr lang="en-US" altLang="en-US"/>
              <a:t>ışı</a:t>
            </a:r>
            <a:r>
              <a:rPr lang="en-US" altLang="en-US"/>
              <a:t>: 653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2230755" y="5136515"/>
            <a:ext cx="62185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Oluşturulan her satır için bir uyarı etiketine</a:t>
            </a:r>
            <a:r>
              <a:rPr lang="tr-TR" altLang="en-US"/>
              <a:t> (</a:t>
            </a:r>
            <a:r>
              <a:rPr lang="en-US" altLang="en-US" i="1">
                <a:sym typeface="+mn-ea"/>
              </a:rPr>
              <a:t>`uyari`</a:t>
            </a:r>
            <a:r>
              <a:rPr lang="en-US" altLang="en-US">
                <a:sym typeface="+mn-ea"/>
              </a:rPr>
              <a:t> </a:t>
            </a:r>
            <a:r>
              <a:rPr lang="tr-TR" altLang="en-US">
                <a:sym typeface="+mn-ea"/>
              </a:rPr>
              <a:t>sütunu)</a:t>
            </a:r>
            <a:r>
              <a:rPr lang="en-US" altLang="en-US"/>
              <a:t> sahip veri</a:t>
            </a:r>
            <a:r>
              <a:rPr lang="tr-TR" altLang="en-US"/>
              <a:t>nin </a:t>
            </a:r>
            <a:r>
              <a:rPr lang="en-US" altLang="en-US"/>
              <a:t>son hali</a:t>
            </a:r>
            <a:r>
              <a:rPr lang="en-US" altLang="en-US"/>
              <a:t> </a:t>
            </a:r>
            <a:r>
              <a:rPr lang="en-US" altLang="en-US" b="1"/>
              <a:t>s</a:t>
            </a:r>
            <a:r>
              <a:rPr lang="en-US" altLang="en-US" b="1"/>
              <a:t>ı</a:t>
            </a:r>
            <a:r>
              <a:rPr lang="en-US" altLang="en-US" b="1"/>
              <a:t>cakl</a:t>
            </a:r>
            <a:r>
              <a:rPr lang="en-US" altLang="en-US" b="1"/>
              <a:t>ı</a:t>
            </a:r>
            <a:r>
              <a:rPr lang="en-US" altLang="en-US" b="1"/>
              <a:t>k-fan-rulo ar</a:t>
            </a:r>
            <a:r>
              <a:rPr lang="en-US" altLang="en-US" b="1"/>
              <a:t>ı</a:t>
            </a:r>
            <a:r>
              <a:rPr lang="en-US" altLang="en-US" b="1"/>
              <a:t>za tahmin modelinde</a:t>
            </a:r>
            <a:r>
              <a:rPr lang="en-US" altLang="en-US"/>
              <a:t> kullan</a:t>
            </a:r>
            <a:r>
              <a:rPr lang="en-US" altLang="en-US"/>
              <a:t>ı</a:t>
            </a:r>
            <a:r>
              <a:rPr lang="en-US" altLang="en-US"/>
              <a:t>lmak üzere kaydedilir. 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925" y="175895"/>
            <a:ext cx="2193290" cy="688340"/>
          </a:xfrm>
        </p:spPr>
        <p:txBody>
          <a:bodyPr>
            <a:normAutofit fontScale="90000"/>
          </a:bodyPr>
          <a:p>
            <a:r>
              <a:rPr lang="tr-TR" altLang="en-US" sz="4335" b="1">
                <a:latin typeface="+mn-lt"/>
                <a:cs typeface="+mn-lt"/>
              </a:rPr>
              <a:t>Veri Seti</a:t>
            </a:r>
            <a:r>
              <a:rPr lang="tr-TR" altLang="en-US" sz="4335" b="1"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tr-TR" altLang="en-US" sz="4335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925" y="939800"/>
            <a:ext cx="6341110" cy="2955925"/>
          </a:xfrm>
        </p:spPr>
        <p:txBody>
          <a:bodyPr>
            <a:normAutofit/>
          </a:bodyPr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✨</a:t>
            </a:r>
            <a:r>
              <a:rPr lang="en-US" altLang="en-US" sz="1800">
                <a:cs typeface="+mn-lt"/>
              </a:rPr>
              <a:t> Genel Bak</a:t>
            </a:r>
            <a:r>
              <a:rPr lang="en-US" altLang="en-US" sz="1800">
                <a:cs typeface="+mn-lt"/>
              </a:rPr>
              <a:t>ış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cs typeface="+mn-lt"/>
              </a:rPr>
              <a:t>Bu veri seti, bir metal f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ndan al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nan </a:t>
            </a:r>
            <a:r>
              <a:rPr lang="en-US" altLang="en-US" sz="1800">
                <a:cs typeface="+mn-lt"/>
              </a:rPr>
              <a:t>ş</a:t>
            </a:r>
            <a:r>
              <a:rPr lang="en-US" altLang="en-US" sz="1800">
                <a:cs typeface="+mn-lt"/>
              </a:rPr>
              <a:t>u sensör öl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ümlerini i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erir: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cakl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k 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Gü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 (Power %)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Ak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m (Amp.)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Fan Frekanslar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(Hz)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Zaman (Hangi tarih ve saatte veri 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ekilmi</a:t>
            </a:r>
            <a:r>
              <a:rPr lang="en-US" altLang="en-US" sz="1800">
                <a:cs typeface="+mn-lt"/>
              </a:rPr>
              <a:t>ş</a:t>
            </a:r>
            <a:r>
              <a:rPr lang="en-US" altLang="en-US" sz="1800">
                <a:cs typeface="+mn-lt"/>
              </a:rPr>
              <a:t>)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Öl</a:t>
            </a:r>
            <a:r>
              <a:rPr lang="en-US" altLang="en-US" sz="1800">
                <a:cs typeface="+mn-lt"/>
              </a:rPr>
              <a:t>ç</a:t>
            </a:r>
            <a:r>
              <a:rPr lang="en-US" altLang="en-US" sz="1800">
                <a:cs typeface="+mn-lt"/>
              </a:rPr>
              <a:t>üm Bölgeleri: CEH.1, CEH.2, CEH.3  (ALT ve </a:t>
            </a:r>
            <a:r>
              <a:rPr lang="en-US" altLang="en-US" sz="1800">
                <a:cs typeface="+mn-lt"/>
              </a:rPr>
              <a:t>Ü</a:t>
            </a:r>
            <a:r>
              <a:rPr lang="en-US" altLang="en-US" sz="1800">
                <a:cs typeface="+mn-lt"/>
              </a:rPr>
              <a:t>ST)</a:t>
            </a:r>
            <a:endParaRPr lang="en-US" altLang="en-US" sz="1800">
              <a:cs typeface="+mn-lt"/>
            </a:endParaRPr>
          </a:p>
        </p:txBody>
      </p:sp>
      <p:sp>
        <p:nvSpPr>
          <p:cNvPr id="4" name="Content Placeholder 2"/>
          <p:cNvSpPr>
            <a:spLocks noGrp="1"/>
          </p:cNvSpPr>
          <p:nvPr/>
        </p:nvSpPr>
        <p:spPr>
          <a:xfrm>
            <a:off x="8100060" y="1445260"/>
            <a:ext cx="3672840" cy="34880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en-US" sz="1800">
                <a:solidFill>
                  <a:schemeClr val="accent1"/>
                </a:solidFill>
                <a:cs typeface="+mn-lt"/>
              </a:rPr>
              <a:t>📊  </a:t>
            </a:r>
            <a:r>
              <a:rPr lang="en-US" altLang="en-US" sz="1800">
                <a:cs typeface="+mn-lt"/>
              </a:rPr>
              <a:t>Veri Boyutu ve Türleri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100000"/>
              </a:lnSpc>
              <a:buClrTx/>
              <a:buSzTx/>
              <a:buNone/>
            </a:pPr>
            <a:r>
              <a:rPr lang="en-US" altLang="en-US" sz="1800">
                <a:cs typeface="+mn-lt"/>
              </a:rPr>
              <a:t>Başlangıçtaki veri</a:t>
            </a:r>
            <a:r>
              <a:rPr lang="tr-TR" altLang="en-US" sz="1800">
                <a:cs typeface="+mn-lt"/>
              </a:rPr>
              <a:t> Boyutu</a:t>
            </a:r>
            <a:r>
              <a:rPr lang="en-US" altLang="en-US" sz="1800">
                <a:cs typeface="+mn-lt"/>
              </a:rPr>
              <a:t>:</a:t>
            </a:r>
            <a:endParaRPr lang="en-US" altLang="en-US" sz="1800">
              <a:cs typeface="+mn-lt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Gözlem Sayısı (satır): 38792</a:t>
            </a:r>
            <a:endParaRPr lang="en-US" altLang="en-US" sz="1800">
              <a:cs typeface="+mn-lt"/>
            </a:endParaRPr>
          </a:p>
          <a:p>
            <a:pPr lvl="1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Özellik Sayısı (sütun): 58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</a:rPr>
              <a:t>Eksik Veri Sayısı : 0</a:t>
            </a:r>
            <a:endParaRPr lang="en-US" altLang="en-US" sz="1800">
              <a:cs typeface="+mn-lt"/>
            </a:endParaRPr>
          </a:p>
          <a:p>
            <a:pPr marL="0" indent="0" algn="l">
              <a:lnSpc>
                <a:spcPct val="100000"/>
              </a:lnSpc>
              <a:buClrTx/>
              <a:buSzTx/>
              <a:buFont typeface="Arial" panose="020B0604020202020204" pitchFamily="34" charset="0"/>
              <a:buNone/>
            </a:pPr>
            <a:r>
              <a:rPr lang="en-US" altLang="en-US" sz="1800">
                <a:cs typeface="+mn-lt"/>
              </a:rPr>
              <a:t>Veri türleri: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cs typeface="+mn-lt"/>
              </a:rPr>
              <a:t>saat </a:t>
            </a:r>
            <a:r>
              <a:rPr lang="en-US" altLang="en-US" sz="1800">
                <a:cs typeface="+mn-lt"/>
              </a:rPr>
              <a:t>sütunu veri türü: object</a:t>
            </a:r>
            <a:endParaRPr lang="en-US" altLang="en-US" sz="1800">
              <a:cs typeface="+mn-lt"/>
            </a:endParaRPr>
          </a:p>
          <a:p>
            <a:pPr marL="0"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 b="1">
                <a:cs typeface="+mn-lt"/>
                <a:sym typeface="+mn-ea"/>
              </a:rPr>
              <a:t>tarih </a:t>
            </a:r>
            <a:r>
              <a:rPr lang="en-US" altLang="en-US" sz="1800">
                <a:cs typeface="+mn-lt"/>
                <a:sym typeface="+mn-ea"/>
              </a:rPr>
              <a:t>sütunu veri türü: datetime64</a:t>
            </a:r>
            <a:endParaRPr lang="en-US" altLang="en-US" sz="1500">
              <a:cs typeface="+mn-lt"/>
            </a:endParaRPr>
          </a:p>
          <a:p>
            <a:pPr marL="0" lvl="2"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en-US" altLang="en-US" sz="1800">
                <a:cs typeface="+mn-lt"/>
                <a:sym typeface="+mn-ea"/>
              </a:rPr>
              <a:t>Diğer sütunların veri türleri: int64</a:t>
            </a:r>
            <a:endParaRPr lang="en-US" altLang="en-US" sz="1800">
              <a:cs typeface="+mn-lt"/>
            </a:endParaRPr>
          </a:p>
          <a:p>
            <a:pPr algn="l">
              <a:lnSpc>
                <a:spcPct val="100000"/>
              </a:lnSpc>
              <a:buClrTx/>
              <a:buSzTx/>
              <a:buFont typeface="Arial" panose="020B0604020202020204" pitchFamily="34" charset="0"/>
              <a:buChar char="•"/>
            </a:pPr>
            <a:endParaRPr lang="en-US" altLang="en-US" sz="1500">
              <a:cs typeface="+mn-lt"/>
            </a:endParaRPr>
          </a:p>
          <a:p>
            <a:pPr lvl="2" algn="l">
              <a:lnSpc>
                <a:spcPct val="100000"/>
              </a:lnSpc>
              <a:spcBef>
                <a:spcPts val="1000"/>
              </a:spcBef>
              <a:buClrTx/>
              <a:buSzTx/>
              <a:buChar char="•"/>
            </a:pPr>
            <a:endParaRPr lang="en-US" altLang="en-US" sz="1500">
              <a:cs typeface="+mn-lt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895725"/>
            <a:ext cx="6689090" cy="259905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685290" y="234315"/>
            <a:ext cx="839724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ÜÇ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(%) ve AKIM (A) TABANLI ANAL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İ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93470" y="11753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İş</a:t>
            </a:r>
            <a:r>
              <a:rPr lang="en-US" altLang="en-US"/>
              <a:t>lemlere temizlenmi</a:t>
            </a:r>
            <a:r>
              <a:rPr lang="en-US" altLang="en-US"/>
              <a:t>ş</a:t>
            </a:r>
            <a:r>
              <a:rPr lang="en-US" altLang="en-US"/>
              <a:t> veri seti üzerinden devam edilecek.</a:t>
            </a:r>
            <a:endParaRPr lang="en-US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093470" y="207010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📌</a:t>
            </a:r>
            <a:r>
              <a:rPr lang="en-US" altLang="en-US" b="1"/>
              <a:t> </a:t>
            </a:r>
            <a:r>
              <a:rPr lang="tr-TR" altLang="en-US" b="1"/>
              <a:t> </a:t>
            </a:r>
            <a:r>
              <a:rPr lang="en-US" altLang="en-US" b="1"/>
              <a:t>Temel Fiziksel </a:t>
            </a:r>
            <a:r>
              <a:rPr lang="en-US" altLang="en-US" b="1"/>
              <a:t>İ</a:t>
            </a:r>
            <a:r>
              <a:rPr lang="en-US" altLang="en-US" b="1"/>
              <a:t>li</a:t>
            </a:r>
            <a:r>
              <a:rPr lang="en-US" altLang="en-US" b="1"/>
              <a:t>ş</a:t>
            </a:r>
            <a:r>
              <a:rPr lang="en-US" altLang="en-US" b="1"/>
              <a:t>ki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(%) de</a:t>
            </a:r>
            <a:r>
              <a:rPr lang="en-US" altLang="en-US"/>
              <a:t>ğ</a:t>
            </a:r>
            <a:r>
              <a:rPr lang="en-US" altLang="en-US"/>
              <a:t>erleri, ak</a:t>
            </a:r>
            <a:r>
              <a:rPr lang="en-US" altLang="en-US"/>
              <a:t>ı</a:t>
            </a:r>
            <a:r>
              <a:rPr lang="en-US" altLang="en-US"/>
              <a:t>m (A) ile do</a:t>
            </a:r>
            <a:r>
              <a:rPr lang="en-US" altLang="en-US"/>
              <a:t>ğ</a:t>
            </a:r>
            <a:r>
              <a:rPr lang="en-US" altLang="en-US"/>
              <a:t>rusal orant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 olmal</a:t>
            </a:r>
            <a:r>
              <a:rPr lang="en-US" altLang="en-US"/>
              <a:t>ı</a:t>
            </a:r>
            <a:r>
              <a:rPr lang="en-US" altLang="en-US"/>
              <a:t>d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yüzdesi / ak</a:t>
            </a:r>
            <a:r>
              <a:rPr lang="en-US" altLang="en-US"/>
              <a:t>ı</a:t>
            </a:r>
            <a:r>
              <a:rPr lang="en-US" altLang="en-US"/>
              <a:t>m ≈ sabit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r>
              <a:rPr lang="en-US" altLang="en-US"/>
              <a:t>Bu oran zamanla </a:t>
            </a:r>
            <a:r>
              <a:rPr lang="en-US" altLang="en-US"/>
              <a:t>ç</a:t>
            </a:r>
            <a:r>
              <a:rPr lang="en-US" altLang="en-US"/>
              <a:t>ok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iyorsa, sensör ar</a:t>
            </a:r>
            <a:r>
              <a:rPr lang="en-US" altLang="en-US"/>
              <a:t>ı</a:t>
            </a:r>
            <a:r>
              <a:rPr lang="en-US" altLang="en-US"/>
              <a:t>zas</a:t>
            </a:r>
            <a:r>
              <a:rPr lang="en-US" altLang="en-US"/>
              <a:t>ı</a:t>
            </a:r>
            <a:r>
              <a:rPr lang="en-US" altLang="en-US"/>
              <a:t>, okuma hatas</a:t>
            </a:r>
            <a:r>
              <a:rPr lang="en-US" altLang="en-US"/>
              <a:t>ı</a:t>
            </a:r>
            <a:r>
              <a:rPr lang="en-US" altLang="en-US"/>
              <a:t> veya ani s</a:t>
            </a:r>
            <a:r>
              <a:rPr lang="en-US" altLang="en-US"/>
              <a:t>ı</a:t>
            </a:r>
            <a:r>
              <a:rPr lang="en-US" altLang="en-US"/>
              <a:t>f</a:t>
            </a:r>
            <a:r>
              <a:rPr lang="en-US" altLang="en-US"/>
              <a:t>ı</a:t>
            </a:r>
            <a:r>
              <a:rPr lang="en-US" altLang="en-US"/>
              <a:t>rlanma gibi anormallikler olabilir.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131685" y="1057910"/>
            <a:ext cx="5060950" cy="39522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Analizde Kullan</a:t>
            </a:r>
            <a:r>
              <a:rPr lang="en-US" altLang="en-US" b="1"/>
              <a:t>ı</a:t>
            </a:r>
            <a:r>
              <a:rPr lang="en-US" altLang="en-US" b="1"/>
              <a:t>lacak Gü</a:t>
            </a:r>
            <a:r>
              <a:rPr lang="en-US" altLang="en-US" b="1"/>
              <a:t>ç</a:t>
            </a:r>
            <a:r>
              <a:rPr lang="en-US" altLang="en-US" b="1"/>
              <a:t> ve Amper Kolon </a:t>
            </a:r>
            <a:r>
              <a:rPr lang="en-US" altLang="en-US" b="1"/>
              <a:t>Ç</a:t>
            </a:r>
            <a:r>
              <a:rPr lang="en-US" altLang="en-US" b="1"/>
              <a:t>iftleri: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   </a:t>
            </a:r>
            <a:r>
              <a:rPr lang="en-US" altLang="en-US" i="1"/>
              <a:t> ('on_isitma_guc_%', 'on_isitma_amp.')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('ceh.1_ust1_guc_%', 'ceh.1_ust1_amp.')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('ceh.1_ust2_guc_%', 'ceh.1_ust2_amp.')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('ceh.1_alt1_guc_%', 'ceh.1_alt1_amp.')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('ceh.2_ust1_guc_%', 'ceh.2_ust1_amp.')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('ceh.2_ust2_guc_%', 'ceh.2_ust2_amp.')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('ceh.2_alt1_guc_%', 'ceh.2_alt1_amp.')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('ceh.2_alt2_guc_%', 'ceh.2_alt2_amp.')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('ceh.3_ust1_guc_%', 'ceh.3_ust1_amp.')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('ceh.3_ust2_guc_%', 'ceh.3_ust2_amp.')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('ceh.3_alt1_guc_%', 'ceh.3_alt1_amp.')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   ('ceh.3_alt2_guc_%', 'ceh.3_alt2_amp.')</a:t>
            </a:r>
            <a:endParaRPr lang="en-US" altLang="en-US" i="1"/>
          </a:p>
          <a:p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805180" y="4939030"/>
            <a:ext cx="622363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/>
              <a:t>İ</a:t>
            </a:r>
            <a:r>
              <a:rPr lang="en-US" altLang="en-US" b="1"/>
              <a:t>statistiksel </a:t>
            </a:r>
            <a:r>
              <a:rPr lang="en-US" altLang="en-US" b="1"/>
              <a:t>İ</a:t>
            </a:r>
            <a:r>
              <a:rPr lang="en-US" altLang="en-US" b="1"/>
              <a:t>nceleme:</a:t>
            </a:r>
            <a:r>
              <a:rPr lang="tr-TR" altLang="en-US"/>
              <a:t> </a:t>
            </a: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-ak</a:t>
            </a:r>
            <a:r>
              <a:rPr lang="en-US" altLang="en-US"/>
              <a:t>ı</a:t>
            </a:r>
            <a:r>
              <a:rPr lang="en-US" altLang="en-US"/>
              <a:t>m </a:t>
            </a:r>
            <a:r>
              <a:rPr lang="en-US" altLang="en-US"/>
              <a:t>ç</a:t>
            </a:r>
            <a:r>
              <a:rPr lang="en-US" altLang="en-US"/>
              <a:t>iftleri i</a:t>
            </a:r>
            <a:r>
              <a:rPr lang="en-US" altLang="en-US"/>
              <a:t>ç</a:t>
            </a:r>
            <a:r>
              <a:rPr lang="en-US" altLang="en-US"/>
              <a:t>in min, max, ort, std hesaplan</a:t>
            </a:r>
            <a:r>
              <a:rPr lang="en-US" altLang="en-US"/>
              <a:t>ı</a:t>
            </a:r>
            <a:r>
              <a:rPr lang="en-US" altLang="en-US"/>
              <a:t>r. </a:t>
            </a:r>
            <a:r>
              <a:rPr lang="en-US" altLang="en-US" b="1"/>
              <a:t>Min=0 </a:t>
            </a:r>
            <a:r>
              <a:rPr lang="en-US" altLang="en-US"/>
              <a:t>ise sensör</a:t>
            </a:r>
            <a:r>
              <a:rPr lang="en-US" altLang="en-US" b="1"/>
              <a:t> ar</a:t>
            </a:r>
            <a:r>
              <a:rPr lang="en-US" altLang="en-US" b="1"/>
              <a:t>ı</a:t>
            </a:r>
            <a:r>
              <a:rPr lang="en-US" altLang="en-US" b="1"/>
              <a:t>zas</a:t>
            </a:r>
            <a:r>
              <a:rPr lang="en-US" altLang="en-US" b="1"/>
              <a:t>ı</a:t>
            </a:r>
            <a:r>
              <a:rPr lang="en-US" altLang="en-US" b="1"/>
              <a:t> veya duru</a:t>
            </a:r>
            <a:r>
              <a:rPr lang="en-US" altLang="en-US" b="1"/>
              <a:t>ş</a:t>
            </a:r>
            <a:r>
              <a:rPr lang="en-US" altLang="en-US"/>
              <a:t> olabilir.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 b="1"/>
              <a:t>Korelasyon Analizi: </a:t>
            </a: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 aras</a:t>
            </a:r>
            <a:r>
              <a:rPr lang="en-US" altLang="en-US"/>
              <a:t>ı</a:t>
            </a:r>
            <a:r>
              <a:rPr lang="en-US" altLang="en-US"/>
              <a:t>ndaki korelasyonu hesaplan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 </a:t>
            </a:r>
            <a:r>
              <a:rPr lang="en-US" altLang="en-US" b="1"/>
              <a:t>Gü</a:t>
            </a:r>
            <a:r>
              <a:rPr lang="en-US" altLang="en-US" b="1"/>
              <a:t>ç</a:t>
            </a:r>
            <a:r>
              <a:rPr lang="en-US" altLang="en-US" b="1"/>
              <a:t> artarken ak</a:t>
            </a:r>
            <a:r>
              <a:rPr lang="en-US" altLang="en-US" b="1"/>
              <a:t>ı</a:t>
            </a:r>
            <a:r>
              <a:rPr lang="en-US" altLang="en-US" b="1"/>
              <a:t>m da art</a:t>
            </a:r>
            <a:r>
              <a:rPr lang="en-US" altLang="en-US" b="1"/>
              <a:t>ı</a:t>
            </a:r>
            <a:r>
              <a:rPr lang="en-US" altLang="en-US" b="1"/>
              <a:t>yorsa, bu pozitif ve gü</a:t>
            </a:r>
            <a:r>
              <a:rPr lang="en-US" altLang="en-US" b="1"/>
              <a:t>ç</a:t>
            </a:r>
            <a:r>
              <a:rPr lang="en-US" altLang="en-US" b="1"/>
              <a:t>lü bir ili</a:t>
            </a:r>
            <a:r>
              <a:rPr lang="en-US" altLang="en-US" b="1"/>
              <a:t>ş</a:t>
            </a:r>
            <a:r>
              <a:rPr lang="en-US" altLang="en-US" b="1"/>
              <a:t>ki</a:t>
            </a:r>
            <a:r>
              <a:rPr lang="en-US" altLang="en-US"/>
              <a:t> anlam</a:t>
            </a:r>
            <a:r>
              <a:rPr lang="en-US" altLang="en-US"/>
              <a:t>ı</a:t>
            </a:r>
            <a:r>
              <a:rPr lang="en-US" altLang="en-US"/>
              <a:t>na gelir.</a:t>
            </a:r>
            <a:endParaRPr lang="en-US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950" y="1022350"/>
            <a:ext cx="6649720" cy="55835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740535" y="590550"/>
            <a:ext cx="4998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Kolon Çiftleri Arasındaki Korelasyon Matrisi</a:t>
            </a:r>
            <a:endParaRPr lang="tr-TR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7510780" y="250698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- 0.90+ → Sensörler aras</a:t>
            </a:r>
            <a:r>
              <a:rPr lang="en-US" altLang="en-US"/>
              <a:t>ı</a:t>
            </a:r>
            <a:r>
              <a:rPr lang="en-US" altLang="en-US"/>
              <a:t>nda gü</a:t>
            </a:r>
            <a:r>
              <a:rPr lang="en-US" altLang="en-US"/>
              <a:t>ç</a:t>
            </a:r>
            <a:r>
              <a:rPr lang="en-US" altLang="en-US"/>
              <a:t>lü ili</a:t>
            </a:r>
            <a:r>
              <a:rPr lang="en-US" altLang="en-US"/>
              <a:t>ş</a:t>
            </a:r>
            <a:r>
              <a:rPr lang="en-US" altLang="en-US"/>
              <a:t>ki.</a:t>
            </a:r>
            <a:endParaRPr lang="en-US" altLang="en-US"/>
          </a:p>
          <a:p>
            <a:r>
              <a:rPr lang="en-US" altLang="en-US"/>
              <a:t>- 0.60–0.80 → Orta düzeyde ili</a:t>
            </a:r>
            <a:r>
              <a:rPr lang="en-US" altLang="en-US"/>
              <a:t>ş</a:t>
            </a:r>
            <a:r>
              <a:rPr lang="en-US" altLang="en-US"/>
              <a:t>ki, anomali riski olabilir.</a:t>
            </a:r>
            <a:endParaRPr lang="en-US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089150" y="1163320"/>
            <a:ext cx="8265795" cy="423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Yüksek korelasyon, 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n tutarl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ti</a:t>
            </a:r>
            <a:r>
              <a:rPr lang="en-US" altLang="en-US"/>
              <a:t>ğ</a:t>
            </a:r>
            <a:r>
              <a:rPr lang="en-US" altLang="en-US"/>
              <a:t>ini gösterir; bu da fiziksel olarak anlaml</a:t>
            </a:r>
            <a:r>
              <a:rPr lang="en-US" altLang="en-US"/>
              <a:t>ı</a:t>
            </a:r>
            <a:r>
              <a:rPr lang="en-US" altLang="en-US"/>
              <a:t> ve güvenilir sinyaller sa</a:t>
            </a:r>
            <a:r>
              <a:rPr lang="en-US" altLang="en-US"/>
              <a:t>ğ</a:t>
            </a:r>
            <a:r>
              <a:rPr lang="en-US" altLang="en-US"/>
              <a:t>lar. Bu nedenle, i</a:t>
            </a:r>
            <a:r>
              <a:rPr lang="en-US" altLang="en-US"/>
              <a:t>ş</a:t>
            </a:r>
            <a:r>
              <a:rPr lang="en-US" altLang="en-US"/>
              <a:t>lemler i</a:t>
            </a:r>
            <a:r>
              <a:rPr lang="en-US" altLang="en-US"/>
              <a:t>ç</a:t>
            </a:r>
            <a:r>
              <a:rPr lang="en-US" altLang="en-US"/>
              <a:t>in corr &gt; 0.80 olan kolon </a:t>
            </a:r>
            <a:r>
              <a:rPr lang="en-US" altLang="en-US"/>
              <a:t>ç</a:t>
            </a:r>
            <a:r>
              <a:rPr lang="en-US" altLang="en-US"/>
              <a:t>iftleri se</a:t>
            </a:r>
            <a:r>
              <a:rPr lang="en-US" altLang="en-US"/>
              <a:t>ç</a:t>
            </a:r>
            <a:r>
              <a:rPr lang="en-US" altLang="en-US"/>
              <a:t>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endParaRPr lang="en-US" altLang="en-US"/>
          </a:p>
          <a:p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Kolon </a:t>
            </a:r>
            <a:r>
              <a:rPr lang="en-US" altLang="en-US" b="1"/>
              <a:t>Ç</a:t>
            </a:r>
            <a:r>
              <a:rPr lang="en-US" altLang="en-US" b="1"/>
              <a:t>iftleri</a:t>
            </a:r>
            <a:r>
              <a:rPr lang="tr-TR" altLang="en-US" b="1"/>
              <a:t>:</a:t>
            </a:r>
            <a:endParaRPr lang="tr-TR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('ceh.1_ust1_guc_%', 'ceh.1_ust1_amp.')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('ceh.1_ust2_guc_%', 'ceh.1_ust2_amp.')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('ceh.1_alt1_guc_%', 'ceh.1_alt1_amp.')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('ceh.2_ust1_guc_%', 'ceh.2_ust1_amp.')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('ceh.2_ust2_guc_%', 'ceh.2_ust2_amp.')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('ceh.2_alt1_guc_%', 'ceh.2_alt1_amp.')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('ceh.2_alt2_guc_%', 'ceh.2_alt2_amp.')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('ceh.3_alt2_guc_%', 'ceh.3_alt2_amp.')</a:t>
            </a:r>
            <a:endParaRPr lang="en-US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409065" y="255270"/>
            <a:ext cx="9702800" cy="1291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üç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(%) ve A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kım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(A) 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Kolonları ile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Sensör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Durum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fland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rmas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409065" y="20339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gü</a:t>
            </a:r>
            <a:r>
              <a:rPr lang="en-US" altLang="en-US"/>
              <a:t>ç</a:t>
            </a:r>
            <a:r>
              <a:rPr lang="en-US" altLang="en-US"/>
              <a:t> (%) ve ak</a:t>
            </a:r>
            <a:r>
              <a:rPr lang="en-US" altLang="en-US"/>
              <a:t>ı</a:t>
            </a:r>
            <a:r>
              <a:rPr lang="en-US" altLang="en-US"/>
              <a:t>m (amp) sensör de</a:t>
            </a:r>
            <a:r>
              <a:rPr lang="en-US" altLang="en-US"/>
              <a:t>ğ</a:t>
            </a:r>
            <a:r>
              <a:rPr lang="en-US" altLang="en-US"/>
              <a:t>erleri aras</a:t>
            </a:r>
            <a:r>
              <a:rPr lang="en-US" altLang="en-US"/>
              <a:t>ı</a:t>
            </a:r>
            <a:r>
              <a:rPr lang="en-US" altLang="en-US"/>
              <a:t>ndaki ili</a:t>
            </a:r>
            <a:r>
              <a:rPr lang="en-US" altLang="en-US"/>
              <a:t>ş</a:t>
            </a:r>
            <a:r>
              <a:rPr lang="en-US" altLang="en-US"/>
              <a:t>kiye göre </a:t>
            </a:r>
            <a:r>
              <a:rPr lang="en-US" altLang="en-US" b="1"/>
              <a:t>f</a:t>
            </a:r>
            <a:r>
              <a:rPr lang="en-US" altLang="en-US" b="1"/>
              <a:t>ı</a:t>
            </a:r>
            <a:r>
              <a:rPr lang="en-US" altLang="en-US" b="1"/>
              <a:t>r</a:t>
            </a:r>
            <a:r>
              <a:rPr lang="en-US" altLang="en-US" b="1"/>
              <a:t>ı</a:t>
            </a:r>
            <a:r>
              <a:rPr lang="en-US" altLang="en-US" b="1"/>
              <a:t>n bile</a:t>
            </a:r>
            <a:r>
              <a:rPr lang="en-US" altLang="en-US" b="1"/>
              <a:t>ş</a:t>
            </a:r>
            <a:r>
              <a:rPr lang="en-US" altLang="en-US" b="1"/>
              <a:t>enlerinin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rmak ve ar</a:t>
            </a:r>
            <a:r>
              <a:rPr lang="en-US" altLang="en-US" b="1"/>
              <a:t>ı</a:t>
            </a:r>
            <a:r>
              <a:rPr lang="en-US" altLang="en-US" b="1"/>
              <a:t>za anlar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analiz etmek.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1409065" y="371983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  <a:sym typeface="+mn-ea"/>
              </a:rPr>
              <a:t>❌</a:t>
            </a:r>
            <a:r>
              <a:rPr lang="en-US" altLang="en-US" b="1"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tr-TR" altLang="en-US"/>
              <a:t>Bu verilerde anomali </a:t>
            </a:r>
            <a:r>
              <a:rPr lang="tr-TR" altLang="en-US" b="1"/>
              <a:t>rolling z-sore yöntemi kullanılmadı</a:t>
            </a:r>
            <a:r>
              <a:rPr lang="tr-TR" altLang="en-US"/>
              <a:t> çünkü: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Gü</a:t>
            </a:r>
            <a:r>
              <a:rPr lang="en-US" altLang="en-US"/>
              <a:t>ç</a:t>
            </a:r>
            <a:r>
              <a:rPr lang="en-US" altLang="en-US"/>
              <a:t> ve ak</a:t>
            </a:r>
            <a:r>
              <a:rPr lang="en-US" altLang="en-US"/>
              <a:t>ı</a:t>
            </a:r>
            <a:r>
              <a:rPr lang="en-US" altLang="en-US"/>
              <a:t>m verilerinde s</a:t>
            </a:r>
            <a:r>
              <a:rPr lang="en-US" altLang="en-US"/>
              <a:t>ı</a:t>
            </a:r>
            <a:r>
              <a:rPr lang="en-US" altLang="en-US"/>
              <a:t>k s</a:t>
            </a:r>
            <a:r>
              <a:rPr lang="en-US" altLang="en-US"/>
              <a:t>ı</a:t>
            </a:r>
            <a:r>
              <a:rPr lang="en-US" altLang="en-US"/>
              <a:t>k ani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 ve s</a:t>
            </a:r>
            <a:r>
              <a:rPr lang="en-US" altLang="en-US"/>
              <a:t>ı</a:t>
            </a:r>
            <a:r>
              <a:rPr lang="en-US" altLang="en-US"/>
              <a:t>f</a:t>
            </a:r>
            <a:r>
              <a:rPr lang="en-US" altLang="en-US"/>
              <a:t>ı</a:t>
            </a:r>
            <a:r>
              <a:rPr lang="en-US" altLang="en-US"/>
              <a:t>rlanma olur.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Rolling z-score bu gibi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ken ortamlarda fazla yanl</a:t>
            </a:r>
            <a:r>
              <a:rPr lang="en-US" altLang="en-US"/>
              <a:t>ış</a:t>
            </a:r>
            <a:r>
              <a:rPr lang="en-US" altLang="en-US"/>
              <a:t> pozitif üretir.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Bu nedenle kural tabanl</a:t>
            </a:r>
            <a:r>
              <a:rPr lang="en-US" altLang="en-US"/>
              <a:t>ı</a:t>
            </a:r>
            <a:r>
              <a:rPr lang="en-US" altLang="en-US"/>
              <a:t>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 tercih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096000" y="2138680"/>
            <a:ext cx="5394325" cy="39789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b="1"/>
              <a:t>Kural Tabanl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</a:t>
            </a:r>
            <a:endParaRPr lang="en-US" altLang="en-US" b="1"/>
          </a:p>
          <a:p>
            <a:endParaRPr lang="en-US" altLang="en-US"/>
          </a:p>
          <a:p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tr-TR" altLang="en-US" b="1">
                <a:solidFill>
                  <a:schemeClr val="accent1"/>
                </a:solidFill>
                <a:cs typeface="+mn-lt"/>
                <a:sym typeface="+mn-ea"/>
              </a:rPr>
              <a:t> </a:t>
            </a:r>
            <a:r>
              <a:rPr lang="en-US" altLang="en-US"/>
              <a:t>Durum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 Kurallar</a:t>
            </a:r>
            <a:r>
              <a:rPr lang="en-US" altLang="en-US"/>
              <a:t>ı</a:t>
            </a:r>
            <a:r>
              <a:rPr lang="en-US" altLang="en-US"/>
              <a:t>:</a:t>
            </a:r>
            <a:endParaRPr lang="en-US" altLang="en-US"/>
          </a:p>
          <a:p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≥ 9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≥ 100 </a:t>
            </a:r>
            <a:r>
              <a:rPr lang="en-US" altLang="en-US"/>
              <a:t>→</a:t>
            </a:r>
            <a:r>
              <a:rPr lang="en-US" altLang="en-US" b="1"/>
              <a:t> </a:t>
            </a: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 b="1"/>
              <a:t> Is</a:t>
            </a:r>
            <a:r>
              <a:rPr lang="en-US" altLang="en-US" b="1"/>
              <a:t>ı</a:t>
            </a:r>
            <a:r>
              <a:rPr lang="en-US" altLang="en-US" b="1"/>
              <a:t>tma aktif </a:t>
            </a:r>
            <a:r>
              <a:rPr lang="en-US" altLang="en-US"/>
              <a:t>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= 0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= 0 </a:t>
            </a:r>
            <a:r>
              <a:rPr lang="en-US" altLang="en-US"/>
              <a:t>→ </a:t>
            </a:r>
            <a:r>
              <a:rPr lang="zh-CN" altLang="en-US" b="1">
                <a:solidFill>
                  <a:schemeClr val="accent1"/>
                </a:solidFill>
              </a:rPr>
              <a:t>🔍</a:t>
            </a:r>
            <a:r>
              <a:rPr lang="en-US" altLang="en-US" b="1">
                <a:solidFill>
                  <a:schemeClr val="accent1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zal</a:t>
            </a:r>
            <a:r>
              <a:rPr lang="en-US" altLang="en-US" b="1"/>
              <a:t>ı</a:t>
            </a:r>
            <a:r>
              <a:rPr lang="en-US" altLang="en-US" b="1"/>
              <a:t>/Durmu</a:t>
            </a:r>
            <a:r>
              <a:rPr lang="en-US" altLang="en-US" b="1"/>
              <a:t>ş</a:t>
            </a:r>
            <a:r>
              <a:rPr lang="en-US" altLang="en-US" b="1"/>
              <a:t> (Kontrol Edilmeli)  </a:t>
            </a:r>
            <a:endParaRPr lang="en-US" altLang="en-US" b="1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= 0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≥ 100</a:t>
            </a:r>
            <a:r>
              <a:rPr lang="en-US" altLang="en-US"/>
              <a:t> →</a:t>
            </a:r>
            <a:r>
              <a:rPr lang="en-US" altLang="en-US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tr-TR" altLang="zh-CN" b="1">
                <a:solidFill>
                  <a:schemeClr val="accent4"/>
                </a:solidFill>
              </a:rPr>
              <a:t> </a:t>
            </a:r>
            <a:r>
              <a:rPr lang="en-US" altLang="en-US" b="1"/>
              <a:t>Gü</a:t>
            </a:r>
            <a:r>
              <a:rPr lang="en-US" altLang="en-US" b="1"/>
              <a:t>ç</a:t>
            </a:r>
            <a:r>
              <a:rPr lang="en-US" altLang="en-US" b="1"/>
              <a:t> sensör hatas</a:t>
            </a:r>
            <a:r>
              <a:rPr lang="en-US" altLang="en-US" b="1"/>
              <a:t>ı</a:t>
            </a:r>
            <a:r>
              <a:rPr lang="en-US" altLang="en-US"/>
              <a:t> 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≥ 9</a:t>
            </a:r>
            <a:r>
              <a:rPr lang="en-US" altLang="en-US"/>
              <a:t> ve </a:t>
            </a:r>
            <a:r>
              <a:rPr lang="en-US" altLang="en-US" i="1"/>
              <a:t>ak</a:t>
            </a:r>
            <a:r>
              <a:rPr lang="en-US" altLang="en-US" i="1"/>
              <a:t>ı</a:t>
            </a:r>
            <a:r>
              <a:rPr lang="en-US" altLang="en-US" i="1"/>
              <a:t>m = 0</a:t>
            </a:r>
            <a:r>
              <a:rPr lang="en-US" altLang="en-US"/>
              <a:t> →</a:t>
            </a:r>
            <a:r>
              <a:rPr lang="en-US" altLang="en-US" b="1">
                <a:solidFill>
                  <a:schemeClr val="accent4"/>
                </a:solidFill>
              </a:rPr>
              <a:t> </a:t>
            </a:r>
            <a:r>
              <a:rPr lang="zh-CN" altLang="en-US" b="1">
                <a:solidFill>
                  <a:schemeClr val="accent4"/>
                </a:solidFill>
              </a:rPr>
              <a:t>⚠</a:t>
            </a:r>
            <a:r>
              <a:rPr lang="tr-TR" altLang="zh-CN" b="1">
                <a:solidFill>
                  <a:schemeClr val="accent4"/>
                </a:solidFill>
              </a:rPr>
              <a:t> </a:t>
            </a:r>
            <a:r>
              <a:rPr lang="en-US" altLang="en-US" b="1"/>
              <a:t>Ak</a:t>
            </a:r>
            <a:r>
              <a:rPr lang="en-US" altLang="en-US" b="1"/>
              <a:t>ı</a:t>
            </a:r>
            <a:r>
              <a:rPr lang="en-US" altLang="en-US" b="1"/>
              <a:t>m sensör hatas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en-US" altLang="en-US"/>
              <a:t> </a:t>
            </a:r>
            <a:endParaRPr lang="en-US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durumlar → </a:t>
            </a:r>
            <a:r>
              <a:rPr lang="zh-CN" altLang="en-US" b="1">
                <a:solidFill>
                  <a:schemeClr val="accent2"/>
                </a:solidFill>
              </a:rPr>
              <a:t>🤔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Di</a:t>
            </a:r>
            <a:r>
              <a:rPr lang="en-US" altLang="en-US" b="1"/>
              <a:t>ğ</a:t>
            </a:r>
            <a:r>
              <a:rPr lang="en-US" altLang="en-US" b="1"/>
              <a:t>er</a:t>
            </a:r>
            <a:endParaRPr lang="en-US" altLang="en-US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4795" y="1902460"/>
            <a:ext cx="6798945" cy="32111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421130" y="15341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Kolon Çiftleri için Durum Özetleri</a:t>
            </a:r>
            <a:endParaRPr lang="tr-TR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511415" y="1902460"/>
            <a:ext cx="436118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b="1"/>
              <a:t>Toplam uyar</a:t>
            </a:r>
            <a:r>
              <a:rPr lang="en-US" altLang="en-US" b="1"/>
              <a:t>ı</a:t>
            </a:r>
            <a:r>
              <a:rPr lang="en-US" altLang="en-US" b="1"/>
              <a:t> say</a:t>
            </a:r>
            <a:r>
              <a:rPr lang="en-US" altLang="en-US" b="1"/>
              <a:t>ı</a:t>
            </a:r>
            <a:r>
              <a:rPr lang="en-US" altLang="en-US" b="1"/>
              <a:t>s</a:t>
            </a:r>
            <a:r>
              <a:rPr lang="en-US" altLang="en-US" b="1"/>
              <a:t>ı</a:t>
            </a:r>
            <a:r>
              <a:rPr lang="en-US" altLang="en-US" b="1"/>
              <a:t> hesaplanmas</a:t>
            </a:r>
            <a:r>
              <a:rPr lang="en-US" altLang="en-US" b="1"/>
              <a:t>ı</a:t>
            </a:r>
            <a:r>
              <a:rPr lang="en-US" altLang="en-US" b="1"/>
              <a:t> i</a:t>
            </a:r>
            <a:r>
              <a:rPr lang="en-US" altLang="en-US" b="1"/>
              <a:t>ç</a:t>
            </a:r>
            <a:r>
              <a:rPr lang="en-US" altLang="en-US" b="1"/>
              <a:t>i: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Her sat</a:t>
            </a:r>
            <a:r>
              <a:rPr lang="en-US" altLang="en-US"/>
              <a:t>ı</a:t>
            </a:r>
            <a:r>
              <a:rPr lang="en-US" altLang="en-US"/>
              <a:t>r i</a:t>
            </a:r>
            <a:r>
              <a:rPr lang="en-US" altLang="en-US"/>
              <a:t>ç</a:t>
            </a:r>
            <a:r>
              <a:rPr lang="en-US" altLang="en-US"/>
              <a:t>in tüm bile</a:t>
            </a:r>
            <a:r>
              <a:rPr lang="en-US" altLang="en-US"/>
              <a:t>ş</a:t>
            </a:r>
            <a:r>
              <a:rPr lang="en-US" altLang="en-US"/>
              <a:t>enlerin durumlar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taran</a:t>
            </a:r>
            <a:r>
              <a:rPr lang="en-US" altLang="en-US"/>
              <a:t>ı</a:t>
            </a:r>
            <a:r>
              <a:rPr lang="en-US" altLang="en-US"/>
              <a:t>r ve e</a:t>
            </a:r>
            <a:r>
              <a:rPr lang="en-US" altLang="en-US"/>
              <a:t>ğ</a:t>
            </a:r>
            <a:r>
              <a:rPr lang="en-US" altLang="en-US"/>
              <a:t>er herhangi birinde bir uyar</a:t>
            </a:r>
            <a:r>
              <a:rPr lang="en-US" altLang="en-US"/>
              <a:t>ı</a:t>
            </a:r>
            <a:r>
              <a:rPr lang="en-US" altLang="en-US"/>
              <a:t> durumu varsa o sat</a:t>
            </a:r>
            <a:r>
              <a:rPr lang="en-US" altLang="en-US"/>
              <a:t>ı</a:t>
            </a:r>
            <a:r>
              <a:rPr lang="en-US" altLang="en-US"/>
              <a:t>ra </a:t>
            </a:r>
            <a:r>
              <a:rPr lang="en-US" altLang="en-US" b="1"/>
              <a:t>'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r>
              <a:rPr lang="en-US" altLang="en-US" b="1"/>
              <a:t>'</a:t>
            </a:r>
            <a:r>
              <a:rPr lang="en-US" altLang="en-US"/>
              <a:t>, yoksa </a:t>
            </a:r>
            <a:r>
              <a:rPr lang="en-US" altLang="en-US" b="1"/>
              <a:t>'</a:t>
            </a: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 b="1"/>
              <a:t> Normal' </a:t>
            </a:r>
            <a:r>
              <a:rPr lang="en-US" altLang="en-US"/>
              <a:t>etiketi verilir.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Toplam veri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22.140</a:t>
            </a:r>
            <a:endParaRPr lang="en-US" altLang="en-US" b="1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</a:t>
            </a:r>
            <a:r>
              <a:rPr lang="en-US" altLang="en-US" b="1"/>
              <a:t>11.286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olidFill>
                  <a:srgbClr val="00B050"/>
                </a:solidFill>
              </a:rPr>
              <a:t>✅</a:t>
            </a:r>
            <a:r>
              <a:rPr lang="en-US" altLang="en-US"/>
              <a:t> Normal </a:t>
            </a:r>
            <a:r>
              <a:rPr lang="en-US" altLang="en-US" b="1"/>
              <a:t>10.854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Oran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%50.97</a:t>
            </a:r>
            <a:endParaRPr lang="en-US" altLang="en-US"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135380" y="1056005"/>
            <a:ext cx="996315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/>
              <a:t>Amaç, üretim sürecindeki </a:t>
            </a:r>
            <a:r>
              <a:rPr lang="en-US" altLang="en-US" b="1"/>
              <a:t>ar</a:t>
            </a:r>
            <a:r>
              <a:rPr lang="en-US" altLang="en-US" b="1"/>
              <a:t>ızaları sistematik olarak tespit ederek,</a:t>
            </a:r>
            <a:r>
              <a:rPr lang="en-US" altLang="en-US"/>
              <a:t> </a:t>
            </a:r>
            <a:r>
              <a:rPr lang="en-US" altLang="en-US" b="1"/>
              <a:t>ne zaman</a:t>
            </a:r>
            <a:r>
              <a:rPr lang="en-US" altLang="en-US"/>
              <a:t>, </a:t>
            </a:r>
            <a:r>
              <a:rPr lang="en-US" altLang="en-US" b="1"/>
              <a:t>ne kadar süreyle</a:t>
            </a:r>
            <a:r>
              <a:rPr lang="en-US" altLang="en-US"/>
              <a:t> ve </a:t>
            </a:r>
            <a:r>
              <a:rPr lang="en-US" altLang="en-US" b="1"/>
              <a:t>ne s</a:t>
            </a:r>
            <a:r>
              <a:rPr lang="en-US" altLang="en-US" b="1"/>
              <a:t>ıklıkla</a:t>
            </a:r>
            <a:r>
              <a:rPr lang="en-US" altLang="en-US"/>
              <a:t> gerçekle</a:t>
            </a:r>
            <a:r>
              <a:rPr lang="en-US" altLang="en-US"/>
              <a:t>ştiğini analiz etmektir. Bu kapsamda, </a:t>
            </a:r>
            <a:r>
              <a:rPr lang="en-US" altLang="en-US" b="1"/>
              <a:t>güç</a:t>
            </a:r>
            <a:r>
              <a:rPr lang="en-US" altLang="en-US" b="1"/>
              <a:t> ve akım verilerine göre </a:t>
            </a:r>
            <a:r>
              <a:rPr lang="en-US" altLang="en-US" b="1"/>
              <a:t>çal</a:t>
            </a:r>
            <a:r>
              <a:rPr lang="en-US" altLang="en-US" b="1"/>
              <a:t>ışma durumu s</a:t>
            </a:r>
            <a:r>
              <a:rPr lang="en-US" altLang="en-US" b="1"/>
              <a:t>ın</a:t>
            </a:r>
            <a:r>
              <a:rPr lang="en-US" altLang="en-US" b="1"/>
              <a:t>ıfland</a:t>
            </a:r>
            <a:r>
              <a:rPr lang="en-US" altLang="en-US" b="1"/>
              <a:t>ır</a:t>
            </a:r>
            <a:r>
              <a:rPr lang="en-US" altLang="en-US" b="1"/>
              <a:t>ıl</a:t>
            </a:r>
            <a:r>
              <a:rPr lang="en-US" altLang="en-US" b="1"/>
              <a:t>ır;</a:t>
            </a:r>
            <a:r>
              <a:rPr lang="tr-TR" altLang="en-US" b="1"/>
              <a:t> </a:t>
            </a:r>
            <a:r>
              <a:rPr lang="en-US" altLang="en-US" b="1"/>
              <a:t>uzun süreli ar</a:t>
            </a:r>
            <a:r>
              <a:rPr lang="en-US" altLang="en-US" b="1"/>
              <a:t>ı</a:t>
            </a:r>
            <a:r>
              <a:rPr lang="en-US" altLang="en-US" b="1"/>
              <a:t>za bloklar</a:t>
            </a:r>
            <a:r>
              <a:rPr lang="en-US" altLang="en-US" b="1"/>
              <a:t>ı</a:t>
            </a:r>
            <a:r>
              <a:rPr lang="en-US" altLang="en-US" b="1"/>
              <a:t> bulunur ve bu ar</a:t>
            </a:r>
            <a:r>
              <a:rPr lang="en-US" altLang="en-US" b="1"/>
              <a:t>ı</a:t>
            </a:r>
            <a:r>
              <a:rPr lang="en-US" altLang="en-US" b="1"/>
              <a:t>zalar günlük, saatlik ve zaman serisi grafiklerle</a:t>
            </a:r>
            <a:r>
              <a:rPr lang="en-US" altLang="en-US"/>
              <a:t> görselle</a:t>
            </a:r>
            <a:r>
              <a:rPr lang="en-US" altLang="en-US"/>
              <a:t>ş</a:t>
            </a:r>
            <a:r>
              <a:rPr lang="en-US" altLang="en-US"/>
              <a:t>tirilir.</a:t>
            </a:r>
            <a:r>
              <a:rPr lang="tr-TR" altLang="en-US"/>
              <a:t> Ayrıca </a:t>
            </a:r>
            <a:r>
              <a:rPr lang="tr-TR" altLang="en-US" b="1"/>
              <a:t>a</a:t>
            </a:r>
            <a:r>
              <a:rPr lang="en-US" altLang="en-US" b="1"/>
              <a:t>r</a:t>
            </a:r>
            <a:r>
              <a:rPr lang="en-US" altLang="en-US" b="1"/>
              <a:t>ı</a:t>
            </a:r>
            <a:r>
              <a:rPr lang="en-US" altLang="en-US" b="1"/>
              <a:t>za zamanlar</a:t>
            </a:r>
            <a:r>
              <a:rPr lang="en-US" altLang="en-US" b="1"/>
              <a:t>ı</a:t>
            </a:r>
            <a:r>
              <a:rPr lang="en-US" altLang="en-US" b="1"/>
              <a:t>nda gü</a:t>
            </a:r>
            <a:r>
              <a:rPr lang="en-US" altLang="en-US" b="1"/>
              <a:t>ç</a:t>
            </a:r>
            <a:r>
              <a:rPr lang="en-US" altLang="en-US" b="1"/>
              <a:t> ve ak</a:t>
            </a:r>
            <a:r>
              <a:rPr lang="en-US" altLang="en-US" b="1"/>
              <a:t>ı</a:t>
            </a:r>
            <a:r>
              <a:rPr lang="en-US" altLang="en-US" b="1"/>
              <a:t>m de</a:t>
            </a:r>
            <a:r>
              <a:rPr lang="en-US" altLang="en-US" b="1"/>
              <a:t>ğ</a:t>
            </a:r>
            <a:r>
              <a:rPr lang="en-US" altLang="en-US" b="1"/>
              <a:t>erlerinin nas</a:t>
            </a:r>
            <a:r>
              <a:rPr lang="en-US" altLang="en-US" b="1"/>
              <a:t>ı</a:t>
            </a:r>
            <a:r>
              <a:rPr lang="en-US" altLang="en-US" b="1"/>
              <a:t>l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ti</a:t>
            </a:r>
            <a:r>
              <a:rPr lang="en-US" altLang="en-US" b="1"/>
              <a:t>ğ</a:t>
            </a:r>
            <a:r>
              <a:rPr lang="en-US" altLang="en-US" b="1"/>
              <a:t>i </a:t>
            </a:r>
            <a:r>
              <a:rPr lang="en-US" altLang="en-US"/>
              <a:t>zaman serisi grafi</a:t>
            </a:r>
            <a:r>
              <a:rPr lang="en-US" altLang="en-US"/>
              <a:t>ğ</a:t>
            </a:r>
            <a:r>
              <a:rPr lang="en-US" altLang="en-US"/>
              <a:t>iyle analiz edilir.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395730" y="180975"/>
            <a:ext cx="970280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3900" b="1">
                <a:latin typeface="Calibri" panose="020F0502020204030204" charset="0"/>
                <a:cs typeface="Calibri" panose="020F0502020204030204" charset="0"/>
                <a:sym typeface="+mn-ea"/>
              </a:rPr>
              <a:t>Arıza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Durum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ları için Analiz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12900" y="2686050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 i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Ar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zal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/Durmu</a:t>
            </a:r>
            <a:r>
              <a:rPr lang="en-US" altLang="en-US" b="1" i="1">
                <a:sym typeface="+mn-ea"/>
              </a:rPr>
              <a:t>ş</a:t>
            </a:r>
            <a:r>
              <a:rPr lang="en-US" altLang="en-US" b="1" i="1">
                <a:sym typeface="+mn-ea"/>
              </a:rPr>
              <a:t> (Kontrol Edilmeli)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 i="1">
                <a:sym typeface="+mn-ea"/>
              </a:rPr>
              <a:t>Grafikler </a:t>
            </a:r>
            <a:endParaRPr lang="en-US" i="1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060" y="3512820"/>
            <a:ext cx="3538220" cy="22999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8150" y="3492500"/>
            <a:ext cx="3678555" cy="239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025" y="3484880"/>
            <a:ext cx="3880485" cy="23914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6"/>
          <p:cNvSpPr txBox="1"/>
          <p:nvPr/>
        </p:nvSpPr>
        <p:spPr>
          <a:xfrm>
            <a:off x="1548765" y="370840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Gü</a:t>
            </a:r>
            <a:r>
              <a:rPr lang="en-US" altLang="en-US" b="1" i="1">
                <a:sym typeface="+mn-ea"/>
              </a:rPr>
              <a:t>ç</a:t>
            </a:r>
            <a:r>
              <a:rPr lang="en-US" altLang="en-US" b="1" i="1">
                <a:sym typeface="+mn-ea"/>
              </a:rPr>
              <a:t> sensör hatas</a:t>
            </a:r>
            <a:r>
              <a:rPr lang="en-US" altLang="en-US" b="1" i="1">
                <a:sym typeface="+mn-ea"/>
              </a:rPr>
              <a:t>ı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>
                <a:sym typeface="+mn-ea"/>
              </a:rPr>
              <a:t>Grafikler 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378585" y="3531235"/>
            <a:ext cx="840486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 i="1">
                <a:sym typeface="+mn-ea"/>
              </a:rPr>
              <a:t>ceh.1_alt1_guc_%</a:t>
            </a:r>
            <a:r>
              <a:rPr lang="en-US" altLang="en-US" b="1">
                <a:sym typeface="+mn-ea"/>
              </a:rPr>
              <a:t> &amp;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ceh.1_alt1_amp.</a:t>
            </a:r>
            <a:r>
              <a:rPr lang="en-US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Kolon Çifti İçin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 i="1">
                <a:sym typeface="+mn-ea"/>
              </a:rPr>
              <a:t> Ak</a:t>
            </a:r>
            <a:r>
              <a:rPr lang="en-US" altLang="en-US" b="1" i="1">
                <a:sym typeface="+mn-ea"/>
              </a:rPr>
              <a:t>ı</a:t>
            </a:r>
            <a:r>
              <a:rPr lang="en-US" altLang="en-US" b="1" i="1">
                <a:sym typeface="+mn-ea"/>
              </a:rPr>
              <a:t>m sensör hatas</a:t>
            </a:r>
            <a:r>
              <a:rPr lang="en-US" altLang="en-US" b="1" i="1">
                <a:sym typeface="+mn-ea"/>
              </a:rPr>
              <a:t>ı</a:t>
            </a:r>
            <a:r>
              <a:rPr lang="tr-TR" altLang="en-US" b="1" i="1">
                <a:sym typeface="+mn-ea"/>
              </a:rPr>
              <a:t> Arızası Analiz Sonucu </a:t>
            </a:r>
            <a:r>
              <a:rPr lang="en-US" altLang="en-US" b="1">
                <a:sym typeface="+mn-ea"/>
              </a:rPr>
              <a:t>Grafikler 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82980" y="1115060"/>
            <a:ext cx="3067050" cy="202755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585" y="836295"/>
            <a:ext cx="3338830" cy="22066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3380" y="975995"/>
            <a:ext cx="3127375" cy="20669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720" y="4277995"/>
            <a:ext cx="3115310" cy="20593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7190" y="4100195"/>
            <a:ext cx="3515360" cy="23234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3380" y="4146550"/>
            <a:ext cx="3444875" cy="22771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915920" y="1582420"/>
            <a:ext cx="728281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FIRIN VERİLERİ İLE  ARIZA TAHMİN MODELLERİ 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20265" y="330835"/>
            <a:ext cx="7251700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 Sistemlerinde S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cakl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k, Fan, Rulo Sensör Verileri ile Ar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za Tahmin Modeli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40865" y="243586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Bu model, f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n sistemlerindeki sensör verileri </a:t>
            </a:r>
            <a:r>
              <a:rPr lang="en-US" altLang="en-US" b="1"/>
              <a:t>(s</a:t>
            </a:r>
            <a:r>
              <a:rPr lang="en-US" altLang="en-US" b="1"/>
              <a:t>ı</a:t>
            </a:r>
            <a:r>
              <a:rPr lang="en-US" altLang="en-US" b="1"/>
              <a:t>cakl</a:t>
            </a:r>
            <a:r>
              <a:rPr lang="en-US" altLang="en-US" b="1"/>
              <a:t>ı</a:t>
            </a:r>
            <a:r>
              <a:rPr lang="en-US" altLang="en-US" b="1"/>
              <a:t>k, fan h</a:t>
            </a:r>
            <a:r>
              <a:rPr lang="en-US" altLang="en-US" b="1"/>
              <a:t>ı</a:t>
            </a:r>
            <a:r>
              <a:rPr lang="en-US" altLang="en-US" b="1"/>
              <a:t>z</a:t>
            </a:r>
            <a:r>
              <a:rPr lang="en-US" altLang="en-US" b="1"/>
              <a:t>ı</a:t>
            </a:r>
            <a:r>
              <a:rPr lang="en-US" altLang="en-US" b="1"/>
              <a:t>, rulo frekans</a:t>
            </a:r>
            <a:r>
              <a:rPr lang="en-US" altLang="en-US" b="1"/>
              <a:t>ı</a:t>
            </a:r>
            <a:r>
              <a:rPr lang="en-US" altLang="en-US" b="1"/>
              <a:t>) </a:t>
            </a:r>
            <a:r>
              <a:rPr lang="en-US" altLang="en-US"/>
              <a:t>üzerinden potansiyel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otomatik olarak tespit etmek ve anlaml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rmalar</a:t>
            </a:r>
            <a:r>
              <a:rPr lang="en-US" altLang="en-US"/>
              <a:t> yapmak amac</a:t>
            </a:r>
            <a:r>
              <a:rPr lang="en-US" altLang="en-US"/>
              <a:t>ı</a:t>
            </a:r>
            <a:r>
              <a:rPr lang="en-US" altLang="en-US"/>
              <a:t>yla geli</a:t>
            </a:r>
            <a:r>
              <a:rPr lang="en-US" altLang="en-US"/>
              <a:t>ş</a:t>
            </a:r>
            <a:r>
              <a:rPr lang="en-US" altLang="en-US"/>
              <a:t>tirilmi</a:t>
            </a:r>
            <a:r>
              <a:rPr lang="en-US" altLang="en-US"/>
              <a:t>ş</a:t>
            </a:r>
            <a:r>
              <a:rPr lang="en-US" altLang="en-US"/>
              <a:t>tir.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915160" y="48025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en-US" altLang="en-US" b="1">
                <a:cs typeface="+mn-lt"/>
                <a:sym typeface="+mn-ea"/>
              </a:rPr>
              <a:t> </a:t>
            </a:r>
            <a:r>
              <a:rPr lang="tr-TR" altLang="en-US" b="1"/>
              <a:t>Veri Seti</a:t>
            </a:r>
            <a:endParaRPr lang="tr-TR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cakl</a:t>
            </a:r>
            <a:r>
              <a:rPr lang="en-US" altLang="en-US"/>
              <a:t>ı</a:t>
            </a:r>
            <a:r>
              <a:rPr lang="en-US" altLang="en-US"/>
              <a:t>k, fan, rulo gibi sensör sütunlar</a:t>
            </a:r>
            <a:r>
              <a:rPr lang="en-US" altLang="en-US"/>
              <a:t>ı</a:t>
            </a:r>
            <a:r>
              <a:rPr lang="en-US" altLang="en-US"/>
              <a:t> ile olu</a:t>
            </a:r>
            <a:r>
              <a:rPr lang="en-US" altLang="en-US"/>
              <a:t>ş</a:t>
            </a:r>
            <a:r>
              <a:rPr lang="en-US" altLang="en-US"/>
              <a:t>turulan uyar</a:t>
            </a:r>
            <a:r>
              <a:rPr lang="en-US" altLang="en-US"/>
              <a:t>ı</a:t>
            </a:r>
            <a:r>
              <a:rPr lang="en-US" altLang="en-US"/>
              <a:t> sistemi sonras</a:t>
            </a:r>
            <a:r>
              <a:rPr lang="en-US" altLang="en-US"/>
              <a:t>ı</a:t>
            </a:r>
            <a:r>
              <a:rPr lang="en-US" altLang="en-US"/>
              <a:t>nda elde edilen etiketli veri seti kullan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43395" y="22606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 Modelde Kullan</a:t>
            </a:r>
            <a:r>
              <a:rPr lang="en-US" altLang="en-US"/>
              <a:t>ı</a:t>
            </a:r>
            <a:r>
              <a:rPr lang="en-US" altLang="en-US"/>
              <a:t>lacak Sütunlar</a:t>
            </a:r>
            <a:r>
              <a:rPr lang="tr-TR" altLang="en-US"/>
              <a:t>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sogutma1_isi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sogutma3_isi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</p:txBody>
      </p:sp>
      <p:sp>
        <p:nvSpPr>
          <p:cNvPr id="8" name="Text Box 7"/>
          <p:cNvSpPr txBox="1"/>
          <p:nvPr/>
        </p:nvSpPr>
        <p:spPr>
          <a:xfrm>
            <a:off x="6843395" y="480250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kenin Haz</a:t>
            </a:r>
            <a:r>
              <a:rPr lang="en-US" altLang="en-US" b="1"/>
              <a:t>ı</a:t>
            </a:r>
            <a:r>
              <a:rPr lang="en-US" altLang="en-US" b="1"/>
              <a:t>rlanmas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i="1"/>
              <a:t>`uyari` </a:t>
            </a:r>
            <a:r>
              <a:rPr lang="en-US" altLang="en-US"/>
              <a:t>sütunu say</a:t>
            </a:r>
            <a:r>
              <a:rPr lang="en-US" altLang="en-US"/>
              <a:t>ı</a:t>
            </a:r>
            <a:r>
              <a:rPr lang="en-US" altLang="en-US"/>
              <a:t>salla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`</a:t>
            </a:r>
            <a:r>
              <a:rPr lang="en-US" altLang="en-US" i="1">
                <a:solidFill>
                  <a:srgbClr val="00B050"/>
                </a:solidFill>
              </a:rPr>
              <a:t>✅</a:t>
            </a:r>
            <a:r>
              <a:rPr lang="en-US" altLang="en-US" i="1"/>
              <a:t> Normal`</a:t>
            </a:r>
            <a:r>
              <a:rPr lang="en-US" altLang="en-US"/>
              <a:t> →</a:t>
            </a:r>
            <a:r>
              <a:rPr lang="en-US" altLang="en-US" b="1"/>
              <a:t> 0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Uyar</a:t>
            </a:r>
            <a:r>
              <a:rPr lang="en-US" altLang="en-US"/>
              <a:t>ı</a:t>
            </a:r>
            <a:r>
              <a:rPr lang="en-US" altLang="en-US"/>
              <a:t> durumlar</a:t>
            </a:r>
            <a:r>
              <a:rPr lang="en-US" altLang="en-US"/>
              <a:t>ı</a:t>
            </a:r>
            <a:r>
              <a:rPr lang="en-US" altLang="en-US"/>
              <a:t> →</a:t>
            </a:r>
            <a:r>
              <a:rPr lang="en-US" altLang="en-US" b="1"/>
              <a:t> 1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442085" y="1830705"/>
            <a:ext cx="4064000" cy="30816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Tüm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/>
              <a:t>Hedef Özellik:</a:t>
            </a:r>
            <a:r>
              <a:rPr lang="tr-TR" altLang="en-US" b="1"/>
              <a:t> ‘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Girdi Özellikleri: </a:t>
            </a:r>
            <a:r>
              <a:rPr lang="en-US" altLang="en-US" b="1"/>
              <a:t>Tüm sensör sütunlar</a:t>
            </a:r>
            <a:r>
              <a:rPr lang="en-US" altLang="en-US" b="1"/>
              <a:t>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 </a:t>
            </a:r>
            <a:r>
              <a:rPr lang="en-US" altLang="en-US" b="1">
                <a:sym typeface="+mn-ea"/>
              </a:rPr>
              <a:t>RandomForestClassifier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%70 e</a:t>
            </a:r>
            <a:r>
              <a:rPr lang="en-US" altLang="en-US" b="1"/>
              <a:t>ğ</a:t>
            </a:r>
            <a:r>
              <a:rPr lang="en-US" altLang="en-US" b="1"/>
              <a:t>itim, %30 test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</a:t>
            </a:r>
            <a:r>
              <a:rPr lang="tr-TR" altLang="en-US"/>
              <a:t> </a:t>
            </a:r>
            <a:r>
              <a:rPr lang="en-US" altLang="en-US"/>
              <a:t>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edebildi.</a:t>
            </a:r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69610" y="1110615"/>
            <a:ext cx="5939790" cy="46361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895" y="250825"/>
            <a:ext cx="5687695" cy="784225"/>
          </a:xfrm>
        </p:spPr>
        <p:txBody>
          <a:bodyPr>
            <a:normAutofit/>
          </a:bodyPr>
          <a:p>
            <a:r>
              <a:rPr lang="tr-TR" altLang="en-US" b="1"/>
              <a:t>Veri Temizleme İşlemleri </a:t>
            </a:r>
            <a:endParaRPr lang="tr-TR" alt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4880" y="1320165"/>
            <a:ext cx="4638040" cy="1450340"/>
          </a:xfrm>
        </p:spPr>
        <p:txBody>
          <a:bodyPr>
            <a:normAutofit fontScale="25000"/>
          </a:bodyPr>
          <a:p>
            <a:pPr marL="0" indent="0">
              <a:buNone/>
            </a:pPr>
            <a:r>
              <a:rPr lang="zh-CN" altLang="en-US" sz="7200" b="1">
                <a:solidFill>
                  <a:schemeClr val="accent5"/>
                </a:solidFill>
              </a:rPr>
              <a:t>📃</a:t>
            </a:r>
            <a:r>
              <a:rPr lang="en-US" altLang="en-US" sz="7200" b="1"/>
              <a:t> </a:t>
            </a:r>
            <a:r>
              <a:rPr lang="tr-TR" altLang="en-US" sz="7200"/>
              <a:t> </a:t>
            </a:r>
            <a:r>
              <a:rPr lang="tr-TR" altLang="en-US" sz="7200" b="1"/>
              <a:t>Düzenlemeler: </a:t>
            </a:r>
            <a:endParaRPr lang="en-US" altLang="en-US" sz="7200"/>
          </a:p>
          <a:p>
            <a:r>
              <a:rPr lang="en-US" altLang="en-US" sz="7200"/>
              <a:t>Sütun adları düzenlendi</a:t>
            </a:r>
            <a:r>
              <a:rPr lang="tr-TR" altLang="en-US" sz="7200"/>
              <a:t> : </a:t>
            </a:r>
            <a:r>
              <a:rPr lang="en-US" altLang="en-US" sz="7200"/>
              <a:t> (GİRİŞ ISI -&gt; giris_isi)</a:t>
            </a:r>
            <a:endParaRPr lang="en-US" altLang="en-US" sz="7200"/>
          </a:p>
          <a:p>
            <a:r>
              <a:rPr lang="en-US" altLang="en-US" sz="7200" b="1"/>
              <a:t>tarih </a:t>
            </a:r>
            <a:r>
              <a:rPr lang="en-US" altLang="en-US" sz="7200"/>
              <a:t>ve </a:t>
            </a:r>
            <a:r>
              <a:rPr lang="en-US" altLang="en-US" sz="7200" b="1"/>
              <a:t>saat </a:t>
            </a:r>
            <a:r>
              <a:rPr lang="en-US" altLang="en-US" sz="7200"/>
              <a:t>sütunları birleştirilerek yeni bir </a:t>
            </a:r>
            <a:r>
              <a:rPr lang="en-US" altLang="en-US" sz="7200" b="1"/>
              <a:t>datetime </a:t>
            </a:r>
            <a:r>
              <a:rPr lang="en-US" altLang="en-US" sz="7200"/>
              <a:t>sütunu oluşturuldu.</a:t>
            </a:r>
            <a:endParaRPr lang="en-US" altLang="en-US" sz="7200"/>
          </a:p>
        </p:txBody>
      </p:sp>
      <p:sp>
        <p:nvSpPr>
          <p:cNvPr id="4" name="Text Box 3"/>
          <p:cNvSpPr txBox="1"/>
          <p:nvPr/>
        </p:nvSpPr>
        <p:spPr>
          <a:xfrm>
            <a:off x="944880" y="3353435"/>
            <a:ext cx="4064000" cy="25831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2"/>
                </a:solidFill>
                <a:sym typeface="+mn-ea"/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Dakika'da Bir Veri </a:t>
            </a:r>
            <a:r>
              <a:rPr lang="en-US" altLang="en-US" b="1"/>
              <a:t>Ç</a:t>
            </a:r>
            <a:r>
              <a:rPr lang="en-US" altLang="en-US" b="1"/>
              <a:t>ekilmesi Sa</a:t>
            </a:r>
            <a:r>
              <a:rPr lang="en-US" altLang="en-US" b="1"/>
              <a:t>ğ</a:t>
            </a:r>
            <a:r>
              <a:rPr lang="en-US" altLang="en-US" b="1"/>
              <a:t>land</a:t>
            </a:r>
            <a:r>
              <a:rPr lang="en-US" altLang="en-US" b="1"/>
              <a:t>ı</a:t>
            </a:r>
            <a:endParaRPr lang="en-US" altLang="en-US" b="1"/>
          </a:p>
          <a:p>
            <a:pPr>
              <a:lnSpc>
                <a:spcPct val="40000"/>
              </a:lnSpc>
            </a:pPr>
            <a:endParaRPr lang="tr-TR"/>
          </a:p>
          <a:p>
            <a:pPr marL="285750" indent="-285750">
              <a:lnSpc>
                <a:spcPct val="110000"/>
              </a:lnSpc>
              <a:buFont typeface="Wingdings" panose="05000000000000000000" charset="0"/>
              <a:buChar char="Ø"/>
            </a:pPr>
            <a:r>
              <a:rPr lang="en-US" altLang="en-US"/>
              <a:t>Zaman serisi analizini bozabilecek ayn</a:t>
            </a:r>
            <a:r>
              <a:rPr lang="en-US" altLang="en-US"/>
              <a:t>ı</a:t>
            </a:r>
            <a:r>
              <a:rPr lang="en-US" altLang="en-US"/>
              <a:t> dakika i</a:t>
            </a:r>
            <a:r>
              <a:rPr lang="en-US" altLang="en-US"/>
              <a:t>ç</a:t>
            </a:r>
            <a:r>
              <a:rPr lang="en-US" altLang="en-US"/>
              <a:t>indeki </a:t>
            </a:r>
            <a:r>
              <a:rPr lang="en-US" altLang="en-US"/>
              <a:t>ç</a:t>
            </a:r>
            <a:r>
              <a:rPr lang="en-US" altLang="en-US"/>
              <a:t>oklu öl</a:t>
            </a:r>
            <a:r>
              <a:rPr lang="en-US" altLang="en-US"/>
              <a:t>ç</a:t>
            </a:r>
            <a:r>
              <a:rPr lang="en-US" altLang="en-US"/>
              <a:t>ümler tespit edilerek, </a:t>
            </a:r>
            <a:r>
              <a:rPr lang="en-US" altLang="en-US"/>
              <a:t>ç</a:t>
            </a:r>
            <a:r>
              <a:rPr lang="en-US" altLang="en-US"/>
              <a:t>ak</a:t>
            </a:r>
            <a:r>
              <a:rPr lang="en-US" altLang="en-US"/>
              <a:t>ış</a:t>
            </a:r>
            <a:r>
              <a:rPr lang="en-US" altLang="en-US"/>
              <a:t>malar</a:t>
            </a:r>
            <a:r>
              <a:rPr lang="en-US" altLang="en-US"/>
              <a:t>ı</a:t>
            </a:r>
            <a:r>
              <a:rPr lang="en-US" altLang="en-US"/>
              <a:t> önlemek amac</a:t>
            </a:r>
            <a:r>
              <a:rPr lang="en-US" altLang="en-US"/>
              <a:t>ı</a:t>
            </a:r>
            <a:r>
              <a:rPr lang="en-US" altLang="en-US"/>
              <a:t>yla her dakikadan yaln</a:t>
            </a:r>
            <a:r>
              <a:rPr lang="en-US" altLang="en-US"/>
              <a:t>ı</a:t>
            </a:r>
            <a:r>
              <a:rPr lang="en-US" altLang="en-US"/>
              <a:t>zca ilk kay</a:t>
            </a:r>
            <a:r>
              <a:rPr lang="en-US" altLang="en-US"/>
              <a:t>ı</a:t>
            </a:r>
            <a:r>
              <a:rPr lang="en-US" altLang="en-US"/>
              <a:t>t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 ve di</a:t>
            </a:r>
            <a:r>
              <a:rPr lang="en-US" altLang="en-US"/>
              <a:t>ğ</a:t>
            </a:r>
            <a:r>
              <a:rPr lang="en-US" altLang="en-US"/>
              <a:t>er tekrar eden veriler kald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endParaRPr lang="en-US" altLang="en-US" b="1"/>
          </a:p>
        </p:txBody>
      </p:sp>
      <p:sp>
        <p:nvSpPr>
          <p:cNvPr id="5" name="Text Box 4"/>
          <p:cNvSpPr txBox="1"/>
          <p:nvPr/>
        </p:nvSpPr>
        <p:spPr>
          <a:xfrm>
            <a:off x="6861175" y="145732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❌</a:t>
            </a:r>
            <a:r>
              <a:rPr lang="en-US" altLang="en-US" b="1"/>
              <a:t> Eksik Zaman Aral</a:t>
            </a:r>
            <a:r>
              <a:rPr lang="en-US" altLang="en-US" b="1"/>
              <a:t>ı</a:t>
            </a:r>
            <a:r>
              <a:rPr lang="en-US" altLang="en-US" b="1"/>
              <a:t>klar</a:t>
            </a:r>
            <a:r>
              <a:rPr lang="en-US" altLang="en-US" b="1"/>
              <a:t>ı</a:t>
            </a:r>
            <a:r>
              <a:rPr lang="en-US" altLang="en-US" b="1"/>
              <a:t> ve Temizlik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Belirtilen datetime sütununa göre günlük ve saatlik eksik zaman aral</a:t>
            </a:r>
            <a:r>
              <a:rPr lang="en-US" altLang="en-US"/>
              <a:t>ı</a:t>
            </a:r>
            <a:r>
              <a:rPr lang="en-US" altLang="en-US"/>
              <a:t>klar</a:t>
            </a:r>
            <a:r>
              <a:rPr lang="en-US" altLang="en-US"/>
              <a:t>ı</a:t>
            </a:r>
            <a:r>
              <a:rPr lang="en-US" altLang="en-US"/>
              <a:t> tespit edildi.</a:t>
            </a:r>
            <a:endParaRPr lang="en-US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1175" y="3353435"/>
            <a:ext cx="4636135" cy="218376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1157605" y="59366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38792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38472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145540" y="207645"/>
            <a:ext cx="6684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📊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</a:t>
            </a:r>
            <a:r>
              <a:rPr lang="en-US" altLang="en-US" b="1"/>
              <a:t>Öznitelik (Feature) Se</a:t>
            </a:r>
            <a:r>
              <a:rPr lang="en-US" altLang="en-US" b="1"/>
              <a:t>ç</a:t>
            </a:r>
            <a:r>
              <a:rPr lang="en-US" altLang="en-US" b="1"/>
              <a:t>imi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itilen RandomForestClassifier modelinden elde edilen </a:t>
            </a:r>
            <a:r>
              <a:rPr lang="en-US" altLang="en-US" b="1"/>
              <a:t>özellik önem (feature importance) skorlar</a:t>
            </a:r>
            <a:r>
              <a:rPr lang="en-US" altLang="en-US" b="1"/>
              <a:t>ı</a:t>
            </a:r>
            <a:r>
              <a:rPr lang="en-US" altLang="en-US" b="1"/>
              <a:t> kullan</a:t>
            </a:r>
            <a:r>
              <a:rPr lang="en-US" altLang="en-US" b="1"/>
              <a:t>ı</a:t>
            </a:r>
            <a:r>
              <a:rPr lang="en-US" altLang="en-US" b="1"/>
              <a:t>larak sensör sütunlar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n model üzerindeki etkisi </a:t>
            </a:r>
            <a:r>
              <a:rPr lang="en-US" altLang="en-US"/>
              <a:t>analiz edilmi</a:t>
            </a:r>
            <a:r>
              <a:rPr lang="en-US" altLang="en-US"/>
              <a:t>ş</a:t>
            </a:r>
            <a:r>
              <a:rPr lang="en-US" altLang="en-US"/>
              <a:t>tir. En etkili sütunlarla model yeniden e</a:t>
            </a:r>
            <a:r>
              <a:rPr lang="en-US" altLang="en-US"/>
              <a:t>ğ</a:t>
            </a:r>
            <a:r>
              <a:rPr lang="en-US" altLang="en-US"/>
              <a:t>itilmi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endParaRPr lang="en-US" altLang="en-US"/>
          </a:p>
          <a:p>
            <a:r>
              <a:rPr lang="tr-TR" altLang="en-US"/>
              <a:t>Seçilen en etkili sütunlar: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giris_per.fan_hz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giris_isi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sogutma2_isi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rulo_frekans_hz</a:t>
            </a:r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1145540" y="3721100"/>
            <a:ext cx="5166995" cy="28321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accent5"/>
                </a:solidFill>
                <a:sym typeface="+mn-ea"/>
              </a:rPr>
              <a:t>🤖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pPr>
              <a:lnSpc>
                <a:spcPct val="110000"/>
              </a:lnSpc>
            </a:pP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En etkili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 </a:t>
            </a:r>
            <a:r>
              <a:rPr lang="en-US" altLang="en-US" b="1">
                <a:sym typeface="+mn-ea"/>
              </a:rPr>
              <a:t>RandomForestClassifier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%70 e</a:t>
            </a:r>
            <a:r>
              <a:rPr lang="en-US" altLang="en-US" b="1"/>
              <a:t>ğ</a:t>
            </a:r>
            <a:r>
              <a:rPr lang="en-US" altLang="en-US" b="1"/>
              <a:t>itim, %30 test </a:t>
            </a: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 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</a:t>
            </a:r>
            <a:r>
              <a:rPr lang="tr-TR" altLang="en-US"/>
              <a:t>.</a:t>
            </a:r>
            <a:endParaRPr lang="tr-TR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12535" y="1951355"/>
            <a:ext cx="5553075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2120265" y="330835"/>
            <a:ext cx="7251700" cy="189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F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n Sistemlerinde Gü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ç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ve Amper Sensör Verileri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 ile Ar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ı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za Tahmin Modeli </a:t>
            </a:r>
            <a:endParaRPr lang="en-US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840865" y="311531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Bu model, f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n sistemlerindeki sensör verileri </a:t>
            </a:r>
            <a:r>
              <a:rPr lang="en-US" altLang="en-US" b="1"/>
              <a:t>(gü</a:t>
            </a:r>
            <a:r>
              <a:rPr lang="en-US" altLang="en-US" b="1"/>
              <a:t>ç</a:t>
            </a:r>
            <a:r>
              <a:rPr lang="en-US" altLang="en-US" b="1"/>
              <a:t> ve amper) </a:t>
            </a:r>
            <a:r>
              <a:rPr lang="en-US" altLang="en-US"/>
              <a:t>üzerinden potansiyel </a:t>
            </a:r>
            <a:r>
              <a:rPr lang="en-US" altLang="en-US" b="1"/>
              <a:t>ar</a:t>
            </a:r>
            <a:r>
              <a:rPr lang="en-US" altLang="en-US" b="1"/>
              <a:t>ı</a:t>
            </a:r>
            <a:r>
              <a:rPr lang="en-US" altLang="en-US" b="1"/>
              <a:t>za durumlar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otomatik olarak tespit etmek ve anlaml</a:t>
            </a:r>
            <a:r>
              <a:rPr lang="en-US" altLang="en-US" b="1"/>
              <a:t>ı</a:t>
            </a:r>
            <a:r>
              <a:rPr lang="en-US" altLang="en-US" b="1"/>
              <a:t> s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fland</a:t>
            </a:r>
            <a:r>
              <a:rPr lang="en-US" altLang="en-US" b="1"/>
              <a:t>ı</a:t>
            </a:r>
            <a:r>
              <a:rPr lang="en-US" altLang="en-US" b="1"/>
              <a:t>rmalar </a:t>
            </a:r>
            <a:r>
              <a:rPr lang="en-US" altLang="en-US"/>
              <a:t>yapmak amac</a:t>
            </a:r>
            <a:r>
              <a:rPr lang="en-US" altLang="en-US"/>
              <a:t>ı</a:t>
            </a:r>
            <a:r>
              <a:rPr lang="en-US" altLang="en-US"/>
              <a:t>yla geli</a:t>
            </a:r>
            <a:r>
              <a:rPr lang="en-US" altLang="en-US"/>
              <a:t>ş</a:t>
            </a:r>
            <a:r>
              <a:rPr lang="en-US" altLang="en-US"/>
              <a:t>tirilmi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843395" y="2504440"/>
            <a:ext cx="534860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 </a:t>
            </a:r>
            <a:r>
              <a:rPr lang="en-US" altLang="en-US" i="1"/>
              <a:t>Gü</a:t>
            </a:r>
            <a:r>
              <a:rPr lang="en-US" altLang="en-US" i="1"/>
              <a:t>ç</a:t>
            </a:r>
            <a:r>
              <a:rPr lang="en-US" altLang="en-US" i="1"/>
              <a:t> ve amper </a:t>
            </a:r>
            <a:r>
              <a:rPr lang="tr-TR" altLang="en-US" i="1"/>
              <a:t>kolon çiftlerinin korelasyonu hesaplanmıştır. </a:t>
            </a:r>
            <a:r>
              <a:rPr lang="en-US" altLang="en-US" i="1"/>
              <a:t>kolonlar</a:t>
            </a:r>
            <a:r>
              <a:rPr lang="en-US" altLang="en-US" i="1"/>
              <a:t>ı</a:t>
            </a:r>
            <a:r>
              <a:rPr lang="en-US" altLang="en-US" i="1"/>
              <a:t>ndan korelasyonu 0.80'den yüksek </a:t>
            </a:r>
            <a:r>
              <a:rPr lang="en-US" altLang="en-US" i="1"/>
              <a:t>ç</a:t>
            </a:r>
            <a:r>
              <a:rPr lang="en-US" altLang="en-US" i="1"/>
              <a:t>iftler se</a:t>
            </a:r>
            <a:r>
              <a:rPr lang="en-US" altLang="en-US" i="1"/>
              <a:t>ç</a:t>
            </a:r>
            <a:r>
              <a:rPr lang="en-US" altLang="en-US" i="1"/>
              <a:t>ilerek modelde kullan</a:t>
            </a:r>
            <a:r>
              <a:rPr lang="en-US" altLang="en-US" i="1"/>
              <a:t>ı</a:t>
            </a:r>
            <a:r>
              <a:rPr lang="en-US" altLang="en-US" i="1"/>
              <a:t>lm</a:t>
            </a:r>
            <a:r>
              <a:rPr lang="en-US" altLang="en-US" i="1"/>
              <a:t>ış</a:t>
            </a:r>
            <a:r>
              <a:rPr lang="en-US" altLang="en-US" i="1"/>
              <a:t>t</a:t>
            </a:r>
            <a:r>
              <a:rPr lang="en-US" altLang="en-US" i="1"/>
              <a:t>ı</a:t>
            </a:r>
            <a:r>
              <a:rPr lang="en-US" altLang="en-US" i="1"/>
              <a:t>r.</a:t>
            </a:r>
            <a:endParaRPr lang="en-US" altLang="en-US" i="1"/>
          </a:p>
          <a:p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('ceh.1_ust1_guc_%', 'ceh.1_ust1_amp.')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('ceh.1_ust2_guc_%', 'ceh.1_ust2_amp.')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('ceh.1_alt1_guc_%', 'ceh.1_alt1_amp.')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('ceh.2_ust1_guc_%', 'ceh.2_ust1_amp.')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('ceh.2_ust2_guc_%', 'ceh.2_ust2_amp.')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('ceh.2_alt1_guc_%', 'ceh.2_alt1_amp.')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('ceh.2_alt2_guc_%', 'ceh.2_alt2_amp.')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('ceh.3_alt2_guc_%', 'ceh.3_alt2_amp.')</a:t>
            </a:r>
            <a:endParaRPr lang="en-US" altLang="en-US" i="1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267460" y="84201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📌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Durum S</a:t>
            </a:r>
            <a:r>
              <a:rPr lang="en-US" altLang="en-US" b="1"/>
              <a:t>ın</a:t>
            </a:r>
            <a:r>
              <a:rPr lang="en-US" altLang="en-US" b="1"/>
              <a:t>ıfland</a:t>
            </a:r>
            <a:r>
              <a:rPr lang="en-US" altLang="en-US" b="1"/>
              <a:t>ırmas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Her gü</a:t>
            </a:r>
            <a:r>
              <a:rPr lang="en-US" altLang="en-US"/>
              <a:t>ç</a:t>
            </a:r>
            <a:r>
              <a:rPr lang="en-US" altLang="en-US"/>
              <a:t> (%) ve ak</a:t>
            </a:r>
            <a:r>
              <a:rPr lang="en-US" altLang="en-US"/>
              <a:t>ı</a:t>
            </a:r>
            <a:r>
              <a:rPr lang="en-US" altLang="en-US"/>
              <a:t>m (amp) sensör </a:t>
            </a:r>
            <a:r>
              <a:rPr lang="en-US" altLang="en-US"/>
              <a:t>ç</a:t>
            </a:r>
            <a:r>
              <a:rPr lang="en-US" altLang="en-US"/>
              <a:t>ifti i</a:t>
            </a:r>
            <a:r>
              <a:rPr lang="en-US" altLang="en-US"/>
              <a:t>ç</a:t>
            </a:r>
            <a:r>
              <a:rPr lang="en-US" altLang="en-US"/>
              <a:t>in özel bir durum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fland</a:t>
            </a:r>
            <a:r>
              <a:rPr lang="en-US" altLang="en-US"/>
              <a:t>ı</a:t>
            </a:r>
            <a:r>
              <a:rPr lang="en-US" altLang="en-US"/>
              <a:t>rmas</a:t>
            </a:r>
            <a:r>
              <a:rPr lang="en-US" altLang="en-US"/>
              <a:t>ı</a:t>
            </a:r>
            <a:r>
              <a:rPr lang="en-US" altLang="en-US"/>
              <a:t> yap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 (Önceden anlatılan durum sınıflandırması için kurallar kullanılmıştır) </a:t>
            </a:r>
            <a:endParaRPr lang="tr-TR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352550" y="33274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/>
              <a:t> Etiket için </a:t>
            </a:r>
            <a:r>
              <a:rPr lang="en-US" altLang="en-US" b="1"/>
              <a:t>Genel Uyar</a:t>
            </a:r>
            <a:r>
              <a:rPr lang="en-US" altLang="en-US" b="1"/>
              <a:t>ı</a:t>
            </a:r>
            <a:r>
              <a:rPr lang="en-US" altLang="en-US" b="1"/>
              <a:t> Sütunu (genel_uyari)</a:t>
            </a:r>
            <a:r>
              <a:rPr lang="tr-TR" altLang="en-US" b="1"/>
              <a:t> oluşturulmuştur</a:t>
            </a:r>
            <a:endParaRPr lang="tr-TR" altLang="en-US" b="1"/>
          </a:p>
          <a:p>
            <a:endParaRPr lang="en-US" altLang="en-US"/>
          </a:p>
          <a:p>
            <a:r>
              <a:rPr lang="en-US" altLang="en-US"/>
              <a:t>Tüm *_durum sütunlar</a:t>
            </a:r>
            <a:r>
              <a:rPr lang="en-US" altLang="en-US"/>
              <a:t>ı</a:t>
            </a:r>
            <a:r>
              <a:rPr lang="en-US" altLang="en-US"/>
              <a:t> birle</a:t>
            </a:r>
            <a:r>
              <a:rPr lang="en-US" altLang="en-US"/>
              <a:t>ş</a:t>
            </a:r>
            <a:r>
              <a:rPr lang="en-US" altLang="en-US"/>
              <a:t>tirilerek sat</a:t>
            </a:r>
            <a:r>
              <a:rPr lang="en-US" altLang="en-US"/>
              <a:t>ı</a:t>
            </a:r>
            <a:r>
              <a:rPr lang="en-US" altLang="en-US"/>
              <a:t>r baz</a:t>
            </a:r>
            <a:r>
              <a:rPr lang="en-US" altLang="en-US"/>
              <a:t>ı</a:t>
            </a:r>
            <a:r>
              <a:rPr lang="en-US" altLang="en-US"/>
              <a:t>nda genel uyar</a:t>
            </a:r>
            <a:r>
              <a:rPr lang="en-US" altLang="en-US"/>
              <a:t>ı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turulmu</a:t>
            </a:r>
            <a:r>
              <a:rPr lang="en-US" altLang="en-US"/>
              <a:t>ş</a:t>
            </a:r>
            <a:r>
              <a:rPr lang="en-US" altLang="en-US"/>
              <a:t>tur: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er sat</a:t>
            </a:r>
            <a:r>
              <a:rPr lang="en-US" altLang="en-US"/>
              <a:t>ı</a:t>
            </a:r>
            <a:r>
              <a:rPr lang="en-US" altLang="en-US"/>
              <a:t>rda herhangi bir uyar</a:t>
            </a:r>
            <a:r>
              <a:rPr lang="en-US" altLang="en-US"/>
              <a:t>ı</a:t>
            </a:r>
            <a:r>
              <a:rPr lang="en-US" altLang="en-US"/>
              <a:t> durumu varsa → </a:t>
            </a: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Tüm durumlar normalse → </a:t>
            </a:r>
            <a:r>
              <a:rPr lang="en-US" altLang="en-US" b="1">
                <a:solidFill>
                  <a:srgbClr val="00B050"/>
                </a:solidFill>
              </a:rPr>
              <a:t>✅ </a:t>
            </a:r>
            <a:r>
              <a:rPr lang="en-US" altLang="en-US" b="1"/>
              <a:t>Normal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6927850" y="16402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Toplam sat</a:t>
            </a:r>
            <a:r>
              <a:rPr lang="en-US" altLang="en-US"/>
              <a:t>ı</a:t>
            </a:r>
            <a:r>
              <a:rPr lang="en-US" altLang="en-US"/>
              <a:t>r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22140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 b="1">
                <a:solidFill>
                  <a:srgbClr val="FF0000"/>
                </a:solidFill>
              </a:rPr>
              <a:t>🚨</a:t>
            </a:r>
            <a:r>
              <a:rPr lang="en-US" altLang="en-US" b="1">
                <a:solidFill>
                  <a:srgbClr val="FF0000"/>
                </a:solidFill>
              </a:rPr>
              <a:t> </a:t>
            </a:r>
            <a:r>
              <a:rPr lang="en-US" altLang="en-US" b="1"/>
              <a:t>Uyar</a:t>
            </a:r>
            <a:r>
              <a:rPr lang="en-US" altLang="en-US" b="1"/>
              <a:t>ı</a:t>
            </a:r>
            <a:r>
              <a:rPr lang="en-US" altLang="en-US" b="1"/>
              <a:t> </a:t>
            </a:r>
            <a:r>
              <a:rPr lang="tr-TR" altLang="en-US"/>
              <a:t>: </a:t>
            </a:r>
            <a:r>
              <a:rPr lang="en-US" altLang="en-US"/>
              <a:t>11742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 b="1">
                <a:solidFill>
                  <a:schemeClr val="accent6"/>
                </a:solidFill>
              </a:rPr>
              <a:t>✅</a:t>
            </a:r>
            <a:r>
              <a:rPr lang="en-US" altLang="en-US" b="1"/>
              <a:t> Normal </a:t>
            </a:r>
            <a:r>
              <a:rPr lang="tr-TR" altLang="en-US"/>
              <a:t>: </a:t>
            </a:r>
            <a:r>
              <a:rPr lang="en-US" altLang="en-US"/>
              <a:t>10398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6927850" y="3603625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kenin Haz</a:t>
            </a:r>
            <a:r>
              <a:rPr lang="en-US" altLang="en-US" b="1"/>
              <a:t>ı</a:t>
            </a:r>
            <a:r>
              <a:rPr lang="en-US" altLang="en-US" b="1"/>
              <a:t>rlanmas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i="1"/>
              <a:t>`</a:t>
            </a:r>
            <a:r>
              <a:rPr lang="tr-TR" altLang="en-US" i="1"/>
              <a:t>genel_</a:t>
            </a:r>
            <a:r>
              <a:rPr lang="en-US" altLang="en-US" i="1"/>
              <a:t>uyari` </a:t>
            </a:r>
            <a:r>
              <a:rPr lang="en-US" altLang="en-US"/>
              <a:t>sütunu say</a:t>
            </a:r>
            <a:r>
              <a:rPr lang="en-US" altLang="en-US"/>
              <a:t>ı</a:t>
            </a:r>
            <a:r>
              <a:rPr lang="en-US" altLang="en-US"/>
              <a:t>salla</a:t>
            </a:r>
            <a:r>
              <a:rPr lang="en-US" altLang="en-US"/>
              <a:t>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</a:t>
            </a:r>
            <a:r>
              <a:rPr lang="en-US" altLang="en-US" i="1">
                <a:solidFill>
                  <a:srgbClr val="00B050"/>
                </a:solidFill>
              </a:rPr>
              <a:t>✅</a:t>
            </a:r>
            <a:r>
              <a:rPr lang="en-US" altLang="en-US" i="1"/>
              <a:t> Normal</a:t>
            </a:r>
            <a:r>
              <a:rPr lang="en-US" altLang="en-US"/>
              <a:t> →</a:t>
            </a:r>
            <a:r>
              <a:rPr lang="en-US" altLang="en-US" b="1"/>
              <a:t> 0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🚨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b="1">
                <a:sym typeface="+mn-ea"/>
              </a:rPr>
              <a:t>Uyarı </a:t>
            </a:r>
            <a:r>
              <a:rPr lang="en-US" altLang="en-US"/>
              <a:t> →</a:t>
            </a:r>
            <a:r>
              <a:rPr lang="en-US" altLang="en-US" b="1"/>
              <a:t> 1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208405" y="1756410"/>
            <a:ext cx="4064000" cy="30264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Tüm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tr-TR" altLang="en-US" b="1" i="1">
                <a:sym typeface="+mn-ea"/>
              </a:rPr>
              <a:t>genel_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tr-TR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Tüm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Model:</a:t>
            </a:r>
            <a:r>
              <a:rPr lang="en-US" altLang="en-US" b="1"/>
              <a:t> LightGBMClassifier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 </a:t>
            </a:r>
            <a:r>
              <a:rPr lang="en-US" altLang="en-US" b="1"/>
              <a:t>%70 e</a:t>
            </a:r>
            <a:r>
              <a:rPr lang="en-US" altLang="en-US" b="1"/>
              <a:t>ğ</a:t>
            </a:r>
            <a:r>
              <a:rPr lang="en-US" altLang="en-US" b="1"/>
              <a:t>itim, %30 test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testlerde Uyar</a:t>
            </a:r>
            <a:r>
              <a:rPr lang="en-US" altLang="en-US"/>
              <a:t>ı</a:t>
            </a:r>
            <a:r>
              <a:rPr lang="en-US" altLang="en-US"/>
              <a:t> ve Normal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flar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ay</a:t>
            </a:r>
            <a:r>
              <a:rPr lang="en-US" altLang="en-US"/>
              <a:t>ı</a:t>
            </a:r>
            <a:r>
              <a:rPr lang="en-US" altLang="en-US"/>
              <a:t>rt edebildi.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56250" y="1204595"/>
            <a:ext cx="54292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219835" y="144780"/>
            <a:ext cx="6684645" cy="34982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📊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</a:t>
            </a:r>
            <a:r>
              <a:rPr lang="en-US" altLang="en-US" b="1"/>
              <a:t>Öznitelik (Feature) Se</a:t>
            </a:r>
            <a:r>
              <a:rPr lang="en-US" altLang="en-US" b="1"/>
              <a:t>ç</a:t>
            </a:r>
            <a:r>
              <a:rPr lang="en-US" altLang="en-US" b="1"/>
              <a:t>imi</a:t>
            </a:r>
            <a:endParaRPr lang="en-US" altLang="en-US" b="1"/>
          </a:p>
          <a:p>
            <a:endParaRPr lang="en-US" altLang="en-US" b="1"/>
          </a:p>
          <a:p>
            <a:r>
              <a:rPr lang="en-US" altLang="en-US"/>
              <a:t>Eğitilen </a:t>
            </a:r>
            <a:r>
              <a:rPr lang="en-US" altLang="en-US" b="1">
                <a:sym typeface="+mn-ea"/>
              </a:rPr>
              <a:t>LightGBMClassifier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modelinden elde edilen </a:t>
            </a:r>
            <a:r>
              <a:rPr lang="en-US" altLang="en-US" b="1"/>
              <a:t>özellik önem (feature importance) skorlar</a:t>
            </a:r>
            <a:r>
              <a:rPr lang="en-US" altLang="en-US" b="1"/>
              <a:t>ı</a:t>
            </a:r>
            <a:r>
              <a:rPr lang="en-US" altLang="en-US" b="1"/>
              <a:t> kullan</a:t>
            </a:r>
            <a:r>
              <a:rPr lang="en-US" altLang="en-US" b="1"/>
              <a:t>ı</a:t>
            </a:r>
            <a:r>
              <a:rPr lang="en-US" altLang="en-US" b="1"/>
              <a:t>larak sensör sütunlar</a:t>
            </a:r>
            <a:r>
              <a:rPr lang="en-US" altLang="en-US" b="1"/>
              <a:t>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n model üzerindeki etkisi </a:t>
            </a:r>
            <a:r>
              <a:rPr lang="en-US" altLang="en-US"/>
              <a:t>analiz edilmi</a:t>
            </a:r>
            <a:r>
              <a:rPr lang="en-US" altLang="en-US"/>
              <a:t>ş</a:t>
            </a:r>
            <a:r>
              <a:rPr lang="en-US" altLang="en-US"/>
              <a:t>tir. En etkili sütunlarla model yeniden e</a:t>
            </a:r>
            <a:r>
              <a:rPr lang="en-US" altLang="en-US"/>
              <a:t>ğ</a:t>
            </a:r>
            <a:r>
              <a:rPr lang="en-US" altLang="en-US"/>
              <a:t>itilmi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pPr>
              <a:lnSpc>
                <a:spcPct val="130000"/>
              </a:lnSpc>
            </a:pPr>
            <a:r>
              <a:rPr lang="tr-TR" altLang="en-US"/>
              <a:t>Seçilen en etkili sütunlar: 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ceh.2_ust2_amp.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ceh.3_alt1_amp.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ceh.2_ust1_amp.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ceh.2_alt1_amp.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on_isitma_amp.</a:t>
            </a:r>
            <a:endParaRPr lang="en-US" altLang="en-US" i="1"/>
          </a:p>
        </p:txBody>
      </p:sp>
      <p:sp>
        <p:nvSpPr>
          <p:cNvPr id="6" name="Text Box 5"/>
          <p:cNvSpPr txBox="1"/>
          <p:nvPr/>
        </p:nvSpPr>
        <p:spPr>
          <a:xfrm>
            <a:off x="1219835" y="3776345"/>
            <a:ext cx="5166995" cy="29984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 b="1">
                <a:solidFill>
                  <a:schemeClr val="accent5"/>
                </a:solidFill>
                <a:sym typeface="+mn-ea"/>
              </a:rPr>
              <a:t>🤖</a:t>
            </a:r>
            <a:r>
              <a:rPr lang="en-US" altLang="en-US" b="1">
                <a:solidFill>
                  <a:schemeClr val="accent5"/>
                </a:solidFill>
                <a:sym typeface="+mn-ea"/>
              </a:rPr>
              <a:t> 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Se</a:t>
            </a:r>
            <a:r>
              <a:rPr lang="en-US" altLang="en-US" b="1"/>
              <a:t>ç</a:t>
            </a:r>
            <a:r>
              <a:rPr lang="en-US" altLang="en-US" b="1"/>
              <a:t>ilen Sensörler ile 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/>
          </a:p>
          <a:p>
            <a:pPr marL="285750" indent="-28575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tr-TR" altLang="en-US">
                <a:sym typeface="+mn-ea"/>
              </a:rPr>
              <a:t>Hedef Özellik:</a:t>
            </a:r>
            <a:r>
              <a:rPr lang="tr-TR" altLang="en-US" b="1">
                <a:sym typeface="+mn-ea"/>
              </a:rPr>
              <a:t> ‘</a:t>
            </a:r>
            <a:r>
              <a:rPr lang="tr-TR" altLang="en-US" b="1" i="1">
                <a:sym typeface="+mn-ea"/>
              </a:rPr>
              <a:t>genel_</a:t>
            </a:r>
            <a:r>
              <a:rPr lang="en-US" altLang="en-US" b="1" i="1">
                <a:sym typeface="+mn-ea"/>
              </a:rPr>
              <a:t>uyari</a:t>
            </a:r>
            <a:r>
              <a:rPr lang="tr-TR" altLang="en-US" b="1" i="1">
                <a:sym typeface="+mn-ea"/>
              </a:rPr>
              <a:t>’ </a:t>
            </a:r>
            <a:r>
              <a:rPr lang="tr-TR" altLang="en-US" b="1">
                <a:sym typeface="+mn-ea"/>
              </a:rPr>
              <a:t>sütunu</a:t>
            </a:r>
            <a:endParaRPr lang="tr-TR" altLang="en-US" b="1"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Girdi Özellikleri: </a:t>
            </a:r>
            <a:r>
              <a:rPr lang="en-US" altLang="en-US" b="1">
                <a:sym typeface="+mn-ea"/>
              </a:rPr>
              <a:t>Tüm sensör 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Model:</a:t>
            </a:r>
            <a:r>
              <a:rPr lang="en-US" altLang="en-US" b="1">
                <a:sym typeface="+mn-ea"/>
              </a:rPr>
              <a:t> LightGBMClassifier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Girdi Özellikleri: </a:t>
            </a:r>
            <a:r>
              <a:rPr lang="en-US" altLang="en-US" b="1"/>
              <a:t>En etkili sensör sütunlar</a:t>
            </a:r>
            <a:r>
              <a:rPr lang="en-US" altLang="en-US" b="1"/>
              <a:t>ı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</a:t>
            </a:r>
            <a:r>
              <a:rPr lang="en-US" altLang="en-US"/>
              <a:t>ğ</a:t>
            </a:r>
            <a:r>
              <a:rPr lang="en-US" altLang="en-US"/>
              <a:t>itim/Test Ayr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:</a:t>
            </a:r>
            <a:r>
              <a:rPr lang="en-US" altLang="en-US" b="1"/>
              <a:t> %70 e</a:t>
            </a:r>
            <a:r>
              <a:rPr lang="en-US" altLang="en-US" b="1"/>
              <a:t>ğ</a:t>
            </a:r>
            <a:r>
              <a:rPr lang="en-US" altLang="en-US" b="1"/>
              <a:t>itim, %30 test </a:t>
            </a:r>
            <a:r>
              <a:rPr lang="en-US" altLang="en-US"/>
              <a:t>Performans:</a:t>
            </a:r>
            <a:endParaRPr lang="en-US" altLang="en-US"/>
          </a:p>
          <a:p>
            <a:pPr marL="742950" lvl="1" indent="-285750">
              <a:lnSpc>
                <a:spcPct val="110000"/>
              </a:lnSpc>
              <a:buFont typeface="Wingdings" panose="05000000000000000000" charset="0"/>
              <a:buChar char="ü"/>
            </a:pPr>
            <a:r>
              <a:rPr lang="en-US" altLang="en-US"/>
              <a:t>Yap</a:t>
            </a:r>
            <a:r>
              <a:rPr lang="en-US" altLang="en-US"/>
              <a:t>ılan testlerde Uyar</a:t>
            </a:r>
            <a:r>
              <a:rPr lang="en-US" altLang="en-US"/>
              <a:t>ı ve Normal s</a:t>
            </a:r>
            <a:r>
              <a:rPr lang="en-US" altLang="en-US"/>
              <a:t>ın</a:t>
            </a:r>
            <a:r>
              <a:rPr lang="en-US" altLang="en-US"/>
              <a:t>ıflar</a:t>
            </a:r>
            <a:r>
              <a:rPr lang="en-US" altLang="en-US"/>
              <a:t>ın</a:t>
            </a:r>
            <a:r>
              <a:rPr lang="en-US" altLang="en-US"/>
              <a:t>ı ay</a:t>
            </a:r>
            <a:r>
              <a:rPr lang="en-US" altLang="en-US"/>
              <a:t>ırt edebildi</a:t>
            </a:r>
            <a:r>
              <a:rPr lang="tr-TR" altLang="en-US"/>
              <a:t>. </a:t>
            </a:r>
            <a:endParaRPr lang="tr-T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18910" y="1750695"/>
            <a:ext cx="5429250" cy="433387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735580" y="2095500"/>
            <a:ext cx="728281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5400" b="1">
                <a:latin typeface="Calibri" panose="020F0502020204030204" charset="0"/>
                <a:cs typeface="Calibri" panose="020F0502020204030204" charset="0"/>
                <a:sym typeface="+mn-ea"/>
              </a:rPr>
              <a:t>520TonEnjPres</a:t>
            </a:r>
            <a:r>
              <a:rPr lang="tr-TR" altLang="en-US" sz="5400" b="1">
                <a:latin typeface="Calibri" panose="020F0502020204030204" charset="0"/>
                <a:cs typeface="Calibri" panose="020F0502020204030204" charset="0"/>
                <a:sym typeface="+mn-ea"/>
              </a:rPr>
              <a:t> </a:t>
            </a:r>
            <a:r>
              <a:rPr lang="tr-TR" sz="5400" b="1">
                <a:latin typeface="Calibri" panose="020F0502020204030204" charset="0"/>
                <a:cs typeface="Calibri" panose="020F0502020204030204" charset="0"/>
                <a:sym typeface="+mn-ea"/>
              </a:rPr>
              <a:t>VERİLERİ İLE  ANALİZ</a:t>
            </a:r>
            <a:endParaRPr lang="tr-TR" sz="54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23925" y="640715"/>
            <a:ext cx="2193290" cy="688340"/>
          </a:xfrm>
        </p:spPr>
        <p:txBody>
          <a:bodyPr>
            <a:normAutofit fontScale="90000"/>
          </a:bodyPr>
          <a:p>
            <a:r>
              <a:rPr lang="tr-TR" altLang="en-US" sz="4335" b="1">
                <a:latin typeface="Calibri" panose="020F0502020204030204" charset="0"/>
                <a:cs typeface="Calibri" panose="020F0502020204030204" charset="0"/>
              </a:rPr>
              <a:t>Veri Seti</a:t>
            </a:r>
            <a:endParaRPr lang="tr-TR" altLang="en-US" sz="4335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23925" y="2311400"/>
            <a:ext cx="6341110" cy="1917065"/>
          </a:xfrm>
        </p:spPr>
        <p:txBody>
          <a:bodyPr>
            <a:normAutofit lnSpcReduction="10000"/>
          </a:bodyPr>
          <a:p>
            <a:pPr marL="0" indent="0" algn="l">
              <a:lnSpc>
                <a:spcPct val="70000"/>
              </a:lnSpc>
              <a:buNone/>
            </a:pPr>
            <a:r>
              <a:rPr lang="en-US" altLang="en-US" sz="1800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</a:rPr>
              <a:t>✨</a:t>
            </a:r>
            <a:r>
              <a:rPr lang="en-US" altLang="en-US" sz="1800">
                <a:cs typeface="+mn-lt"/>
              </a:rPr>
              <a:t> Genel Bak</a:t>
            </a:r>
            <a:r>
              <a:rPr lang="en-US" altLang="en-US" sz="1800">
                <a:cs typeface="+mn-lt"/>
              </a:rPr>
              <a:t>ış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Gözlem Say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(sat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r): </a:t>
            </a:r>
            <a:r>
              <a:rPr lang="en-US" altLang="en-US" sz="1800" b="1">
                <a:cs typeface="+mn-lt"/>
              </a:rPr>
              <a:t>2630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Özellik Say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s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 (sütun): </a:t>
            </a:r>
            <a:r>
              <a:rPr lang="en-US" altLang="en-US" sz="1800" b="1">
                <a:cs typeface="+mn-lt"/>
              </a:rPr>
              <a:t>13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Zaman Aral</a:t>
            </a:r>
            <a:r>
              <a:rPr lang="en-US" altLang="en-US" sz="1800">
                <a:cs typeface="+mn-lt"/>
              </a:rPr>
              <a:t>ığı</a:t>
            </a:r>
            <a:r>
              <a:rPr lang="en-US" altLang="en-US" sz="1800">
                <a:cs typeface="+mn-lt"/>
              </a:rPr>
              <a:t>: tarih sütununa göre zaman serisi format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ndad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r.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Eksik veri : Yok</a:t>
            </a:r>
            <a:endParaRPr lang="en-US" altLang="en-US" sz="1800">
              <a:cs typeface="+mn-lt"/>
            </a:endParaRPr>
          </a:p>
          <a:p>
            <a:pPr algn="l">
              <a:lnSpc>
                <a:spcPct val="70000"/>
              </a:lnSpc>
            </a:pPr>
            <a:r>
              <a:rPr lang="en-US" altLang="en-US" sz="1800">
                <a:cs typeface="+mn-lt"/>
              </a:rPr>
              <a:t>Kapsam: Enjeksiyon kal</a:t>
            </a:r>
            <a:r>
              <a:rPr lang="en-US" altLang="en-US" sz="1800">
                <a:cs typeface="+mn-lt"/>
              </a:rPr>
              <a:t>ı</a:t>
            </a:r>
            <a:r>
              <a:rPr lang="en-US" altLang="en-US" sz="1800">
                <a:cs typeface="+mn-lt"/>
              </a:rPr>
              <a:t>plama sürecine ait üretim verileri.</a:t>
            </a:r>
            <a:endParaRPr lang="en-US" altLang="en-US" sz="1800">
              <a:cs typeface="+mn-lt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06410" y="1329055"/>
            <a:ext cx="2549525" cy="466661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101090"/>
            <a:ext cx="10911840" cy="465582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7235825" y="56813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2630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1989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1381760" y="485775"/>
            <a:ext cx="7251700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VERİ ÖN İŞLEME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28065" y="157670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Veri kümesi zaman serisi format</a:t>
            </a:r>
            <a:r>
              <a:rPr lang="en-US" altLang="en-US"/>
              <a:t>ı</a:t>
            </a:r>
            <a:r>
              <a:rPr lang="en-US" altLang="en-US"/>
              <a:t>nda oldu</a:t>
            </a:r>
            <a:r>
              <a:rPr lang="en-US" altLang="en-US"/>
              <a:t>ğ</a:t>
            </a:r>
            <a:r>
              <a:rPr lang="en-US" altLang="en-US"/>
              <a:t>u i</a:t>
            </a:r>
            <a:r>
              <a:rPr lang="en-US" altLang="en-US"/>
              <a:t>ç</a:t>
            </a:r>
            <a:r>
              <a:rPr lang="en-US" altLang="en-US"/>
              <a:t>in, analizlerde tutarl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ığı</a:t>
            </a:r>
            <a:r>
              <a:rPr lang="en-US" altLang="en-US"/>
              <a:t> sa</a:t>
            </a:r>
            <a:r>
              <a:rPr lang="en-US" altLang="en-US"/>
              <a:t>ğ</a:t>
            </a:r>
            <a:r>
              <a:rPr lang="en-US" altLang="en-US"/>
              <a:t>lamak amac</a:t>
            </a:r>
            <a:r>
              <a:rPr lang="en-US" altLang="en-US"/>
              <a:t>ı</a:t>
            </a:r>
            <a:r>
              <a:rPr lang="en-US" altLang="en-US"/>
              <a:t>yla a</a:t>
            </a:r>
            <a:r>
              <a:rPr lang="en-US" altLang="en-US"/>
              <a:t>ş</a:t>
            </a:r>
            <a:r>
              <a:rPr lang="en-US" altLang="en-US"/>
              <a:t>a</a:t>
            </a:r>
            <a:r>
              <a:rPr lang="en-US" altLang="en-US"/>
              <a:t>ğı</a:t>
            </a:r>
            <a:r>
              <a:rPr lang="en-US" altLang="en-US"/>
              <a:t>daki temizleme ad</a:t>
            </a:r>
            <a:r>
              <a:rPr lang="en-US" altLang="en-US"/>
              <a:t>ı</a:t>
            </a:r>
            <a:r>
              <a:rPr lang="en-US" altLang="en-US"/>
              <a:t>mlar</a:t>
            </a:r>
            <a:r>
              <a:rPr lang="en-US" altLang="en-US"/>
              <a:t>ı</a:t>
            </a:r>
            <a:r>
              <a:rPr lang="en-US" altLang="en-US"/>
              <a:t> uygulanm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tr-TR" altLang="en-US"/>
              <a:t>. </a:t>
            </a:r>
            <a:endParaRPr lang="tr-TR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6927850" y="1750060"/>
            <a:ext cx="4064000" cy="3358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2. Dakikal</a:t>
            </a:r>
            <a:r>
              <a:rPr lang="en-US" altLang="en-US" b="1"/>
              <a:t>ı</a:t>
            </a:r>
            <a:r>
              <a:rPr lang="en-US" altLang="en-US" b="1"/>
              <a:t>k Frekansta Veri Tutarl</a:t>
            </a:r>
            <a:r>
              <a:rPr lang="en-US" altLang="en-US" b="1"/>
              <a:t>ı</a:t>
            </a:r>
            <a:r>
              <a:rPr lang="en-US" altLang="en-US" b="1"/>
              <a:t>l</a:t>
            </a:r>
            <a:r>
              <a:rPr lang="en-US" altLang="en-US" b="1"/>
              <a:t>ığı</a:t>
            </a:r>
            <a:r>
              <a:rPr lang="en-US" altLang="en-US" b="1"/>
              <a:t> Sa</a:t>
            </a:r>
            <a:r>
              <a:rPr lang="en-US" altLang="en-US" b="1"/>
              <a:t>ğ</a:t>
            </a:r>
            <a:r>
              <a:rPr lang="en-US" altLang="en-US" b="1"/>
              <a:t>lama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b="1" i="1"/>
              <a:t>tarih </a:t>
            </a:r>
            <a:r>
              <a:rPr lang="en-US" altLang="en-US"/>
              <a:t>sütunu incelendi</a:t>
            </a:r>
            <a:r>
              <a:rPr lang="en-US" altLang="en-US"/>
              <a:t>ğ</a:t>
            </a:r>
            <a:r>
              <a:rPr lang="en-US" altLang="en-US"/>
              <a:t>inde, baz</a:t>
            </a:r>
            <a:r>
              <a:rPr lang="en-US" altLang="en-US"/>
              <a:t>ı</a:t>
            </a:r>
            <a:r>
              <a:rPr lang="en-US" altLang="en-US"/>
              <a:t> dakikalarda birden fazla kay</a:t>
            </a:r>
            <a:r>
              <a:rPr lang="en-US" altLang="en-US"/>
              <a:t>ı</a:t>
            </a:r>
            <a:r>
              <a:rPr lang="en-US" altLang="en-US"/>
              <a:t>t bulundu</a:t>
            </a:r>
            <a:r>
              <a:rPr lang="en-US" altLang="en-US"/>
              <a:t>ğ</a:t>
            </a:r>
            <a:r>
              <a:rPr lang="en-US" altLang="en-US"/>
              <a:t>u, baz</a:t>
            </a:r>
            <a:r>
              <a:rPr lang="en-US" altLang="en-US"/>
              <a:t>ı</a:t>
            </a:r>
            <a:r>
              <a:rPr lang="en-US" altLang="en-US"/>
              <a:t> dakikalarda ise hi</a:t>
            </a:r>
            <a:r>
              <a:rPr lang="en-US" altLang="en-US"/>
              <a:t>ç</a:t>
            </a:r>
            <a:r>
              <a:rPr lang="en-US" altLang="en-US"/>
              <a:t> veri olmad</a:t>
            </a:r>
            <a:r>
              <a:rPr lang="en-US" altLang="en-US"/>
              <a:t>ığı</a:t>
            </a:r>
            <a:r>
              <a:rPr lang="en-US" altLang="en-US"/>
              <a:t> gözlemlenmi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Dakikal</a:t>
            </a:r>
            <a:r>
              <a:rPr lang="en-US" altLang="en-US"/>
              <a:t>ı</a:t>
            </a:r>
            <a:r>
              <a:rPr lang="en-US" altLang="en-US"/>
              <a:t>k analiz yap</a:t>
            </a:r>
            <a:r>
              <a:rPr lang="en-US" altLang="en-US"/>
              <a:t>ı</a:t>
            </a:r>
            <a:r>
              <a:rPr lang="en-US" altLang="en-US"/>
              <a:t>labilmesi i</a:t>
            </a:r>
            <a:r>
              <a:rPr lang="en-US" altLang="en-US"/>
              <a:t>ç</a:t>
            </a:r>
            <a:r>
              <a:rPr lang="en-US" altLang="en-US"/>
              <a:t>in, her dakikadan yaln</a:t>
            </a:r>
            <a:r>
              <a:rPr lang="en-US" altLang="en-US"/>
              <a:t>ı</a:t>
            </a:r>
            <a:r>
              <a:rPr lang="en-US" altLang="en-US"/>
              <a:t>zca bir kay</a:t>
            </a:r>
            <a:r>
              <a:rPr lang="en-US" altLang="en-US"/>
              <a:t>ı</a:t>
            </a:r>
            <a:r>
              <a:rPr lang="en-US" altLang="en-US"/>
              <a:t>t (ilk gözlem)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, ayn</a:t>
            </a:r>
            <a:r>
              <a:rPr lang="en-US" altLang="en-US"/>
              <a:t>ı</a:t>
            </a:r>
            <a:r>
              <a:rPr lang="en-US" altLang="en-US"/>
              <a:t> dakikaya ait di</a:t>
            </a:r>
            <a:r>
              <a:rPr lang="en-US" altLang="en-US"/>
              <a:t>ğ</a:t>
            </a:r>
            <a:r>
              <a:rPr lang="en-US" altLang="en-US"/>
              <a:t>er kay</a:t>
            </a:r>
            <a:r>
              <a:rPr lang="en-US" altLang="en-US"/>
              <a:t>ı</a:t>
            </a:r>
            <a:r>
              <a:rPr lang="en-US" altLang="en-US"/>
              <a:t>tlar kald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753110" y="3429000"/>
            <a:ext cx="6005195" cy="216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1. </a:t>
            </a:r>
            <a:r>
              <a:rPr lang="en-US" altLang="en-US" b="1"/>
              <a:t>Tekrarlayan CycleSayisi De</a:t>
            </a:r>
            <a:r>
              <a:rPr lang="en-US" altLang="en-US" b="1"/>
              <a:t>ğ</a:t>
            </a:r>
            <a:r>
              <a:rPr lang="en-US" altLang="en-US" b="1"/>
              <a:t>erlerinin Temizlenmesi</a:t>
            </a:r>
            <a:r>
              <a:rPr lang="tr-TR" altLang="en-US" b="1"/>
              <a:t>:</a:t>
            </a:r>
            <a:endParaRPr lang="tr-TR" altLang="en-US" b="1"/>
          </a:p>
          <a:p>
            <a:r>
              <a:rPr lang="tr-TR" altLang="en-US" b="1"/>
              <a:t> 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b="1" i="1"/>
              <a:t>cycleSayisi </a:t>
            </a:r>
            <a:r>
              <a:rPr lang="en-US" altLang="en-US"/>
              <a:t>sütununda baz</a:t>
            </a:r>
            <a:r>
              <a:rPr lang="en-US" altLang="en-US"/>
              <a:t>ı</a:t>
            </a:r>
            <a:r>
              <a:rPr lang="en-US" altLang="en-US"/>
              <a:t> tekrar eden döngü numaralar</a:t>
            </a:r>
            <a:r>
              <a:rPr lang="en-US" altLang="en-US"/>
              <a:t>ı</a:t>
            </a:r>
            <a:r>
              <a:rPr lang="en-US" altLang="en-US"/>
              <a:t> tespit edilmi</a:t>
            </a:r>
            <a:r>
              <a:rPr lang="en-US" altLang="en-US"/>
              <a:t>ş</a:t>
            </a:r>
            <a:r>
              <a:rPr lang="en-US" altLang="en-US"/>
              <a:t>tir (örn: 54408, 54829, 56763, 56367).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Her bir cycleSayisi de</a:t>
            </a:r>
            <a:r>
              <a:rPr lang="en-US" altLang="en-US"/>
              <a:t>ğ</a:t>
            </a:r>
            <a:r>
              <a:rPr lang="en-US" altLang="en-US"/>
              <a:t>eri benzersiz olmal</a:t>
            </a:r>
            <a:r>
              <a:rPr lang="en-US" altLang="en-US"/>
              <a:t>ı</a:t>
            </a:r>
            <a:r>
              <a:rPr lang="en-US" altLang="en-US"/>
              <a:t>d</a:t>
            </a:r>
            <a:r>
              <a:rPr lang="en-US" altLang="en-US"/>
              <a:t>ı</a:t>
            </a:r>
            <a:r>
              <a:rPr lang="en-US" altLang="en-US"/>
              <a:t>r; bu nedenle tekrar edenlerden yaln</a:t>
            </a:r>
            <a:r>
              <a:rPr lang="en-US" altLang="en-US"/>
              <a:t>ı</a:t>
            </a:r>
            <a:r>
              <a:rPr lang="en-US" altLang="en-US"/>
              <a:t>zca ilki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, di</a:t>
            </a:r>
            <a:r>
              <a:rPr lang="en-US" altLang="en-US"/>
              <a:t>ğ</a:t>
            </a:r>
            <a:r>
              <a:rPr lang="en-US" altLang="en-US"/>
              <a:t>erleri veri kümesinden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887095" y="4813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❌</a:t>
            </a:r>
            <a:r>
              <a:rPr lang="en-US" altLang="en-US" b="1"/>
              <a:t> Eksik Zaman Aral</a:t>
            </a:r>
            <a:r>
              <a:rPr lang="en-US" altLang="en-US" b="1"/>
              <a:t>ı</a:t>
            </a:r>
            <a:r>
              <a:rPr lang="en-US" altLang="en-US" b="1"/>
              <a:t>klar</a:t>
            </a:r>
            <a:r>
              <a:rPr lang="en-US" altLang="en-US" b="1"/>
              <a:t>ı</a:t>
            </a:r>
            <a:r>
              <a:rPr lang="en-US" altLang="en-US" b="1"/>
              <a:t> ve Temizlik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tarih </a:t>
            </a:r>
            <a:r>
              <a:rPr lang="en-US" altLang="en-US"/>
              <a:t>ve </a:t>
            </a:r>
            <a:r>
              <a:rPr lang="en-US" altLang="en-US" i="1"/>
              <a:t>saat </a:t>
            </a:r>
            <a:r>
              <a:rPr lang="en-US" altLang="en-US"/>
              <a:t>sütunlar</a:t>
            </a:r>
            <a:r>
              <a:rPr lang="en-US" altLang="en-US"/>
              <a:t>ı</a:t>
            </a:r>
            <a:r>
              <a:rPr lang="en-US" altLang="en-US"/>
              <a:t> baz al</a:t>
            </a:r>
            <a:r>
              <a:rPr lang="en-US" altLang="en-US"/>
              <a:t>ı</a:t>
            </a:r>
            <a:r>
              <a:rPr lang="en-US" altLang="en-US"/>
              <a:t>narak eksik zaman dilimleri tespit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6325" y="1806575"/>
            <a:ext cx="3558540" cy="2141220"/>
          </a:xfrm>
          <a:prstGeom prst="rect">
            <a:avLst/>
          </a:prstGeom>
        </p:spPr>
      </p:pic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5588000" y="708025"/>
            <a:ext cx="6222365" cy="745490"/>
          </a:xfrm>
        </p:spPr>
        <p:txBody>
          <a:bodyPr>
            <a:norm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</a:rPr>
              <a:t>Başlangıçtaki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1405890" y="4827905"/>
            <a:ext cx="9379585" cy="1918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2025-01-09 tarihinde veri gün boyunca neredeyse kesintisiz toplanm</a:t>
            </a:r>
            <a:r>
              <a:rPr lang="en-US" altLang="en-US"/>
              <a:t>ış</a:t>
            </a:r>
            <a:r>
              <a:rPr lang="en-US" altLang="en-US"/>
              <a:t>; bu tarih en yo</a:t>
            </a:r>
            <a:r>
              <a:rPr lang="en-US" altLang="en-US"/>
              <a:t>ğ</a:t>
            </a:r>
            <a:r>
              <a:rPr lang="en-US" altLang="en-US"/>
              <a:t>un veri i</a:t>
            </a:r>
            <a:r>
              <a:rPr lang="en-US" altLang="en-US"/>
              <a:t>ç</a:t>
            </a:r>
            <a:r>
              <a:rPr lang="en-US" altLang="en-US"/>
              <a:t>eren gündür.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2025-01-08, 2025-01-11 ve 2025-01-13 tarihlerinde sadece belirli saatlerde veri mevcuttur.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2025-01-10 tarihinde yaln</a:t>
            </a:r>
            <a:r>
              <a:rPr lang="en-US" altLang="en-US"/>
              <a:t>ı</a:t>
            </a:r>
            <a:r>
              <a:rPr lang="en-US" altLang="en-US"/>
              <a:t>zca gece saatlerinde veri al</a:t>
            </a:r>
            <a:r>
              <a:rPr lang="en-US" altLang="en-US"/>
              <a:t>ı</a:t>
            </a:r>
            <a:r>
              <a:rPr lang="en-US" altLang="en-US"/>
              <a:t>nm</a:t>
            </a:r>
            <a:r>
              <a:rPr lang="en-US" altLang="en-US"/>
              <a:t>ış</a:t>
            </a:r>
            <a:r>
              <a:rPr lang="en-US" altLang="en-US"/>
              <a:t>, günün büyük k</a:t>
            </a:r>
            <a:r>
              <a:rPr lang="en-US" altLang="en-US"/>
              <a:t>ı</a:t>
            </a:r>
            <a:r>
              <a:rPr lang="en-US" altLang="en-US"/>
              <a:t>sm</a:t>
            </a:r>
            <a:r>
              <a:rPr lang="en-US" altLang="en-US"/>
              <a:t>ı</a:t>
            </a:r>
            <a:r>
              <a:rPr lang="en-US" altLang="en-US"/>
              <a:t>nda veri eksiktir.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Baz</a:t>
            </a:r>
            <a:r>
              <a:rPr lang="en-US" altLang="en-US"/>
              <a:t>ı</a:t>
            </a:r>
            <a:r>
              <a:rPr lang="en-US" altLang="en-US"/>
              <a:t> günlerde (örne</a:t>
            </a:r>
            <a:r>
              <a:rPr lang="en-US" altLang="en-US"/>
              <a:t>ğ</a:t>
            </a:r>
            <a:r>
              <a:rPr lang="en-US" altLang="en-US"/>
              <a:t>in 2025-01-07) yaln</a:t>
            </a:r>
            <a:r>
              <a:rPr lang="en-US" altLang="en-US"/>
              <a:t>ı</a:t>
            </a:r>
            <a:r>
              <a:rPr lang="en-US" altLang="en-US"/>
              <a:t>zca tek saatlik veri bulunmakta, bu da eksik veri oldu</a:t>
            </a:r>
            <a:r>
              <a:rPr lang="en-US" altLang="en-US"/>
              <a:t>ğ</a:t>
            </a:r>
            <a:r>
              <a:rPr lang="en-US" altLang="en-US"/>
              <a:t>unu göstermektedir.</a:t>
            </a:r>
            <a:endParaRPr lang="en-US" alt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7930" y="1289685"/>
            <a:ext cx="7089775" cy="31743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943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Başlangıçtaki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4" name="Picture 3" descr="gunluk_saatlik_heatma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3420" y="109220"/>
            <a:ext cx="4041140" cy="648779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852805" y="403034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24-12-30 tarihinde sadece 2 dk'l</a:t>
            </a:r>
            <a:r>
              <a:rPr lang="en-US" altLang="en-US"/>
              <a:t>ı</a:t>
            </a:r>
            <a:r>
              <a:rPr lang="en-US" altLang="en-US"/>
              <a:t>k veri vard</a:t>
            </a:r>
            <a:r>
              <a:rPr lang="en-US" altLang="en-US"/>
              <a:t>ı</a:t>
            </a:r>
            <a:r>
              <a:rPr lang="en-US" altLang="en-US"/>
              <a:t>, bu gün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Hafta sonlar</a:t>
            </a:r>
            <a:r>
              <a:rPr lang="en-US" altLang="en-US"/>
              <a:t>ı</a:t>
            </a:r>
            <a:r>
              <a:rPr lang="en-US" altLang="en-US"/>
              <a:t> (Cumartesi &amp; Pazar) veriler tutars</a:t>
            </a:r>
            <a:r>
              <a:rPr lang="en-US" altLang="en-US"/>
              <a:t>ı</a:t>
            </a:r>
            <a:r>
              <a:rPr lang="en-US" altLang="en-US"/>
              <a:t>z oldu</a:t>
            </a:r>
            <a:r>
              <a:rPr lang="en-US" altLang="en-US"/>
              <a:t>ğ</a:t>
            </a:r>
            <a:r>
              <a:rPr lang="en-US" altLang="en-US"/>
              <a:t>u i</a:t>
            </a:r>
            <a:r>
              <a:rPr lang="en-US" altLang="en-US"/>
              <a:t>ç</a:t>
            </a:r>
            <a:r>
              <a:rPr lang="en-US" altLang="en-US"/>
              <a:t>in tümü analiz d</a:t>
            </a:r>
            <a:r>
              <a:rPr lang="en-US" altLang="en-US"/>
              <a:t>ışı</a:t>
            </a:r>
            <a:r>
              <a:rPr lang="en-US" altLang="en-US"/>
              <a:t> b</a:t>
            </a:r>
            <a:r>
              <a:rPr lang="en-US" altLang="en-US"/>
              <a:t>ı</a:t>
            </a:r>
            <a:r>
              <a:rPr lang="en-US" altLang="en-US"/>
              <a:t>rak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 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097280" y="582866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38472 → 36708 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78180" y="139890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⛔</a:t>
            </a:r>
            <a:r>
              <a:rPr lang="en-US" altLang="en-US" b="1"/>
              <a:t> Eksik Saatlerin ve Dü</a:t>
            </a:r>
            <a:r>
              <a:rPr lang="en-US" altLang="en-US" b="1"/>
              <a:t>ş</a:t>
            </a:r>
            <a:r>
              <a:rPr lang="en-US" altLang="en-US" b="1"/>
              <a:t>ük Yo</a:t>
            </a:r>
            <a:r>
              <a:rPr lang="en-US" altLang="en-US" b="1"/>
              <a:t>ğ</a:t>
            </a:r>
            <a:r>
              <a:rPr lang="en-US" altLang="en-US" b="1"/>
              <a:t>unluklu Günlerin </a:t>
            </a:r>
            <a:r>
              <a:rPr lang="en-US" altLang="en-US" b="1"/>
              <a:t>Çı</a:t>
            </a:r>
            <a:r>
              <a:rPr lang="en-US" altLang="en-US" b="1"/>
              <a:t>kar</a:t>
            </a:r>
            <a:r>
              <a:rPr lang="en-US" altLang="en-US" b="1"/>
              <a:t>ı</a:t>
            </a:r>
            <a:r>
              <a:rPr lang="en-US" altLang="en-US" b="1"/>
              <a:t>lmas</a:t>
            </a:r>
            <a:r>
              <a:rPr lang="en-US" altLang="en-US" b="1"/>
              <a:t>ı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setinde baz</a:t>
            </a:r>
            <a:r>
              <a:rPr lang="en-US" altLang="en-US"/>
              <a:t>ı</a:t>
            </a:r>
            <a:r>
              <a:rPr lang="en-US" altLang="en-US"/>
              <a:t> saat ve gün aral</a:t>
            </a:r>
            <a:r>
              <a:rPr lang="en-US" altLang="en-US"/>
              <a:t>ı</a:t>
            </a:r>
            <a:r>
              <a:rPr lang="en-US" altLang="en-US"/>
              <a:t>klar</a:t>
            </a:r>
            <a:r>
              <a:rPr lang="en-US" altLang="en-US"/>
              <a:t>ı</a:t>
            </a:r>
            <a:r>
              <a:rPr lang="en-US" altLang="en-US"/>
              <a:t>nda hi</a:t>
            </a:r>
            <a:r>
              <a:rPr lang="en-US" altLang="en-US"/>
              <a:t>ç</a:t>
            </a:r>
            <a:r>
              <a:rPr lang="en-US" altLang="en-US"/>
              <a:t> veri toplanmam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1187450" y="245745"/>
            <a:ext cx="9618345" cy="6915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3900" b="1">
                <a:sym typeface="+mn-ea"/>
              </a:rPr>
              <a:t>Veri Temizleme ve Filtreleme Süreci</a:t>
            </a:r>
            <a:endParaRPr lang="tr-TR" altLang="en-US" sz="39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006975" y="1268095"/>
            <a:ext cx="686625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0070C0"/>
                </a:solidFill>
              </a:rPr>
              <a:t>📉</a:t>
            </a:r>
            <a:r>
              <a:rPr lang="en-US" altLang="en-US">
                <a:solidFill>
                  <a:srgbClr val="0070C0"/>
                </a:solidFill>
              </a:rPr>
              <a:t> </a:t>
            </a:r>
            <a:r>
              <a:rPr lang="tr-TR" altLang="en-US">
                <a:solidFill>
                  <a:srgbClr val="0070C0"/>
                </a:solidFill>
              </a:rPr>
              <a:t> </a:t>
            </a:r>
            <a:r>
              <a:rPr lang="en-US" altLang="en-US" b="1"/>
              <a:t>Az Verili Günlerin Filtrelenmesi: En Az 4 Saat Kural</a:t>
            </a:r>
            <a:r>
              <a:rPr lang="en-US" altLang="en-US" b="1"/>
              <a:t>ı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Zaman serisi analizlerinde veri miktar</a:t>
            </a:r>
            <a:r>
              <a:rPr lang="en-US" altLang="en-US"/>
              <a:t>ı</a:t>
            </a:r>
            <a:r>
              <a:rPr lang="en-US" altLang="en-US"/>
              <a:t> analiz kalitesini do</a:t>
            </a:r>
            <a:r>
              <a:rPr lang="en-US" altLang="en-US"/>
              <a:t>ğ</a:t>
            </a:r>
            <a:r>
              <a:rPr lang="en-US" altLang="en-US"/>
              <a:t>rudan etkiler.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Verisi 4 saatten az olan günler analizden </a:t>
            </a:r>
            <a:r>
              <a:rPr lang="en-US" altLang="en-US"/>
              <a:t>çı</a:t>
            </a:r>
            <a:r>
              <a:rPr lang="en-US" altLang="en-US"/>
              <a:t>kar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/>
              <a:t>Ç</a:t>
            </a:r>
            <a:r>
              <a:rPr lang="en-US" altLang="en-US"/>
              <a:t>ok az verili günler: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Sa</a:t>
            </a:r>
            <a:r>
              <a:rPr lang="en-US" altLang="en-US"/>
              <a:t>ğ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kl</a:t>
            </a:r>
            <a:r>
              <a:rPr lang="en-US" altLang="en-US"/>
              <a:t>ı</a:t>
            </a:r>
            <a:r>
              <a:rPr lang="en-US" altLang="en-US"/>
              <a:t> analiz yap</a:t>
            </a:r>
            <a:r>
              <a:rPr lang="en-US" altLang="en-US"/>
              <a:t>ı</a:t>
            </a:r>
            <a:r>
              <a:rPr lang="en-US" altLang="en-US"/>
              <a:t>lmas</a:t>
            </a:r>
            <a:r>
              <a:rPr lang="en-US" altLang="en-US"/>
              <a:t>ı</a:t>
            </a:r>
            <a:r>
              <a:rPr lang="en-US" altLang="en-US"/>
              <a:t>na elveri</a:t>
            </a:r>
            <a:r>
              <a:rPr lang="en-US" altLang="en-US"/>
              <a:t>ş</a:t>
            </a:r>
            <a:r>
              <a:rPr lang="en-US" altLang="en-US"/>
              <a:t>li de</a:t>
            </a:r>
            <a:r>
              <a:rPr lang="en-US" altLang="en-US"/>
              <a:t>ğ</a:t>
            </a:r>
            <a:r>
              <a:rPr lang="en-US" altLang="en-US"/>
              <a:t>ildir,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Interpolation gibi veri tamamlama yöntemleri i</a:t>
            </a:r>
            <a:r>
              <a:rPr lang="en-US" altLang="en-US"/>
              <a:t>ç</a:t>
            </a:r>
            <a:r>
              <a:rPr lang="en-US" altLang="en-US"/>
              <a:t>in yetersizdir.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§"/>
            </a:pPr>
            <a:r>
              <a:rPr lang="en-US" altLang="en-US"/>
              <a:t>4 saat alt 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Veri kalitesi ile kapsam aras</a:t>
            </a:r>
            <a:r>
              <a:rPr lang="en-US" altLang="en-US"/>
              <a:t>ı</a:t>
            </a:r>
            <a:r>
              <a:rPr lang="en-US" altLang="en-US"/>
              <a:t>nda dengeli bir </a:t>
            </a:r>
            <a:r>
              <a:rPr lang="en-US" altLang="en-US"/>
              <a:t>ç</a:t>
            </a:r>
            <a:r>
              <a:rPr lang="en-US" altLang="en-US"/>
              <a:t>özüm sa</a:t>
            </a:r>
            <a:r>
              <a:rPr lang="en-US" altLang="en-US"/>
              <a:t>ğ</a:t>
            </a:r>
            <a:r>
              <a:rPr lang="en-US" altLang="en-US"/>
              <a:t>lar.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Hem güvenilirlik artar, hem de tahmin hatalar</a:t>
            </a:r>
            <a:r>
              <a:rPr lang="en-US" altLang="en-US"/>
              <a:t>ı</a:t>
            </a:r>
            <a:r>
              <a:rPr lang="en-US" altLang="en-US"/>
              <a:t> azal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28000" y="53492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1989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1890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3734435" y="508254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Filtre sonras</a:t>
            </a:r>
            <a:r>
              <a:rPr lang="en-US" altLang="en-US" b="1"/>
              <a:t>ı</a:t>
            </a:r>
            <a:r>
              <a:rPr lang="en-US" altLang="en-US" b="1"/>
              <a:t> elde kalan günler:</a:t>
            </a:r>
            <a:endParaRPr lang="en-US" altLang="en-US" b="1"/>
          </a:p>
          <a:p>
            <a:endParaRPr lang="en-US" altLang="en-US"/>
          </a:p>
          <a:p>
            <a:r>
              <a:rPr lang="en-US" altLang="en-US"/>
              <a:t>2025-01-08</a:t>
            </a:r>
            <a:r>
              <a:rPr lang="tr-TR" altLang="en-US"/>
              <a:t>,</a:t>
            </a:r>
            <a:r>
              <a:rPr lang="en-US" altLang="en-US"/>
              <a:t> 2025-01-09, 2025-01-11, 2025-01-13, 2025-01-14</a:t>
            </a:r>
            <a:endParaRPr lang="en-US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305050" y="156845"/>
            <a:ext cx="81432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  <a:sym typeface="+mn-ea"/>
              </a:rPr>
              <a:t>Belirli Günler Çıkarıldıktan Sonra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545" y="555625"/>
            <a:ext cx="11623040" cy="44951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696720" y="5050790"/>
            <a:ext cx="980376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00:00 – 05:59 aral</a:t>
            </a:r>
            <a:r>
              <a:rPr lang="en-US" altLang="en-US"/>
              <a:t>ığı</a:t>
            </a:r>
            <a:r>
              <a:rPr lang="en-US" altLang="en-US"/>
              <a:t>nda, tüm günlerde düzenli veri var: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Özellikle saat 02, 03, 04 i</a:t>
            </a:r>
            <a:r>
              <a:rPr lang="en-US" altLang="en-US"/>
              <a:t>ç</a:t>
            </a:r>
            <a:r>
              <a:rPr lang="en-US" altLang="en-US"/>
              <a:t>in yüksek ve tutarl</a:t>
            </a:r>
            <a:r>
              <a:rPr lang="en-US" altLang="en-US"/>
              <a:t>ı</a:t>
            </a:r>
            <a:r>
              <a:rPr lang="en-US" altLang="en-US"/>
              <a:t> veri yo</a:t>
            </a:r>
            <a:r>
              <a:rPr lang="en-US" altLang="en-US"/>
              <a:t>ğ</a:t>
            </a:r>
            <a:r>
              <a:rPr lang="en-US" altLang="en-US"/>
              <a:t>unlu</a:t>
            </a:r>
            <a:r>
              <a:rPr lang="en-US" altLang="en-US"/>
              <a:t>ğ</a:t>
            </a:r>
            <a:r>
              <a:rPr lang="en-US" altLang="en-US"/>
              <a:t>u gözlemleniyor.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06:00 – 10:00 aras</a:t>
            </a:r>
            <a:r>
              <a:rPr lang="en-US" altLang="en-US"/>
              <a:t>ı</a:t>
            </a:r>
            <a:r>
              <a:rPr lang="en-US" altLang="en-US"/>
              <a:t>nda baz</a:t>
            </a:r>
            <a:r>
              <a:rPr lang="en-US" altLang="en-US"/>
              <a:t>ı</a:t>
            </a:r>
            <a:r>
              <a:rPr lang="en-US" altLang="en-US"/>
              <a:t> veri par</a:t>
            </a:r>
            <a:r>
              <a:rPr lang="en-US" altLang="en-US"/>
              <a:t>ç</a:t>
            </a:r>
            <a:r>
              <a:rPr lang="en-US" altLang="en-US"/>
              <a:t>alar</a:t>
            </a:r>
            <a:r>
              <a:rPr lang="en-US" altLang="en-US"/>
              <a:t>ı</a:t>
            </a:r>
            <a:r>
              <a:rPr lang="en-US" altLang="en-US"/>
              <a:t> var ama </a:t>
            </a:r>
            <a:r>
              <a:rPr lang="en-US" altLang="en-US"/>
              <a:t>ç</a:t>
            </a:r>
            <a:r>
              <a:rPr lang="en-US" altLang="en-US"/>
              <a:t>o</a:t>
            </a:r>
            <a:r>
              <a:rPr lang="en-US" altLang="en-US"/>
              <a:t>ğ</a:t>
            </a:r>
            <a:r>
              <a:rPr lang="en-US" altLang="en-US"/>
              <a:t>u gün eksik.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11:00 – 17:00 neredeyse her gün eksik.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 23:00 baz</a:t>
            </a:r>
            <a:r>
              <a:rPr lang="en-US" altLang="en-US"/>
              <a:t>ı</a:t>
            </a:r>
            <a:r>
              <a:rPr lang="en-US" altLang="en-US"/>
              <a:t> günlerde var, ama tutars</a:t>
            </a:r>
            <a:r>
              <a:rPr lang="en-US" altLang="en-US"/>
              <a:t>ı</a:t>
            </a:r>
            <a:r>
              <a:rPr lang="en-US" altLang="en-US"/>
              <a:t>z.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✅ Önerilen Saat Aral</a:t>
            </a:r>
            <a:r>
              <a:rPr lang="en-US" altLang="en-US"/>
              <a:t>ığı</a:t>
            </a:r>
            <a:r>
              <a:rPr lang="en-US" altLang="en-US"/>
              <a:t>: 00:00 - 05:59</a:t>
            </a:r>
            <a:endParaRPr lang="en-US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995" y="831215"/>
            <a:ext cx="12068175" cy="46672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241550" y="432435"/>
            <a:ext cx="814324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sz="2000" b="1">
                <a:latin typeface="Calibri" panose="020F0502020204030204" charset="0"/>
                <a:cs typeface="Calibri" panose="020F0502020204030204" charset="0"/>
                <a:sym typeface="+mn-ea"/>
              </a:rPr>
              <a:t>Belirli Saatler Çıkarıldıktan Sonra Günlük ve Saatlik veri Yoğunluğu Heatmap</a:t>
            </a:r>
            <a:endParaRPr lang="tr-TR" sz="2000" b="1">
              <a:latin typeface="Calibri" panose="020F0502020204030204" charset="0"/>
              <a:cs typeface="Calibri" panose="020F050202020403020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751965" y="5498465"/>
            <a:ext cx="62890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5 günün 5’inde de veri i</a:t>
            </a:r>
            <a:r>
              <a:rPr lang="en-US" altLang="en-US"/>
              <a:t>ç</a:t>
            </a:r>
            <a:r>
              <a:rPr lang="en-US" altLang="en-US"/>
              <a:t>erir.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kalitesi yüksektir.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Interpolation yap</a:t>
            </a:r>
            <a:r>
              <a:rPr lang="en-US" altLang="en-US"/>
              <a:t>ı</a:t>
            </a:r>
            <a:r>
              <a:rPr lang="en-US" altLang="en-US"/>
              <a:t>lacaksa sonu</a:t>
            </a:r>
            <a:r>
              <a:rPr lang="en-US" altLang="en-US"/>
              <a:t>ç</a:t>
            </a:r>
            <a:r>
              <a:rPr lang="en-US" altLang="en-US"/>
              <a:t>lar güvenilirdir.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Di</a:t>
            </a:r>
            <a:r>
              <a:rPr lang="en-US" altLang="en-US"/>
              <a:t>ğ</a:t>
            </a:r>
            <a:r>
              <a:rPr lang="en-US" altLang="en-US"/>
              <a:t>er saatlerdeki eksik veriler, tahmin hatas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art</a:t>
            </a:r>
            <a:r>
              <a:rPr lang="en-US" altLang="en-US"/>
              <a:t>ı</a:t>
            </a:r>
            <a:r>
              <a:rPr lang="en-US" altLang="en-US"/>
              <a:t>rabilir.</a:t>
            </a:r>
            <a:endParaRPr lang="en-US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8128000" y="5836920"/>
            <a:ext cx="343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1890</a:t>
            </a:r>
            <a:r>
              <a:rPr lang="tr-TR" altLang="en-US" b="1">
                <a:solidFill>
                  <a:srgbClr val="FF0000"/>
                </a:solidFill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1077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8680" y="929640"/>
            <a:ext cx="3148965" cy="43554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en-US" altLang="en-US" b="1">
                <a:solidFill>
                  <a:schemeClr val="accent2"/>
                </a:solidFill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Dakikal</a:t>
            </a:r>
            <a:r>
              <a:rPr lang="en-US" altLang="en-US" b="1"/>
              <a:t>ı</a:t>
            </a:r>
            <a:r>
              <a:rPr lang="en-US" altLang="en-US" b="1"/>
              <a:t>k Veri Tamamlama</a:t>
            </a:r>
            <a:endParaRPr lang="en-US" altLang="en-US"/>
          </a:p>
          <a:p>
            <a:pPr>
              <a:lnSpc>
                <a:spcPct val="110000"/>
              </a:lnSpc>
            </a:pP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tr-TR" altLang="en-US"/>
              <a:t>T</a:t>
            </a:r>
            <a:r>
              <a:rPr lang="en-US" altLang="en-US"/>
              <a:t>üm tarihler i</a:t>
            </a:r>
            <a:r>
              <a:rPr lang="en-US" altLang="en-US"/>
              <a:t>ç</a:t>
            </a:r>
            <a:r>
              <a:rPr lang="en-US" altLang="en-US"/>
              <a:t>in 00:00–05:59 aras</a:t>
            </a:r>
            <a:r>
              <a:rPr lang="en-US" altLang="en-US"/>
              <a:t>ı</a:t>
            </a:r>
            <a:r>
              <a:rPr lang="en-US" altLang="en-US"/>
              <a:t> dakikal</a:t>
            </a:r>
            <a:r>
              <a:rPr lang="en-US" altLang="en-US"/>
              <a:t>ı</a:t>
            </a:r>
            <a:r>
              <a:rPr lang="en-US" altLang="en-US"/>
              <a:t>k zaman serisi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verilerle, datetime sütunu üzerinden birle</a:t>
            </a:r>
            <a:r>
              <a:rPr lang="en-US" altLang="en-US"/>
              <a:t>ş</a:t>
            </a:r>
            <a:r>
              <a:rPr lang="en-US" altLang="en-US"/>
              <a:t>tirildi.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Eksik zamanlar i</a:t>
            </a:r>
            <a:r>
              <a:rPr lang="en-US" altLang="en-US"/>
              <a:t>ç</a:t>
            </a:r>
            <a:r>
              <a:rPr lang="en-US" altLang="en-US"/>
              <a:t>in sadece datetime dolu, di</a:t>
            </a:r>
            <a:r>
              <a:rPr lang="en-US" altLang="en-US"/>
              <a:t>ğ</a:t>
            </a:r>
            <a:r>
              <a:rPr lang="en-US" altLang="en-US"/>
              <a:t>er sütunlar </a:t>
            </a:r>
            <a:r>
              <a:rPr lang="en-US" altLang="en-US" i="1"/>
              <a:t>NaN </a:t>
            </a:r>
            <a:r>
              <a:rPr lang="en-US" altLang="en-US"/>
              <a:t>olan sat</a:t>
            </a:r>
            <a:r>
              <a:rPr lang="en-US" altLang="en-US"/>
              <a:t>ı</a:t>
            </a:r>
            <a:r>
              <a:rPr lang="en-US" altLang="en-US"/>
              <a:t>rlar eklendi.</a:t>
            </a:r>
            <a:endParaRPr lang="en-US" altLang="en-US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Mevcut veriler korunarak eksik zamanlar veri setine dahil edildi.</a:t>
            </a:r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98290" y="1188720"/>
            <a:ext cx="8002270" cy="309245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7437120" y="5156200"/>
            <a:ext cx="3434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Satır sayısı: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1077</a:t>
            </a:r>
            <a:r>
              <a:rPr lang="tr-TR" altLang="en-US" b="1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en-US" b="1">
                <a:solidFill>
                  <a:srgbClr val="FF0000"/>
                </a:solidFill>
              </a:rPr>
              <a:t>→ </a:t>
            </a:r>
            <a:r>
              <a:rPr lang="en-US" altLang="en-US" b="1">
                <a:solidFill>
                  <a:srgbClr val="FF0000"/>
                </a:solidFill>
                <a:sym typeface="+mn-ea"/>
              </a:rPr>
              <a:t>1800</a:t>
            </a:r>
            <a:endParaRPr lang="en-US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9110" y="436245"/>
            <a:ext cx="55968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/>
              <a:t>cycleSayisi</a:t>
            </a:r>
            <a:r>
              <a:rPr lang="tr-TR" altLang="en-US" b="1"/>
              <a:t> </a:t>
            </a:r>
            <a:r>
              <a:rPr lang="en-US" altLang="en-US" b="1">
                <a:sym typeface="+mn-ea"/>
              </a:rPr>
              <a:t>Eksik Veri Doldurma Stratejisi</a:t>
            </a:r>
            <a:r>
              <a:rPr lang="en-US" altLang="en-US" b="1"/>
              <a:t>:</a:t>
            </a:r>
            <a:endParaRPr lang="en-US" altLang="en-US" b="1"/>
          </a:p>
          <a:p>
            <a:r>
              <a:rPr lang="en-US" altLang="en-US"/>
              <a:t>• E</a:t>
            </a:r>
            <a:r>
              <a:rPr lang="en-US" altLang="en-US"/>
              <a:t>ş</a:t>
            </a:r>
            <a:r>
              <a:rPr lang="en-US" altLang="en-US"/>
              <a:t>it de</a:t>
            </a:r>
            <a:r>
              <a:rPr lang="en-US" altLang="en-US"/>
              <a:t>ğ</a:t>
            </a:r>
            <a:r>
              <a:rPr lang="en-US" altLang="en-US"/>
              <a:t>erler aras</a:t>
            </a:r>
            <a:r>
              <a:rPr lang="en-US" altLang="en-US"/>
              <a:t>ı</a:t>
            </a:r>
            <a:r>
              <a:rPr lang="en-US" altLang="en-US"/>
              <a:t>nda → ayn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erle dolduruldu</a:t>
            </a:r>
            <a:endParaRPr lang="en-US" altLang="en-US"/>
          </a:p>
          <a:p>
            <a:r>
              <a:rPr lang="en-US" altLang="en-US"/>
              <a:t>• Farkl</a:t>
            </a:r>
            <a:r>
              <a:rPr lang="en-US" altLang="en-US"/>
              <a:t>ı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erler aras</a:t>
            </a:r>
            <a:r>
              <a:rPr lang="en-US" altLang="en-US"/>
              <a:t>ı</a:t>
            </a:r>
            <a:r>
              <a:rPr lang="en-US" altLang="en-US"/>
              <a:t>nda → lineer interpolasyon uyguland</a:t>
            </a:r>
            <a:r>
              <a:rPr lang="en-US" altLang="en-US"/>
              <a:t>ı</a:t>
            </a:r>
            <a:endParaRPr lang="en-US" altLang="en-US"/>
          </a:p>
          <a:p>
            <a:r>
              <a:rPr lang="en-US" altLang="en-US"/>
              <a:t>• </a:t>
            </a:r>
            <a:r>
              <a:rPr lang="en-US" altLang="en-US"/>
              <a:t>İ</a:t>
            </a:r>
            <a:r>
              <a:rPr lang="en-US" altLang="en-US"/>
              <a:t>lk de</a:t>
            </a:r>
            <a:r>
              <a:rPr lang="en-US" altLang="en-US"/>
              <a:t>ğ</a:t>
            </a:r>
            <a:r>
              <a:rPr lang="en-US" altLang="en-US"/>
              <a:t>erden önce → ilk de</a:t>
            </a:r>
            <a:r>
              <a:rPr lang="en-US" altLang="en-US"/>
              <a:t>ğ</a:t>
            </a:r>
            <a:r>
              <a:rPr lang="en-US" altLang="en-US"/>
              <a:t>erle dolduruldu (backward fill)</a:t>
            </a:r>
            <a:endParaRPr lang="en-US" altLang="en-US"/>
          </a:p>
          <a:p>
            <a:r>
              <a:rPr lang="en-US" altLang="en-US"/>
              <a:t>• Son de</a:t>
            </a:r>
            <a:r>
              <a:rPr lang="en-US" altLang="en-US"/>
              <a:t>ğ</a:t>
            </a:r>
            <a:r>
              <a:rPr lang="en-US" altLang="en-US"/>
              <a:t>erden sonra → +1 artarak dolduruldu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>
                <a:solidFill>
                  <a:schemeClr val="tx1"/>
                </a:solidFill>
              </a:rPr>
              <a:t>Di</a:t>
            </a:r>
            <a:r>
              <a:rPr lang="en-US" altLang="en-US" b="1">
                <a:solidFill>
                  <a:schemeClr val="tx1"/>
                </a:solidFill>
              </a:rPr>
              <a:t>ğ</a:t>
            </a:r>
            <a:r>
              <a:rPr lang="en-US" altLang="en-US" b="1">
                <a:solidFill>
                  <a:schemeClr val="tx1"/>
                </a:solidFill>
              </a:rPr>
              <a:t>er Sütunlar</a:t>
            </a:r>
            <a:r>
              <a:rPr lang="tr-TR" altLang="en-US" b="1">
                <a:solidFill>
                  <a:schemeClr val="tx1"/>
                </a:solidFill>
              </a:rPr>
              <a:t> </a:t>
            </a:r>
            <a:r>
              <a:rPr lang="en-US" altLang="en-US" b="1">
                <a:solidFill>
                  <a:schemeClr val="tx1"/>
                </a:solidFill>
                <a:sym typeface="+mn-ea"/>
              </a:rPr>
              <a:t>Eksik Veri Doldurma Stratejisi</a:t>
            </a:r>
            <a:r>
              <a:rPr lang="en-US" altLang="en-US" b="1">
                <a:solidFill>
                  <a:schemeClr val="tx1"/>
                </a:solidFill>
              </a:rPr>
              <a:t>:</a:t>
            </a:r>
            <a:endParaRPr lang="en-US" altLang="en-US" b="1">
              <a:solidFill>
                <a:schemeClr val="accent6"/>
              </a:solidFill>
            </a:endParaRPr>
          </a:p>
          <a:p>
            <a:r>
              <a:rPr lang="en-US" altLang="en-US"/>
              <a:t>• Forward fill ile doldurularak veri süreklili</a:t>
            </a:r>
            <a:r>
              <a:rPr lang="en-US" altLang="en-US"/>
              <a:t>ğ</a:t>
            </a:r>
            <a:r>
              <a:rPr lang="en-US" altLang="en-US"/>
              <a:t>i sa</a:t>
            </a:r>
            <a:r>
              <a:rPr lang="en-US" altLang="en-US"/>
              <a:t>ğ</a:t>
            </a:r>
            <a:r>
              <a:rPr lang="en-US" altLang="en-US"/>
              <a:t>land</a:t>
            </a:r>
            <a:r>
              <a:rPr lang="en-US" altLang="en-US"/>
              <a:t>ı</a:t>
            </a:r>
            <a:endParaRPr lang="en-US" altLang="en-US"/>
          </a:p>
          <a:p>
            <a:endParaRPr lang="en-US" altLang="en-US"/>
          </a:p>
          <a:p>
            <a:r>
              <a:rPr lang="zh-CN" altLang="en-US" b="1">
                <a:solidFill>
                  <a:schemeClr val="accent6"/>
                </a:solidFill>
                <a:sym typeface="+mn-ea"/>
              </a:rPr>
              <a:t>🛠</a:t>
            </a:r>
            <a:r>
              <a:rPr lang="en-US" altLang="en-US" b="1">
                <a:solidFill>
                  <a:schemeClr val="accent6"/>
                </a:solidFill>
                <a:sym typeface="+mn-ea"/>
              </a:rPr>
              <a:t>️</a:t>
            </a:r>
            <a:r>
              <a:rPr lang="en-US" altLang="en-US" b="1"/>
              <a:t>Gereksiz Sütunlar</a:t>
            </a:r>
            <a:r>
              <a:rPr lang="tr-TR" altLang="en-US" b="1"/>
              <a:t>ın Kaldırılması</a:t>
            </a:r>
            <a:r>
              <a:rPr lang="en-US" altLang="en-US" b="1"/>
              <a:t>:</a:t>
            </a:r>
            <a:endParaRPr lang="en-US" altLang="en-US"/>
          </a:p>
          <a:p>
            <a:r>
              <a:rPr lang="en-US" altLang="en-US"/>
              <a:t>• Yard</a:t>
            </a:r>
            <a:r>
              <a:rPr lang="en-US" altLang="en-US"/>
              <a:t>ı</a:t>
            </a:r>
            <a:r>
              <a:rPr lang="en-US" altLang="en-US"/>
              <a:t>mc</a:t>
            </a:r>
            <a:r>
              <a:rPr lang="en-US" altLang="en-US"/>
              <a:t>ı</a:t>
            </a:r>
            <a:r>
              <a:rPr lang="en-US" altLang="en-US"/>
              <a:t> sütunlar i</a:t>
            </a:r>
            <a:r>
              <a:rPr lang="en-US" altLang="en-US"/>
              <a:t>ş</a:t>
            </a:r>
            <a:r>
              <a:rPr lang="en-US" altLang="en-US"/>
              <a:t>lem sonras</a:t>
            </a:r>
            <a:r>
              <a:rPr lang="en-US" altLang="en-US"/>
              <a:t>ı</a:t>
            </a:r>
            <a:r>
              <a:rPr lang="en-US" altLang="en-US"/>
              <a:t> temizlendi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357880" y="5557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933450" y="46589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Zaman Serisine Göre Düzeltme Örne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3450" y="5213350"/>
            <a:ext cx="2217420" cy="13411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280" y="5339080"/>
            <a:ext cx="2423160" cy="116586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810" y="5251450"/>
            <a:ext cx="2034540" cy="130302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5430" y="5220970"/>
            <a:ext cx="2110740" cy="13716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7037705" y="1398905"/>
            <a:ext cx="436689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olidFill>
                  <a:schemeClr val="accent6"/>
                </a:solidFill>
                <a:sym typeface="+mn-ea"/>
              </a:rPr>
              <a:t>📅</a:t>
            </a:r>
            <a:r>
              <a:rPr lang="en-US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tr-TR" altLang="en-US">
                <a:sym typeface="+mn-ea"/>
              </a:rPr>
              <a:t> </a:t>
            </a:r>
            <a:r>
              <a:rPr lang="en-US" altLang="en-US" b="1">
                <a:sym typeface="+mn-ea"/>
              </a:rPr>
              <a:t>Son Durum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Veri seti </a:t>
            </a:r>
            <a:r>
              <a:rPr lang="tr-TR" altLang="en-US">
                <a:sym typeface="+mn-ea"/>
              </a:rPr>
              <a:t>5 </a:t>
            </a:r>
            <a:r>
              <a:rPr lang="en-US" altLang="en-US">
                <a:sym typeface="+mn-ea"/>
              </a:rPr>
              <a:t>gün x </a:t>
            </a:r>
            <a:r>
              <a:rPr lang="tr-TR" altLang="en-US">
                <a:sym typeface="+mn-ea"/>
              </a:rPr>
              <a:t>6</a:t>
            </a:r>
            <a:r>
              <a:rPr lang="en-US" altLang="en-US">
                <a:sym typeface="+mn-ea"/>
              </a:rPr>
              <a:t> saat x 60 dk olacak şekilde tamamlandı.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Gözlem Sayısı (satır): 1800 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Özellik Sayısı (sütun): </a:t>
            </a:r>
            <a:r>
              <a:rPr lang="tr-TR" altLang="en-US">
                <a:sym typeface="+mn-ea"/>
              </a:rPr>
              <a:t>13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>
                <a:sym typeface="+mn-ea"/>
              </a:rPr>
              <a:t>Sütun bazlı eksik veri yok.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745615" y="483235"/>
            <a:ext cx="594423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900" b="1">
                <a:latin typeface="+mn-lt"/>
                <a:cs typeface="+mn-lt"/>
              </a:rPr>
              <a:t>Anomali Tespiti, Analizleri ve Uyarı Sistemi Tasarımı</a:t>
            </a:r>
            <a:endParaRPr lang="tr-TR" altLang="en-US" sz="3900" b="1">
              <a:latin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18385" y="2421890"/>
            <a:ext cx="6136005" cy="359537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689860" y="1931670"/>
            <a:ext cx="5678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Analiz </a:t>
            </a:r>
            <a:r>
              <a:rPr lang="tr-TR" altLang="en-US" b="1"/>
              <a:t>İçin Seçilen </a:t>
            </a:r>
            <a:r>
              <a:rPr lang="en-US" altLang="en-US" b="1"/>
              <a:t>Sütunlar ve Uygunluk Nedenleri</a:t>
            </a:r>
            <a:endParaRPr lang="en-US" altLang="en-US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650240" y="403860"/>
            <a:ext cx="644080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🎯</a:t>
            </a:r>
            <a:r>
              <a:rPr lang="en-US" altLang="en-US" b="1"/>
              <a:t> </a:t>
            </a:r>
            <a:r>
              <a:rPr lang="tr-TR" altLang="en-US" b="1"/>
              <a:t> </a:t>
            </a:r>
            <a:r>
              <a:rPr lang="tr-TR" altLang="en-US" b="1">
                <a:sym typeface="+mn-ea"/>
              </a:rPr>
              <a:t>Rolling Z-score ile Anomali Tespiti Yapılmıştır, Neden</a:t>
            </a:r>
            <a:r>
              <a:rPr lang="en-US" altLang="en-US" b="1"/>
              <a:t> Yöntemi?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Rolling Z-Score, her de</a:t>
            </a:r>
            <a:r>
              <a:rPr lang="en-US" altLang="en-US"/>
              <a:t>ğ</a:t>
            </a:r>
            <a:r>
              <a:rPr lang="en-US" altLang="en-US"/>
              <a:t>eri kendi zaman penceresinde de</a:t>
            </a:r>
            <a:r>
              <a:rPr lang="en-US" altLang="en-US"/>
              <a:t>ğ</a:t>
            </a:r>
            <a:r>
              <a:rPr lang="en-US" altLang="en-US"/>
              <a:t>erlendirir.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Ani sapmalar</a:t>
            </a:r>
            <a:r>
              <a:rPr lang="en-US" altLang="en-US"/>
              <a:t>ı</a:t>
            </a:r>
            <a:r>
              <a:rPr lang="en-US" altLang="en-US"/>
              <a:t> daha hassas yakalar.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Ü</a:t>
            </a:r>
            <a:r>
              <a:rPr lang="en-US" altLang="en-US"/>
              <a:t>retim süre</a:t>
            </a:r>
            <a:r>
              <a:rPr lang="en-US" altLang="en-US"/>
              <a:t>ç</a:t>
            </a:r>
            <a:r>
              <a:rPr lang="en-US" altLang="en-US"/>
              <a:t>lerinde trend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imlerine duyarl</a:t>
            </a:r>
            <a:r>
              <a:rPr lang="en-US" altLang="en-US"/>
              <a:t>ı</a:t>
            </a:r>
            <a:r>
              <a:rPr lang="en-US" altLang="en-US"/>
              <a:t> olmas</a:t>
            </a:r>
            <a:r>
              <a:rPr lang="en-US" altLang="en-US"/>
              <a:t>ı</a:t>
            </a:r>
            <a:r>
              <a:rPr lang="en-US" altLang="en-US"/>
              <a:t> büyük avantaj sa</a:t>
            </a:r>
            <a:r>
              <a:rPr lang="en-US" altLang="en-US"/>
              <a:t>ğ</a:t>
            </a:r>
            <a:r>
              <a:rPr lang="en-US" altLang="en-US"/>
              <a:t>lar.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Parametre Se</a:t>
            </a:r>
            <a:r>
              <a:rPr lang="en-US" altLang="en-US"/>
              <a:t>ç</a:t>
            </a:r>
            <a:r>
              <a:rPr lang="en-US" altLang="en-US"/>
              <a:t>imi: window = 180, threshold = 4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tr-TR" altLang="en-US"/>
              <a:t>Birinci faz hızı sütunu üzerinden deneme yanılma ile bu değerler seçilmiştir.</a:t>
            </a:r>
            <a:endParaRPr lang="tr-TR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08620" y="297815"/>
            <a:ext cx="3093720" cy="3238500"/>
          </a:xfrm>
          <a:prstGeom prst="rect">
            <a:avLst/>
          </a:prstGeom>
        </p:spPr>
      </p:pic>
      <p:pic>
        <p:nvPicPr>
          <p:cNvPr id="3" name="Picture 2" descr="SCLPAR_VALUE_P1_anomali_grafigi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230" y="4051935"/>
            <a:ext cx="8532495" cy="280606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791970" y="3683635"/>
            <a:ext cx="9103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Piston Sürtünme Bas</a:t>
            </a:r>
            <a:r>
              <a:rPr lang="en-US" altLang="en-US"/>
              <a:t>ınc</a:t>
            </a:r>
            <a:r>
              <a:rPr lang="en-US" altLang="en-US"/>
              <a:t>ı Rolli</a:t>
            </a:r>
            <a:r>
              <a:rPr lang="tr-TR" altLang="en-US"/>
              <a:t>ng</a:t>
            </a:r>
            <a:r>
              <a:rPr lang="en-US" altLang="en-US"/>
              <a:t> Z-Score ile </a:t>
            </a:r>
            <a:r>
              <a:rPr lang="tr-TR" altLang="en-US"/>
              <a:t>E</a:t>
            </a:r>
            <a:r>
              <a:rPr lang="en-US" altLang="en-US"/>
              <a:t>lde </a:t>
            </a:r>
            <a:r>
              <a:rPr lang="tr-TR" altLang="en-US"/>
              <a:t>E</a:t>
            </a:r>
            <a:r>
              <a:rPr lang="en-US" altLang="en-US"/>
              <a:t>dilen </a:t>
            </a:r>
            <a:r>
              <a:rPr lang="tr-TR" altLang="en-US"/>
              <a:t>A</a:t>
            </a:r>
            <a:r>
              <a:rPr lang="en-US" altLang="en-US"/>
              <a:t>nomali </a:t>
            </a:r>
            <a:r>
              <a:rPr lang="tr-TR" altLang="en-US"/>
              <a:t>T</a:t>
            </a:r>
            <a:r>
              <a:rPr lang="en-US" altLang="en-US"/>
              <a:t>espit </a:t>
            </a:r>
            <a:r>
              <a:rPr lang="tr-TR" altLang="en-US"/>
              <a:t>G</a:t>
            </a:r>
            <a:r>
              <a:rPr lang="en-US" altLang="en-US"/>
              <a:t>rafi</a:t>
            </a:r>
            <a:r>
              <a:rPr lang="en-US" altLang="en-US"/>
              <a:t>ğ</a:t>
            </a:r>
            <a:r>
              <a:rPr lang="en-US" altLang="en-US"/>
              <a:t>i</a:t>
            </a:r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1065530"/>
            <a:ext cx="3644265" cy="19100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919605" y="377825"/>
            <a:ext cx="60909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2400" b="1"/>
              <a:t>Aynı Anda Görülen Anomali Yoğunluğu</a:t>
            </a:r>
            <a:endParaRPr lang="tr-TR" altLang="en-US" sz="2400" b="1"/>
          </a:p>
        </p:txBody>
      </p:sp>
      <p:sp>
        <p:nvSpPr>
          <p:cNvPr id="6" name="Text Box 5"/>
          <p:cNvSpPr txBox="1"/>
          <p:nvPr/>
        </p:nvSpPr>
        <p:spPr>
          <a:xfrm>
            <a:off x="454660" y="3106420"/>
            <a:ext cx="38677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Toplamda 82 dakikada en az 1 anomali tespit edilmi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endParaRPr lang="en-US" altLang="en-US"/>
          </a:p>
        </p:txBody>
      </p:sp>
      <p:pic>
        <p:nvPicPr>
          <p:cNvPr id="7" name="Picture 6" descr="SaatveGünBazlıAnomaliYoğunluğu(AynıAndaGörülen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355" y="2755265"/>
            <a:ext cx="7188200" cy="3193415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omali_Korelasyon_Matr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908050"/>
            <a:ext cx="5676900" cy="479171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314450" y="469900"/>
            <a:ext cx="460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Korelasyon Matrisi</a:t>
            </a:r>
            <a:endParaRPr lang="en-US" altLang="en-US" b="1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15" y="1235710"/>
            <a:ext cx="4634230" cy="383603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039860" y="5502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0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+mn-lt"/>
                <a:cs typeface="+mn-lt"/>
                <a:sym typeface="+mn-ea"/>
              </a:rPr>
              <a:t>Anomali Etkisi – Korelasyon Analizi</a:t>
            </a:r>
            <a:endParaRPr lang="tr-TR" altLang="en-US" sz="3900" b="1">
              <a:latin typeface="+mn-lt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78180" y="876935"/>
            <a:ext cx="1151445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Her sensördeki anomali durumunda, yaln</a:t>
            </a:r>
            <a:r>
              <a:rPr lang="en-US" altLang="en-US"/>
              <a:t>ı</a:t>
            </a:r>
            <a:r>
              <a:rPr lang="en-US" altLang="en-US"/>
              <a:t>zca korelasyonu 0.4’ün üzerinde olan di</a:t>
            </a:r>
            <a:r>
              <a:rPr lang="en-US" altLang="en-US"/>
              <a:t>ğ</a:t>
            </a:r>
            <a:r>
              <a:rPr lang="en-US" altLang="en-US"/>
              <a:t>er sensörlerdeki ortalama ve standart sapma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imleri incelenmi</a:t>
            </a:r>
            <a:r>
              <a:rPr lang="en-US" altLang="en-US"/>
              <a:t>ş</a:t>
            </a:r>
            <a:r>
              <a:rPr lang="en-US" altLang="en-US"/>
              <a:t>, sonu</a:t>
            </a:r>
            <a:r>
              <a:rPr lang="en-US" altLang="en-US"/>
              <a:t>ç</a:t>
            </a:r>
            <a:r>
              <a:rPr lang="en-US" altLang="en-US"/>
              <a:t>lar grafiklerle de</a:t>
            </a:r>
            <a:r>
              <a:rPr lang="en-US" altLang="en-US"/>
              <a:t>ğ</a:t>
            </a:r>
            <a:r>
              <a:rPr lang="en-US" altLang="en-US"/>
              <a:t>erlendirilmi</a:t>
            </a:r>
            <a:r>
              <a:rPr lang="en-US" altLang="en-US"/>
              <a:t>ş</a:t>
            </a:r>
            <a:r>
              <a:rPr lang="en-US" altLang="en-US"/>
              <a:t>tir.</a:t>
            </a:r>
            <a:r>
              <a:rPr lang="tr-TR" altLang="en-US"/>
              <a:t> ( </a:t>
            </a:r>
            <a:r>
              <a:rPr lang="en-US" altLang="en-US"/>
              <a:t>0.4 alt</a:t>
            </a:r>
            <a:r>
              <a:rPr lang="en-US" altLang="en-US"/>
              <a:t>ı</a:t>
            </a:r>
            <a:r>
              <a:rPr lang="en-US" altLang="en-US"/>
              <a:t> korelasyonlar, dü</a:t>
            </a:r>
            <a:r>
              <a:rPr lang="en-US" altLang="en-US"/>
              <a:t>ş</a:t>
            </a:r>
            <a:r>
              <a:rPr lang="en-US" altLang="en-US"/>
              <a:t>ük ba</a:t>
            </a:r>
            <a:r>
              <a:rPr lang="en-US" altLang="en-US"/>
              <a:t>ğı</a:t>
            </a:r>
            <a:r>
              <a:rPr lang="en-US" altLang="en-US"/>
              <a:t>ml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k nedeniyle anomali etkisinin anlaml</a:t>
            </a:r>
            <a:r>
              <a:rPr lang="en-US" altLang="en-US"/>
              <a:t>ı</a:t>
            </a:r>
            <a:r>
              <a:rPr lang="en-US" altLang="en-US"/>
              <a:t> olmayaca</a:t>
            </a:r>
            <a:r>
              <a:rPr lang="en-US" altLang="en-US"/>
              <a:t>ğı</a:t>
            </a:r>
            <a:r>
              <a:rPr lang="en-US" altLang="en-US"/>
              <a:t> varsay</a:t>
            </a:r>
            <a:r>
              <a:rPr lang="en-US" altLang="en-US"/>
              <a:t>ı</a:t>
            </a:r>
            <a:r>
              <a:rPr lang="en-US" altLang="en-US"/>
              <a:t>lm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</a:t>
            </a:r>
            <a:r>
              <a:rPr lang="en-US" altLang="en-US"/>
              <a:t>r.</a:t>
            </a:r>
            <a:r>
              <a:rPr lang="tr-TR" altLang="en-US"/>
              <a:t>)</a:t>
            </a:r>
            <a:endParaRPr lang="tr-TR" altLang="en-US"/>
          </a:p>
        </p:txBody>
      </p:sp>
      <p:pic>
        <p:nvPicPr>
          <p:cNvPr id="9" name="Picture 8" descr="SCLPAR_VALUE_V2_anomali_etkis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8180" y="2295525"/>
            <a:ext cx="10835640" cy="4480560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4158615" y="19272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 SCLPAR_VALUE_V2 Anomalileri</a:t>
            </a:r>
            <a:r>
              <a:rPr lang="tr-TR" altLang="en-US" b="1"/>
              <a:t> Etkisi </a:t>
            </a:r>
            <a:endParaRPr lang="tr-TR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5943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Belirli Günler Çıkarıldıktan Sonra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5" name="Picture 4" descr="gunluk_saatlik_heatmap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91480" y="211455"/>
            <a:ext cx="4467225" cy="643445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1002665" y="417512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Saatlik Yo</a:t>
            </a:r>
            <a:r>
              <a:rPr lang="en-US" altLang="en-US"/>
              <a:t>ğ</a:t>
            </a:r>
            <a:r>
              <a:rPr lang="en-US" altLang="en-US"/>
              <a:t>unluk: Veri seti mesai saatlerinde (08:00–17:00) yo</a:t>
            </a:r>
            <a:r>
              <a:rPr lang="en-US" altLang="en-US"/>
              <a:t>ğ</a:t>
            </a:r>
            <a:r>
              <a:rPr lang="en-US" altLang="en-US"/>
              <a:t>un. Bu sebeple sadece bu saat dilimi analizde kullan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</p:txBody>
      </p:sp>
      <p:sp>
        <p:nvSpPr>
          <p:cNvPr id="7" name="Text Box 6"/>
          <p:cNvSpPr txBox="1"/>
          <p:nvPr/>
        </p:nvSpPr>
        <p:spPr>
          <a:xfrm>
            <a:off x="1002665" y="55422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36708 → 17788</a:t>
            </a:r>
            <a:endParaRPr lang="en-US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58420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+mn-lt"/>
                <a:cs typeface="+mn-lt"/>
              </a:rPr>
              <a:t> Etkile</a:t>
            </a:r>
            <a:r>
              <a:rPr lang="en-US" altLang="en-US" sz="3900" b="1">
                <a:latin typeface="+mn-lt"/>
                <a:cs typeface="+mn-lt"/>
              </a:rPr>
              <a:t>ş</a:t>
            </a:r>
            <a:r>
              <a:rPr lang="en-US" altLang="en-US" sz="3900" b="1">
                <a:latin typeface="+mn-lt"/>
                <a:cs typeface="+mn-lt"/>
              </a:rPr>
              <a:t>im Tabanl</a:t>
            </a:r>
            <a:r>
              <a:rPr lang="en-US" altLang="en-US" sz="3900" b="1">
                <a:latin typeface="+mn-lt"/>
                <a:cs typeface="+mn-lt"/>
              </a:rPr>
              <a:t>ı</a:t>
            </a:r>
            <a:r>
              <a:rPr lang="en-US" altLang="en-US" sz="3900" b="1">
                <a:latin typeface="+mn-lt"/>
                <a:cs typeface="+mn-lt"/>
              </a:rPr>
              <a:t> Uyar</a:t>
            </a:r>
            <a:r>
              <a:rPr lang="en-US" altLang="en-US" sz="3900" b="1">
                <a:latin typeface="+mn-lt"/>
                <a:cs typeface="+mn-lt"/>
              </a:rPr>
              <a:t>ı</a:t>
            </a:r>
            <a:r>
              <a:rPr lang="en-US" altLang="en-US" sz="3900" b="1">
                <a:latin typeface="+mn-lt"/>
                <a:cs typeface="+mn-lt"/>
              </a:rPr>
              <a:t> Sistemi</a:t>
            </a:r>
            <a:endParaRPr lang="en-US" altLang="en-US" sz="3900" b="1">
              <a:latin typeface="+mn-lt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1633220" y="1043305"/>
            <a:ext cx="64306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 </a:t>
            </a:r>
            <a:r>
              <a:rPr lang="en-US" altLang="en-US"/>
              <a:t>Bu sistem, her bir sensördeki anomalilerin di</a:t>
            </a:r>
            <a:r>
              <a:rPr lang="en-US" altLang="en-US"/>
              <a:t>ğ</a:t>
            </a:r>
            <a:r>
              <a:rPr lang="en-US" altLang="en-US"/>
              <a:t>er sensörler üzerindeki etkisini de</a:t>
            </a:r>
            <a:r>
              <a:rPr lang="en-US" altLang="en-US"/>
              <a:t>ğ</a:t>
            </a:r>
            <a:r>
              <a:rPr lang="en-US" altLang="en-US"/>
              <a:t>erlendirerek sat</a:t>
            </a:r>
            <a:r>
              <a:rPr lang="en-US" altLang="en-US"/>
              <a:t>ı</a:t>
            </a:r>
            <a:r>
              <a:rPr lang="en-US" altLang="en-US"/>
              <a:t>r bazl</a:t>
            </a:r>
            <a:r>
              <a:rPr lang="en-US" altLang="en-US"/>
              <a:t>ı</a:t>
            </a:r>
            <a:r>
              <a:rPr lang="en-US" altLang="en-US"/>
              <a:t> uyar</a:t>
            </a:r>
            <a:r>
              <a:rPr lang="en-US" altLang="en-US"/>
              <a:t>ı</a:t>
            </a:r>
            <a:r>
              <a:rPr lang="en-US" altLang="en-US"/>
              <a:t>lar üretir. 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1745615" y="1864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⚙</a:t>
            </a:r>
            <a:r>
              <a:rPr lang="en-US" altLang="en-US" b="1"/>
              <a:t>Nas</a:t>
            </a:r>
            <a:r>
              <a:rPr lang="en-US" altLang="en-US" b="1"/>
              <a:t>ı</a:t>
            </a:r>
            <a:r>
              <a:rPr lang="en-US" altLang="en-US" b="1"/>
              <a:t>l </a:t>
            </a:r>
            <a:r>
              <a:rPr lang="en-US" altLang="en-US" b="1"/>
              <a:t>Ç</a:t>
            </a:r>
            <a:r>
              <a:rPr lang="en-US" altLang="en-US" b="1"/>
              <a:t>al</a:t>
            </a:r>
            <a:r>
              <a:rPr lang="en-US" altLang="en-US" b="1"/>
              <a:t>ışı</a:t>
            </a:r>
            <a:r>
              <a:rPr lang="en-US" altLang="en-US" b="1"/>
              <a:t>r?</a:t>
            </a:r>
            <a:endParaRPr lang="en-US" altLang="en-US"/>
          </a:p>
        </p:txBody>
      </p:sp>
      <p:sp>
        <p:nvSpPr>
          <p:cNvPr id="11" name="Rectangles 10"/>
          <p:cNvSpPr/>
          <p:nvPr/>
        </p:nvSpPr>
        <p:spPr>
          <a:xfrm>
            <a:off x="4225290" y="2912745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tr-TR" altLang="en-US" sz="1000"/>
              <a:t>H</a:t>
            </a:r>
            <a:r>
              <a:rPr lang="en-US" altLang="en-US" sz="1000"/>
              <a:t>edef sensör o anda anomali gösteriyor</a:t>
            </a:r>
            <a:r>
              <a:rPr lang="tr-TR" altLang="en-US" sz="1000"/>
              <a:t> mu?</a:t>
            </a:r>
            <a:endParaRPr lang="tr-TR" altLang="en-US" sz="1000"/>
          </a:p>
        </p:txBody>
      </p:sp>
      <p:sp>
        <p:nvSpPr>
          <p:cNvPr id="14" name="Rectangles 13"/>
          <p:cNvSpPr/>
          <p:nvPr/>
        </p:nvSpPr>
        <p:spPr>
          <a:xfrm>
            <a:off x="8068945" y="3439160"/>
            <a:ext cx="1877695" cy="10458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/>
              <a:t>Etkilenen sensörün anormal olmayan zamanlardaki ortalama ve standart sapmalar hesaplan</a:t>
            </a:r>
            <a:r>
              <a:rPr lang="en-US" altLang="en-US" sz="1000"/>
              <a:t>ı</a:t>
            </a:r>
            <a:r>
              <a:rPr lang="en-US" altLang="en-US" sz="1000"/>
              <a:t>r. Bu de</a:t>
            </a:r>
            <a:r>
              <a:rPr lang="en-US" altLang="en-US" sz="1000"/>
              <a:t>ğ</a:t>
            </a:r>
            <a:r>
              <a:rPr lang="en-US" altLang="en-US" sz="1000"/>
              <a:t>erler ±1 std s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r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 a</a:t>
            </a:r>
            <a:r>
              <a:rPr lang="en-US" altLang="en-US" sz="1000"/>
              <a:t>şı</a:t>
            </a:r>
            <a:r>
              <a:rPr lang="en-US" altLang="en-US" sz="1000"/>
              <a:t>yor</a:t>
            </a:r>
            <a:r>
              <a:rPr lang="tr-TR" altLang="en-US" sz="1000"/>
              <a:t> mu?</a:t>
            </a:r>
            <a:endParaRPr lang="tr-TR" altLang="en-US" sz="1000"/>
          </a:p>
        </p:txBody>
      </p:sp>
      <p:sp>
        <p:nvSpPr>
          <p:cNvPr id="15" name="Rectangles 14"/>
          <p:cNvSpPr/>
          <p:nvPr/>
        </p:nvSpPr>
        <p:spPr>
          <a:xfrm>
            <a:off x="10729595" y="4039235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chemeClr val="accent4"/>
                </a:solidFill>
              </a:rPr>
              <a:t>🟡</a:t>
            </a:r>
            <a:r>
              <a:rPr lang="en-US" altLang="en-US" sz="1000">
                <a:solidFill>
                  <a:schemeClr val="accent4"/>
                </a:solidFill>
              </a:rPr>
              <a:t> </a:t>
            </a:r>
            <a:r>
              <a:rPr lang="tr-TR" altLang="en-US" sz="1000">
                <a:solidFill>
                  <a:schemeClr val="accent4"/>
                </a:solidFill>
              </a:rPr>
              <a:t> </a:t>
            </a:r>
            <a:r>
              <a:rPr lang="en-US" altLang="en-US" sz="1000"/>
              <a:t>S</a:t>
            </a:r>
            <a:r>
              <a:rPr lang="en-US" altLang="en-US" sz="1000"/>
              <a:t>ı</a:t>
            </a:r>
            <a:r>
              <a:rPr lang="en-US" altLang="en-US" sz="1000"/>
              <a:t>n</a:t>
            </a:r>
            <a:r>
              <a:rPr lang="en-US" altLang="en-US" sz="1000"/>
              <a:t>ı</a:t>
            </a:r>
            <a:r>
              <a:rPr lang="en-US" altLang="en-US" sz="1000"/>
              <a:t>rl</a:t>
            </a:r>
            <a:r>
              <a:rPr lang="en-US" altLang="en-US" sz="1000"/>
              <a:t>ı</a:t>
            </a:r>
            <a:r>
              <a:rPr lang="en-US" altLang="en-US" sz="1000"/>
              <a:t> Etki</a:t>
            </a:r>
            <a:endParaRPr lang="en-US" altLang="en-US" sz="1000"/>
          </a:p>
        </p:txBody>
      </p:sp>
      <p:sp>
        <p:nvSpPr>
          <p:cNvPr id="16" name="Rectangles 15"/>
          <p:cNvSpPr/>
          <p:nvPr/>
        </p:nvSpPr>
        <p:spPr>
          <a:xfrm>
            <a:off x="10708640" y="3243580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FF0000"/>
                </a:solidFill>
              </a:rPr>
              <a:t>🔴</a:t>
            </a:r>
            <a:r>
              <a:rPr lang="en-US" altLang="en-US" sz="1000">
                <a:solidFill>
                  <a:srgbClr val="FF0000"/>
                </a:solidFill>
              </a:rPr>
              <a:t> </a:t>
            </a:r>
            <a:r>
              <a:rPr lang="tr-TR" altLang="en-US" sz="1000"/>
              <a:t> </a:t>
            </a:r>
            <a:r>
              <a:rPr lang="en-US" altLang="en-US" sz="1000"/>
              <a:t>Kritik Anomali</a:t>
            </a:r>
            <a:endParaRPr lang="en-US" altLang="en-US" sz="1000"/>
          </a:p>
        </p:txBody>
      </p:sp>
      <p:sp>
        <p:nvSpPr>
          <p:cNvPr id="17" name="Rectangles 16"/>
          <p:cNvSpPr/>
          <p:nvPr/>
        </p:nvSpPr>
        <p:spPr>
          <a:xfrm>
            <a:off x="8063865" y="2509520"/>
            <a:ext cx="807085" cy="475615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000">
                <a:solidFill>
                  <a:srgbClr val="00B050"/>
                </a:solidFill>
              </a:rPr>
              <a:t>🟢</a:t>
            </a:r>
            <a:r>
              <a:rPr lang="tr-TR" altLang="zh-CN" sz="1000">
                <a:solidFill>
                  <a:srgbClr val="00B050"/>
                </a:solidFill>
              </a:rPr>
              <a:t>  </a:t>
            </a:r>
            <a:r>
              <a:rPr lang="en-US" altLang="en-US" sz="1000"/>
              <a:t> Normal</a:t>
            </a:r>
            <a:endParaRPr lang="en-US" altLang="en-US" sz="1000"/>
          </a:p>
        </p:txBody>
      </p:sp>
      <p:sp>
        <p:nvSpPr>
          <p:cNvPr id="18" name="Rectangles 17"/>
          <p:cNvSpPr/>
          <p:nvPr/>
        </p:nvSpPr>
        <p:spPr>
          <a:xfrm>
            <a:off x="2316480" y="2917825"/>
            <a:ext cx="1559560" cy="9537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Her bir zaman nokt</a:t>
            </a:r>
            <a:r>
              <a:rPr lang="tr-TR" altLang="en-US" sz="1000">
                <a:sym typeface="+mn-ea"/>
              </a:rPr>
              <a:t>a</a:t>
            </a:r>
            <a:r>
              <a:rPr lang="en-US" altLang="en-US" sz="1000">
                <a:sym typeface="+mn-ea"/>
              </a:rPr>
              <a:t>sında (satırda) ha</a:t>
            </a:r>
            <a:r>
              <a:rPr lang="en-US" altLang="en-US" sz="1000">
                <a:sym typeface="+mn-ea"/>
              </a:rPr>
              <a:t>ng</a:t>
            </a:r>
            <a:r>
              <a:rPr lang="en-US" altLang="en-US" sz="1000">
                <a:sym typeface="+mn-ea"/>
              </a:rPr>
              <a:t>i sensörlerde anomali olduğu kontrol edilir.</a:t>
            </a:r>
            <a:endParaRPr lang="tr-TR" altLang="en-US" sz="1000"/>
          </a:p>
        </p:txBody>
      </p:sp>
      <p:sp>
        <p:nvSpPr>
          <p:cNvPr id="19" name="Rectangles 18"/>
          <p:cNvSpPr/>
          <p:nvPr/>
        </p:nvSpPr>
        <p:spPr>
          <a:xfrm>
            <a:off x="407670" y="2917825"/>
            <a:ext cx="1559560" cy="95377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Her sensör kolonu için rolling z-score </a:t>
            </a:r>
            <a:r>
              <a:rPr lang="tr-TR" altLang="en-US" sz="1000">
                <a:sym typeface="+mn-ea"/>
              </a:rPr>
              <a:t>ile</a:t>
            </a:r>
            <a:r>
              <a:rPr lang="en-US" altLang="en-US" sz="1000">
                <a:sym typeface="+mn-ea"/>
              </a:rPr>
              <a:t> anomali maskesi oluşturulur.</a:t>
            </a:r>
            <a:endParaRPr lang="tr-TR" altLang="en-US" sz="1000"/>
          </a:p>
        </p:txBody>
      </p:sp>
      <p:sp>
        <p:nvSpPr>
          <p:cNvPr id="28" name="Text Box 27"/>
          <p:cNvSpPr txBox="1"/>
          <p:nvPr/>
        </p:nvSpPr>
        <p:spPr>
          <a:xfrm>
            <a:off x="10192385" y="4277360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hayır</a:t>
            </a:r>
            <a:endParaRPr lang="tr-TR" altLang="en-US" sz="1200" b="1"/>
          </a:p>
        </p:txBody>
      </p:sp>
      <p:sp>
        <p:nvSpPr>
          <p:cNvPr id="29" name="Text Box 28"/>
          <p:cNvSpPr txBox="1"/>
          <p:nvPr/>
        </p:nvSpPr>
        <p:spPr>
          <a:xfrm>
            <a:off x="5520055" y="2506345"/>
            <a:ext cx="555625" cy="2514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tr-TR" altLang="en-US" sz="1200" b="1"/>
              <a:t>hayır</a:t>
            </a:r>
            <a:endParaRPr lang="tr-TR" altLang="en-US" sz="1200" b="1"/>
          </a:p>
        </p:txBody>
      </p:sp>
      <p:sp>
        <p:nvSpPr>
          <p:cNvPr id="31" name="Text Box 30"/>
          <p:cNvSpPr txBox="1"/>
          <p:nvPr/>
        </p:nvSpPr>
        <p:spPr>
          <a:xfrm>
            <a:off x="10192385" y="3163570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evet</a:t>
            </a:r>
            <a:endParaRPr lang="tr-TR" altLang="en-US" sz="1200" b="1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5364480"/>
            <a:ext cx="6141720" cy="1219200"/>
          </a:xfrm>
          <a:prstGeom prst="rect">
            <a:avLst/>
          </a:prstGeom>
        </p:spPr>
      </p:pic>
      <p:sp>
        <p:nvSpPr>
          <p:cNvPr id="37" name="Text Box 36"/>
          <p:cNvSpPr txBox="1"/>
          <p:nvPr/>
        </p:nvSpPr>
        <p:spPr>
          <a:xfrm>
            <a:off x="1898650" y="4917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b="1"/>
              <a:t>Örnek Uyarı Satırları</a:t>
            </a:r>
            <a:endParaRPr lang="tr-TR" altLang="en-US" b="1"/>
          </a:p>
        </p:txBody>
      </p:sp>
      <p:sp>
        <p:nvSpPr>
          <p:cNvPr id="42" name="Rectangles 41"/>
          <p:cNvSpPr/>
          <p:nvPr/>
        </p:nvSpPr>
        <p:spPr>
          <a:xfrm>
            <a:off x="6134100" y="2284730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Eğer hiçbir sensörde anomali yoksa veya etkili bir yayılım gözlenmemişse </a:t>
            </a:r>
            <a:endParaRPr lang="tr-TR" altLang="en-US" sz="1000"/>
          </a:p>
        </p:txBody>
      </p:sp>
      <p:sp>
        <p:nvSpPr>
          <p:cNvPr id="43" name="Rectangles 42"/>
          <p:cNvSpPr/>
          <p:nvPr/>
        </p:nvSpPr>
        <p:spPr>
          <a:xfrm>
            <a:off x="6134100" y="3475355"/>
            <a:ext cx="1559560" cy="9588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 sz="1000">
                <a:sym typeface="+mn-ea"/>
              </a:rPr>
              <a:t>Bu sensörün etkilediği diğer sensörler </a:t>
            </a:r>
            <a:r>
              <a:rPr lang="tr-TR" altLang="en-US" sz="1000">
                <a:sym typeface="+mn-ea"/>
              </a:rPr>
              <a:t>(</a:t>
            </a:r>
            <a:r>
              <a:rPr lang="en-US" altLang="en-US" sz="1000">
                <a:sym typeface="+mn-ea"/>
              </a:rPr>
              <a:t>Anomali Etkisi – Korelasyon Analizi sonuçlarına göre</a:t>
            </a:r>
            <a:r>
              <a:rPr lang="tr-TR" altLang="en-US" sz="1000">
                <a:sym typeface="+mn-ea"/>
              </a:rPr>
              <a:t> seçilmiş olanlar)</a:t>
            </a:r>
            <a:r>
              <a:rPr lang="en-US" altLang="en-US" sz="1000">
                <a:sym typeface="+mn-ea"/>
              </a:rPr>
              <a:t> belirlenir.</a:t>
            </a:r>
            <a:endParaRPr lang="tr-TR" altLang="en-US" sz="1000"/>
          </a:p>
        </p:txBody>
      </p:sp>
      <p:sp>
        <p:nvSpPr>
          <p:cNvPr id="44" name="Text Box 43"/>
          <p:cNvSpPr txBox="1"/>
          <p:nvPr/>
        </p:nvSpPr>
        <p:spPr>
          <a:xfrm>
            <a:off x="5520055" y="3942715"/>
            <a:ext cx="6686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tr-TR" altLang="en-US" sz="1200" b="1"/>
              <a:t>evet</a:t>
            </a:r>
            <a:endParaRPr lang="tr-TR" altLang="en-US" sz="1200" b="1"/>
          </a:p>
        </p:txBody>
      </p:sp>
      <p:cxnSp>
        <p:nvCxnSpPr>
          <p:cNvPr id="45" name="Elbow Connector 44"/>
          <p:cNvCxnSpPr>
            <a:stCxn id="11" idx="3"/>
            <a:endCxn id="43" idx="1"/>
          </p:cNvCxnSpPr>
          <p:nvPr/>
        </p:nvCxnSpPr>
        <p:spPr>
          <a:xfrm>
            <a:off x="5784850" y="3392170"/>
            <a:ext cx="349250" cy="5626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endCxn id="42" idx="1"/>
          </p:cNvCxnSpPr>
          <p:nvPr/>
        </p:nvCxnSpPr>
        <p:spPr>
          <a:xfrm rot="16200000">
            <a:off x="5710555" y="3015615"/>
            <a:ext cx="675005" cy="171450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9" idx="3"/>
            <a:endCxn id="18" idx="1"/>
          </p:cNvCxnSpPr>
          <p:nvPr/>
        </p:nvCxnSpPr>
        <p:spPr>
          <a:xfrm>
            <a:off x="1967230" y="3394710"/>
            <a:ext cx="34925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3"/>
            <a:endCxn id="11" idx="1"/>
          </p:cNvCxnSpPr>
          <p:nvPr/>
        </p:nvCxnSpPr>
        <p:spPr>
          <a:xfrm flipV="1">
            <a:off x="3876040" y="3392170"/>
            <a:ext cx="349250" cy="25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endCxn id="17" idx="1"/>
          </p:cNvCxnSpPr>
          <p:nvPr/>
        </p:nvCxnSpPr>
        <p:spPr>
          <a:xfrm>
            <a:off x="7713345" y="2738755"/>
            <a:ext cx="350520" cy="88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43" idx="3"/>
            <a:endCxn id="14" idx="1"/>
          </p:cNvCxnSpPr>
          <p:nvPr/>
        </p:nvCxnSpPr>
        <p:spPr>
          <a:xfrm>
            <a:off x="7693660" y="3954780"/>
            <a:ext cx="375285" cy="7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5" name="Elbow Connector 54"/>
          <p:cNvCxnSpPr>
            <a:stCxn id="14" idx="3"/>
            <a:endCxn id="16" idx="1"/>
          </p:cNvCxnSpPr>
          <p:nvPr/>
        </p:nvCxnSpPr>
        <p:spPr>
          <a:xfrm flipV="1">
            <a:off x="9946640" y="3481705"/>
            <a:ext cx="762000" cy="480695"/>
          </a:xfrm>
          <a:prstGeom prst="bentConnector3">
            <a:avLst>
              <a:gd name="adj1" fmla="val 47250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Elbow Connector 56"/>
          <p:cNvCxnSpPr/>
          <p:nvPr/>
        </p:nvCxnSpPr>
        <p:spPr>
          <a:xfrm>
            <a:off x="10321925" y="3953510"/>
            <a:ext cx="405765" cy="323850"/>
          </a:xfrm>
          <a:prstGeom prst="bentConnector3">
            <a:avLst>
              <a:gd name="adj1" fmla="val -2034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969895" y="17252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/>
        </p:nvSpPr>
        <p:spPr>
          <a:xfrm>
            <a:off x="1221740" y="316865"/>
            <a:ext cx="1028065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Arıza kümeleri (Anomali Türlerin</a:t>
            </a:r>
            <a:r>
              <a:rPr lang="tr-TR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i </a:t>
            </a:r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Gruplandırılır)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1506220" y="1555115"/>
            <a:ext cx="49860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</a:t>
            </a:r>
            <a:r>
              <a:rPr lang="tr-TR" altLang="en-US"/>
              <a:t>a</a:t>
            </a:r>
            <a:r>
              <a:rPr lang="en-US" altLang="en-US"/>
              <a:t>nomali anlar</a:t>
            </a:r>
            <a:r>
              <a:rPr lang="en-US" altLang="en-US"/>
              <a:t>ı</a:t>
            </a:r>
            <a:r>
              <a:rPr lang="en-US" altLang="en-US"/>
              <a:t>ndaki sensör verileri toplanarak benzer desenlere göre gruplan</a:t>
            </a:r>
            <a:r>
              <a:rPr lang="en-US" altLang="en-US"/>
              <a:t>ı</a:t>
            </a:r>
            <a:r>
              <a:rPr lang="en-US" altLang="en-US"/>
              <a:t>r. Böylece olas</a:t>
            </a:r>
            <a:r>
              <a:rPr lang="en-US" altLang="en-US"/>
              <a:t>ı</a:t>
            </a:r>
            <a:r>
              <a:rPr lang="en-US" altLang="en-US"/>
              <a:t> ar</a:t>
            </a:r>
            <a:r>
              <a:rPr lang="en-US" altLang="en-US"/>
              <a:t>ı</a:t>
            </a:r>
            <a:r>
              <a:rPr lang="en-US" altLang="en-US"/>
              <a:t>za tipleri belirlenir ve bu gruplar tan</a:t>
            </a:r>
            <a:r>
              <a:rPr lang="en-US" altLang="en-US"/>
              <a:t>ı</a:t>
            </a:r>
            <a:r>
              <a:rPr lang="en-US" altLang="en-US"/>
              <a:t> ve sistem ö</a:t>
            </a:r>
            <a:r>
              <a:rPr lang="en-US" altLang="en-US"/>
              <a:t>ğ</a:t>
            </a:r>
            <a:r>
              <a:rPr lang="en-US" altLang="en-US"/>
              <a:t>renmesi i</a:t>
            </a:r>
            <a:r>
              <a:rPr lang="en-US" altLang="en-US"/>
              <a:t>ç</a:t>
            </a:r>
            <a:r>
              <a:rPr lang="en-US" altLang="en-US"/>
              <a:t>in kullan</a:t>
            </a:r>
            <a:r>
              <a:rPr lang="tr-TR"/>
              <a:t>labilir.</a:t>
            </a:r>
            <a:endParaRPr lang="tr-T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Anomali içeren </a:t>
            </a:r>
            <a:r>
              <a:rPr lang="en-US" altLang="en-US"/>
              <a:t>9 adet sensör kolonu (V1, P1, V2, L2, TM, P3, SM, TR, PS) </a:t>
            </a:r>
            <a:r>
              <a:rPr lang="tr-TR" altLang="en-US"/>
              <a:t>kullanılıyor. </a:t>
            </a:r>
            <a:endParaRPr lang="tr-TR" altLang="en-US"/>
          </a:p>
        </p:txBody>
      </p:sp>
      <p:sp>
        <p:nvSpPr>
          <p:cNvPr id="9" name="Text Box 8"/>
          <p:cNvSpPr txBox="1"/>
          <p:nvPr/>
        </p:nvSpPr>
        <p:spPr>
          <a:xfrm>
            <a:off x="1597025" y="3480435"/>
            <a:ext cx="452056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+mj-lt"/>
              <a:buNone/>
            </a:pPr>
            <a:r>
              <a:rPr lang="zh-CN" altLang="en-US" b="1">
                <a:solidFill>
                  <a:srgbClr val="0070C0"/>
                </a:solidFill>
              </a:rPr>
              <a:t>🧩</a:t>
            </a:r>
            <a:r>
              <a:rPr lang="tr-TR" altLang="zh-CN" b="1">
                <a:solidFill>
                  <a:srgbClr val="0070C0"/>
                </a:solidFill>
              </a:rPr>
              <a:t>  </a:t>
            </a:r>
            <a:r>
              <a:rPr lang="tr-TR" altLang="en-US" b="1"/>
              <a:t>Adımlar: </a:t>
            </a:r>
            <a:endParaRPr lang="tr-TR" altLang="en-US" b="1"/>
          </a:p>
          <a:p>
            <a:pPr indent="0">
              <a:buFont typeface="+mj-lt"/>
              <a:buNone/>
            </a:pPr>
            <a:endParaRPr lang="en-US" altLang="en-US" b="1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Veriye etkile</a:t>
            </a:r>
            <a:r>
              <a:rPr lang="en-US" altLang="en-US"/>
              <a:t>ş</a:t>
            </a:r>
            <a:r>
              <a:rPr lang="en-US" altLang="en-US"/>
              <a:t>im tabanl</a:t>
            </a:r>
            <a:r>
              <a:rPr lang="en-US" altLang="en-US"/>
              <a:t>ı</a:t>
            </a:r>
            <a:r>
              <a:rPr lang="en-US" altLang="en-US"/>
              <a:t> uyar</a:t>
            </a:r>
            <a:r>
              <a:rPr lang="en-US" altLang="en-US"/>
              <a:t>ı</a:t>
            </a:r>
            <a:r>
              <a:rPr lang="en-US" altLang="en-US"/>
              <a:t> sistemi uygulan</a:t>
            </a:r>
            <a:r>
              <a:rPr lang="en-US" altLang="en-US"/>
              <a:t>ı</a:t>
            </a:r>
            <a:r>
              <a:rPr lang="en-US" altLang="en-US"/>
              <a:t>r</a:t>
            </a:r>
            <a:endParaRPr lang="tr-TR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Anomali Snapshot'lar</a:t>
            </a:r>
            <a:r>
              <a:rPr lang="en-US" altLang="en-US"/>
              <a:t>ı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turulur</a:t>
            </a:r>
            <a:endParaRPr lang="en-US" altLang="en-US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/>
              <a:t>Her sat</a:t>
            </a:r>
            <a:r>
              <a:rPr lang="en-US" altLang="en-US"/>
              <a:t>ı</a:t>
            </a:r>
            <a:r>
              <a:rPr lang="en-US" altLang="en-US"/>
              <a:t>rda en az 1 anomali varsa, o sat</a:t>
            </a:r>
            <a:r>
              <a:rPr lang="en-US" altLang="en-US"/>
              <a:t>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 anomali snapshot kabul edil</a:t>
            </a:r>
            <a:r>
              <a:rPr lang="tr-TR" altLang="en-US"/>
              <a:t>ir</a:t>
            </a:r>
            <a:r>
              <a:rPr lang="en-US" altLang="en-US"/>
              <a:t>.</a:t>
            </a:r>
            <a:endParaRPr lang="en-US" altLang="en-US"/>
          </a:p>
          <a:p>
            <a:pPr marL="342900" indent="-342900">
              <a:buFont typeface="+mj-lt"/>
              <a:buAutoNum type="arabicPeriod"/>
            </a:pPr>
            <a:r>
              <a:rPr lang="en-US" altLang="en-US"/>
              <a:t>PCA + KMeans ile Anomali Kümeleme</a:t>
            </a:r>
            <a:r>
              <a:rPr lang="tr-TR" altLang="en-US"/>
              <a:t> Gerçekleştirlir</a:t>
            </a:r>
            <a:endParaRPr lang="tr-T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7278370" y="272224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zh-CN" altLang="en-US" b="1">
                <a:solidFill>
                  <a:srgbClr val="FF0000"/>
                </a:solidFill>
              </a:rPr>
              <a:t>📌</a:t>
            </a:r>
            <a:r>
              <a:rPr lang="tr-TR" altLang="zh-CN" b="1">
                <a:solidFill>
                  <a:srgbClr val="FF0000"/>
                </a:solidFill>
              </a:rPr>
              <a:t> </a:t>
            </a:r>
            <a:r>
              <a:rPr lang="tr-TR" altLang="zh-CN" b="1"/>
              <a:t> </a:t>
            </a:r>
            <a:r>
              <a:rPr lang="tr-TR" altLang="en-US" b="1"/>
              <a:t>Kümeleme sonucu 3 küme elde ediliyor: 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0 — Hafif/Dü</a:t>
            </a:r>
            <a:r>
              <a:rPr lang="en-US" altLang="en-US"/>
              <a:t>ş</a:t>
            </a:r>
            <a:r>
              <a:rPr lang="en-US" altLang="en-US"/>
              <a:t>ük Riskli Anomali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1 — A</a:t>
            </a:r>
            <a:r>
              <a:rPr lang="en-US" altLang="en-US"/>
              <a:t>şı</a:t>
            </a:r>
            <a:r>
              <a:rPr lang="en-US" altLang="en-US"/>
              <a:t>r</a:t>
            </a:r>
            <a:r>
              <a:rPr lang="en-US" altLang="en-US"/>
              <a:t>ı</a:t>
            </a:r>
            <a:r>
              <a:rPr lang="en-US" altLang="en-US"/>
              <a:t> Süre ve Bas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ç</a:t>
            </a:r>
            <a:r>
              <a:rPr lang="en-US" altLang="en-US"/>
              <a:t> Anomalisi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Küme 2 — Yüksek Bas</a:t>
            </a:r>
            <a:r>
              <a:rPr lang="en-US" altLang="en-US"/>
              <a:t>ı</a:t>
            </a:r>
            <a:r>
              <a:rPr lang="en-US" altLang="en-US"/>
              <a:t>n</a:t>
            </a:r>
            <a:r>
              <a:rPr lang="en-US" altLang="en-US"/>
              <a:t>ç</a:t>
            </a:r>
            <a:r>
              <a:rPr lang="en-US" altLang="en-US"/>
              <a:t>, Orta Süreli Anomali</a:t>
            </a:r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anomali_kumeleme(PCA_KMeans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1085" y="905510"/>
            <a:ext cx="6462395" cy="48323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662555" y="537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Anomali K</a:t>
            </a:r>
            <a:r>
              <a:rPr lang="tr-TR" altLang="en-US" b="1"/>
              <a:t>ü</a:t>
            </a:r>
            <a:r>
              <a:rPr lang="en-US" altLang="en-US" b="1"/>
              <a:t>meleme Grafi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sp>
        <p:nvSpPr>
          <p:cNvPr id="6" name="Text Box 5"/>
          <p:cNvSpPr txBox="1"/>
          <p:nvPr/>
        </p:nvSpPr>
        <p:spPr>
          <a:xfrm>
            <a:off x="7724140" y="2238375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0 (mavi): En yo</a:t>
            </a:r>
            <a:r>
              <a:rPr lang="en-US" altLang="en-US"/>
              <a:t>ğ</a:t>
            </a:r>
            <a:r>
              <a:rPr lang="en-US" altLang="en-US"/>
              <a:t>un ve ana grup gibi duruyor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1 (turuncu): A</a:t>
            </a:r>
            <a:r>
              <a:rPr lang="en-US" altLang="en-US"/>
              <a:t>çı</a:t>
            </a:r>
            <a:r>
              <a:rPr lang="en-US" altLang="en-US"/>
              <a:t>k</a:t>
            </a:r>
            <a:r>
              <a:rPr lang="en-US" altLang="en-US"/>
              <a:t>ç</a:t>
            </a:r>
            <a:r>
              <a:rPr lang="en-US" altLang="en-US"/>
              <a:t>a farkl</a:t>
            </a:r>
            <a:r>
              <a:rPr lang="en-US" altLang="en-US"/>
              <a:t>ı</a:t>
            </a:r>
            <a:r>
              <a:rPr lang="en-US" altLang="en-US"/>
              <a:t> bir da</a:t>
            </a:r>
            <a:r>
              <a:rPr lang="en-US" altLang="en-US"/>
              <a:t>ğı</a:t>
            </a:r>
            <a:r>
              <a:rPr lang="en-US" altLang="en-US"/>
              <a:t>l</a:t>
            </a:r>
            <a:r>
              <a:rPr lang="en-US" altLang="en-US"/>
              <a:t>ı</a:t>
            </a:r>
            <a:r>
              <a:rPr lang="en-US" altLang="en-US"/>
              <a:t>ma sahip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Küme 2 (yeşil): Az say</a:t>
            </a:r>
            <a:r>
              <a:rPr lang="en-US" altLang="en-US"/>
              <a:t>ıda ama oldukça u</a:t>
            </a:r>
            <a:r>
              <a:rPr lang="en-US" altLang="en-US"/>
              <a:t>çta (outlier gibi), belki ciddi arızalar</a:t>
            </a:r>
            <a:r>
              <a:rPr lang="tr-TR" altLang="en-US"/>
              <a:t> anlamına geliyor olabilir</a:t>
            </a:r>
            <a:endParaRPr lang="tr-TR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KümeBazındaOrtalamaDeğ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793750"/>
            <a:ext cx="5368925" cy="33769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715" y="4260215"/>
            <a:ext cx="6667500" cy="226314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65505" y="335280"/>
            <a:ext cx="7913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Her kümenin</a:t>
            </a:r>
            <a:r>
              <a:rPr lang="tr-TR" altLang="en-US" b="1"/>
              <a:t>, </a:t>
            </a:r>
            <a:r>
              <a:rPr lang="en-US" altLang="en-US" b="1"/>
              <a:t>hangi sensörlerde yüksek ya da dü</a:t>
            </a:r>
            <a:r>
              <a:rPr lang="en-US" altLang="en-US" b="1"/>
              <a:t>ş</a:t>
            </a:r>
            <a:r>
              <a:rPr lang="en-US" altLang="en-US" b="1"/>
              <a:t>ük de</a:t>
            </a:r>
            <a:r>
              <a:rPr lang="en-US" altLang="en-US" b="1"/>
              <a:t>ğ</a:t>
            </a:r>
            <a:r>
              <a:rPr lang="en-US" altLang="en-US" b="1"/>
              <a:t>erler ald</a:t>
            </a:r>
            <a:r>
              <a:rPr lang="en-US" altLang="en-US" b="1"/>
              <a:t>ığı</a:t>
            </a:r>
            <a:r>
              <a:rPr lang="en-US" altLang="en-US" b="1"/>
              <a:t>n</a:t>
            </a:r>
            <a:r>
              <a:rPr lang="en-US" altLang="en-US" b="1"/>
              <a:t>ı</a:t>
            </a:r>
            <a:r>
              <a:rPr lang="en-US" altLang="en-US" b="1"/>
              <a:t> görülebilir.</a:t>
            </a:r>
            <a:endParaRPr lang="en-US" altLang="en-US" b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105" y="421005"/>
            <a:ext cx="5097780" cy="1729740"/>
          </a:xfrm>
          <a:prstGeom prst="rect">
            <a:avLst/>
          </a:prstGeom>
        </p:spPr>
      </p:pic>
      <p:pic>
        <p:nvPicPr>
          <p:cNvPr id="5" name="Picture 4" descr="gunluk_saatlik_anomali_turu_dagılımı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0" y="2531110"/>
            <a:ext cx="9446895" cy="401256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53770" y="527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Veri setindeki kümelerin say</a:t>
            </a:r>
            <a:r>
              <a:rPr lang="en-US" altLang="en-US" b="1"/>
              <a:t>ı</a:t>
            </a:r>
            <a:r>
              <a:rPr lang="en-US" altLang="en-US" b="1"/>
              <a:t>lar</a:t>
            </a:r>
            <a:r>
              <a:rPr lang="en-US" altLang="en-US" b="1"/>
              <a:t>ı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5429885" y="2205355"/>
            <a:ext cx="45834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G</a:t>
            </a:r>
            <a:r>
              <a:rPr lang="tr-TR" altLang="en-US" b="1"/>
              <a:t>ü</a:t>
            </a:r>
            <a:r>
              <a:rPr lang="en-US" altLang="en-US" b="1"/>
              <a:t>nl</a:t>
            </a:r>
            <a:r>
              <a:rPr lang="tr-TR" altLang="en-US" b="1"/>
              <a:t>ü</a:t>
            </a:r>
            <a:r>
              <a:rPr lang="en-US" altLang="en-US" b="1"/>
              <a:t>k ve saatlik anomali türü da</a:t>
            </a:r>
            <a:r>
              <a:rPr lang="en-US" altLang="en-US" b="1"/>
              <a:t>ğı</a:t>
            </a:r>
            <a:r>
              <a:rPr lang="en-US" altLang="en-US" b="1"/>
              <a:t>l</a:t>
            </a:r>
            <a:r>
              <a:rPr lang="en-US" altLang="en-US" b="1"/>
              <a:t>ı</a:t>
            </a:r>
            <a:r>
              <a:rPr lang="en-US" altLang="en-US" b="1"/>
              <a:t>m grafi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endParaRPr lang="en-US" altLang="en-US" b="1"/>
          </a:p>
        </p:txBody>
      </p:sp>
      <p:sp>
        <p:nvSpPr>
          <p:cNvPr id="8" name="Text Box 7"/>
          <p:cNvSpPr txBox="1"/>
          <p:nvPr/>
        </p:nvSpPr>
        <p:spPr>
          <a:xfrm>
            <a:off x="6228715" y="546735"/>
            <a:ext cx="5453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  <a:sym typeface="+mn-ea"/>
              </a:rPr>
              <a:t>📌</a:t>
            </a:r>
            <a:r>
              <a:rPr lang="tr-TR" altLang="zh-CN" b="1">
                <a:solidFill>
                  <a:srgbClr val="FF0000"/>
                </a:solidFill>
                <a:sym typeface="+mn-ea"/>
              </a:rPr>
              <a:t> </a:t>
            </a:r>
            <a:r>
              <a:rPr lang="tr-TR" altLang="zh-CN" b="1">
                <a:sym typeface="+mn-ea"/>
              </a:rPr>
              <a:t>  </a:t>
            </a:r>
            <a:r>
              <a:rPr lang="en-US" altLang="en-US"/>
              <a:t>Anomali i</a:t>
            </a:r>
            <a:r>
              <a:rPr lang="en-US" altLang="en-US"/>
              <a:t>ç</a:t>
            </a:r>
            <a:r>
              <a:rPr lang="en-US" altLang="en-US"/>
              <a:t>ermeyen sat</a:t>
            </a:r>
            <a:r>
              <a:rPr lang="en-US" altLang="en-US"/>
              <a:t>ı</a:t>
            </a:r>
            <a:r>
              <a:rPr lang="en-US" altLang="en-US"/>
              <a:t>rlar </a:t>
            </a:r>
            <a:r>
              <a:rPr lang="en-US" altLang="en-US" b="1"/>
              <a:t>(NaN olanlar) 3 ile doldurularak, anomali olmayanlar i</a:t>
            </a:r>
            <a:r>
              <a:rPr lang="en-US" altLang="en-US" b="1"/>
              <a:t>ç</a:t>
            </a:r>
            <a:r>
              <a:rPr lang="en-US" altLang="en-US" b="1"/>
              <a:t>in yeni grup</a:t>
            </a:r>
            <a:r>
              <a:rPr lang="en-US" altLang="en-US"/>
              <a:t>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r>
              <a:rPr lang="tr-TR" altLang="en-US"/>
              <a:t> Bu şekilde etiketli eksiksiz bir veri seti oluşturulmuş olur.</a:t>
            </a:r>
            <a:endParaRPr lang="tr-TR" alt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1"/>
          <p:cNvSpPr>
            <a:spLocks noGrp="1"/>
          </p:cNvSpPr>
          <p:nvPr/>
        </p:nvSpPr>
        <p:spPr>
          <a:xfrm>
            <a:off x="1597025" y="398145"/>
            <a:ext cx="9084310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>
                <a:latin typeface="Calibri" panose="020F0502020204030204" charset="0"/>
                <a:cs typeface="Calibri" panose="020F0502020204030204" charset="0"/>
                <a:sym typeface="+mn-ea"/>
              </a:rPr>
              <a:t>Anomaly Tip Bazlı Erken Uyarı Modeli</a:t>
            </a:r>
            <a:endParaRPr lang="en-US" altLang="en-US" sz="3900" b="1">
              <a:latin typeface="Calibri" panose="020F0502020204030204" charset="0"/>
              <a:cs typeface="Calibri" panose="020F0502020204030204" charset="0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342390" y="138303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Ama</a:t>
            </a:r>
            <a:r>
              <a:rPr lang="en-US" altLang="en-US"/>
              <a:t>ç</a:t>
            </a:r>
            <a:r>
              <a:rPr lang="en-US" altLang="en-US"/>
              <a:t>, her bir gözleme bakarak, anomali tipini (0, 1, 2</a:t>
            </a:r>
            <a:r>
              <a:rPr lang="tr-TR" altLang="en-US"/>
              <a:t>, 3</a:t>
            </a:r>
            <a:r>
              <a:rPr lang="en-US" altLang="en-US"/>
              <a:t>) önceden tahmin eden bir model kurmak.</a:t>
            </a:r>
            <a:r>
              <a:rPr lang="tr-TR" altLang="en-US"/>
              <a:t> (3: anomali olmayan)</a:t>
            </a:r>
            <a:endParaRPr lang="tr-TR" altLang="en-US"/>
          </a:p>
        </p:txBody>
      </p:sp>
      <p:sp>
        <p:nvSpPr>
          <p:cNvPr id="10" name="Text Box 9"/>
          <p:cNvSpPr txBox="1"/>
          <p:nvPr/>
        </p:nvSpPr>
        <p:spPr>
          <a:xfrm>
            <a:off x="1416685" y="312610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en-US" altLang="en-US" b="1">
                <a:solidFill>
                  <a:schemeClr val="accent1"/>
                </a:solidFill>
                <a:cs typeface="+mn-lt"/>
                <a:sym typeface="+mn-ea"/>
              </a:rPr>
              <a:t>📊 </a:t>
            </a:r>
            <a:r>
              <a:rPr lang="en-US" altLang="en-US" b="1">
                <a:cs typeface="+mn-lt"/>
                <a:sym typeface="+mn-ea"/>
              </a:rPr>
              <a:t> </a:t>
            </a:r>
            <a:r>
              <a:rPr lang="tr-TR" altLang="en-US" b="1"/>
              <a:t>Veri Seti</a:t>
            </a:r>
            <a:endParaRPr lang="tr-TR" altLang="en-US" b="1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en-US">
                <a:sym typeface="+mn-ea"/>
              </a:rPr>
              <a:t>Arıza kümeleme sonucunda elde edilen veri seti kullanılır.</a:t>
            </a:r>
            <a:endParaRPr lang="en-US" altLang="en-US"/>
          </a:p>
        </p:txBody>
      </p:sp>
      <p:sp>
        <p:nvSpPr>
          <p:cNvPr id="11" name="Text Box 10"/>
          <p:cNvSpPr txBox="1"/>
          <p:nvPr/>
        </p:nvSpPr>
        <p:spPr>
          <a:xfrm>
            <a:off x="6617335" y="2295525"/>
            <a:ext cx="406400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➕</a:t>
            </a:r>
            <a:r>
              <a:rPr lang="tr-TR" altLang="en-US"/>
              <a:t> Modelde Kullanılan İlk Sensor </a:t>
            </a:r>
            <a:r>
              <a:rPr lang="en-US" altLang="en-US"/>
              <a:t>Sütunlar</a:t>
            </a:r>
            <a:r>
              <a:rPr lang="tr-TR" altLang="en-US"/>
              <a:t>ı:</a:t>
            </a:r>
            <a:endParaRPr lang="tr-T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 SCLPAR_VALUE_V1 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SCLPAR_VALUE_P1 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SCLPAR_VALUE_V2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SCLPAR_VALUE_L2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SCLPAR_VALUE_P3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SCLPAR_VALUE_SM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SCLPAR_VALUE_TR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SCLPAR_VALUE_PS</a:t>
            </a:r>
            <a:endParaRPr lang="en-US" altLang="en-US" i="1"/>
          </a:p>
        </p:txBody>
      </p:sp>
      <p:sp>
        <p:nvSpPr>
          <p:cNvPr id="12" name="Text Box 11"/>
          <p:cNvSpPr txBox="1"/>
          <p:nvPr/>
        </p:nvSpPr>
        <p:spPr>
          <a:xfrm>
            <a:off x="1416685" y="4592320"/>
            <a:ext cx="48768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2"/>
                </a:solidFill>
              </a:rPr>
              <a:t>🎯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/>
              <a:t> </a:t>
            </a:r>
            <a:r>
              <a:rPr lang="en-US" altLang="en-US" b="1"/>
              <a:t>Hedef De</a:t>
            </a:r>
            <a:r>
              <a:rPr lang="en-US" altLang="en-US" b="1"/>
              <a:t>ğ</a:t>
            </a:r>
            <a:r>
              <a:rPr lang="en-US" altLang="en-US" b="1"/>
              <a:t>i</a:t>
            </a:r>
            <a:r>
              <a:rPr lang="en-US" altLang="en-US" b="1"/>
              <a:t>ş</a:t>
            </a:r>
            <a:r>
              <a:rPr lang="en-US" altLang="en-US" b="1"/>
              <a:t>ken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i="1"/>
              <a:t>‘</a:t>
            </a:r>
            <a:r>
              <a:rPr lang="en-US" altLang="en-US" i="1"/>
              <a:t>anomaly_type</a:t>
            </a:r>
            <a:r>
              <a:rPr lang="tr-TR" altLang="en-US" i="1"/>
              <a:t>’</a:t>
            </a:r>
            <a:r>
              <a:rPr lang="tr-TR" altLang="en-US"/>
              <a:t> sütunu anomali gruplarını içeriyor.</a:t>
            </a:r>
            <a:endParaRPr lang="en-US" alt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981075" y="676275"/>
            <a:ext cx="88011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tr-TR" altLang="en-US">
                <a:sym typeface="+mn-ea"/>
              </a:rPr>
              <a:t>Özellik önlem analizi ile m</a:t>
            </a:r>
            <a:r>
              <a:rPr lang="en-US" altLang="en-US">
                <a:sym typeface="+mn-ea"/>
              </a:rPr>
              <a:t>odel</a:t>
            </a:r>
            <a:r>
              <a:rPr lang="tr-TR" altLang="en-US">
                <a:sym typeface="+mn-ea"/>
              </a:rPr>
              <a:t> ilk sensör </a:t>
            </a:r>
            <a:r>
              <a:rPr lang="en-US" altLang="en-US">
                <a:sym typeface="+mn-ea"/>
              </a:rPr>
              <a:t>kolonlar</a:t>
            </a:r>
            <a:r>
              <a:rPr lang="tr-TR" altLang="en-US">
                <a:sym typeface="+mn-ea"/>
              </a:rPr>
              <a:t>ıyla</a:t>
            </a:r>
            <a:r>
              <a:rPr lang="en-US" altLang="en-US">
                <a:sym typeface="+mn-ea"/>
              </a:rPr>
              <a:t> bir kez eğitildikten sonra, hangi sensörlerin karar verirken ne kadar etkili olduğunu görselleştirildi.</a:t>
            </a:r>
            <a:endParaRPr lang="en-US" altLang="en-US">
              <a:sym typeface="+mn-ea"/>
            </a:endParaRPr>
          </a:p>
        </p:txBody>
      </p:sp>
      <p:pic>
        <p:nvPicPr>
          <p:cNvPr id="5" name="Picture 4" descr="sensor_bazli_ozellik_onemler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210" y="1650365"/>
            <a:ext cx="7181215" cy="35579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8211820" y="2042795"/>
            <a:ext cx="328993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ym typeface="+mn-ea"/>
              </a:rPr>
              <a:t>➕</a:t>
            </a:r>
            <a:r>
              <a:rPr lang="tr-TR" altLang="en-US" b="1">
                <a:sym typeface="+mn-ea"/>
              </a:rPr>
              <a:t> </a:t>
            </a:r>
            <a:r>
              <a:rPr lang="en-US" altLang="en-US" b="1"/>
              <a:t>En </a:t>
            </a:r>
            <a:r>
              <a:rPr lang="tr-TR" altLang="en-US" b="1"/>
              <a:t>etkili </a:t>
            </a:r>
            <a:r>
              <a:rPr lang="en-US" altLang="en-US" b="1"/>
              <a:t>6 sensör se</a:t>
            </a:r>
            <a:r>
              <a:rPr lang="en-US" altLang="en-US" b="1"/>
              <a:t>ç</a:t>
            </a:r>
            <a:r>
              <a:rPr lang="en-US" altLang="en-US" b="1"/>
              <a:t>ildi: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SCLPAR_VALUE_TR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SCLPAR_VALUE_V2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SCLPAR_VALUE_PS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SCLPAR_VALUE_P1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SCLPAR_VALUE_TM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i="1"/>
              <a:t>SCLPAR_VALUE_P3</a:t>
            </a:r>
            <a:endParaRPr lang="en-US" altLang="en-US" i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i="1"/>
          </a:p>
          <a:p>
            <a:pPr indent="0">
              <a:buFont typeface="Arial" panose="020B0604020202020204" pitchFamily="34" charset="0"/>
              <a:buNone/>
            </a:pPr>
            <a:r>
              <a:rPr lang="tr-TR" altLang="en-US" i="1"/>
              <a:t>Bunlar ile model tekrar eğitildi.</a:t>
            </a:r>
            <a:endParaRPr lang="tr-TR" altLang="en-US" i="1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416685" y="1162050"/>
            <a:ext cx="4064000" cy="15036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5"/>
                </a:solidFill>
              </a:rPr>
              <a:t>🤖</a:t>
            </a:r>
            <a:r>
              <a:rPr lang="en-US" altLang="en-US" b="1">
                <a:solidFill>
                  <a:schemeClr val="accent5"/>
                </a:solidFill>
              </a:rPr>
              <a:t> </a:t>
            </a:r>
            <a:r>
              <a:rPr lang="tr-TR" altLang="en-US" b="1"/>
              <a:t>  </a:t>
            </a:r>
            <a:r>
              <a:rPr lang="en-US" altLang="en-US" b="1"/>
              <a:t>Model E</a:t>
            </a:r>
            <a:r>
              <a:rPr lang="en-US" altLang="en-US" b="1"/>
              <a:t>ğ</a:t>
            </a:r>
            <a:r>
              <a:rPr lang="en-US" altLang="en-US" b="1"/>
              <a:t>itimi</a:t>
            </a:r>
            <a:endParaRPr lang="en-US" altLang="en-US" b="1"/>
          </a:p>
          <a:p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Hedef</a:t>
            </a:r>
            <a:r>
              <a:rPr lang="tr-TR" altLang="en-US"/>
              <a:t> Özellik</a:t>
            </a:r>
            <a:r>
              <a:rPr lang="en-US" altLang="en-US"/>
              <a:t>:</a:t>
            </a:r>
            <a:r>
              <a:rPr lang="en-US" altLang="en-US" b="1"/>
              <a:t> </a:t>
            </a:r>
            <a:r>
              <a:rPr lang="tr-TR" altLang="en-US" b="1"/>
              <a:t>‘</a:t>
            </a:r>
            <a:r>
              <a:rPr lang="en-US" altLang="en-US" b="1" i="1"/>
              <a:t>anomaly_type</a:t>
            </a:r>
            <a:r>
              <a:rPr lang="tr-TR" altLang="en-US" b="1" i="1"/>
              <a:t>’ sütunu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/>
              <a:t>Girdi </a:t>
            </a:r>
            <a:r>
              <a:rPr lang="en-US" altLang="en-US">
                <a:sym typeface="+mn-ea"/>
              </a:rPr>
              <a:t>Özellikleri</a:t>
            </a:r>
            <a:r>
              <a:rPr lang="en-US" altLang="en-US" b="1"/>
              <a:t>: 6 sensör </a:t>
            </a:r>
            <a:r>
              <a:rPr lang="tr-TR" altLang="en-US" b="1"/>
              <a:t>sütunları</a:t>
            </a:r>
            <a:endParaRPr lang="en-US" altLang="en-US" b="1"/>
          </a:p>
          <a:p>
            <a:pPr marL="285750" indent="-2857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Model: </a:t>
            </a:r>
            <a:r>
              <a:rPr lang="en-US" altLang="en-US" b="1"/>
              <a:t>RandomForestClassifier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60450" y="3135630"/>
            <a:ext cx="568706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Arial" panose="020B0604020202020204" pitchFamily="34" charset="0"/>
              <a:buNone/>
            </a:pPr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tr-TR" altLang="en-US" b="1"/>
              <a:t>Sonuç</a:t>
            </a:r>
            <a:endParaRPr lang="en-US" alt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Model, normal ve bask</a:t>
            </a:r>
            <a:r>
              <a:rPr lang="en-US" altLang="en-US"/>
              <a:t>ı</a:t>
            </a:r>
            <a:r>
              <a:rPr lang="en-US" altLang="en-US"/>
              <a:t>n anomali türlerini yüksek do</a:t>
            </a:r>
            <a:r>
              <a:rPr lang="en-US" altLang="en-US"/>
              <a:t>ğ</a:t>
            </a:r>
            <a:r>
              <a:rPr lang="en-US" altLang="en-US"/>
              <a:t>rulukla ay</a:t>
            </a:r>
            <a:r>
              <a:rPr lang="en-US" altLang="en-US"/>
              <a:t>ı</a:t>
            </a:r>
            <a:r>
              <a:rPr lang="en-US" altLang="en-US"/>
              <a:t>rt edebiliyor; az örnekli gruplarda ise ek veri ile daha iyi sonu</a:t>
            </a:r>
            <a:r>
              <a:rPr lang="en-US" altLang="en-US"/>
              <a:t>ç</a:t>
            </a:r>
            <a:r>
              <a:rPr lang="en-US" altLang="en-US"/>
              <a:t>lar al</a:t>
            </a:r>
            <a:r>
              <a:rPr lang="en-US" altLang="en-US"/>
              <a:t>ı</a:t>
            </a:r>
            <a:r>
              <a:rPr lang="en-US" altLang="en-US"/>
              <a:t>nabilir.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Anomalilerin say</a:t>
            </a:r>
            <a:r>
              <a:rPr lang="en-US" altLang="en-US"/>
              <a:t>ılar</a:t>
            </a:r>
            <a:r>
              <a:rPr lang="en-US" altLang="en-US"/>
              <a:t>ı art</a:t>
            </a:r>
            <a:r>
              <a:rPr lang="en-US" altLang="en-US"/>
              <a:t>ır</a:t>
            </a:r>
            <a:r>
              <a:rPr lang="en-US" altLang="en-US"/>
              <a:t>ılarak model yeniden e</a:t>
            </a:r>
            <a:r>
              <a:rPr lang="en-US" altLang="en-US"/>
              <a:t>ğitilebilir. Anomalilerin say</a:t>
            </a:r>
            <a:r>
              <a:rPr lang="en-US" altLang="en-US"/>
              <a:t>ıs</a:t>
            </a:r>
            <a:r>
              <a:rPr lang="en-US" altLang="en-US"/>
              <a:t>ın</a:t>
            </a:r>
            <a:r>
              <a:rPr lang="en-US" altLang="en-US"/>
              <a:t>ı artt</a:t>
            </a:r>
            <a:r>
              <a:rPr lang="en-US" altLang="en-US"/>
              <a:t>ırmak i</a:t>
            </a:r>
            <a:r>
              <a:rPr lang="en-US" altLang="en-US"/>
              <a:t>çin de rolli</a:t>
            </a:r>
            <a:r>
              <a:rPr lang="tr-TR" altLang="en-US"/>
              <a:t>n</a:t>
            </a:r>
            <a:r>
              <a:rPr lang="en-US" altLang="en-US"/>
              <a:t>g Z-score parametreleri </a:t>
            </a:r>
            <a:r>
              <a:rPr lang="en-US" altLang="en-US" i="1"/>
              <a:t>(window, treshold)</a:t>
            </a:r>
            <a:r>
              <a:rPr lang="en-US" altLang="en-US"/>
              <a:t>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tirilebilir.</a:t>
            </a:r>
            <a:endParaRPr lang="en-US" altLang="en-US"/>
          </a:p>
        </p:txBody>
      </p:sp>
      <p:pic>
        <p:nvPicPr>
          <p:cNvPr id="5" name="Picture 4" descr="confusion_matr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4190" y="962025"/>
            <a:ext cx="4717415" cy="407733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1"/>
          <p:cNvSpPr>
            <a:spLocks noGrp="1"/>
          </p:cNvSpPr>
          <p:nvPr/>
        </p:nvSpPr>
        <p:spPr>
          <a:xfrm>
            <a:off x="1745615" y="164465"/>
            <a:ext cx="78327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900" b="1" i="1">
                <a:latin typeface="+mn-lt"/>
                <a:cs typeface="+mn-lt"/>
              </a:rPr>
              <a:t>cycleSayisi </a:t>
            </a:r>
            <a:r>
              <a:rPr lang="en-US" altLang="en-US" sz="3900" b="1">
                <a:latin typeface="+mn-lt"/>
                <a:cs typeface="+mn-lt"/>
              </a:rPr>
              <a:t>Sütunu Anomali Tespiti</a:t>
            </a:r>
            <a:endParaRPr lang="en-US" altLang="en-US" sz="3900" b="1">
              <a:latin typeface="+mn-lt"/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603885" y="1149350"/>
            <a:ext cx="5772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 b="1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Yap</a:t>
            </a:r>
            <a:r>
              <a:rPr lang="en-US" altLang="en-US"/>
              <a:t>ı</a:t>
            </a:r>
            <a:r>
              <a:rPr lang="en-US" altLang="en-US"/>
              <a:t>lan analizlerde cycleSayisi sütununda ard</a:t>
            </a:r>
            <a:r>
              <a:rPr lang="en-US" altLang="en-US"/>
              <a:t>ışı</a:t>
            </a:r>
            <a:r>
              <a:rPr lang="en-US" altLang="en-US"/>
              <a:t>k tekrar eden de</a:t>
            </a:r>
            <a:r>
              <a:rPr lang="en-US" altLang="en-US"/>
              <a:t>ğ</a:t>
            </a:r>
            <a:r>
              <a:rPr lang="en-US" altLang="en-US"/>
              <a:t>erlerin baz</a:t>
            </a:r>
            <a:r>
              <a:rPr lang="en-US" altLang="en-US"/>
              <a:t>ı</a:t>
            </a:r>
            <a:r>
              <a:rPr lang="en-US" altLang="en-US"/>
              <a:t>lar</a:t>
            </a:r>
            <a:r>
              <a:rPr lang="en-US" altLang="en-US"/>
              <a:t>ı</a:t>
            </a:r>
            <a:r>
              <a:rPr lang="en-US" altLang="en-US"/>
              <a:t>, üretim durmu</a:t>
            </a:r>
            <a:r>
              <a:rPr lang="en-US" altLang="en-US"/>
              <a:t>ş</a:t>
            </a:r>
            <a:r>
              <a:rPr lang="en-US" altLang="en-US"/>
              <a:t> gibi görünse de, asl</a:t>
            </a:r>
            <a:r>
              <a:rPr lang="en-US" altLang="en-US"/>
              <a:t>ı</a:t>
            </a:r>
            <a:r>
              <a:rPr lang="en-US" altLang="en-US"/>
              <a:t>nda veri giri</a:t>
            </a:r>
            <a:r>
              <a:rPr lang="en-US" altLang="en-US"/>
              <a:t>ş</a:t>
            </a:r>
            <a:r>
              <a:rPr lang="en-US" altLang="en-US"/>
              <a:t>indeki yinelenmelerden kaynaklanmaktad</a:t>
            </a:r>
            <a:r>
              <a:rPr lang="en-US" altLang="en-US"/>
              <a:t>ı</a:t>
            </a:r>
            <a:r>
              <a:rPr lang="en-US" altLang="en-US"/>
              <a:t>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Veri temizleme ad</a:t>
            </a:r>
            <a:r>
              <a:rPr lang="en-US" altLang="en-US"/>
              <a:t>ı</a:t>
            </a:r>
            <a:r>
              <a:rPr lang="en-US" altLang="en-US"/>
              <a:t>m</a:t>
            </a:r>
            <a:r>
              <a:rPr lang="en-US" altLang="en-US"/>
              <a:t>ı</a:t>
            </a:r>
            <a:r>
              <a:rPr lang="en-US" altLang="en-US"/>
              <a:t>nda yap</a:t>
            </a:r>
            <a:r>
              <a:rPr lang="en-US" altLang="en-US"/>
              <a:t>ı</a:t>
            </a:r>
            <a:r>
              <a:rPr lang="en-US" altLang="en-US"/>
              <a:t>lan cycleSayisi sütunundaki eksik veri doldurma i</a:t>
            </a:r>
            <a:r>
              <a:rPr lang="en-US" altLang="en-US"/>
              <a:t>ş</a:t>
            </a:r>
            <a:r>
              <a:rPr lang="en-US" altLang="en-US"/>
              <a:t>leminden dolay</a:t>
            </a:r>
            <a:r>
              <a:rPr lang="en-US" altLang="en-US"/>
              <a:t>ı</a:t>
            </a:r>
            <a:r>
              <a:rPr lang="tr-TR"/>
              <a:t> tekrarlar bulunuyor.</a:t>
            </a:r>
            <a:endParaRPr lang="tr-T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9105" y="3923665"/>
            <a:ext cx="5798820" cy="1775460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459105" y="3030855"/>
            <a:ext cx="61550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chemeClr val="accent6"/>
                </a:solidFill>
                <a:sym typeface="+mn-ea"/>
              </a:rPr>
              <a:t>✅</a:t>
            </a:r>
            <a:r>
              <a:rPr lang="tr-TR" altLang="en-US">
                <a:solidFill>
                  <a:schemeClr val="accent6"/>
                </a:solidFill>
                <a:sym typeface="+mn-ea"/>
              </a:rPr>
              <a:t> </a:t>
            </a:r>
            <a:r>
              <a:rPr lang="en-US" altLang="en-US" b="1"/>
              <a:t>cycleSayisi ve sensör sütunlar</a:t>
            </a:r>
            <a:r>
              <a:rPr lang="en-US" altLang="en-US" b="1"/>
              <a:t>ı</a:t>
            </a:r>
            <a:r>
              <a:rPr lang="en-US" altLang="en-US" b="1"/>
              <a:t> birlikte analiz edilerek a</a:t>
            </a:r>
            <a:r>
              <a:rPr lang="en-US" altLang="en-US" b="1"/>
              <a:t>ş</a:t>
            </a:r>
            <a:r>
              <a:rPr lang="en-US" altLang="en-US" b="1"/>
              <a:t>a</a:t>
            </a:r>
            <a:r>
              <a:rPr lang="en-US" altLang="en-US" b="1"/>
              <a:t>ğı</a:t>
            </a:r>
            <a:r>
              <a:rPr lang="en-US" altLang="en-US" b="1"/>
              <a:t>daki uyar</a:t>
            </a:r>
            <a:r>
              <a:rPr lang="en-US" altLang="en-US" b="1"/>
              <a:t>ı</a:t>
            </a:r>
            <a:r>
              <a:rPr lang="en-US" altLang="en-US" b="1"/>
              <a:t> sistemi geli</a:t>
            </a:r>
            <a:r>
              <a:rPr lang="en-US" altLang="en-US" b="1"/>
              <a:t>ş</a:t>
            </a:r>
            <a:r>
              <a:rPr lang="en-US" altLang="en-US" b="1"/>
              <a:t>tirilmi</a:t>
            </a:r>
            <a:r>
              <a:rPr lang="en-US" altLang="en-US" b="1"/>
              <a:t>ş</a:t>
            </a:r>
            <a:r>
              <a:rPr lang="en-US" altLang="en-US" b="1"/>
              <a:t>tir</a:t>
            </a:r>
            <a:endParaRPr lang="en-US" altLang="en-US" b="1"/>
          </a:p>
        </p:txBody>
      </p:sp>
      <p:sp>
        <p:nvSpPr>
          <p:cNvPr id="9" name="Text Box 8"/>
          <p:cNvSpPr txBox="1"/>
          <p:nvPr/>
        </p:nvSpPr>
        <p:spPr>
          <a:xfrm>
            <a:off x="7268845" y="1584325"/>
            <a:ext cx="4594225" cy="39954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chemeClr val="accent1"/>
                </a:solidFill>
              </a:rPr>
              <a:t>📊</a:t>
            </a:r>
            <a:r>
              <a:rPr lang="en-US" altLang="en-US" b="1">
                <a:solidFill>
                  <a:schemeClr val="accent1"/>
                </a:solidFill>
              </a:rPr>
              <a:t> </a:t>
            </a:r>
            <a:r>
              <a:rPr lang="tr-TR" altLang="en-US" b="1">
                <a:solidFill>
                  <a:schemeClr val="accent1"/>
                </a:solidFill>
              </a:rPr>
              <a:t> </a:t>
            </a:r>
            <a:r>
              <a:rPr lang="en-US" altLang="en-US" b="1"/>
              <a:t>Özet Bulgular</a:t>
            </a:r>
            <a:endParaRPr lang="en-US" altLang="en-US" b="1"/>
          </a:p>
          <a:p>
            <a:pPr marL="285750" indent="-28575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Toplam veri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1800 sat</a:t>
            </a:r>
            <a:r>
              <a:rPr lang="en-US" altLang="en-US"/>
              <a:t>ı</a:t>
            </a:r>
            <a:r>
              <a:rPr lang="en-US" altLang="en-US"/>
              <a:t>r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duru</a:t>
            </a:r>
            <a:r>
              <a:rPr lang="en-US" altLang="en-US"/>
              <a:t>ş</a:t>
            </a:r>
            <a:r>
              <a:rPr lang="en-US" altLang="en-US"/>
              <a:t> olas</a:t>
            </a:r>
            <a:r>
              <a:rPr lang="en-US" altLang="en-US"/>
              <a:t>ı</a:t>
            </a:r>
            <a:r>
              <a:rPr lang="en-US" altLang="en-US"/>
              <a:t>l</a:t>
            </a:r>
            <a:r>
              <a:rPr lang="en-US" altLang="en-US"/>
              <a:t>ığı</a:t>
            </a:r>
            <a:r>
              <a:rPr lang="en-US" altLang="en-US"/>
              <a:t> ta</a:t>
            </a:r>
            <a:r>
              <a:rPr lang="en-US" altLang="en-US"/>
              <a:t>şı</a:t>
            </a:r>
            <a:r>
              <a:rPr lang="en-US" altLang="en-US"/>
              <a:t>yan sat</a:t>
            </a:r>
            <a:r>
              <a:rPr lang="en-US" altLang="en-US"/>
              <a:t>ı</a:t>
            </a:r>
            <a:r>
              <a:rPr lang="en-US" altLang="en-US"/>
              <a:t>r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: 46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Oran: ≈ %2.56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40000"/>
              </a:lnSpc>
            </a:pPr>
            <a:r>
              <a:rPr lang="zh-CN" altLang="en-US" b="1">
                <a:solidFill>
                  <a:schemeClr val="accent2"/>
                </a:solidFill>
              </a:rPr>
              <a:t>🔍</a:t>
            </a:r>
            <a:r>
              <a:rPr lang="en-US" altLang="en-US" b="1">
                <a:solidFill>
                  <a:schemeClr val="accent2"/>
                </a:solidFill>
              </a:rPr>
              <a:t> </a:t>
            </a:r>
            <a:r>
              <a:rPr lang="tr-TR" altLang="en-US" b="1">
                <a:solidFill>
                  <a:schemeClr val="accent2"/>
                </a:solidFill>
              </a:rPr>
              <a:t> </a:t>
            </a:r>
            <a:r>
              <a:rPr lang="en-US" altLang="en-US" b="1"/>
              <a:t>Yorum</a:t>
            </a:r>
            <a:endParaRPr lang="en-US" altLang="en-US" b="1"/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en-US"/>
              <a:t>Verinin %97’sinden fazlas</a:t>
            </a:r>
            <a:r>
              <a:rPr lang="en-US" altLang="en-US"/>
              <a:t>ı</a:t>
            </a:r>
            <a:r>
              <a:rPr lang="en-US" altLang="en-US"/>
              <a:t> düzgün ilerliyor.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Sadece %2.5'lik k</a:t>
            </a:r>
            <a:r>
              <a:rPr lang="en-US" altLang="en-US"/>
              <a:t>ıs</a:t>
            </a:r>
            <a:r>
              <a:rPr lang="en-US" altLang="en-US"/>
              <a:t>ımda hem cycleSayisi tekrar</a:t>
            </a:r>
            <a:r>
              <a:rPr lang="en-US" altLang="en-US"/>
              <a:t>ı hem de sensör hareke</a:t>
            </a:r>
            <a:r>
              <a:rPr lang="tr-TR" altLang="en-US"/>
              <a:t>tliliği</a:t>
            </a:r>
            <a:r>
              <a:rPr lang="en-US" altLang="en-US"/>
              <a:t> tespit edildi.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Bu durum, sistemin büyük oranda güvenilir </a:t>
            </a:r>
            <a:r>
              <a:rPr lang="en-US" altLang="en-US"/>
              <a:t>ç</a:t>
            </a:r>
            <a:r>
              <a:rPr lang="en-US" altLang="en-US"/>
              <a:t>al</a:t>
            </a:r>
            <a:r>
              <a:rPr lang="en-US" altLang="en-US"/>
              <a:t>ış</a:t>
            </a:r>
            <a:r>
              <a:rPr lang="en-US" altLang="en-US"/>
              <a:t>t</a:t>
            </a:r>
            <a:r>
              <a:rPr lang="en-US" altLang="en-US"/>
              <a:t>ığı</a:t>
            </a:r>
            <a:r>
              <a:rPr lang="en-US" altLang="en-US"/>
              <a:t>n</a:t>
            </a:r>
            <a:r>
              <a:rPr lang="en-US" altLang="en-US"/>
              <a:t>ı</a:t>
            </a:r>
            <a:r>
              <a:rPr lang="en-US" altLang="en-US"/>
              <a:t> ve potansiyel hatalar</a:t>
            </a:r>
            <a:r>
              <a:rPr lang="en-US" altLang="en-US"/>
              <a:t>ı</a:t>
            </a:r>
            <a:r>
              <a:rPr lang="en-US" altLang="en-US"/>
              <a:t>n izlenebilir oldu</a:t>
            </a:r>
            <a:r>
              <a:rPr lang="en-US" altLang="en-US"/>
              <a:t>ğ</a:t>
            </a:r>
            <a:r>
              <a:rPr lang="en-US" altLang="en-US"/>
              <a:t>unu gösteriyor.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71575" y="1191260"/>
            <a:ext cx="3145155" cy="3046095"/>
          </a:xfrm>
        </p:spPr>
        <p:txBody>
          <a:bodyPr>
            <a:normAutofit fontScale="90000"/>
          </a:bodyPr>
          <a:p>
            <a:r>
              <a:rPr lang="tr-TR" b="1">
                <a:latin typeface="+mn-lt"/>
                <a:cs typeface="+mn-lt"/>
              </a:rPr>
              <a:t>Belirli Saatler Çıkarıldıktan Sonra Günlük ve Saatlik veri Yoğunluğu Heatmap</a:t>
            </a:r>
            <a:endParaRPr lang="tr-TR" b="1">
              <a:latin typeface="+mn-lt"/>
              <a:cs typeface="+mn-lt"/>
            </a:endParaRPr>
          </a:p>
        </p:txBody>
      </p:sp>
      <p:pic>
        <p:nvPicPr>
          <p:cNvPr id="5" name="Picture 4" descr="gunluk_saatlik_heatmap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53660" y="0"/>
            <a:ext cx="4662170" cy="67157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1575" y="4762500"/>
            <a:ext cx="32270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7030A0"/>
                </a:solidFill>
              </a:rPr>
              <a:t>📊</a:t>
            </a:r>
            <a:r>
              <a:rPr lang="tr-TR" altLang="zh-CN">
                <a:solidFill>
                  <a:srgbClr val="7030A0"/>
                </a:solidFill>
              </a:rPr>
              <a:t>  </a:t>
            </a:r>
            <a:r>
              <a:rPr lang="tr-TR" altLang="en-US"/>
              <a:t>Görüldüğü gibi yine eksik veriler var.</a:t>
            </a:r>
            <a:endParaRPr lang="tr-T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68680" y="929640"/>
            <a:ext cx="406400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chemeClr val="accent2"/>
                </a:solidFill>
              </a:rPr>
              <a:t>⏰</a:t>
            </a:r>
            <a:r>
              <a:rPr lang="en-US" altLang="en-US"/>
              <a:t> </a:t>
            </a:r>
            <a:r>
              <a:rPr lang="en-US" altLang="en-US" b="1"/>
              <a:t>Dakikal</a:t>
            </a:r>
            <a:r>
              <a:rPr lang="en-US" altLang="en-US" b="1"/>
              <a:t>ı</a:t>
            </a:r>
            <a:r>
              <a:rPr lang="en-US" altLang="en-US" b="1"/>
              <a:t>k Veri Tamamlama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Var olan tüm tarihler i</a:t>
            </a:r>
            <a:r>
              <a:rPr lang="en-US" altLang="en-US"/>
              <a:t>ç</a:t>
            </a:r>
            <a:r>
              <a:rPr lang="en-US" altLang="en-US"/>
              <a:t>in 08:00-16:59 aral</a:t>
            </a:r>
            <a:r>
              <a:rPr lang="en-US" altLang="en-US"/>
              <a:t>ığı</a:t>
            </a:r>
            <a:r>
              <a:rPr lang="en-US" altLang="en-US"/>
              <a:t>nda dakikal</a:t>
            </a:r>
            <a:r>
              <a:rPr lang="en-US" altLang="en-US"/>
              <a:t>ı</a:t>
            </a:r>
            <a:r>
              <a:rPr lang="en-US" altLang="en-US"/>
              <a:t>k zaman serisi olu</a:t>
            </a:r>
            <a:r>
              <a:rPr lang="en-US" altLang="en-US"/>
              <a:t>ş</a:t>
            </a:r>
            <a:r>
              <a:rPr lang="en-US" altLang="en-US"/>
              <a:t>turuldu.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Ger</a:t>
            </a:r>
            <a:r>
              <a:rPr lang="en-US" altLang="en-US"/>
              <a:t>ç</a:t>
            </a:r>
            <a:r>
              <a:rPr lang="en-US" altLang="en-US"/>
              <a:t>ek veri ile bu eksiksiz zaman tablosu ortak olan datetime sütunu üzerinden birle</a:t>
            </a:r>
            <a:r>
              <a:rPr lang="en-US" altLang="en-US"/>
              <a:t>ş</a:t>
            </a:r>
            <a:r>
              <a:rPr lang="en-US" altLang="en-US"/>
              <a:t>tirildi.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/>
              <a:t>Eksik zamanlara NaN eklendi.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868680" y="47072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>
                <a:solidFill>
                  <a:srgbClr val="FF0000"/>
                </a:solidFill>
              </a:rPr>
              <a:t>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 Say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s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: 17788 → 22140 sat</a:t>
            </a:r>
            <a:r>
              <a:rPr lang="en-US" altLang="en-US" b="1">
                <a:solidFill>
                  <a:srgbClr val="FF0000"/>
                </a:solidFill>
              </a:rPr>
              <a:t>ı</a:t>
            </a:r>
            <a:r>
              <a:rPr lang="en-US" altLang="en-US" b="1">
                <a:solidFill>
                  <a:srgbClr val="FF0000"/>
                </a:solidFill>
              </a:rPr>
              <a:t>r</a:t>
            </a:r>
            <a:endParaRPr lang="en-US" altLang="en-US" b="1">
              <a:solidFill>
                <a:srgbClr val="FF0000"/>
              </a:solidFill>
            </a:endParaRPr>
          </a:p>
        </p:txBody>
      </p:sp>
      <p:pic>
        <p:nvPicPr>
          <p:cNvPr id="6" name="Picture 5" descr="gunluk_saatlik_heatmap_s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50815" y="186690"/>
            <a:ext cx="4408170" cy="635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7118350" y="94805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FF0000"/>
                </a:solidFill>
              </a:rPr>
              <a:t>❌</a:t>
            </a:r>
            <a:r>
              <a:rPr lang="tr-TR" altLang="en-US"/>
              <a:t> </a:t>
            </a:r>
            <a:r>
              <a:rPr lang="en-US" altLang="en-US"/>
              <a:t>Gereksiz ara sütunlar silindi. (saat, tarih, i</a:t>
            </a:r>
            <a:r>
              <a:rPr lang="en-US" altLang="en-US"/>
              <a:t>ş</a:t>
            </a:r>
            <a:r>
              <a:rPr lang="en-US" altLang="en-US"/>
              <a:t>lemlerde kullanmak i</a:t>
            </a:r>
            <a:r>
              <a:rPr lang="en-US" altLang="en-US"/>
              <a:t>ç</a:t>
            </a:r>
            <a:r>
              <a:rPr lang="en-US" altLang="en-US"/>
              <a:t>in olu</a:t>
            </a:r>
            <a:r>
              <a:rPr lang="en-US" altLang="en-US"/>
              <a:t>ş</a:t>
            </a:r>
            <a:r>
              <a:rPr lang="en-US" altLang="en-US"/>
              <a:t>turulan sütunlar)</a:t>
            </a:r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299210" y="737235"/>
            <a:ext cx="4064000" cy="46856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rgbClr val="00B0F0"/>
                </a:solidFill>
              </a:rPr>
              <a:t>🌐</a:t>
            </a:r>
            <a:r>
              <a:rPr lang="en-US" altLang="en-US">
                <a:solidFill>
                  <a:srgbClr val="00B0F0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Eksik De</a:t>
            </a:r>
            <a:r>
              <a:rPr lang="en-US" altLang="en-US" b="1"/>
              <a:t>ğ</a:t>
            </a:r>
            <a:r>
              <a:rPr lang="en-US" altLang="en-US" b="1"/>
              <a:t>er</a:t>
            </a:r>
            <a:r>
              <a:rPr lang="tr-TR" altLang="en-US" b="1"/>
              <a:t> (NaN)</a:t>
            </a:r>
            <a:r>
              <a:rPr lang="en-US" altLang="en-US" b="1"/>
              <a:t> Doldurma</a:t>
            </a:r>
            <a:endParaRPr lang="en-US" altLang="en-US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>
                <a:sym typeface="+mn-ea"/>
              </a:rPr>
              <a:t>Mod (mode) ile doldurulan sütunlar: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i="1">
                <a:sym typeface="+mn-ea"/>
              </a:rPr>
              <a:t>prg, on_isitma_set_isi, ceh.1_ust1_set_isi, ceh.1_ust2_set_isi, ceh.1_alt1_set_isi, ...</a:t>
            </a:r>
            <a:r>
              <a:rPr lang="tr-TR" altLang="en-US" i="1">
                <a:sym typeface="+mn-ea"/>
              </a:rPr>
              <a:t> </a:t>
            </a:r>
            <a:r>
              <a:rPr lang="en-US" altLang="en-US" i="1">
                <a:sym typeface="+mn-ea"/>
              </a:rPr>
              <a:t>rulo_frekans_hz, giris_per.fan_hz, cikis_per.fan_hz, on_isitma_guc_%</a:t>
            </a:r>
            <a:endParaRPr lang="en-US" altLang="en-US" i="1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en-US"/>
              <a:t>Forward Fill (ffill) ile doldurma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Kalan di</a:t>
            </a:r>
            <a:r>
              <a:rPr lang="en-US" altLang="en-US"/>
              <a:t>ğ</a:t>
            </a:r>
            <a:r>
              <a:rPr lang="en-US" altLang="en-US"/>
              <a:t>er sütunlar: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Son bilinen de</a:t>
            </a:r>
            <a:r>
              <a:rPr lang="en-US" altLang="en-US"/>
              <a:t>ğer, sonraki NaN'a akt</a:t>
            </a:r>
            <a:r>
              <a:rPr lang="tr-TR" altLang="en-US"/>
              <a:t>arıldı</a:t>
            </a:r>
            <a:r>
              <a:rPr lang="tr-TR"/>
              <a:t>.</a:t>
            </a:r>
            <a:endParaRPr lang="tr-T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Bu, sensör verileri i</a:t>
            </a:r>
            <a:r>
              <a:rPr lang="en-US" altLang="en-US"/>
              <a:t>ç</a:t>
            </a:r>
            <a:r>
              <a:rPr lang="en-US" altLang="en-US"/>
              <a:t>in mant</a:t>
            </a:r>
            <a:r>
              <a:rPr lang="en-US" altLang="en-US"/>
              <a:t>ı</a:t>
            </a:r>
            <a:r>
              <a:rPr lang="en-US" altLang="en-US"/>
              <a:t>kl</a:t>
            </a:r>
            <a:r>
              <a:rPr lang="en-US" altLang="en-US"/>
              <a:t>ı</a:t>
            </a:r>
            <a:r>
              <a:rPr lang="en-US" altLang="en-US"/>
              <a:t> bir tahmin yöntemidir.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altLang="en-US" i="1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tr-TR" altLang="en-US" i="1"/>
          </a:p>
        </p:txBody>
      </p:sp>
      <p:sp>
        <p:nvSpPr>
          <p:cNvPr id="7" name="Text Box 6"/>
          <p:cNvSpPr txBox="1"/>
          <p:nvPr/>
        </p:nvSpPr>
        <p:spPr>
          <a:xfrm>
            <a:off x="7183755" y="233934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6"/>
                </a:solidFill>
              </a:rPr>
              <a:t>📅</a:t>
            </a:r>
            <a:r>
              <a:rPr lang="en-US" altLang="en-US">
                <a:solidFill>
                  <a:schemeClr val="accent6"/>
                </a:solidFill>
              </a:rPr>
              <a:t> </a:t>
            </a:r>
            <a:r>
              <a:rPr lang="tr-TR" altLang="en-US"/>
              <a:t> </a:t>
            </a:r>
            <a:r>
              <a:rPr lang="en-US" altLang="en-US" b="1"/>
              <a:t>Son Durum</a:t>
            </a:r>
            <a:endParaRPr lang="en-US" altLang="en-US" b="1"/>
          </a:p>
          <a:p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Veri seti 41 gün x 9 saat x 60 dk olacak </a:t>
            </a:r>
            <a:r>
              <a:rPr lang="en-US" altLang="en-US"/>
              <a:t>ş</a:t>
            </a:r>
            <a:r>
              <a:rPr lang="en-US" altLang="en-US"/>
              <a:t>ekilde tamamland</a:t>
            </a:r>
            <a:r>
              <a:rPr lang="en-US" altLang="en-US"/>
              <a:t>ı</a:t>
            </a:r>
            <a:r>
              <a:rPr lang="en-US" altLang="en-US"/>
              <a:t>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Gözlem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(sat</a:t>
            </a:r>
            <a:r>
              <a:rPr lang="en-US" altLang="en-US"/>
              <a:t>ı</a:t>
            </a:r>
            <a:r>
              <a:rPr lang="en-US" altLang="en-US"/>
              <a:t>r): 22140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Özellik Say</a:t>
            </a:r>
            <a:r>
              <a:rPr lang="en-US" altLang="en-US"/>
              <a:t>ı</a:t>
            </a:r>
            <a:r>
              <a:rPr lang="en-US" altLang="en-US"/>
              <a:t>s</a:t>
            </a:r>
            <a:r>
              <a:rPr lang="en-US" altLang="en-US"/>
              <a:t>ı</a:t>
            </a:r>
            <a:r>
              <a:rPr lang="en-US" altLang="en-US"/>
              <a:t> (sütun): 57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ü"/>
            </a:pPr>
            <a:r>
              <a:rPr lang="en-US" altLang="en-US"/>
              <a:t>Sütun bazl</a:t>
            </a:r>
            <a:r>
              <a:rPr lang="en-US" altLang="en-US"/>
              <a:t>ı</a:t>
            </a:r>
            <a:r>
              <a:rPr lang="en-US" altLang="en-US"/>
              <a:t> eksik veri yok.</a:t>
            </a: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1"/>
          <p:cNvSpPr>
            <a:spLocks noGrp="1"/>
          </p:cNvSpPr>
          <p:nvPr/>
        </p:nvSpPr>
        <p:spPr>
          <a:xfrm>
            <a:off x="1958975" y="1318895"/>
            <a:ext cx="8442325" cy="98488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altLang="en-US" sz="3900" b="1">
                <a:latin typeface="+mn-lt"/>
                <a:cs typeface="+mn-lt"/>
              </a:rPr>
              <a:t>Anomali Tespiti, Analizleri ve Uyarı Sistemleri</a:t>
            </a:r>
            <a:endParaRPr lang="tr-TR" altLang="en-US" sz="3900" b="1">
              <a:latin typeface="+mn-lt"/>
              <a:cs typeface="+mn-lt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132195" y="95059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2102485" y="3144520"/>
            <a:ext cx="7187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✨</a:t>
            </a:r>
            <a:r>
              <a:rPr lang="tr-TR" altLang="en-US">
                <a:solidFill>
                  <a:srgbClr val="7030A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/>
              <a:t>Anomali tespiti </a:t>
            </a:r>
            <a:r>
              <a:rPr lang="tr-TR"/>
              <a:t>ve analizler için</a:t>
            </a:r>
            <a:r>
              <a:rPr lang="en-US" altLang="en-US"/>
              <a:t>, ani 0'lanma gösteren (gü</a:t>
            </a:r>
            <a:r>
              <a:rPr lang="en-US" altLang="en-US"/>
              <a:t>ç</a:t>
            </a:r>
            <a:r>
              <a:rPr lang="en-US" altLang="en-US"/>
              <a:t> %, ak</a:t>
            </a:r>
            <a:r>
              <a:rPr lang="en-US" altLang="en-US"/>
              <a:t>ı</a:t>
            </a:r>
            <a:r>
              <a:rPr lang="en-US" altLang="en-US"/>
              <a:t>m amper) ve daha yumu</a:t>
            </a:r>
            <a:r>
              <a:rPr lang="en-US" altLang="en-US"/>
              <a:t>ş</a:t>
            </a:r>
            <a:r>
              <a:rPr lang="en-US" altLang="en-US"/>
              <a:t>ak de</a:t>
            </a:r>
            <a:r>
              <a:rPr lang="en-US" altLang="en-US"/>
              <a:t>ğ</a:t>
            </a:r>
            <a:r>
              <a:rPr lang="en-US" altLang="en-US"/>
              <a:t>i</a:t>
            </a:r>
            <a:r>
              <a:rPr lang="en-US" altLang="en-US"/>
              <a:t>ş</a:t>
            </a:r>
            <a:r>
              <a:rPr lang="en-US" altLang="en-US"/>
              <a:t>en sütunlar ayr</a:t>
            </a:r>
            <a:r>
              <a:rPr lang="en-US" altLang="en-US"/>
              <a:t>ı</a:t>
            </a:r>
            <a:r>
              <a:rPr lang="en-US" altLang="en-US"/>
              <a:t>ld</a:t>
            </a:r>
            <a:r>
              <a:rPr lang="en-US" altLang="en-US"/>
              <a:t>ı</a:t>
            </a:r>
            <a:r>
              <a:rPr lang="en-US" altLang="en-US"/>
              <a:t>; böylece farkl</a:t>
            </a:r>
            <a:r>
              <a:rPr lang="en-US" altLang="en-US"/>
              <a:t>ı</a:t>
            </a:r>
            <a:r>
              <a:rPr lang="en-US" altLang="en-US"/>
              <a:t> anomali türlerine uygun yöntemler uygulanabilir hale getirildi.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23455</Words>
  <Application>WPS Slides</Application>
  <PresentationFormat>Widescreen</PresentationFormat>
  <Paragraphs>682</Paragraphs>
  <Slides>58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58</vt:i4>
      </vt:variant>
    </vt:vector>
  </HeadingPairs>
  <TitlesOfParts>
    <vt:vector size="68" baseType="lpstr">
      <vt:lpstr>Arial</vt:lpstr>
      <vt:lpstr>SimSun</vt:lpstr>
      <vt:lpstr>Wingdings</vt:lpstr>
      <vt:lpstr>Calibri</vt:lpstr>
      <vt:lpstr>Times New Roman</vt:lpstr>
      <vt:lpstr>Wingdings</vt:lpstr>
      <vt:lpstr>Microsoft YaHei</vt:lpstr>
      <vt:lpstr>Arial Unicode MS</vt:lpstr>
      <vt:lpstr>Calibri Light</vt:lpstr>
      <vt:lpstr>Office Theme</vt:lpstr>
      <vt:lpstr>PowerPoint 演示文稿</vt:lpstr>
      <vt:lpstr>Veri Seti </vt:lpstr>
      <vt:lpstr>Veri Temizleme İşlemleri </vt:lpstr>
      <vt:lpstr>Başlangıçtaki Günlük ve Saatlik veri Yoğunluğu Heatmap</vt:lpstr>
      <vt:lpstr>Belirli Günler Çıkarıldıktan Sonra Günlük ve Saatlik veri Yoğunluğu Heatmap</vt:lpstr>
      <vt:lpstr>Belirli Saatler Çıkarıldıktan Sonra Günlük ve Saatlik veri Yoğunluğu Heatmap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Veri Seti</vt:lpstr>
      <vt:lpstr>PowerPoint 演示文稿</vt:lpstr>
      <vt:lpstr>PowerPoint 演示文稿</vt:lpstr>
      <vt:lpstr>Başlangıçtaki Günlük ve Saatlik veri Yoğunluğu Heatmap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SUNUM</dc:title>
  <dc:creator>havva</dc:creator>
  <cp:lastModifiedBy>havva</cp:lastModifiedBy>
  <cp:revision>377</cp:revision>
  <dcterms:created xsi:type="dcterms:W3CDTF">2025-04-13T21:34:00Z</dcterms:created>
  <dcterms:modified xsi:type="dcterms:W3CDTF">2025-04-15T07:23:45Z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58B69D9AF9F24BF0A8C9D720A4BB0DF7_11</vt:lpwstr>
  </property>
  <property fmtid="{D5CDD505-2E9C-101B-9397-08002B2CF9AE}" pid="3" name="KSOProductBuildVer">
    <vt:lpwstr>1033-12.2.0.20755</vt:lpwstr>
  </property>
</Properties>
</file>