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6" r:id="rId7"/>
    <p:sldId id="277" r:id="rId8"/>
    <p:sldId id="278" r:id="rId9"/>
    <p:sldId id="272" r:id="rId10"/>
    <p:sldId id="260" r:id="rId11"/>
    <p:sldId id="266" r:id="rId12"/>
    <p:sldId id="265" r:id="rId13"/>
    <p:sldId id="261" r:id="rId14"/>
    <p:sldId id="280" r:id="rId15"/>
    <p:sldId id="281" r:id="rId16"/>
    <p:sldId id="267" r:id="rId17"/>
    <p:sldId id="268" r:id="rId18"/>
    <p:sldId id="271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90FE9-0B05-44A1-8E28-B3DBBEE66BAB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CB03D-52F8-45FC-9D51-CC9AF1B89D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5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0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9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6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5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Cisco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Quantum Network Solutions</a:t>
            </a:r>
          </a:p>
          <a:p>
            <a:r>
              <a:rPr lang="en-US" sz="1800" dirty="0">
                <a:solidFill>
                  <a:schemeClr val="tx1">
                    <a:lumMod val="85000"/>
                  </a:schemeClr>
                </a:solidFill>
              </a:rPr>
              <a:t>Alejandro Hernandez, Ha V, Kevin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Collapsed Core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2414-501F-4C77-AD7B-296B19F5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collapsed core design is intended to reduce network cost, while maintaining most of the benefits of the three-tier hierarchical model.</a:t>
            </a:r>
          </a:p>
          <a:p>
            <a:r>
              <a:rPr lang="en-US" sz="1800" dirty="0"/>
              <a:t>Etherchannel aggregation provides fault-tolerant high-speed links between multi-layer switches, routers, and PCs. Used to increase the bandwidth between the multi-layer switches and the data center.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4F058-2A40-465C-BCA9-853C12FA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Multilayer switches are configured with DHCP on PCs and the servers will have a static IP address. </a:t>
            </a:r>
          </a:p>
          <a:p>
            <a:r>
              <a:rPr lang="en-US" sz="2000" dirty="0"/>
              <a:t>DHCP will be implemented with a DHCP pool, excluding the first 10 IP addresses.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61A6-799E-4646-9C69-451DEE6E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HSRP routes IP traffic without relying on the availability of any single router. It enables a set of router interfaces to work together to present the appearance of a single virtual router or default gateway to the hosts on a LAN.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61A6-799E-4646-9C69-451DEE6E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BPDU Guard is a basic feature that will automatically shut down a port when BPDU’s are received on that particular port.</a:t>
            </a:r>
          </a:p>
          <a:p>
            <a:r>
              <a:rPr lang="en-US" sz="2000" dirty="0"/>
              <a:t>BPDU Guard are assigned to host access ports to detect loops in a network topology, then the port will shutdown.</a:t>
            </a:r>
          </a:p>
        </p:txBody>
      </p:sp>
    </p:spTree>
    <p:extLst>
      <p:ext uri="{BB962C8B-B14F-4D97-AF65-F5344CB8AC3E}">
        <p14:creationId xmlns:p14="http://schemas.microsoft.com/office/powerpoint/2010/main" val="164488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61A6-799E-4646-9C69-451DEE6E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server will have static IP addresses for security and reliability purposes.</a:t>
            </a:r>
          </a:p>
          <a:p>
            <a:r>
              <a:rPr lang="en-US" sz="2000" dirty="0"/>
              <a:t>The PCs will have DHCP addresses assigned.</a:t>
            </a:r>
          </a:p>
          <a:p>
            <a:r>
              <a:rPr lang="en-US" sz="2000" dirty="0"/>
              <a:t>The website accessible is: “quantumnetworksolutions.com”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79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NAT/PAT Translation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4F058-2A40-465C-BCA9-853C12FA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NAT and PAT will translate private addresses to public allowing users to reach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private address block will be 172.16.0.0/16.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public address block-NAT/PAT will be 196.20.30.0/24.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153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 Frame Relay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4F058-2A40-465C-BCA9-853C12FA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of the T-Carrier line for Verizon will cost $330 and it will be represented as the serial cable to the ISP in each location.</a:t>
            </a:r>
          </a:p>
        </p:txBody>
      </p:sp>
    </p:spTree>
    <p:extLst>
      <p:ext uri="{BB962C8B-B14F-4D97-AF65-F5344CB8AC3E}">
        <p14:creationId xmlns:p14="http://schemas.microsoft.com/office/powerpoint/2010/main" val="36957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4F058-2A40-465C-BCA9-853C12FA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IT Support department will be able to SSH to the router.</a:t>
            </a:r>
          </a:p>
        </p:txBody>
      </p:sp>
    </p:spTree>
    <p:extLst>
      <p:ext uri="{BB962C8B-B14F-4D97-AF65-F5344CB8AC3E}">
        <p14:creationId xmlns:p14="http://schemas.microsoft.com/office/powerpoint/2010/main" val="390110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4F058-2A40-465C-BCA9-853C12FA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Access Point will be available at their location for wireless devices.</a:t>
            </a:r>
          </a:p>
        </p:txBody>
      </p:sp>
    </p:spTree>
    <p:extLst>
      <p:ext uri="{BB962C8B-B14F-4D97-AF65-F5344CB8AC3E}">
        <p14:creationId xmlns:p14="http://schemas.microsoft.com/office/powerpoint/2010/main" val="2859551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4F058-2A40-465C-BCA9-853C12FA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will be able to use remote VPN to the Austin Router.</a:t>
            </a:r>
          </a:p>
        </p:txBody>
      </p:sp>
    </p:spTree>
    <p:extLst>
      <p:ext uri="{BB962C8B-B14F-4D97-AF65-F5344CB8AC3E}">
        <p14:creationId xmlns:p14="http://schemas.microsoft.com/office/powerpoint/2010/main" val="116844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Quantum Network Solutions is an organization that uses a true business consultative approach to determine clients’ requirements and architects innovative and synergistic IT solutions to meet clients’ needs.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Monitoring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4F058-2A40-465C-BCA9-853C12FA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simulation and sniffer device to monitor packets.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3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Main office located in Austin.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Branch 1 is in Oklahoma City and Branch 2 is in Phoenix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Create single-area OSPF, Point-To-Point, Security, and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NAT/PAT Translation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Multi-layer switches on each floor with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Remote VPN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Frame Relay WAN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Wireless Access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Serial to represent T-Carrier line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Design Plan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42F9B9ED-9ABB-42A2-A7C9-0A3AF57697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3882267" cy="524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2D2DA-3E33-438C-9168-94E2658ECBBC}"/>
              </a:ext>
            </a:extLst>
          </p:cNvPr>
          <p:cNvSpPr txBox="1"/>
          <p:nvPr/>
        </p:nvSpPr>
        <p:spPr>
          <a:xfrm>
            <a:off x="4800600" y="1371600"/>
            <a:ext cx="411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Central Office will be in Austin.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Norman and Phoenix will be separate branch training centers.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area OSPF with frame relay as a WAN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Center for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CyrusOne servers located near the airport in Austin.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PC will have IPv6 addresses assigned.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425FF-0103-4F4A-934B-BF02C063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Austin Main Branch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6BF31A7-37AE-4C07-A9FF-D337930A761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25"/>
          <a:stretch/>
        </p:blipFill>
        <p:spPr bwMode="auto">
          <a:xfrm>
            <a:off x="431334" y="1417638"/>
            <a:ext cx="3150066" cy="3230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2F983-8F0B-4A7F-9F30-0352633FA8D8}"/>
              </a:ext>
            </a:extLst>
          </p:cNvPr>
          <p:cNvSpPr txBox="1"/>
          <p:nvPr/>
        </p:nvSpPr>
        <p:spPr>
          <a:xfrm>
            <a:off x="3810000" y="1371600"/>
            <a:ext cx="464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Consisting of 3 floors</a:t>
            </a:r>
          </a:p>
          <a:p>
            <a:r>
              <a:rPr lang="en-US" sz="1600" dirty="0"/>
              <a:t>Administration and IT Offices</a:t>
            </a:r>
          </a:p>
          <a:p>
            <a:r>
              <a:rPr lang="en-US" sz="1600" dirty="0"/>
              <a:t>Network assigned 172.16.0.0/16 </a:t>
            </a:r>
          </a:p>
          <a:p>
            <a:pPr lvl="0"/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floor – Administration, IT, and Server Farm</a:t>
            </a:r>
          </a:p>
          <a:p>
            <a:pPr lvl="1"/>
            <a:r>
              <a:rPr lang="en-US" sz="1600" dirty="0"/>
              <a:t>Admin – VLAN 11</a:t>
            </a:r>
          </a:p>
          <a:p>
            <a:pPr lvl="1"/>
            <a:r>
              <a:rPr lang="en-US" sz="1600" dirty="0"/>
              <a:t>IT – VLAN 3</a:t>
            </a:r>
          </a:p>
          <a:p>
            <a:pPr lvl="1"/>
            <a:r>
              <a:rPr lang="en-US" sz="1600" dirty="0"/>
              <a:t>Server – VLAN 10</a:t>
            </a:r>
          </a:p>
          <a:p>
            <a:pPr lvl="0"/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floor – Six classrooms</a:t>
            </a:r>
          </a:p>
          <a:p>
            <a:pPr lvl="1"/>
            <a:r>
              <a:rPr lang="en-US" sz="1600" dirty="0"/>
              <a:t>Classrooms – VLAN 2, 4, 5, and 6</a:t>
            </a:r>
          </a:p>
          <a:p>
            <a:pPr lvl="0"/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floor – Six classrooms</a:t>
            </a:r>
          </a:p>
          <a:p>
            <a:pPr lvl="1"/>
            <a:r>
              <a:rPr lang="en-US" sz="1600" dirty="0"/>
              <a:t>Classrooms – VLAN 7, 8, and 9</a:t>
            </a:r>
          </a:p>
        </p:txBody>
      </p:sp>
    </p:spTree>
    <p:extLst>
      <p:ext uri="{BB962C8B-B14F-4D97-AF65-F5344CB8AC3E}">
        <p14:creationId xmlns:p14="http://schemas.microsoft.com/office/powerpoint/2010/main" val="172196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425FF-0103-4F4A-934B-BF02C063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Norman, Oklahoma</a:t>
            </a:r>
          </a:p>
        </p:txBody>
      </p:sp>
      <p:pic>
        <p:nvPicPr>
          <p:cNvPr id="4" name="Content Placeholder 3" descr="Okl Topology">
            <a:extLst>
              <a:ext uri="{FF2B5EF4-FFF2-40B4-BE49-F238E27FC236}">
                <a16:creationId xmlns:a16="http://schemas.microsoft.com/office/drawing/2014/main" id="{1C64468D-29DB-4B01-8F03-797EF4F045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3438525" cy="4105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ECD057-B7A0-4C0C-B4EB-62453FE24D9A}"/>
              </a:ext>
            </a:extLst>
          </p:cNvPr>
          <p:cNvSpPr txBox="1"/>
          <p:nvPr/>
        </p:nvSpPr>
        <p:spPr>
          <a:xfrm>
            <a:off x="4419600" y="1676399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Consisting of 2 floors</a:t>
            </a:r>
          </a:p>
          <a:p>
            <a:r>
              <a:rPr lang="en-US" dirty="0"/>
              <a:t>Administration and IT Offices</a:t>
            </a:r>
          </a:p>
          <a:p>
            <a:r>
              <a:rPr lang="en-US" dirty="0"/>
              <a:t>Network assigned 172.17.0.0/16  </a:t>
            </a:r>
          </a:p>
          <a:p>
            <a:pPr lvl="0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– Administration, IT, and Server Farm</a:t>
            </a:r>
          </a:p>
          <a:p>
            <a:pPr lvl="1"/>
            <a:r>
              <a:rPr lang="en-US" dirty="0"/>
              <a:t>Admin – VLAN 11</a:t>
            </a:r>
          </a:p>
          <a:p>
            <a:pPr lvl="1"/>
            <a:r>
              <a:rPr lang="en-US" dirty="0"/>
              <a:t>IT – VLAN 3</a:t>
            </a:r>
          </a:p>
          <a:p>
            <a:pPr lvl="1"/>
            <a:r>
              <a:rPr lang="en-US" dirty="0"/>
              <a:t>Classroom – VLAN 3 and 5</a:t>
            </a:r>
          </a:p>
          <a:p>
            <a:pPr lvl="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floor – Six classrooms</a:t>
            </a:r>
          </a:p>
          <a:p>
            <a:pPr lvl="1"/>
            <a:r>
              <a:rPr lang="en-US" dirty="0"/>
              <a:t>Server – VLAN 10</a:t>
            </a:r>
          </a:p>
          <a:p>
            <a:pPr lvl="1"/>
            <a:r>
              <a:rPr lang="en-US" dirty="0"/>
              <a:t>Classrooms – VLAN 5, 6, and 7</a:t>
            </a:r>
          </a:p>
        </p:txBody>
      </p:sp>
    </p:spTree>
    <p:extLst>
      <p:ext uri="{BB962C8B-B14F-4D97-AF65-F5344CB8AC3E}">
        <p14:creationId xmlns:p14="http://schemas.microsoft.com/office/powerpoint/2010/main" val="378691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425FF-0103-4F4A-934B-BF02C063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Pheonix</a:t>
            </a:r>
            <a:r>
              <a:rPr lang="en-US" dirty="0"/>
              <a:t>, Arizona</a:t>
            </a:r>
          </a:p>
        </p:txBody>
      </p:sp>
      <p:pic>
        <p:nvPicPr>
          <p:cNvPr id="4" name="Content Placeholder 3" descr="D:\ICND 2\CISCO4 Networking\Project\Arizona Toplogy.png">
            <a:extLst>
              <a:ext uri="{FF2B5EF4-FFF2-40B4-BE49-F238E27FC236}">
                <a16:creationId xmlns:a16="http://schemas.microsoft.com/office/drawing/2014/main" id="{1273432F-4624-4F52-AE80-3E6F5CACEC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" y="1417638"/>
            <a:ext cx="3715268" cy="4105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44976-CA33-496C-A0B5-783B92B509C3}"/>
              </a:ext>
            </a:extLst>
          </p:cNvPr>
          <p:cNvSpPr txBox="1"/>
          <p:nvPr/>
        </p:nvSpPr>
        <p:spPr>
          <a:xfrm>
            <a:off x="4419600" y="1417638"/>
            <a:ext cx="40962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Consisting of 2 floors</a:t>
            </a:r>
          </a:p>
          <a:p>
            <a:r>
              <a:rPr lang="en-US" dirty="0"/>
              <a:t>Administration and IT Offices</a:t>
            </a:r>
          </a:p>
          <a:p>
            <a:r>
              <a:rPr lang="en-US" dirty="0"/>
              <a:t>Network assigned 172.18.0.0/16 </a:t>
            </a:r>
          </a:p>
          <a:p>
            <a:pPr lvl="0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– Administration, IT, and Server Farm</a:t>
            </a:r>
          </a:p>
          <a:p>
            <a:pPr lvl="1"/>
            <a:r>
              <a:rPr lang="en-US" dirty="0"/>
              <a:t>Admin – VLAN 11</a:t>
            </a:r>
          </a:p>
          <a:p>
            <a:pPr lvl="1"/>
            <a:r>
              <a:rPr lang="en-US" dirty="0"/>
              <a:t>IT – VLAN 3</a:t>
            </a:r>
          </a:p>
          <a:p>
            <a:pPr lvl="1"/>
            <a:r>
              <a:rPr lang="en-US" dirty="0"/>
              <a:t>Classroom – VLAN 3 and 5</a:t>
            </a:r>
          </a:p>
          <a:p>
            <a:pPr lvl="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floor – Six classrooms</a:t>
            </a:r>
          </a:p>
          <a:p>
            <a:pPr lvl="1"/>
            <a:r>
              <a:rPr lang="en-US" dirty="0"/>
              <a:t>Server – VLAN 10</a:t>
            </a:r>
          </a:p>
          <a:p>
            <a:pPr lvl="1"/>
            <a:r>
              <a:rPr lang="en-US" dirty="0"/>
              <a:t>Classrooms – VLAN 5, 6, and 7</a:t>
            </a:r>
          </a:p>
        </p:txBody>
      </p:sp>
    </p:spTree>
    <p:extLst>
      <p:ext uri="{BB962C8B-B14F-4D97-AF65-F5344CB8AC3E}">
        <p14:creationId xmlns:p14="http://schemas.microsoft.com/office/powerpoint/2010/main" val="12152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4F058-2A40-465C-BCA9-853C12FA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network allowed in the access list should be able to access the Internet.</a:t>
            </a:r>
          </a:p>
          <a:p>
            <a:r>
              <a:rPr lang="en-US" dirty="0"/>
              <a:t>Else if violation occurs, the port will be shutdown. Also all unused port will be shutdown.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0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Single-Area OSPF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1E335-6F07-49E8-A8ED-C0BDBE8F8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routing protocol chosen is OSPF, which is a link-state protocol that calculates the shortest route to a destination.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D702CF6-005D-4DBD-A97B-F0C8A1B2B0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0</TotalTime>
  <Words>748</Words>
  <Application>Microsoft Office PowerPoint</Application>
  <PresentationFormat>On-screen Show (4:3)</PresentationFormat>
  <Paragraphs>107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Cisco Project</vt:lpstr>
      <vt:lpstr>Overview</vt:lpstr>
      <vt:lpstr>Requirements</vt:lpstr>
      <vt:lpstr>Design Plan</vt:lpstr>
      <vt:lpstr>Austin Main Branch</vt:lpstr>
      <vt:lpstr>Norman, Oklahoma</vt:lpstr>
      <vt:lpstr>Pheonix, Arizona</vt:lpstr>
      <vt:lpstr>Security</vt:lpstr>
      <vt:lpstr>Single-Area OSPF</vt:lpstr>
      <vt:lpstr>Collapsed Core Layer</vt:lpstr>
      <vt:lpstr>Access Layer</vt:lpstr>
      <vt:lpstr>Redundancy</vt:lpstr>
      <vt:lpstr>Spanning-Tree</vt:lpstr>
      <vt:lpstr>Devices</vt:lpstr>
      <vt:lpstr>NAT/PAT Translation</vt:lpstr>
      <vt:lpstr>WAN Frame Relay</vt:lpstr>
      <vt:lpstr>Remote Management</vt:lpstr>
      <vt:lpstr>Wireless Access</vt:lpstr>
      <vt:lpstr>VPN Strategy</vt:lpstr>
      <vt:lpstr>Network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2018-04-24T21:59:33Z</dcterms:created>
  <dcterms:modified xsi:type="dcterms:W3CDTF">2018-04-29T17:24:03Z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TC102202129990</vt:lpwstr>
  </property>
</Properties>
</file>