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6"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 Vy" initials="HV" lastIdx="9" clrIdx="0">
    <p:extLst>
      <p:ext uri="{19B8F6BF-5375-455C-9EA6-DF929625EA0E}">
        <p15:presenceInfo xmlns:p15="http://schemas.microsoft.com/office/powerpoint/2012/main" userId="06c87b9ec2132a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17T15:06:27.338" idx="5">
    <p:pos x="774" y="3267"/>
    <p:text/>
    <p:extLst>
      <p:ext uri="{C676402C-5697-4E1C-873F-D02D1690AC5C}">
        <p15:threadingInfo xmlns:p15="http://schemas.microsoft.com/office/powerpoint/2012/main" timeZoneBias="-420"/>
      </p:ext>
    </p:extLst>
  </p:cm>
  <p:cm authorId="1" dt="2019-04-17T15:07:01.726" idx="6">
    <p:pos x="774" y="3363"/>
    <p:text>If it is true that the more samples you use, the closer the MC method gets to the actual solution, because we use random samples, a MC method can as well "just" randomly falls on the exact value by pure chance. In other words, on occasions, running a single MC simulation or integration will just give the right solution. However, on most occasions it won't, but averaging these results will nevertheless converge to the exact solution anyway (we've learned about this and the Law of Large Numbers in the previous chapters).</p:text>
    <p:extLst>
      <p:ext uri="{C676402C-5697-4E1C-873F-D02D1690AC5C}">
        <p15:threadingInfo xmlns:p15="http://schemas.microsoft.com/office/powerpoint/2012/main" timeZoneBias="-420">
          <p15:parentCm authorId="1" idx="5"/>
        </p15:threadingInfo>
      </p:ext>
    </p:extLst>
  </p:cm>
  <p:cm authorId="1" dt="2019-04-17T15:07:09.812" idx="7">
    <p:pos x="774" y="3459"/>
    <p:text>Thực tế thì không phải sử dụng càng nhiều mẫu thì sẽ cho ra kết quả chính xác. Bởi vì ở đây các mẫu ngẫu nhiên được sử dụng nên để cho ra kết quả chính xác cũng chỉ là "may mắn". Trong hầu hết các trường hợp thì nó sẽ không cho ra kết quả chính xác. Nhưng các kết quả sẽ hội tụ tại kết quả chính xác. (theo quy luật số lớn  https://vi.wikipedia.org/wiki/Lu%E1%BA%ADt_s%E1%BB%91_l%E1%BB%9Bn)</p:text>
    <p:extLst>
      <p:ext uri="{C676402C-5697-4E1C-873F-D02D1690AC5C}">
        <p15:threadingInfo xmlns:p15="http://schemas.microsoft.com/office/powerpoint/2012/main" timeZoneBias="-420">
          <p15:parentCm authorId="1" idx="5"/>
        </p15:threadingInfo>
      </p:ext>
    </p:extLst>
  </p:cm>
  <p:cm authorId="1" dt="2019-04-17T15:07:12.839" idx="8">
    <p:pos x="10" y="10"/>
    <p:text>However in the strength of the MC methods also lies their main weakness. If by chance you sometimes get the right or close to the right solution with only a few samples, you may as well be unlucky at some other times, and need a very large number of samples before getting close to the right answer. Generally, the rate of convergence of MC methods (the rate by which the MC methods converge to the right result as the number of samples increases) is pretty low (not to say poor). We will talk about this again further in this chapter. This is another important characteristic of the MC methods you need to remember.</p:text>
    <p:extLst>
      <p:ext uri="{C676402C-5697-4E1C-873F-D02D1690AC5C}">
        <p15:threadingInfo xmlns:p15="http://schemas.microsoft.com/office/powerpoint/2012/main" timeZoneBias="-420"/>
      </p:ext>
    </p:extLst>
  </p:cm>
  <p:cm authorId="1" dt="2019-04-17T15:07:33.449" idx="9">
    <p:pos x="10" y="106"/>
    <p:text>Điểm mạnh của PP MC cũng là điểm yếu. Bởi vì cần lặp nhiều lần để có được kết quả chính xác. (Phụ thuộc vào phần cứng máy tính) . Nhưng tốc độ hội tụ đến kết quả chính xác khi mẫu tăng lên là khá thấp.</p:text>
    <p:extLst>
      <p:ext uri="{C676402C-5697-4E1C-873F-D02D1690AC5C}">
        <p15:threadingInfo xmlns:p15="http://schemas.microsoft.com/office/powerpoint/2012/main" timeZoneBias="-420">
          <p15:parentCm authorId="1" idx="8"/>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D9E2-6C9E-4271-B2DB-FFCB82EEA6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C07A88-7C81-4317-9F91-9CF121EE4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455AF1-01AC-42D2-946F-91B3D13EC4E6}"/>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5" name="Footer Placeholder 4">
            <a:extLst>
              <a:ext uri="{FF2B5EF4-FFF2-40B4-BE49-F238E27FC236}">
                <a16:creationId xmlns:a16="http://schemas.microsoft.com/office/drawing/2014/main" id="{CBC65D2E-D8B3-47B1-9AF0-870A7DBD8B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7104A-AF32-41F9-981C-F059DC29A44B}"/>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14162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B593-C72D-4BD7-AD89-5849FF99FF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22F3E9-EE33-4E16-BE90-CA32698D0D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6CD449-A842-4C6F-AED0-1636FD2F700F}"/>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5" name="Footer Placeholder 4">
            <a:extLst>
              <a:ext uri="{FF2B5EF4-FFF2-40B4-BE49-F238E27FC236}">
                <a16:creationId xmlns:a16="http://schemas.microsoft.com/office/drawing/2014/main" id="{600AB546-11EB-4A90-BD03-068B83A7F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DB3F9-E94C-4447-8FDA-B748073D153A}"/>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2376099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298C30-3D14-4E84-8464-960D9E8C3A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E0909-5A84-4E8F-A2CC-F824B25F72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092064-E726-4811-9670-BC9D9FBBFF9C}"/>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5" name="Footer Placeholder 4">
            <a:extLst>
              <a:ext uri="{FF2B5EF4-FFF2-40B4-BE49-F238E27FC236}">
                <a16:creationId xmlns:a16="http://schemas.microsoft.com/office/drawing/2014/main" id="{5328F6D6-5649-4266-AEAA-087FA7988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118AE-D153-4A92-9AF8-E75C12FB1B2C}"/>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147447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BFA6-1A19-4DD0-BA84-0004D0263A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11C2F1-3846-4CFB-9451-10C160E3E2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5B108-CE45-4F22-A08C-C0EFD89CC663}"/>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5" name="Footer Placeholder 4">
            <a:extLst>
              <a:ext uri="{FF2B5EF4-FFF2-40B4-BE49-F238E27FC236}">
                <a16:creationId xmlns:a16="http://schemas.microsoft.com/office/drawing/2014/main" id="{96F3E9C2-F646-462D-885B-28CE6A976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777F5-D232-4067-B3EC-4C16FF518BBC}"/>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2129174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9349-9D21-4D3E-A42E-35F2BC1B10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C0F748-7F85-48BD-B4F1-6770061441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323B17-D94D-48BC-AF8C-68D761BF2B01}"/>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5" name="Footer Placeholder 4">
            <a:extLst>
              <a:ext uri="{FF2B5EF4-FFF2-40B4-BE49-F238E27FC236}">
                <a16:creationId xmlns:a16="http://schemas.microsoft.com/office/drawing/2014/main" id="{578F05CA-E499-40DE-96E1-9023C4E60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67A14-4541-44D7-BF80-A7421EAFE00F}"/>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1423731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090D-F618-44DB-A043-5B026C73D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807A31-63EF-4FB2-89E2-CEAB2BEA83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070D7E-96FA-46E5-B5B1-B4C013DC11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45F38A-17E9-46AE-B216-00DC23EAE14E}"/>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6" name="Footer Placeholder 5">
            <a:extLst>
              <a:ext uri="{FF2B5EF4-FFF2-40B4-BE49-F238E27FC236}">
                <a16:creationId xmlns:a16="http://schemas.microsoft.com/office/drawing/2014/main" id="{B31F5E63-8356-4CF0-AAAE-2285D424F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F05B69-37EE-46BC-A00A-CC4CE7BB8FD5}"/>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369531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E8E10-1CDA-4F65-BF61-A9E3B12843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E5302F-8D9A-4792-A891-5DF7EF30D4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B902E9-B5EE-43AB-A8AC-345065BE73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D23E01-989B-40CD-A14D-45FB998B5E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9641A7-126F-4F00-8CB7-F774A3D4B3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BF63D6-D4B1-4E2F-B901-D15FC2E879F3}"/>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8" name="Footer Placeholder 7">
            <a:extLst>
              <a:ext uri="{FF2B5EF4-FFF2-40B4-BE49-F238E27FC236}">
                <a16:creationId xmlns:a16="http://schemas.microsoft.com/office/drawing/2014/main" id="{8CF776DF-9C7B-4A76-BA3E-679A59A3EF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83D509-86B7-4255-8142-6E3EABE2F4A8}"/>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367551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F322-1B1E-4369-94FD-11ED53811D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16F2AA-3F71-4BA5-8283-ED53A891302E}"/>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4" name="Footer Placeholder 3">
            <a:extLst>
              <a:ext uri="{FF2B5EF4-FFF2-40B4-BE49-F238E27FC236}">
                <a16:creationId xmlns:a16="http://schemas.microsoft.com/office/drawing/2014/main" id="{D7185F06-C43E-4BC2-B16C-9EDA26CF8E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E6343C-F31B-46AB-BE21-D5279B38933E}"/>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186255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B5040A-BFB3-4948-8364-D318B0730804}"/>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3" name="Footer Placeholder 2">
            <a:extLst>
              <a:ext uri="{FF2B5EF4-FFF2-40B4-BE49-F238E27FC236}">
                <a16:creationId xmlns:a16="http://schemas.microsoft.com/office/drawing/2014/main" id="{431A971F-F76D-4C39-B345-F636AFD7B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79B97C-C4D6-4E44-B0D7-F4D33AC01069}"/>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3612578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F4B0-D642-4336-AE1D-DBAFBE0CFB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7B9E24-F634-4C32-964D-E2931A905E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891EA-DAD8-404B-BADA-5745D353E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65BF4-FD5F-4768-970F-F1C1B57BFDAA}"/>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6" name="Footer Placeholder 5">
            <a:extLst>
              <a:ext uri="{FF2B5EF4-FFF2-40B4-BE49-F238E27FC236}">
                <a16:creationId xmlns:a16="http://schemas.microsoft.com/office/drawing/2014/main" id="{AEC931AC-1E0A-4C54-82B5-7C2F46019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ACE17-00B3-4FF5-8FBA-495837A731ED}"/>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3391494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BEEA-7A0F-4EDB-A7DB-C927272513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87DE15-0462-4880-BE87-153117794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6E9B4BC-2D85-44FA-AC63-28D1FC7F0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EEAA7D-5E94-44C1-BE94-AEC0795FF3FB}"/>
              </a:ext>
            </a:extLst>
          </p:cNvPr>
          <p:cNvSpPr>
            <a:spLocks noGrp="1"/>
          </p:cNvSpPr>
          <p:nvPr>
            <p:ph type="dt" sz="half" idx="10"/>
          </p:nvPr>
        </p:nvSpPr>
        <p:spPr/>
        <p:txBody>
          <a:bodyPr/>
          <a:lstStyle/>
          <a:p>
            <a:fld id="{DDE33F3E-AEDD-442A-8250-A006F30AD38A}" type="datetimeFigureOut">
              <a:rPr lang="en-US" smtClean="0"/>
              <a:t>4/17/2019</a:t>
            </a:fld>
            <a:endParaRPr lang="en-US"/>
          </a:p>
        </p:txBody>
      </p:sp>
      <p:sp>
        <p:nvSpPr>
          <p:cNvPr id="6" name="Footer Placeholder 5">
            <a:extLst>
              <a:ext uri="{FF2B5EF4-FFF2-40B4-BE49-F238E27FC236}">
                <a16:creationId xmlns:a16="http://schemas.microsoft.com/office/drawing/2014/main" id="{812D1FF4-F676-4E89-B225-5446F8D50A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E9646E-102E-47B9-A34D-078A0608E41F}"/>
              </a:ext>
            </a:extLst>
          </p:cNvPr>
          <p:cNvSpPr>
            <a:spLocks noGrp="1"/>
          </p:cNvSpPr>
          <p:nvPr>
            <p:ph type="sldNum" sz="quarter" idx="12"/>
          </p:nvPr>
        </p:nvSpPr>
        <p:spPr/>
        <p:txBody>
          <a:bodyPr/>
          <a:lstStyle/>
          <a:p>
            <a:fld id="{58C27522-C268-4D6D-BA06-F9DD58087866}" type="slidenum">
              <a:rPr lang="en-US" smtClean="0"/>
              <a:t>‹#›</a:t>
            </a:fld>
            <a:endParaRPr lang="en-US"/>
          </a:p>
        </p:txBody>
      </p:sp>
    </p:spTree>
    <p:extLst>
      <p:ext uri="{BB962C8B-B14F-4D97-AF65-F5344CB8AC3E}">
        <p14:creationId xmlns:p14="http://schemas.microsoft.com/office/powerpoint/2010/main" val="140463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49A019-1195-4C47-97D8-6BF20849C3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50E211-2F61-4477-8780-A0BD517B35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A62C8-E16C-44B3-A7AE-4AD170161C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33F3E-AEDD-442A-8250-A006F30AD38A}" type="datetimeFigureOut">
              <a:rPr lang="en-US" smtClean="0"/>
              <a:t>4/17/2019</a:t>
            </a:fld>
            <a:endParaRPr lang="en-US"/>
          </a:p>
        </p:txBody>
      </p:sp>
      <p:sp>
        <p:nvSpPr>
          <p:cNvPr id="5" name="Footer Placeholder 4">
            <a:extLst>
              <a:ext uri="{FF2B5EF4-FFF2-40B4-BE49-F238E27FC236}">
                <a16:creationId xmlns:a16="http://schemas.microsoft.com/office/drawing/2014/main" id="{31272B27-FAA5-419E-B9EE-A902CF39B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174FF6-9A9E-4E16-9DBD-F5C59321A6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C27522-C268-4D6D-BA06-F9DD58087866}" type="slidenum">
              <a:rPr lang="en-US" smtClean="0"/>
              <a:t>‹#›</a:t>
            </a:fld>
            <a:endParaRPr lang="en-US"/>
          </a:p>
        </p:txBody>
      </p:sp>
    </p:spTree>
    <p:extLst>
      <p:ext uri="{BB962C8B-B14F-4D97-AF65-F5344CB8AC3E}">
        <p14:creationId xmlns:p14="http://schemas.microsoft.com/office/powerpoint/2010/main" val="718417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D7928E25-0954-45E8-92F4-882F952FB285}"/>
              </a:ext>
            </a:extLst>
          </p:cNvPr>
          <p:cNvSpPr>
            <a:spLocks noGrp="1"/>
          </p:cNvSpPr>
          <p:nvPr>
            <p:ph type="title"/>
          </p:nvPr>
        </p:nvSpPr>
        <p:spPr>
          <a:xfrm>
            <a:off x="1179226" y="826680"/>
            <a:ext cx="9833548" cy="1325563"/>
          </a:xfrm>
        </p:spPr>
        <p:txBody>
          <a:bodyPr>
            <a:normAutofit/>
          </a:bodyPr>
          <a:lstStyle/>
          <a:p>
            <a:pPr algn="ctr"/>
            <a:r>
              <a:rPr lang="en-US" sz="4000" dirty="0" err="1">
                <a:solidFill>
                  <a:schemeClr val="bg1"/>
                </a:solidFill>
              </a:rPr>
              <a:t>Tích</a:t>
            </a:r>
            <a:r>
              <a:rPr lang="en-US" sz="4000" dirty="0">
                <a:solidFill>
                  <a:schemeClr val="bg1"/>
                </a:solidFill>
              </a:rPr>
              <a:t> </a:t>
            </a:r>
            <a:r>
              <a:rPr lang="en-US" sz="4000" dirty="0" err="1">
                <a:solidFill>
                  <a:schemeClr val="bg1"/>
                </a:solidFill>
              </a:rPr>
              <a:t>phân</a:t>
            </a:r>
            <a:r>
              <a:rPr lang="en-US" sz="4000" dirty="0">
                <a:solidFill>
                  <a:schemeClr val="bg1"/>
                </a:solidFill>
              </a:rPr>
              <a:t> Monte Carlo</a:t>
            </a:r>
          </a:p>
        </p:txBody>
      </p:sp>
      <p:sp>
        <p:nvSpPr>
          <p:cNvPr id="3" name="Content Placeholder 2">
            <a:extLst>
              <a:ext uri="{FF2B5EF4-FFF2-40B4-BE49-F238E27FC236}">
                <a16:creationId xmlns:a16="http://schemas.microsoft.com/office/drawing/2014/main" id="{7FDFADFD-4370-4BD0-BDE4-C8633B28C03F}"/>
              </a:ext>
            </a:extLst>
          </p:cNvPr>
          <p:cNvSpPr>
            <a:spLocks noGrp="1"/>
          </p:cNvSpPr>
          <p:nvPr>
            <p:ph idx="1"/>
          </p:nvPr>
        </p:nvSpPr>
        <p:spPr>
          <a:xfrm>
            <a:off x="838200" y="2978923"/>
            <a:ext cx="10515600" cy="3198040"/>
          </a:xfrm>
        </p:spPr>
        <p:txBody>
          <a:bodyPr/>
          <a:lstStyle/>
          <a:p>
            <a:r>
              <a:rPr lang="en-US" dirty="0" err="1"/>
              <a:t>Phương</a:t>
            </a:r>
            <a:r>
              <a:rPr lang="en-US" dirty="0"/>
              <a:t> </a:t>
            </a:r>
            <a:r>
              <a:rPr lang="en-US" dirty="0" err="1"/>
              <a:t>pháp</a:t>
            </a:r>
            <a:r>
              <a:rPr lang="en-US" dirty="0"/>
              <a:t> Monte Carlo </a:t>
            </a:r>
            <a:r>
              <a:rPr lang="en-US" dirty="0" err="1"/>
              <a:t>là</a:t>
            </a:r>
            <a:r>
              <a:rPr lang="en-US" dirty="0"/>
              <a:t> </a:t>
            </a:r>
            <a:r>
              <a:rPr lang="en-US" dirty="0" err="1"/>
              <a:t>một</a:t>
            </a:r>
            <a:r>
              <a:rPr lang="en-US" dirty="0"/>
              <a:t> </a:t>
            </a:r>
            <a:r>
              <a:rPr lang="en-US" dirty="0" err="1"/>
              <a:t>phương</a:t>
            </a:r>
            <a:r>
              <a:rPr lang="en-US" dirty="0"/>
              <a:t> </a:t>
            </a:r>
            <a:r>
              <a:rPr lang="en-US" dirty="0" err="1"/>
              <a:t>pháp</a:t>
            </a:r>
            <a:r>
              <a:rPr lang="en-US" dirty="0"/>
              <a:t> </a:t>
            </a:r>
            <a:r>
              <a:rPr lang="en-US" dirty="0" err="1"/>
              <a:t>số</a:t>
            </a:r>
            <a:r>
              <a:rPr lang="en-US" dirty="0"/>
              <a:t> </a:t>
            </a:r>
            <a:r>
              <a:rPr lang="en-US" dirty="0" err="1"/>
              <a:t>để</a:t>
            </a:r>
            <a:r>
              <a:rPr lang="en-US" dirty="0"/>
              <a:t> </a:t>
            </a:r>
            <a:r>
              <a:rPr lang="en-US" dirty="0" err="1"/>
              <a:t>giải</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bằng</a:t>
            </a:r>
            <a:r>
              <a:rPr lang="en-US" dirty="0"/>
              <a:t> </a:t>
            </a:r>
            <a:r>
              <a:rPr lang="en-US" dirty="0" err="1"/>
              <a:t>cách</a:t>
            </a:r>
            <a:r>
              <a:rPr lang="en-US" dirty="0"/>
              <a:t> </a:t>
            </a:r>
            <a:r>
              <a:rPr lang="en-US" dirty="0" err="1"/>
              <a:t>lấy</a:t>
            </a:r>
            <a:r>
              <a:rPr lang="en-US" dirty="0"/>
              <a:t> </a:t>
            </a:r>
            <a:r>
              <a:rPr lang="en-US" dirty="0" err="1"/>
              <a:t>mẫu</a:t>
            </a:r>
            <a:r>
              <a:rPr lang="en-US" dirty="0"/>
              <a:t> </a:t>
            </a:r>
            <a:r>
              <a:rPr lang="en-US" dirty="0" err="1"/>
              <a:t>ngẫu</a:t>
            </a:r>
            <a:r>
              <a:rPr lang="en-US" dirty="0"/>
              <a:t> </a:t>
            </a:r>
            <a:r>
              <a:rPr lang="en-US" dirty="0" err="1"/>
              <a:t>nhiên</a:t>
            </a:r>
            <a:r>
              <a:rPr lang="en-US" dirty="0"/>
              <a:t> (</a:t>
            </a:r>
            <a:r>
              <a:rPr lang="en-US" dirty="0" err="1"/>
              <a:t>hoặc</a:t>
            </a:r>
            <a:r>
              <a:rPr lang="en-US" dirty="0"/>
              <a:t> </a:t>
            </a:r>
            <a:r>
              <a:rPr lang="en-US" dirty="0" err="1"/>
              <a:t>bằng</a:t>
            </a:r>
            <a:r>
              <a:rPr lang="en-US" dirty="0"/>
              <a:t> </a:t>
            </a:r>
            <a:r>
              <a:rPr lang="en-US" dirty="0" err="1"/>
              <a:t>cách</a:t>
            </a:r>
            <a:r>
              <a:rPr lang="en-US" dirty="0"/>
              <a:t> </a:t>
            </a:r>
            <a:r>
              <a:rPr lang="en-US" dirty="0" err="1"/>
              <a:t>mô</a:t>
            </a:r>
            <a:r>
              <a:rPr lang="en-US" dirty="0"/>
              <a:t> </a:t>
            </a:r>
            <a:r>
              <a:rPr lang="en-US" dirty="0" err="1"/>
              <a:t>phỏng</a:t>
            </a:r>
            <a:r>
              <a:rPr lang="en-US" dirty="0"/>
              <a:t> </a:t>
            </a:r>
            <a:r>
              <a:rPr lang="en-US" dirty="0" err="1"/>
              <a:t>các</a:t>
            </a:r>
            <a:r>
              <a:rPr lang="en-US" dirty="0"/>
              <a:t> </a:t>
            </a:r>
            <a:r>
              <a:rPr lang="en-US" dirty="0" err="1"/>
              <a:t>biến</a:t>
            </a:r>
            <a:r>
              <a:rPr lang="en-US" dirty="0"/>
              <a:t> </a:t>
            </a:r>
            <a:r>
              <a:rPr lang="en-US" dirty="0" err="1"/>
              <a:t>ngẫu</a:t>
            </a:r>
            <a:r>
              <a:rPr lang="en-US" dirty="0"/>
              <a:t> </a:t>
            </a:r>
            <a:r>
              <a:rPr lang="en-US" dirty="0" err="1"/>
              <a:t>nhiên</a:t>
            </a:r>
            <a:r>
              <a:rPr lang="en-US" dirty="0"/>
              <a:t>).</a:t>
            </a:r>
          </a:p>
          <a:p>
            <a:r>
              <a:rPr lang="en-US" dirty="0" err="1"/>
              <a:t>Kết</a:t>
            </a:r>
            <a:r>
              <a:rPr lang="en-US" dirty="0"/>
              <a:t> </a:t>
            </a:r>
            <a:r>
              <a:rPr lang="en-US" dirty="0" err="1"/>
              <a:t>quả</a:t>
            </a:r>
            <a:r>
              <a:rPr lang="en-US" dirty="0"/>
              <a:t> </a:t>
            </a:r>
            <a:r>
              <a:rPr lang="en-US" dirty="0" err="1"/>
              <a:t>của</a:t>
            </a:r>
            <a:r>
              <a:rPr lang="en-US" dirty="0"/>
              <a:t> PP MC </a:t>
            </a:r>
            <a:r>
              <a:rPr lang="en-US" dirty="0" err="1"/>
              <a:t>này</a:t>
            </a:r>
            <a:r>
              <a:rPr lang="en-US" dirty="0"/>
              <a:t> </a:t>
            </a:r>
            <a:r>
              <a:rPr lang="en-US" dirty="0" err="1"/>
              <a:t>càng</a:t>
            </a:r>
            <a:r>
              <a:rPr lang="en-US" dirty="0"/>
              <a:t> </a:t>
            </a:r>
            <a:r>
              <a:rPr lang="en-US" dirty="0" err="1"/>
              <a:t>chính</a:t>
            </a:r>
            <a:r>
              <a:rPr lang="en-US" dirty="0"/>
              <a:t> </a:t>
            </a:r>
            <a:r>
              <a:rPr lang="en-US" dirty="0" err="1"/>
              <a:t>xác</a:t>
            </a:r>
            <a:r>
              <a:rPr lang="en-US" dirty="0"/>
              <a:t> </a:t>
            </a:r>
            <a:r>
              <a:rPr lang="en-US" dirty="0" err="1"/>
              <a:t>khi</a:t>
            </a:r>
            <a:r>
              <a:rPr lang="en-US" dirty="0"/>
              <a:t> </a:t>
            </a:r>
            <a:r>
              <a:rPr lang="en-US" dirty="0" err="1"/>
              <a:t>số</a:t>
            </a:r>
            <a:r>
              <a:rPr lang="en-US" dirty="0"/>
              <a:t> </a:t>
            </a:r>
            <a:r>
              <a:rPr lang="en-US" dirty="0" err="1"/>
              <a:t>lượng</a:t>
            </a:r>
            <a:r>
              <a:rPr lang="en-US" dirty="0"/>
              <a:t> </a:t>
            </a:r>
            <a:r>
              <a:rPr lang="en-US" dirty="0" err="1"/>
              <a:t>lặp</a:t>
            </a:r>
            <a:r>
              <a:rPr lang="en-US" dirty="0"/>
              <a:t> </a:t>
            </a:r>
            <a:r>
              <a:rPr lang="en-US" dirty="0" err="1"/>
              <a:t>càng</a:t>
            </a:r>
            <a:r>
              <a:rPr lang="en-US" dirty="0"/>
              <a:t> </a:t>
            </a:r>
            <a:r>
              <a:rPr lang="en-US" dirty="0" err="1"/>
              <a:t>tăng</a:t>
            </a:r>
            <a:endParaRPr lang="en-US" dirty="0"/>
          </a:p>
          <a:p>
            <a:endParaRPr lang="en-US" dirty="0"/>
          </a:p>
          <a:p>
            <a:endParaRPr lang="en-US" dirty="0"/>
          </a:p>
          <a:p>
            <a:endParaRPr lang="en-US" dirty="0"/>
          </a:p>
        </p:txBody>
      </p:sp>
      <p:pic>
        <p:nvPicPr>
          <p:cNvPr id="9" name="Picture 8">
            <a:extLst>
              <a:ext uri="{FF2B5EF4-FFF2-40B4-BE49-F238E27FC236}">
                <a16:creationId xmlns:a16="http://schemas.microsoft.com/office/drawing/2014/main" id="{E8C4E25B-B9FF-4EA1-BA84-49DA51E708B4}"/>
              </a:ext>
            </a:extLst>
          </p:cNvPr>
          <p:cNvPicPr>
            <a:picLocks noChangeAspect="1"/>
          </p:cNvPicPr>
          <p:nvPr/>
        </p:nvPicPr>
        <p:blipFill>
          <a:blip r:embed="rId3"/>
          <a:stretch>
            <a:fillRect/>
          </a:stretch>
        </p:blipFill>
        <p:spPr>
          <a:xfrm>
            <a:off x="3935821" y="5166224"/>
            <a:ext cx="4009265" cy="1010739"/>
          </a:xfrm>
          <a:prstGeom prst="rect">
            <a:avLst/>
          </a:prstGeom>
        </p:spPr>
      </p:pic>
    </p:spTree>
    <p:extLst>
      <p:ext uri="{BB962C8B-B14F-4D97-AF65-F5344CB8AC3E}">
        <p14:creationId xmlns:p14="http://schemas.microsoft.com/office/powerpoint/2010/main" val="505608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EFE6C4-9082-415A-BF1B-A20087762930}"/>
              </a:ext>
            </a:extLst>
          </p:cNvPr>
          <p:cNvSpPr>
            <a:spLocks noGrp="1"/>
          </p:cNvSpPr>
          <p:nvPr>
            <p:ph type="title"/>
          </p:nvPr>
        </p:nvSpPr>
        <p:spPr>
          <a:xfrm>
            <a:off x="6094105" y="802955"/>
            <a:ext cx="4977976" cy="1454051"/>
          </a:xfrm>
        </p:spPr>
        <p:txBody>
          <a:bodyPr>
            <a:normAutofit/>
          </a:bodyPr>
          <a:lstStyle/>
          <a:p>
            <a:r>
              <a:rPr lang="en-US" sz="3000" b="1" dirty="0" err="1">
                <a:latin typeface="Times New Roman" panose="02020603050405020304" pitchFamily="18" charset="0"/>
                <a:cs typeface="Times New Roman" panose="02020603050405020304" pitchFamily="18" charset="0"/>
              </a:rPr>
              <a:t>Ví</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dụ</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về</a:t>
            </a:r>
            <a:r>
              <a:rPr lang="en-US" sz="3000" b="1" dirty="0">
                <a:latin typeface="Times New Roman" panose="02020603050405020304" pitchFamily="18" charset="0"/>
                <a:cs typeface="Times New Roman" panose="02020603050405020304" pitchFamily="18" charset="0"/>
              </a:rPr>
              <a:t> random sampling</a:t>
            </a:r>
            <a:endParaRPr lang="en-US" sz="3000" b="1" dirty="0">
              <a:solidFill>
                <a:srgbClr val="000000"/>
              </a:solidFill>
              <a:latin typeface="Times New Roman" panose="02020603050405020304" pitchFamily="18" charset="0"/>
              <a:cs typeface="Times New Roman" panose="02020603050405020304" pitchFamily="18" charset="0"/>
            </a:endParaRPr>
          </a:p>
        </p:txBody>
      </p:sp>
      <p:sp>
        <p:nvSpPr>
          <p:cNvPr id="16"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5">
            <a:extLst>
              <a:ext uri="{FF2B5EF4-FFF2-40B4-BE49-F238E27FC236}">
                <a16:creationId xmlns:a16="http://schemas.microsoft.com/office/drawing/2014/main" id="{EFD09B23-8BB3-4232-851F-A33002A17951}"/>
              </a:ext>
            </a:extLst>
          </p:cNvPr>
          <p:cNvPicPr>
            <a:picLocks noChangeAspect="1"/>
          </p:cNvPicPr>
          <p:nvPr/>
        </p:nvPicPr>
        <p:blipFill rotWithShape="1">
          <a:blip r:embed="rId3">
            <a:alphaModFix/>
          </a:blip>
          <a:srcRect l="8480" r="11425" b="1"/>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mc:AlternateContent xmlns:mc="http://schemas.openxmlformats.org/markup-compatibility/2006">
        <mc:Choice xmlns:a14="http://schemas.microsoft.com/office/drawing/2010/main" Requires="a14">
          <p:sp>
            <p:nvSpPr>
              <p:cNvPr id="10" name="Content Placeholder 8">
                <a:extLst>
                  <a:ext uri="{FF2B5EF4-FFF2-40B4-BE49-F238E27FC236}">
                    <a16:creationId xmlns:a16="http://schemas.microsoft.com/office/drawing/2014/main" id="{D6724750-8090-423D-9766-72C8DB8AE330}"/>
                  </a:ext>
                </a:extLst>
              </p:cNvPr>
              <p:cNvSpPr>
                <a:spLocks noGrp="1"/>
              </p:cNvSpPr>
              <p:nvPr>
                <p:ph idx="1"/>
              </p:nvPr>
            </p:nvSpPr>
            <p:spPr>
              <a:xfrm>
                <a:off x="6091238" y="2420938"/>
                <a:ext cx="4976812" cy="3640137"/>
              </a:xfrm>
            </p:spPr>
            <p:txBody>
              <a:bodyPr>
                <a:normAutofit/>
              </a:bodyPr>
              <a:lstStyle/>
              <a:p>
                <a:endParaRPr lang="en-US" sz="2500" dirty="0">
                  <a:latin typeface="Times New Roman" panose="02020603050405020304" pitchFamily="18" charset="0"/>
                  <a:ea typeface="Tiffany" panose="02020500000000000000" pitchFamily="18" charset="0"/>
                  <a:cs typeface="Times New Roman" panose="02020603050405020304" pitchFamily="18" charset="0"/>
                </a:endParaRPr>
              </a:p>
              <a:p>
                <a:r>
                  <a:rPr lang="en-US" sz="2500" dirty="0">
                    <a:latin typeface="Times New Roman" panose="02020603050405020304" pitchFamily="18" charset="0"/>
                    <a:ea typeface="Tiffany" panose="02020500000000000000" pitchFamily="18" charset="0"/>
                    <a:cs typeface="Times New Roman" panose="02020603050405020304" pitchFamily="18" charset="0"/>
                  </a:rPr>
                  <a:t>Ratio = </a:t>
                </a:r>
                <a14:m>
                  <m:oMath xmlns:m="http://schemas.openxmlformats.org/officeDocument/2006/math">
                    <m:f>
                      <m:fPr>
                        <m:ctrlPr>
                          <a:rPr lang="en-US" sz="2500" i="1" smtClean="0">
                            <a:latin typeface="Cambria Math" panose="02040503050406030204" pitchFamily="18" charset="0"/>
                          </a:rPr>
                        </m:ctrlPr>
                      </m:fPr>
                      <m:num>
                        <m:r>
                          <a:rPr lang="en-US" sz="2500" b="0" i="1" smtClean="0">
                            <a:latin typeface="Cambria Math" panose="02040503050406030204" pitchFamily="18" charset="0"/>
                          </a:rPr>
                          <m:t>𝐴𝑟𝑒𝑎</m:t>
                        </m:r>
                        <m:r>
                          <a:rPr lang="en-US" sz="2500" b="0" i="1" smtClean="0">
                            <a:latin typeface="Cambria Math" panose="02040503050406030204" pitchFamily="18" charset="0"/>
                          </a:rPr>
                          <m:t> </m:t>
                        </m:r>
                        <m:r>
                          <a:rPr lang="en-US" sz="2500" b="0" i="1" smtClean="0">
                            <a:latin typeface="Cambria Math" panose="02040503050406030204" pitchFamily="18" charset="0"/>
                          </a:rPr>
                          <m:t>𝑜𝑓</m:t>
                        </m:r>
                        <m:r>
                          <a:rPr lang="en-US" sz="2500" b="0" i="1" smtClean="0">
                            <a:latin typeface="Cambria Math" panose="02040503050406030204" pitchFamily="18" charset="0"/>
                          </a:rPr>
                          <m:t> </m:t>
                        </m:r>
                        <m:r>
                          <a:rPr lang="en-US" sz="2500" b="0" i="1" smtClean="0">
                            <a:latin typeface="Cambria Math" panose="02040503050406030204" pitchFamily="18" charset="0"/>
                          </a:rPr>
                          <m:t>𝑠h𝑎𝑝𝑒</m:t>
                        </m:r>
                      </m:num>
                      <m:den>
                        <m:r>
                          <a:rPr lang="en-US" sz="2500" b="0" i="1" smtClean="0">
                            <a:latin typeface="Cambria Math" panose="02040503050406030204" pitchFamily="18" charset="0"/>
                          </a:rPr>
                          <m:t>𝐴𝑟𝑒𝑎</m:t>
                        </m:r>
                        <m:r>
                          <a:rPr lang="en-US" sz="2500" b="0" i="1" smtClean="0">
                            <a:latin typeface="Cambria Math" panose="02040503050406030204" pitchFamily="18" charset="0"/>
                          </a:rPr>
                          <m:t> </m:t>
                        </m:r>
                        <m:r>
                          <a:rPr lang="en-US" sz="2500" b="0" i="1" smtClean="0">
                            <a:latin typeface="Cambria Math" panose="02040503050406030204" pitchFamily="18" charset="0"/>
                          </a:rPr>
                          <m:t>𝑜𝑓</m:t>
                        </m:r>
                        <m:r>
                          <a:rPr lang="en-US" sz="2500" b="0" i="1" smtClean="0">
                            <a:latin typeface="Cambria Math" panose="02040503050406030204" pitchFamily="18" charset="0"/>
                          </a:rPr>
                          <m:t> </m:t>
                        </m:r>
                        <m:r>
                          <a:rPr lang="en-US" sz="2500" b="0" i="1" smtClean="0">
                            <a:latin typeface="Cambria Math" panose="02040503050406030204" pitchFamily="18" charset="0"/>
                          </a:rPr>
                          <m:t>𝑏𝑜𝑥</m:t>
                        </m:r>
                      </m:den>
                    </m:f>
                  </m:oMath>
                </a14:m>
                <a:endParaRPr lang="en-US" sz="2500" dirty="0">
                  <a:latin typeface="Times New Roman" panose="02020603050405020304" pitchFamily="18" charset="0"/>
                  <a:ea typeface="Tiffany" panose="02020500000000000000" pitchFamily="18" charset="0"/>
                  <a:cs typeface="Times New Roman" panose="02020603050405020304" pitchFamily="18" charset="0"/>
                </a:endParaRPr>
              </a:p>
              <a:p>
                <a:r>
                  <a:rPr lang="en-US" sz="2500" dirty="0">
                    <a:latin typeface="Times New Roman" panose="02020603050405020304" pitchFamily="18" charset="0"/>
                    <a:ea typeface="Tiffany" panose="02020500000000000000" pitchFamily="18" charset="0"/>
                    <a:cs typeface="Times New Roman" panose="02020603050405020304" pitchFamily="18" charset="0"/>
                  </a:rPr>
                  <a:t>Ratio = </a:t>
                </a:r>
                <a14:m>
                  <m:oMath xmlns:m="http://schemas.openxmlformats.org/officeDocument/2006/math">
                    <m:f>
                      <m:fPr>
                        <m:ctrlPr>
                          <a:rPr lang="en-US" sz="2500" i="1" smtClean="0">
                            <a:latin typeface="Cambria Math" panose="02040503050406030204" pitchFamily="18" charset="0"/>
                          </a:rPr>
                        </m:ctrlPr>
                      </m:fPr>
                      <m:num>
                        <m:r>
                          <a:rPr lang="en-US" sz="2500" b="0" i="1" smtClean="0">
                            <a:latin typeface="Cambria Math" panose="02040503050406030204" pitchFamily="18" charset="0"/>
                          </a:rPr>
                          <m:t>𝑃𝑜𝑖𝑛𝑡𝑠</m:t>
                        </m:r>
                        <m:r>
                          <a:rPr lang="en-US" sz="2500" b="0" i="1" smtClean="0">
                            <a:latin typeface="Cambria Math" panose="02040503050406030204" pitchFamily="18" charset="0"/>
                          </a:rPr>
                          <m:t> </m:t>
                        </m:r>
                        <m:r>
                          <a:rPr lang="en-US" sz="2500" b="0" i="1" smtClean="0">
                            <a:latin typeface="Cambria Math" panose="02040503050406030204" pitchFamily="18" charset="0"/>
                          </a:rPr>
                          <m:t>𝑖𝑛</m:t>
                        </m:r>
                        <m:r>
                          <a:rPr lang="en-US" sz="2500" b="0" i="1" smtClean="0">
                            <a:latin typeface="Cambria Math" panose="02040503050406030204" pitchFamily="18" charset="0"/>
                          </a:rPr>
                          <m:t> </m:t>
                        </m:r>
                        <m:r>
                          <a:rPr lang="en-US" sz="2500" b="0" i="1" smtClean="0">
                            <a:latin typeface="Cambria Math" panose="02040503050406030204" pitchFamily="18" charset="0"/>
                          </a:rPr>
                          <m:t>𝑠h𝑎𝑝𝑒</m:t>
                        </m:r>
                      </m:num>
                      <m:den>
                        <m:r>
                          <a:rPr lang="en-US" sz="2500" b="0" i="1" smtClean="0">
                            <a:latin typeface="Cambria Math" panose="02040503050406030204" pitchFamily="18" charset="0"/>
                          </a:rPr>
                          <m:t>𝑃𝑜𝑖𝑛𝑡𝑠</m:t>
                        </m:r>
                        <m:r>
                          <a:rPr lang="en-US" sz="2500" b="0" i="1" smtClean="0">
                            <a:latin typeface="Cambria Math" panose="02040503050406030204" pitchFamily="18" charset="0"/>
                          </a:rPr>
                          <m:t> </m:t>
                        </m:r>
                        <m:r>
                          <a:rPr lang="en-US" sz="2500" b="0" i="1" smtClean="0">
                            <a:latin typeface="Cambria Math" panose="02040503050406030204" pitchFamily="18" charset="0"/>
                          </a:rPr>
                          <m:t>𝑖𝑛</m:t>
                        </m:r>
                        <m:r>
                          <a:rPr lang="en-US" sz="2500" b="0" i="1" smtClean="0">
                            <a:latin typeface="Cambria Math" panose="02040503050406030204" pitchFamily="18" charset="0"/>
                          </a:rPr>
                          <m:t> </m:t>
                        </m:r>
                        <m:r>
                          <a:rPr lang="en-US" sz="2500" b="0" i="1" smtClean="0">
                            <a:latin typeface="Cambria Math" panose="02040503050406030204" pitchFamily="18" charset="0"/>
                          </a:rPr>
                          <m:t>𝑏𝑜𝑥</m:t>
                        </m:r>
                      </m:den>
                    </m:f>
                  </m:oMath>
                </a14:m>
                <a:endParaRPr lang="en-US" sz="2500" dirty="0">
                  <a:latin typeface="Times New Roman" panose="02020603050405020304" pitchFamily="18" charset="0"/>
                  <a:ea typeface="Tiffany" panose="02020500000000000000" pitchFamily="18" charset="0"/>
                  <a:cs typeface="Times New Roman" panose="02020603050405020304" pitchFamily="18" charset="0"/>
                </a:endParaRPr>
              </a:p>
              <a:p>
                <a:r>
                  <a:rPr lang="en-US" sz="2500" dirty="0">
                    <a:latin typeface="Times New Roman" panose="02020603050405020304" pitchFamily="18" charset="0"/>
                    <a:ea typeface="Tiffany" panose="02020500000000000000" pitchFamily="18" charset="0"/>
                    <a:cs typeface="Times New Roman" panose="02020603050405020304" pitchFamily="18" charset="0"/>
                    <a:sym typeface="Wingdings" panose="05000000000000000000" pitchFamily="2" charset="2"/>
                  </a:rPr>
                  <a:t> Area of shape = Ratio * Area of box</a:t>
                </a:r>
                <a:endParaRPr lang="en-US" sz="2500" dirty="0">
                  <a:latin typeface="Times New Roman" panose="02020603050405020304" pitchFamily="18" charset="0"/>
                  <a:ea typeface="Tiffany" panose="02020500000000000000" pitchFamily="18" charset="0"/>
                  <a:cs typeface="Times New Roman" panose="02020603050405020304" pitchFamily="18" charset="0"/>
                </a:endParaRPr>
              </a:p>
            </p:txBody>
          </p:sp>
        </mc:Choice>
        <mc:Fallback>
          <p:sp>
            <p:nvSpPr>
              <p:cNvPr id="10" name="Content Placeholder 8">
                <a:extLst>
                  <a:ext uri="{FF2B5EF4-FFF2-40B4-BE49-F238E27FC236}">
                    <a16:creationId xmlns:a16="http://schemas.microsoft.com/office/drawing/2014/main" id="{D6724750-8090-423D-9766-72C8DB8AE330}"/>
                  </a:ext>
                </a:extLst>
              </p:cNvPr>
              <p:cNvSpPr>
                <a:spLocks noGrp="1" noRot="1" noChangeAspect="1" noMove="1" noResize="1" noEditPoints="1" noAdjustHandles="1" noChangeArrowheads="1" noChangeShapeType="1" noTextEdit="1"/>
              </p:cNvSpPr>
              <p:nvPr>
                <p:ph idx="1"/>
              </p:nvPr>
            </p:nvSpPr>
            <p:spPr>
              <a:xfrm>
                <a:off x="6091238" y="2420938"/>
                <a:ext cx="4976812" cy="3640137"/>
              </a:xfrm>
              <a:blipFill>
                <a:blip r:embed="rId4"/>
                <a:stretch>
                  <a:fillRect l="-1714" r="-146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8CF7D453-8CA8-4717-8E25-1FC3D26DE2CB}"/>
              </a:ext>
            </a:extLst>
          </p:cNvPr>
          <p:cNvSpPr txBox="1"/>
          <p:nvPr/>
        </p:nvSpPr>
        <p:spPr>
          <a:xfrm>
            <a:off x="6481626" y="5625816"/>
            <a:ext cx="6178732" cy="738664"/>
          </a:xfrm>
          <a:prstGeom prst="rect">
            <a:avLst/>
          </a:prstGeom>
          <a:noFill/>
        </p:spPr>
        <p:txBody>
          <a:bodyPr wrap="square" rtlCol="0">
            <a:spAutoFit/>
          </a:bodyPr>
          <a:lstStyle/>
          <a:p>
            <a:r>
              <a:rPr lang="en-US" sz="2400" b="0" dirty="0" err="1">
                <a:solidFill>
                  <a:srgbClr val="FF0000"/>
                </a:solidFill>
                <a:latin typeface="Times New Roman" panose="02020603050405020304" pitchFamily="18" charset="0"/>
                <a:cs typeface="Times New Roman" panose="02020603050405020304" pitchFamily="18" charset="0"/>
              </a:rPr>
              <a:t>Các</a:t>
            </a:r>
            <a:r>
              <a:rPr lang="en-US" sz="2400" b="0" dirty="0">
                <a:solidFill>
                  <a:srgbClr val="FF0000"/>
                </a:solidFill>
                <a:latin typeface="Times New Roman" panose="02020603050405020304" pitchFamily="18" charset="0"/>
                <a:cs typeface="Times New Roman" panose="02020603050405020304" pitchFamily="18" charset="0"/>
              </a:rPr>
              <a:t> </a:t>
            </a:r>
            <a:r>
              <a:rPr lang="en-US" sz="2400" b="0" dirty="0" err="1">
                <a:solidFill>
                  <a:srgbClr val="FF0000"/>
                </a:solidFill>
                <a:latin typeface="Times New Roman" panose="02020603050405020304" pitchFamily="18" charset="0"/>
                <a:cs typeface="Times New Roman" panose="02020603050405020304" pitchFamily="18" charset="0"/>
              </a:rPr>
              <a:t>điểm</a:t>
            </a:r>
            <a:r>
              <a:rPr lang="en-US" sz="2400" b="0" dirty="0">
                <a:solidFill>
                  <a:srgbClr val="FF0000"/>
                </a:solidFill>
                <a:latin typeface="Times New Roman" panose="02020603050405020304" pitchFamily="18" charset="0"/>
                <a:cs typeface="Times New Roman" panose="02020603050405020304" pitchFamily="18" charset="0"/>
              </a:rPr>
              <a:t> </a:t>
            </a:r>
            <a:r>
              <a:rPr lang="en-US" sz="2400" b="0" dirty="0" err="1">
                <a:solidFill>
                  <a:srgbClr val="FF0000"/>
                </a:solidFill>
                <a:latin typeface="Times New Roman" panose="02020603050405020304" pitchFamily="18" charset="0"/>
                <a:cs typeface="Times New Roman" panose="02020603050405020304" pitchFamily="18" charset="0"/>
              </a:rPr>
              <a:t>phải</a:t>
            </a:r>
            <a:r>
              <a:rPr lang="en-US" sz="2400" b="0" dirty="0">
                <a:solidFill>
                  <a:srgbClr val="FF0000"/>
                </a:solidFill>
                <a:latin typeface="Times New Roman" panose="02020603050405020304" pitchFamily="18" charset="0"/>
                <a:cs typeface="Times New Roman" panose="02020603050405020304" pitchFamily="18" charset="0"/>
              </a:rPr>
              <a:t> đ</a:t>
            </a:r>
            <a:r>
              <a:rPr lang="vi-VN" sz="2400" b="0" dirty="0">
                <a:solidFill>
                  <a:srgbClr val="FF0000"/>
                </a:solidFill>
                <a:latin typeface="Times New Roman" panose="02020603050405020304" pitchFamily="18" charset="0"/>
                <a:cs typeface="Times New Roman" panose="02020603050405020304" pitchFamily="18" charset="0"/>
              </a:rPr>
              <a:t>ư</a:t>
            </a:r>
            <a:r>
              <a:rPr lang="en-US" sz="2400" b="0" dirty="0" err="1">
                <a:solidFill>
                  <a:srgbClr val="FF0000"/>
                </a:solidFill>
                <a:latin typeface="Times New Roman" panose="02020603050405020304" pitchFamily="18" charset="0"/>
                <a:cs typeface="Times New Roman" panose="02020603050405020304" pitchFamily="18" charset="0"/>
              </a:rPr>
              <a:t>ợc</a:t>
            </a:r>
            <a:r>
              <a:rPr lang="en-US" sz="2400" b="0" dirty="0">
                <a:solidFill>
                  <a:srgbClr val="FF0000"/>
                </a:solidFill>
                <a:latin typeface="Times New Roman" panose="02020603050405020304" pitchFamily="18" charset="0"/>
                <a:cs typeface="Times New Roman" panose="02020603050405020304" pitchFamily="18" charset="0"/>
              </a:rPr>
              <a:t> </a:t>
            </a:r>
            <a:r>
              <a:rPr lang="en-US" sz="2400" b="0" dirty="0" err="1">
                <a:solidFill>
                  <a:srgbClr val="FF0000"/>
                </a:solidFill>
                <a:latin typeface="Times New Roman" panose="02020603050405020304" pitchFamily="18" charset="0"/>
                <a:cs typeface="Times New Roman" panose="02020603050405020304" pitchFamily="18" charset="0"/>
              </a:rPr>
              <a:t>phân</a:t>
            </a:r>
            <a:r>
              <a:rPr lang="en-US" sz="2400" b="0" dirty="0">
                <a:solidFill>
                  <a:srgbClr val="FF0000"/>
                </a:solidFill>
                <a:latin typeface="Times New Roman" panose="02020603050405020304" pitchFamily="18" charset="0"/>
                <a:cs typeface="Times New Roman" panose="02020603050405020304" pitchFamily="18" charset="0"/>
              </a:rPr>
              <a:t> </a:t>
            </a:r>
            <a:r>
              <a:rPr lang="en-US" sz="2400" b="0" dirty="0" err="1">
                <a:solidFill>
                  <a:srgbClr val="FF0000"/>
                </a:solidFill>
                <a:latin typeface="Times New Roman" panose="02020603050405020304" pitchFamily="18" charset="0"/>
                <a:cs typeface="Times New Roman" panose="02020603050405020304" pitchFamily="18" charset="0"/>
              </a:rPr>
              <a:t>bố</a:t>
            </a:r>
            <a:r>
              <a:rPr lang="en-US" sz="2400" b="0" dirty="0">
                <a:solidFill>
                  <a:srgbClr val="FF0000"/>
                </a:solidFill>
                <a:latin typeface="Times New Roman" panose="02020603050405020304" pitchFamily="18" charset="0"/>
                <a:cs typeface="Times New Roman" panose="02020603050405020304" pitchFamily="18" charset="0"/>
              </a:rPr>
              <a:t> </a:t>
            </a:r>
            <a:r>
              <a:rPr lang="en-US" sz="2400" b="0" dirty="0" err="1">
                <a:solidFill>
                  <a:srgbClr val="FF0000"/>
                </a:solidFill>
                <a:latin typeface="Times New Roman" panose="02020603050405020304" pitchFamily="18" charset="0"/>
                <a:cs typeface="Times New Roman" panose="02020603050405020304" pitchFamily="18" charset="0"/>
              </a:rPr>
              <a:t>đều</a:t>
            </a:r>
            <a:endParaRPr lang="en-US" sz="2400" b="0" dirty="0">
              <a:solidFill>
                <a:srgbClr val="FF00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27752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B52464-E251-4CA0-9D8C-92D602E38B96}"/>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về</a:t>
            </a:r>
            <a:r>
              <a:rPr lang="en-US" dirty="0"/>
              <a:t> random sampling</a:t>
            </a:r>
          </a:p>
        </p:txBody>
      </p:sp>
      <p:sp>
        <p:nvSpPr>
          <p:cNvPr id="7" name="Text Placeholder 6">
            <a:extLst>
              <a:ext uri="{FF2B5EF4-FFF2-40B4-BE49-F238E27FC236}">
                <a16:creationId xmlns:a16="http://schemas.microsoft.com/office/drawing/2014/main" id="{54CEAF37-AED5-4E2C-95DC-4846A342BB1A}"/>
              </a:ext>
            </a:extLst>
          </p:cNvPr>
          <p:cNvSpPr>
            <a:spLocks noGrp="1"/>
          </p:cNvSpPr>
          <p:nvPr>
            <p:ph type="body" idx="1"/>
          </p:nvPr>
        </p:nvSpPr>
        <p:spPr/>
        <p:txBody>
          <a:bodyPr/>
          <a:lstStyle/>
          <a:p>
            <a:r>
              <a:rPr lang="en-US" b="0" dirty="0" err="1"/>
              <a:t>Các</a:t>
            </a:r>
            <a:r>
              <a:rPr lang="en-US" b="0" dirty="0"/>
              <a:t> </a:t>
            </a:r>
            <a:r>
              <a:rPr lang="en-US" b="0" dirty="0" err="1"/>
              <a:t>điểm</a:t>
            </a:r>
            <a:r>
              <a:rPr lang="en-US" b="0" dirty="0"/>
              <a:t> </a:t>
            </a:r>
            <a:r>
              <a:rPr lang="en-US" b="0" dirty="0" err="1"/>
              <a:t>phải</a:t>
            </a:r>
            <a:r>
              <a:rPr lang="en-US" b="0" dirty="0"/>
              <a:t> đ</a:t>
            </a:r>
            <a:r>
              <a:rPr lang="vi-VN" b="0" dirty="0"/>
              <a:t>ư</a:t>
            </a:r>
            <a:r>
              <a:rPr lang="en-US" b="0" dirty="0" err="1"/>
              <a:t>ợc</a:t>
            </a:r>
            <a:r>
              <a:rPr lang="en-US" b="0" dirty="0"/>
              <a:t> </a:t>
            </a:r>
            <a:r>
              <a:rPr lang="en-US" b="0" dirty="0" err="1"/>
              <a:t>phân</a:t>
            </a:r>
            <a:r>
              <a:rPr lang="en-US" b="0" dirty="0"/>
              <a:t> </a:t>
            </a:r>
            <a:r>
              <a:rPr lang="en-US" b="0" dirty="0" err="1"/>
              <a:t>bố</a:t>
            </a:r>
            <a:r>
              <a:rPr lang="en-US" b="0" dirty="0"/>
              <a:t> </a:t>
            </a:r>
            <a:r>
              <a:rPr lang="en-US" b="0" dirty="0" err="1"/>
              <a:t>đều</a:t>
            </a:r>
            <a:endParaRPr lang="en-US" b="0" dirty="0"/>
          </a:p>
        </p:txBody>
      </p:sp>
      <p:pic>
        <p:nvPicPr>
          <p:cNvPr id="6" name="Content Placeholder 5">
            <a:extLst>
              <a:ext uri="{FF2B5EF4-FFF2-40B4-BE49-F238E27FC236}">
                <a16:creationId xmlns:a16="http://schemas.microsoft.com/office/drawing/2014/main" id="{95028A72-CB1A-41C5-8E51-08398009B57B}"/>
              </a:ext>
            </a:extLst>
          </p:cNvPr>
          <p:cNvPicPr>
            <a:picLocks noGrp="1" noChangeAspect="1"/>
          </p:cNvPicPr>
          <p:nvPr>
            <p:ph sz="half" idx="2"/>
          </p:nvPr>
        </p:nvPicPr>
        <p:blipFill>
          <a:blip r:embed="rId2"/>
          <a:stretch>
            <a:fillRect/>
          </a:stretch>
        </p:blipFill>
        <p:spPr>
          <a:xfrm>
            <a:off x="1312863" y="2785269"/>
            <a:ext cx="3181350" cy="2667000"/>
          </a:xfrm>
          <a:prstGeom prst="rect">
            <a:avLst/>
          </a:prstGeom>
        </p:spPr>
      </p:pic>
      <p:sp>
        <p:nvSpPr>
          <p:cNvPr id="8" name="Text Placeholder 7">
            <a:extLst>
              <a:ext uri="{FF2B5EF4-FFF2-40B4-BE49-F238E27FC236}">
                <a16:creationId xmlns:a16="http://schemas.microsoft.com/office/drawing/2014/main" id="{01D35814-6104-41D6-BA2A-AAAC9D26B57C}"/>
              </a:ext>
            </a:extLst>
          </p:cNvPr>
          <p:cNvSpPr>
            <a:spLocks noGrp="1"/>
          </p:cNvSpPr>
          <p:nvPr>
            <p:ph type="body" sz="quarter" idx="3"/>
          </p:nvPr>
        </p:nvSpPr>
        <p:spPr/>
        <p:txBody>
          <a:bodyPr/>
          <a:lstStyle/>
          <a:p>
            <a:endParaRPr lang="en-US" dirty="0"/>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F9435087-9DAE-4D6C-AF94-62DB3CFA4E5F}"/>
                  </a:ext>
                </a:extLst>
              </p:cNvPr>
              <p:cNvSpPr>
                <a:spLocks noGrp="1"/>
              </p:cNvSpPr>
              <p:nvPr>
                <p:ph sz="quarter" idx="4"/>
              </p:nvPr>
            </p:nvSpPr>
            <p:spPr/>
            <p:txBody>
              <a:bodyPr>
                <a:normAutofit/>
              </a:bodyPr>
              <a:lstStyle/>
              <a:p>
                <a:endParaRPr lang="en-US" sz="2500" dirty="0">
                  <a:latin typeface="Times New Roman" panose="02020603050405020304" pitchFamily="18" charset="0"/>
                  <a:ea typeface="Tiffany" panose="02020500000000000000" pitchFamily="18" charset="0"/>
                  <a:cs typeface="Times New Roman" panose="02020603050405020304" pitchFamily="18" charset="0"/>
                </a:endParaRPr>
              </a:p>
              <a:p>
                <a:r>
                  <a:rPr lang="en-US" sz="2500" dirty="0">
                    <a:latin typeface="Times New Roman" panose="02020603050405020304" pitchFamily="18" charset="0"/>
                    <a:ea typeface="Tiffany" panose="02020500000000000000" pitchFamily="18" charset="0"/>
                    <a:cs typeface="Times New Roman" panose="02020603050405020304" pitchFamily="18" charset="0"/>
                  </a:rPr>
                  <a:t>Ratio = </a:t>
                </a:r>
                <a14:m>
                  <m:oMath xmlns:m="http://schemas.openxmlformats.org/officeDocument/2006/math">
                    <m:f>
                      <m:fPr>
                        <m:ctrlPr>
                          <a:rPr lang="en-US" sz="2500" i="1" smtClean="0">
                            <a:latin typeface="Cambria Math" panose="02040503050406030204" pitchFamily="18" charset="0"/>
                          </a:rPr>
                        </m:ctrlPr>
                      </m:fPr>
                      <m:num>
                        <m:r>
                          <a:rPr lang="en-US" sz="2500" b="0" i="1" smtClean="0">
                            <a:latin typeface="Cambria Math" panose="02040503050406030204" pitchFamily="18" charset="0"/>
                          </a:rPr>
                          <m:t>𝐴𝑟𝑒𝑎</m:t>
                        </m:r>
                        <m:r>
                          <a:rPr lang="en-US" sz="2500" b="0" i="1" smtClean="0">
                            <a:latin typeface="Cambria Math" panose="02040503050406030204" pitchFamily="18" charset="0"/>
                          </a:rPr>
                          <m:t> </m:t>
                        </m:r>
                        <m:r>
                          <a:rPr lang="en-US" sz="2500" b="0" i="1" smtClean="0">
                            <a:latin typeface="Cambria Math" panose="02040503050406030204" pitchFamily="18" charset="0"/>
                          </a:rPr>
                          <m:t>𝑜𝑓</m:t>
                        </m:r>
                        <m:r>
                          <a:rPr lang="en-US" sz="2500" b="0" i="1" smtClean="0">
                            <a:latin typeface="Cambria Math" panose="02040503050406030204" pitchFamily="18" charset="0"/>
                          </a:rPr>
                          <m:t> </m:t>
                        </m:r>
                        <m:r>
                          <a:rPr lang="en-US" sz="2500" b="0" i="1" smtClean="0">
                            <a:latin typeface="Cambria Math" panose="02040503050406030204" pitchFamily="18" charset="0"/>
                          </a:rPr>
                          <m:t>𝑠h𝑎𝑝𝑒</m:t>
                        </m:r>
                      </m:num>
                      <m:den>
                        <m:r>
                          <a:rPr lang="en-US" sz="2500" b="0" i="1" smtClean="0">
                            <a:latin typeface="Cambria Math" panose="02040503050406030204" pitchFamily="18" charset="0"/>
                          </a:rPr>
                          <m:t>𝐴𝑟𝑒𝑎</m:t>
                        </m:r>
                        <m:r>
                          <a:rPr lang="en-US" sz="2500" b="0" i="1" smtClean="0">
                            <a:latin typeface="Cambria Math" panose="02040503050406030204" pitchFamily="18" charset="0"/>
                          </a:rPr>
                          <m:t> </m:t>
                        </m:r>
                        <m:r>
                          <a:rPr lang="en-US" sz="2500" b="0" i="1" smtClean="0">
                            <a:latin typeface="Cambria Math" panose="02040503050406030204" pitchFamily="18" charset="0"/>
                          </a:rPr>
                          <m:t>𝑜𝑓</m:t>
                        </m:r>
                        <m:r>
                          <a:rPr lang="en-US" sz="2500" b="0" i="1" smtClean="0">
                            <a:latin typeface="Cambria Math" panose="02040503050406030204" pitchFamily="18" charset="0"/>
                          </a:rPr>
                          <m:t> </m:t>
                        </m:r>
                        <m:r>
                          <a:rPr lang="en-US" sz="2500" b="0" i="1" smtClean="0">
                            <a:latin typeface="Cambria Math" panose="02040503050406030204" pitchFamily="18" charset="0"/>
                          </a:rPr>
                          <m:t>𝑏𝑜𝑥</m:t>
                        </m:r>
                      </m:den>
                    </m:f>
                  </m:oMath>
                </a14:m>
                <a:endParaRPr lang="en-US" sz="2500" dirty="0">
                  <a:latin typeface="Times New Roman" panose="02020603050405020304" pitchFamily="18" charset="0"/>
                  <a:ea typeface="Tiffany" panose="02020500000000000000" pitchFamily="18" charset="0"/>
                  <a:cs typeface="Times New Roman" panose="02020603050405020304" pitchFamily="18" charset="0"/>
                </a:endParaRPr>
              </a:p>
              <a:p>
                <a:r>
                  <a:rPr lang="en-US" sz="2500" dirty="0">
                    <a:latin typeface="Times New Roman" panose="02020603050405020304" pitchFamily="18" charset="0"/>
                    <a:ea typeface="Tiffany" panose="02020500000000000000" pitchFamily="18" charset="0"/>
                    <a:cs typeface="Times New Roman" panose="02020603050405020304" pitchFamily="18" charset="0"/>
                  </a:rPr>
                  <a:t>Ratio = </a:t>
                </a:r>
                <a14:m>
                  <m:oMath xmlns:m="http://schemas.openxmlformats.org/officeDocument/2006/math">
                    <m:f>
                      <m:fPr>
                        <m:ctrlPr>
                          <a:rPr lang="en-US" sz="2500" i="1" smtClean="0">
                            <a:latin typeface="Cambria Math" panose="02040503050406030204" pitchFamily="18" charset="0"/>
                          </a:rPr>
                        </m:ctrlPr>
                      </m:fPr>
                      <m:num>
                        <m:r>
                          <a:rPr lang="en-US" sz="2500" b="0" i="1" smtClean="0">
                            <a:latin typeface="Cambria Math" panose="02040503050406030204" pitchFamily="18" charset="0"/>
                          </a:rPr>
                          <m:t>𝑃𝑜𝑖𝑛𝑡𝑠</m:t>
                        </m:r>
                        <m:r>
                          <a:rPr lang="en-US" sz="2500" b="0" i="1" smtClean="0">
                            <a:latin typeface="Cambria Math" panose="02040503050406030204" pitchFamily="18" charset="0"/>
                          </a:rPr>
                          <m:t> </m:t>
                        </m:r>
                        <m:r>
                          <a:rPr lang="en-US" sz="2500" b="0" i="1" smtClean="0">
                            <a:latin typeface="Cambria Math" panose="02040503050406030204" pitchFamily="18" charset="0"/>
                          </a:rPr>
                          <m:t>𝑖𝑛</m:t>
                        </m:r>
                        <m:r>
                          <a:rPr lang="en-US" sz="2500" b="0" i="1" smtClean="0">
                            <a:latin typeface="Cambria Math" panose="02040503050406030204" pitchFamily="18" charset="0"/>
                          </a:rPr>
                          <m:t> </m:t>
                        </m:r>
                        <m:r>
                          <a:rPr lang="en-US" sz="2500" b="0" i="1" smtClean="0">
                            <a:latin typeface="Cambria Math" panose="02040503050406030204" pitchFamily="18" charset="0"/>
                          </a:rPr>
                          <m:t>𝑠h𝑎𝑝𝑒</m:t>
                        </m:r>
                      </m:num>
                      <m:den>
                        <m:r>
                          <a:rPr lang="en-US" sz="2500" b="0" i="1" smtClean="0">
                            <a:latin typeface="Cambria Math" panose="02040503050406030204" pitchFamily="18" charset="0"/>
                          </a:rPr>
                          <m:t>𝑃𝑜𝑖𝑛𝑡𝑠</m:t>
                        </m:r>
                        <m:r>
                          <a:rPr lang="en-US" sz="2500" b="0" i="1" smtClean="0">
                            <a:latin typeface="Cambria Math" panose="02040503050406030204" pitchFamily="18" charset="0"/>
                          </a:rPr>
                          <m:t> </m:t>
                        </m:r>
                        <m:r>
                          <a:rPr lang="en-US" sz="2500" b="0" i="1" smtClean="0">
                            <a:latin typeface="Cambria Math" panose="02040503050406030204" pitchFamily="18" charset="0"/>
                          </a:rPr>
                          <m:t>𝑖𝑛</m:t>
                        </m:r>
                        <m:r>
                          <a:rPr lang="en-US" sz="2500" b="0" i="1" smtClean="0">
                            <a:latin typeface="Cambria Math" panose="02040503050406030204" pitchFamily="18" charset="0"/>
                          </a:rPr>
                          <m:t> </m:t>
                        </m:r>
                        <m:r>
                          <a:rPr lang="en-US" sz="2500" b="0" i="1" smtClean="0">
                            <a:latin typeface="Cambria Math" panose="02040503050406030204" pitchFamily="18" charset="0"/>
                          </a:rPr>
                          <m:t>𝑏𝑜𝑥</m:t>
                        </m:r>
                      </m:den>
                    </m:f>
                  </m:oMath>
                </a14:m>
                <a:endParaRPr lang="en-US" sz="2500" dirty="0">
                  <a:latin typeface="Times New Roman" panose="02020603050405020304" pitchFamily="18" charset="0"/>
                  <a:ea typeface="Tiffany" panose="02020500000000000000" pitchFamily="18" charset="0"/>
                  <a:cs typeface="Times New Roman" panose="02020603050405020304" pitchFamily="18" charset="0"/>
                </a:endParaRPr>
              </a:p>
              <a:p>
                <a:r>
                  <a:rPr lang="en-US" sz="2500" dirty="0">
                    <a:latin typeface="Times New Roman" panose="02020603050405020304" pitchFamily="18" charset="0"/>
                    <a:ea typeface="Tiffany" panose="02020500000000000000" pitchFamily="18" charset="0"/>
                    <a:cs typeface="Times New Roman" panose="02020603050405020304" pitchFamily="18" charset="0"/>
                    <a:sym typeface="Wingdings" panose="05000000000000000000" pitchFamily="2" charset="2"/>
                  </a:rPr>
                  <a:t> Area of shape = Ratio * Area of box</a:t>
                </a:r>
                <a:endParaRPr lang="en-US" sz="2500" dirty="0">
                  <a:latin typeface="Times New Roman" panose="02020603050405020304" pitchFamily="18" charset="0"/>
                  <a:ea typeface="Tiffany" panose="02020500000000000000" pitchFamily="18" charset="0"/>
                  <a:cs typeface="Times New Roman" panose="02020603050405020304" pitchFamily="18" charset="0"/>
                </a:endParaRPr>
              </a:p>
            </p:txBody>
          </p:sp>
        </mc:Choice>
        <mc:Fallback>
          <p:sp>
            <p:nvSpPr>
              <p:cNvPr id="9" name="Content Placeholder 8">
                <a:extLst>
                  <a:ext uri="{FF2B5EF4-FFF2-40B4-BE49-F238E27FC236}">
                    <a16:creationId xmlns:a16="http://schemas.microsoft.com/office/drawing/2014/main" id="{F9435087-9DAE-4D6C-AF94-62DB3CFA4E5F}"/>
                  </a:ext>
                </a:extLst>
              </p:cNvPr>
              <p:cNvSpPr>
                <a:spLocks noGrp="1" noRot="1" noChangeAspect="1" noMove="1" noResize="1" noEditPoints="1" noAdjustHandles="1" noChangeArrowheads="1" noChangeShapeType="1" noTextEdit="1"/>
              </p:cNvSpPr>
              <p:nvPr>
                <p:ph sz="quarter" idx="4"/>
              </p:nvPr>
            </p:nvSpPr>
            <p:spPr>
              <a:blipFill>
                <a:blip r:embed="rId3"/>
                <a:stretch>
                  <a:fillRect l="-1765"/>
                </a:stretch>
              </a:blipFill>
            </p:spPr>
            <p:txBody>
              <a:bodyPr/>
              <a:lstStyle/>
              <a:p>
                <a:r>
                  <a:rPr lang="en-US">
                    <a:noFill/>
                  </a:rPr>
                  <a:t> </a:t>
                </a:r>
              </a:p>
            </p:txBody>
          </p:sp>
        </mc:Fallback>
      </mc:AlternateContent>
    </p:spTree>
    <p:extLst>
      <p:ext uri="{BB962C8B-B14F-4D97-AF65-F5344CB8AC3E}">
        <p14:creationId xmlns:p14="http://schemas.microsoft.com/office/powerpoint/2010/main" val="4190625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D7928E25-0954-45E8-92F4-882F952FB285}"/>
              </a:ext>
            </a:extLst>
          </p:cNvPr>
          <p:cNvSpPr>
            <a:spLocks noGrp="1"/>
          </p:cNvSpPr>
          <p:nvPr>
            <p:ph type="title"/>
          </p:nvPr>
        </p:nvSpPr>
        <p:spPr>
          <a:xfrm>
            <a:off x="640079" y="2053641"/>
            <a:ext cx="3669161" cy="2760098"/>
          </a:xfrm>
        </p:spPr>
        <p:txBody>
          <a:bodyPr>
            <a:normAutofit/>
          </a:bodyPr>
          <a:lstStyle/>
          <a:p>
            <a:r>
              <a:rPr lang="en-US">
                <a:solidFill>
                  <a:srgbClr val="FFFFFF"/>
                </a:solidFill>
              </a:rPr>
              <a:t>Lý do sử dụng tích phân Monte Carlo</a:t>
            </a:r>
          </a:p>
        </p:txBody>
      </p:sp>
      <p:sp>
        <p:nvSpPr>
          <p:cNvPr id="8" name="Content Placeholder 7">
            <a:extLst>
              <a:ext uri="{FF2B5EF4-FFF2-40B4-BE49-F238E27FC236}">
                <a16:creationId xmlns:a16="http://schemas.microsoft.com/office/drawing/2014/main" id="{A51DB94D-7234-4B9E-8E5A-11914C0D2148}"/>
              </a:ext>
            </a:extLst>
          </p:cNvPr>
          <p:cNvSpPr>
            <a:spLocks noGrp="1"/>
          </p:cNvSpPr>
          <p:nvPr>
            <p:ph idx="1"/>
          </p:nvPr>
        </p:nvSpPr>
        <p:spPr>
          <a:xfrm>
            <a:off x="6090574" y="801866"/>
            <a:ext cx="5306084" cy="5230634"/>
          </a:xfrm>
        </p:spPr>
        <p:txBody>
          <a:bodyPr anchor="ctr">
            <a:normAutofit/>
          </a:bodyPr>
          <a:lstStyle/>
          <a:p>
            <a:r>
              <a:rPr lang="vi-VN" sz="2400">
                <a:solidFill>
                  <a:srgbClr val="000000"/>
                </a:solidFill>
              </a:rPr>
              <a:t>Vì lý do này, đối với các tích phân phức tạp</a:t>
            </a:r>
            <a:r>
              <a:rPr lang="en-US" sz="2400">
                <a:solidFill>
                  <a:srgbClr val="000000"/>
                </a:solidFill>
              </a:rPr>
              <a:t> (nhiều chiều, tích phân không xác định, … ) thì ph</a:t>
            </a:r>
            <a:r>
              <a:rPr lang="vi-VN" sz="2400">
                <a:solidFill>
                  <a:srgbClr val="000000"/>
                </a:solidFill>
              </a:rPr>
              <a:t>ư</a:t>
            </a:r>
            <a:r>
              <a:rPr lang="en-US" sz="2400">
                <a:solidFill>
                  <a:srgbClr val="000000"/>
                </a:solidFill>
              </a:rPr>
              <a:t>ơng pháp MC </a:t>
            </a:r>
            <a:r>
              <a:rPr lang="vi-VN" sz="2400">
                <a:solidFill>
                  <a:srgbClr val="000000"/>
                </a:solidFill>
              </a:rPr>
              <a:t>nói chung là một giải pháp tốt hơn (mặc dù tốc độ hội tụ </a:t>
            </a:r>
            <a:r>
              <a:rPr lang="en-US" sz="2400">
                <a:solidFill>
                  <a:srgbClr val="000000"/>
                </a:solidFill>
              </a:rPr>
              <a:t>của chúng </a:t>
            </a:r>
            <a:r>
              <a:rPr lang="vi-VN" sz="2400">
                <a:solidFill>
                  <a:srgbClr val="000000"/>
                </a:solidFill>
              </a:rPr>
              <a:t>khá tệ</a:t>
            </a:r>
            <a:r>
              <a:rPr lang="en-US" sz="2400">
                <a:solidFill>
                  <a:srgbClr val="000000"/>
                </a:solidFill>
              </a:rPr>
              <a:t>)</a:t>
            </a:r>
            <a:r>
              <a:rPr lang="vi-VN" sz="2400">
                <a:solidFill>
                  <a:srgbClr val="000000"/>
                </a:solidFill>
              </a:rPr>
              <a:t>.</a:t>
            </a:r>
            <a:endParaRPr lang="en-US" sz="2400">
              <a:solidFill>
                <a:srgbClr val="000000"/>
              </a:solidFill>
            </a:endParaRPr>
          </a:p>
        </p:txBody>
      </p:sp>
    </p:spTree>
    <p:extLst>
      <p:ext uri="{BB962C8B-B14F-4D97-AF65-F5344CB8AC3E}">
        <p14:creationId xmlns:p14="http://schemas.microsoft.com/office/powerpoint/2010/main" val="1267911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169</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Cambria Math</vt:lpstr>
      <vt:lpstr>Times New Roman</vt:lpstr>
      <vt:lpstr>Office Theme</vt:lpstr>
      <vt:lpstr>Tích phân Monte Carlo</vt:lpstr>
      <vt:lpstr>Ví dụ về random sampling</vt:lpstr>
      <vt:lpstr>Ví dụ về random sampling</vt:lpstr>
      <vt:lpstr>Lý do sử dụng tích phân Monte Carlo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Tích phân Monte Carlo</dc:title>
  <dc:creator>Ha Vy</dc:creator>
  <cp:lastModifiedBy>Ha Vy</cp:lastModifiedBy>
  <cp:revision>1</cp:revision>
  <dcterms:created xsi:type="dcterms:W3CDTF">2019-04-17T08:12:52Z</dcterms:created>
  <dcterms:modified xsi:type="dcterms:W3CDTF">2019-04-17T08:15:07Z</dcterms:modified>
</cp:coreProperties>
</file>