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7" r:id="rId5"/>
    <p:sldId id="266" r:id="rId6"/>
    <p:sldId id="265" r:id="rId7"/>
    <p:sldId id="262" r:id="rId8"/>
    <p:sldId id="261" r:id="rId9"/>
    <p:sldId id="263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8941-B937-7BCA-423E-4A6BA8FCC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ADD39-7DA5-B195-A784-CC0D5A84E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53DA-FC3D-A02E-902E-B8A2EF64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E9015-816A-C230-5522-D2AB92A7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1DE7-02CF-CD16-0CC3-0B41B105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5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9EB9-67EE-9B16-BAE9-C44A1AE0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B3D4A-53B5-D430-B361-751634146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9BF2-2B80-231F-63F8-A444EDA7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A758F-4F09-80A0-21B2-122EA5B5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95518-1036-9917-AC08-FD4EE57C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F4E41-7325-019A-A1B7-071ACDD1E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6A028-A0F2-EFF1-C59E-B67E0E60D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38D91-8EB8-78D7-F0A1-DA272B08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1B312-E99C-99EE-5F3D-61A75A21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EFF4-FD46-B052-5D41-BB3F2152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1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467D-72EF-6686-5985-7625CBB9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2E58-0ED3-6AEF-5DA7-FAB1DF7EA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24878-6B9D-B26E-BC10-A3AE4C9A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5DD3-7B16-B471-C039-E5ACF129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E938-FDD1-B81A-9FB7-3095D15D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278A-179C-60FC-D0D1-324C7BE9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FD2F8-959C-75BD-C179-B15A374C3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D00F9-6290-9719-97B1-E4BDDBDA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2F39E-0341-5868-19DB-24157DFA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8C48D-31EF-D8D1-0E1A-4D1DD34C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8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4FB1-2532-E3F8-9F19-C6E85479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A651-03BA-0DFC-928A-D8EECC400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FFA9D-2EB9-A6B4-B90C-73900C23D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6F09-4349-3B5F-585F-9E4FE18C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B50D7-1A2D-EB73-D6FF-FBA9EA1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168F1-78A8-E4F5-61FB-EB8853E8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DC91-E676-A348-B2C8-6409580B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A20E9-079B-3978-3630-F38390C0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8E2AE-E0D6-B226-5431-43B19E43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18E02-95E5-0D37-4748-8F2B2B150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26F02-25DD-10E6-3904-8737F77D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56A7D-B03F-D15D-F341-064A8FE6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5B3ED-7DBB-90B1-5AE3-3A73CF0D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0033D-0FA0-CEA9-1B39-E8B4A560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2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0BF5-AFE0-17DF-10D9-7F7C088F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AAFFC-5DED-8071-C148-65216D98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2EB5E-F944-1D10-50B2-59ED41D7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D7E1B-7F54-A37F-A103-95AC1EEA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ADC0A-75C1-BEE1-CDD7-423F077D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EE295-5138-7B96-356F-D663E1F9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0C07A-F288-7912-B9AC-9CF95C66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ECDF-843A-1639-7EE1-696CEE79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DDBA-8E7F-9E1B-9352-9AFC68C9E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E994B-401A-DBDC-8F19-B678605E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AAAB6-9BB1-5353-5E73-531834BF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34BC9-CC71-3E9B-1100-C226A9F6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F6A1B-86E8-60B6-54A5-F833271B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1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ECAE-D95B-6779-193F-F4211BC8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DDC83-2C4A-CC6A-3C5C-94FCB7539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0F3A6-C992-3576-F39C-51BA22228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5FDB0-CCE0-0A42-45E9-D149DDCC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869A-78C3-4D94-99E1-BFAAEF8ABA2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CD3EE-187C-9344-3384-FC43BC7D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3FA73-7A05-2849-B163-18CEFEE1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B1ACD-F17B-653D-1823-EB094840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34B2A-0A5D-3D03-9082-246AF11B2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6E51-BEFD-853D-19A3-2DDBF73E7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A869A-78C3-4D94-99E1-BFAAEF8ABA2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1FC8-C6E2-42DB-6116-CAB092B81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C7647-5032-F1B2-28E6-005450A51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2AEB0-2A1D-48A0-B4B4-5D1FBCAB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How Much Do We Get Paid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15" y="3886200"/>
            <a:ext cx="10926304" cy="1752600"/>
          </a:xfrm>
        </p:spPr>
        <p:txBody>
          <a:bodyPr/>
          <a:lstStyle/>
          <a:p>
            <a:r>
              <a:rPr dirty="0"/>
              <a:t>Focus on </a:t>
            </a:r>
            <a:r>
              <a:rPr lang="en-US" sz="2400" dirty="0"/>
              <a:t>Data Practitioners and factors influencing salary level and variations.</a:t>
            </a:r>
            <a:br>
              <a:rPr dirty="0"/>
            </a:br>
            <a:br>
              <a:rPr dirty="0"/>
            </a:br>
            <a:r>
              <a:rPr dirty="0"/>
              <a:t>Fomba Kassoh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B9E3F-171E-6BBD-C2D4-3D5A280D6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AA62881F-FA98-2EEF-5B2A-BCD325C1C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43" y="720573"/>
            <a:ext cx="11451345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Key Highlights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Top-Paying Roles:</a:t>
            </a:r>
            <a:br>
              <a:rPr lang="en-US" sz="2400" b="1" dirty="0"/>
            </a:br>
            <a:r>
              <a:rPr lang="en-US" sz="2400" dirty="0"/>
              <a:t>Machine Learning &amp; AI, Data Scientist, and Leadership, especially at senior levels.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Regional Insights: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Northeast and West:</a:t>
            </a:r>
            <a:r>
              <a:rPr lang="en-US" sz="2400" dirty="0"/>
              <a:t> Higher average salaries, especially in states like California and New York.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Midwest and South:</a:t>
            </a:r>
            <a:r>
              <a:rPr lang="en-US" sz="2400" dirty="0"/>
              <a:t> Lower average salaries, with competitive pay in Illinois and Texas.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Impact of Experience and Company Size:</a:t>
            </a:r>
            <a:br>
              <a:rPr lang="en-US" dirty="0"/>
            </a:br>
            <a:r>
              <a:rPr lang="en-US" sz="2400" dirty="0"/>
              <a:t>Higher experience and larger companies align with increased salaries.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Employment Types:</a:t>
            </a:r>
            <a:br>
              <a:rPr lang="en-US" dirty="0"/>
            </a:br>
            <a:r>
              <a:rPr lang="en-US" sz="2400" dirty="0"/>
              <a:t>Full-time roles generally pay more, with variability in freelance and contract roles.</a:t>
            </a:r>
          </a:p>
        </p:txBody>
      </p:sp>
    </p:spTree>
    <p:extLst>
      <p:ext uri="{BB962C8B-B14F-4D97-AF65-F5344CB8AC3E}">
        <p14:creationId xmlns:p14="http://schemas.microsoft.com/office/powerpoint/2010/main" val="414731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062A4-B971-06B4-5E38-FE33574EC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C025E6EF-8C9D-BF43-EB35-FFE84924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236" y="1059120"/>
            <a:ext cx="9777528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Summary:</a:t>
            </a:r>
            <a:br>
              <a:rPr lang="en-US" dirty="0"/>
            </a:br>
            <a:r>
              <a:rPr lang="en-US" sz="2400" dirty="0"/>
              <a:t>Salary variations are influenced by experience, job type, company size, and region.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Takeaways: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Professionals should consider high-demand roles and regions for better pay.</a:t>
            </a:r>
          </a:p>
          <a:p>
            <a:pPr marL="800100" lvl="2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Employers can use these insights for competitive salary offerings.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Future Considerations:</a:t>
            </a:r>
            <a:br>
              <a:rPr lang="en-US" dirty="0"/>
            </a:br>
            <a:r>
              <a:rPr lang="en-US" sz="2400" dirty="0"/>
              <a:t>Explore industry-specific variations and emerging tech impacts on salaries</a:t>
            </a:r>
          </a:p>
        </p:txBody>
      </p:sp>
    </p:spTree>
    <p:extLst>
      <p:ext uri="{BB962C8B-B14F-4D97-AF65-F5344CB8AC3E}">
        <p14:creationId xmlns:p14="http://schemas.microsoft.com/office/powerpoint/2010/main" val="336488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1C6AA-6525-7ED6-E94C-E367AF2E1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A304158B-0EE3-C768-2822-5F0D204B3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777" y="1316799"/>
            <a:ext cx="842917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/>
              <a:t>Data Sources: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Kaggle: Data Science Salaries 2024</a:t>
            </a:r>
          </a:p>
          <a:p>
            <a:pPr marL="800100" lvl="2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BLS: Occupational Employment and Wage Statistics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Tools Used:</a:t>
            </a:r>
            <a:br>
              <a:rPr lang="en-US" dirty="0"/>
            </a:br>
            <a:r>
              <a:rPr lang="en-US" sz="2400" dirty="0"/>
              <a:t>R (ggplot2, </a:t>
            </a:r>
            <a:r>
              <a:rPr lang="en-US" sz="2400" dirty="0" err="1"/>
              <a:t>dplyr</a:t>
            </a:r>
            <a:r>
              <a:rPr lang="en-US" sz="2400" dirty="0"/>
              <a:t>, </a:t>
            </a:r>
            <a:r>
              <a:rPr lang="en-US" sz="2400" dirty="0" err="1"/>
              <a:t>gridExtra</a:t>
            </a:r>
            <a:r>
              <a:rPr lang="en-US" sz="2400" dirty="0"/>
              <a:t>, </a:t>
            </a:r>
            <a:r>
              <a:rPr lang="en-US" sz="2400" dirty="0" err="1"/>
              <a:t>tidytext</a:t>
            </a:r>
            <a:r>
              <a:rPr lang="en-US" sz="2400" dirty="0"/>
              <a:t>, sf, </a:t>
            </a:r>
            <a:r>
              <a:rPr lang="en-US" sz="2400" dirty="0" err="1"/>
              <a:t>tidyr</a:t>
            </a:r>
            <a:r>
              <a:rPr lang="en-US" sz="2400" dirty="0"/>
              <a:t>) for data analysis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99405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1BBDD-A3C2-AEB4-D749-9ED6C5FD5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CF666CC-7175-1E6E-19B6-953309A66A58}"/>
              </a:ext>
            </a:extLst>
          </p:cNvPr>
          <p:cNvSpPr txBox="1"/>
          <p:nvPr/>
        </p:nvSpPr>
        <p:spPr>
          <a:xfrm>
            <a:off x="1260528" y="743918"/>
            <a:ext cx="967094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Title and Introduction</a:t>
            </a:r>
          </a:p>
          <a:p>
            <a:pPr>
              <a:spcAft>
                <a:spcPts val="600"/>
              </a:spcAft>
            </a:pPr>
            <a:r>
              <a:rPr lang="en-US" sz="2400" b="1" dirty="0"/>
              <a:t>Title: How Much Do </a:t>
            </a:r>
            <a:r>
              <a:rPr lang="en-US" sz="2400" dirty="0"/>
              <a:t>Data Practitioners Get Paid?</a:t>
            </a:r>
          </a:p>
          <a:p>
            <a:pPr indent="744538">
              <a:spcAft>
                <a:spcPts val="1200"/>
              </a:spcAft>
            </a:pPr>
            <a:r>
              <a:rPr lang="en-US" sz="2400" dirty="0"/>
              <a:t>Salary Insights: Role, Region, and Experience Analysis</a:t>
            </a:r>
          </a:p>
          <a:p>
            <a:pPr marL="1890713" indent="-1890713">
              <a:spcAft>
                <a:spcPts val="600"/>
              </a:spcAft>
            </a:pPr>
            <a:r>
              <a:rPr lang="en-US" sz="2400" b="1" dirty="0"/>
              <a:t>Introduction: </a:t>
            </a:r>
            <a:r>
              <a:rPr lang="en-US" sz="2400" dirty="0"/>
              <a:t>Analysis of salary trends in data science and tech, covering roles, experience levels, employment types, company size, and regional variations.</a:t>
            </a:r>
          </a:p>
          <a:p>
            <a:r>
              <a:rPr lang="en-US" sz="2400" b="1" dirty="0"/>
              <a:t>Data Sources: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Kaggle: Data Science Salaries 2024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BLS: Occupational Employment and Wage Statistics</a:t>
            </a:r>
          </a:p>
          <a:p>
            <a:pPr marL="1487488" indent="-1487488"/>
            <a:r>
              <a:rPr lang="en-US" sz="2400" b="1" dirty="0"/>
              <a:t>Objective: </a:t>
            </a:r>
            <a:r>
              <a:rPr lang="en-US" sz="2400" dirty="0"/>
              <a:t>Insights for Data Practitioners on factors influencing salary  level and variations.</a:t>
            </a:r>
          </a:p>
        </p:txBody>
      </p:sp>
    </p:spTree>
    <p:extLst>
      <p:ext uri="{BB962C8B-B14F-4D97-AF65-F5344CB8AC3E}">
        <p14:creationId xmlns:p14="http://schemas.microsoft.com/office/powerpoint/2010/main" val="427470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36521-A26E-236C-E1F3-C7CD23D4E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CFC458CF-D56A-B76D-10FF-F8520A252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43" y="1059123"/>
            <a:ext cx="11451345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Analysis Summary</a:t>
            </a:r>
          </a:p>
          <a:p>
            <a:pPr>
              <a:spcAft>
                <a:spcPts val="1200"/>
              </a:spcAft>
            </a:pPr>
            <a:r>
              <a:rPr lang="en-US" sz="2400" b="1" dirty="0"/>
              <a:t>Scope:</a:t>
            </a:r>
            <a:br>
              <a:rPr lang="en-US" dirty="0"/>
            </a:br>
            <a:r>
              <a:rPr lang="en-US" sz="2400" dirty="0"/>
              <a:t>U.S. salary data across data practitioner roles, segmented by region, experience, job type, and company size.</a:t>
            </a:r>
          </a:p>
          <a:p>
            <a:r>
              <a:rPr lang="en-US" sz="2400" b="1" dirty="0"/>
              <a:t>Variables: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Experience:</a:t>
            </a:r>
            <a:r>
              <a:rPr lang="en-US" sz="2400" dirty="0"/>
              <a:t> From entry-level (EN) to executive (EX).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Employment Types:</a:t>
            </a:r>
            <a:r>
              <a:rPr lang="en-US" sz="2400" dirty="0"/>
              <a:t> Contract (CT), Freelance (FL), Part-time (PT), Full-time (FT).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Company Size:</a:t>
            </a:r>
            <a:r>
              <a:rPr lang="en-US" sz="2400" dirty="0"/>
              <a:t> Small (S), Medium (M), Large (L).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Remote Work:</a:t>
            </a:r>
            <a:r>
              <a:rPr lang="en-US" sz="2400" dirty="0"/>
              <a:t> 0%, 50%, or 100% remote.</a:t>
            </a:r>
          </a:p>
          <a:p>
            <a:r>
              <a:rPr lang="en-US" sz="2400" b="1" dirty="0"/>
              <a:t>Regions:</a:t>
            </a:r>
            <a:br>
              <a:rPr lang="en-US" dirty="0"/>
            </a:br>
            <a:r>
              <a:rPr lang="en-US" sz="2400" dirty="0"/>
              <a:t>Comparison across Northeast, West, Midwest, and South.</a:t>
            </a:r>
          </a:p>
        </p:txBody>
      </p:sp>
    </p:spTree>
    <p:extLst>
      <p:ext uri="{BB962C8B-B14F-4D97-AF65-F5344CB8AC3E}">
        <p14:creationId xmlns:p14="http://schemas.microsoft.com/office/powerpoint/2010/main" val="394419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94EFF-E3E7-5B0E-DAEE-E07B3D06F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DE485667-BC86-70D2-27BB-DF52714B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43" y="1059123"/>
            <a:ext cx="11451345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Analysis Summary</a:t>
            </a:r>
          </a:p>
          <a:p>
            <a:pPr>
              <a:spcAft>
                <a:spcPts val="1200"/>
              </a:spcAft>
            </a:pPr>
            <a:r>
              <a:rPr lang="en-US" sz="2400" b="1" dirty="0"/>
              <a:t>Scope:</a:t>
            </a:r>
            <a:br>
              <a:rPr lang="en-US" dirty="0"/>
            </a:br>
            <a:r>
              <a:rPr lang="en-US" sz="2400" dirty="0"/>
              <a:t>U.S. salary data across data practitioner roles, segmented by region, experience, job type, and company size.</a:t>
            </a:r>
          </a:p>
          <a:p>
            <a:r>
              <a:rPr lang="en-US" sz="2400" b="1" dirty="0"/>
              <a:t>Variables: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Experience:</a:t>
            </a:r>
            <a:r>
              <a:rPr lang="en-US" sz="2400" dirty="0"/>
              <a:t> From entry-level (EN) to executive (EX).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Employment Types:</a:t>
            </a:r>
            <a:r>
              <a:rPr lang="en-US" sz="2400" dirty="0"/>
              <a:t> Contract (CT), Freelance (FL), Part-time (PT), Full-time (FT).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Company Size:</a:t>
            </a:r>
            <a:r>
              <a:rPr lang="en-US" sz="2400" dirty="0"/>
              <a:t> Small (S), Medium (M), Large (L).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Remote Work:</a:t>
            </a:r>
            <a:r>
              <a:rPr lang="en-US" sz="2400" dirty="0"/>
              <a:t> 0%, 50%, or 100% remote.</a:t>
            </a:r>
          </a:p>
          <a:p>
            <a:r>
              <a:rPr lang="en-US" sz="2400" b="1" dirty="0"/>
              <a:t>Regions:</a:t>
            </a:r>
            <a:br>
              <a:rPr lang="en-US" dirty="0"/>
            </a:br>
            <a:r>
              <a:rPr lang="en-US" sz="2400" dirty="0"/>
              <a:t>Comparison across Northeast, West, Midwest, and South.</a:t>
            </a:r>
          </a:p>
        </p:txBody>
      </p:sp>
    </p:spTree>
    <p:extLst>
      <p:ext uri="{BB962C8B-B14F-4D97-AF65-F5344CB8AC3E}">
        <p14:creationId xmlns:p14="http://schemas.microsoft.com/office/powerpoint/2010/main" val="401166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43FDB-43AF-6E6D-BDCB-FF520C0A8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087DA9-F130-514C-3C28-E6356AAE7543}"/>
              </a:ext>
            </a:extLst>
          </p:cNvPr>
          <p:cNvGrpSpPr>
            <a:grpSpLocks noChangeAspect="1"/>
          </p:cNvGrpSpPr>
          <p:nvPr/>
        </p:nvGrpSpPr>
        <p:grpSpPr>
          <a:xfrm>
            <a:off x="455047" y="457226"/>
            <a:ext cx="7936317" cy="6217920"/>
            <a:chOff x="398920" y="630989"/>
            <a:chExt cx="8169738" cy="53583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BD92EA-913D-29D0-D823-C9527451E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920" y="630989"/>
              <a:ext cx="4146533" cy="25603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D46CDB-CBA8-CA7A-3B7F-E25F2B9C1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2123" y="661985"/>
              <a:ext cx="4146534" cy="25603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AFBD8A-5AA5-D038-081E-C43B54D13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920" y="3429000"/>
              <a:ext cx="4146534" cy="256032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77E854-7E46-8862-7C47-1222AACF4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2123" y="3429000"/>
              <a:ext cx="4146535" cy="2560320"/>
            </a:xfrm>
            <a:prstGeom prst="rect">
              <a:avLst/>
            </a:prstGeom>
          </p:spPr>
        </p:pic>
      </p:grpSp>
      <p:sp>
        <p:nvSpPr>
          <p:cNvPr id="2" name="AutoShape 2">
            <a:extLst>
              <a:ext uri="{FF2B5EF4-FFF2-40B4-BE49-F238E27FC236}">
                <a16:creationId xmlns:a16="http://schemas.microsoft.com/office/drawing/2014/main" id="{D2B4B548-22B4-2758-0C6F-4B337F1957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800BBC-E4CF-D86A-2DAE-721D5BAEB46A}"/>
              </a:ext>
            </a:extLst>
          </p:cNvPr>
          <p:cNvCxnSpPr>
            <a:cxnSpLocks/>
          </p:cNvCxnSpPr>
          <p:nvPr/>
        </p:nvCxnSpPr>
        <p:spPr>
          <a:xfrm>
            <a:off x="8613793" y="555338"/>
            <a:ext cx="0" cy="630349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24FF32-4ED1-14B0-11EF-8B1F9EFBE03B}"/>
              </a:ext>
            </a:extLst>
          </p:cNvPr>
          <p:cNvSpPr txBox="1"/>
          <p:nvPr/>
        </p:nvSpPr>
        <p:spPr>
          <a:xfrm>
            <a:off x="8613792" y="1444925"/>
            <a:ext cx="33536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Larger companies and higher experience levels generally correspond with higher average salaries across employment types.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1B174C-93AB-6DCC-55C2-69BE13EFCE97}"/>
              </a:ext>
            </a:extLst>
          </p:cNvPr>
          <p:cNvSpPr txBox="1"/>
          <p:nvPr/>
        </p:nvSpPr>
        <p:spPr>
          <a:xfrm>
            <a:off x="530207" y="32118"/>
            <a:ext cx="1098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Salary Analysis by Experience, Employment Type, and Company Size</a:t>
            </a:r>
          </a:p>
        </p:txBody>
      </p:sp>
    </p:spTree>
    <p:extLst>
      <p:ext uri="{BB962C8B-B14F-4D97-AF65-F5344CB8AC3E}">
        <p14:creationId xmlns:p14="http://schemas.microsoft.com/office/powerpoint/2010/main" val="291020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AB269-72A7-DE4D-4E29-1FC03FF18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80CCEC1-1B76-C321-EC80-E6C6CA79FD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FA8BE6-EEF6-B266-E47F-C0CC28F45496}"/>
              </a:ext>
            </a:extLst>
          </p:cNvPr>
          <p:cNvCxnSpPr>
            <a:cxnSpLocks/>
          </p:cNvCxnSpPr>
          <p:nvPr/>
        </p:nvCxnSpPr>
        <p:spPr>
          <a:xfrm>
            <a:off x="8116488" y="843958"/>
            <a:ext cx="0" cy="6014042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DCD994A-0A19-64BC-BE3D-17664A1D7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8" y="1045070"/>
            <a:ext cx="7745133" cy="478231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6CFE942-563E-29B5-E64D-512496C4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561" y="1045070"/>
            <a:ext cx="404658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&amp; 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Leadership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roles consistently top salaries, especially for senior and executive levels with full remote flexibility.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roles also rank high, reflecting strong demand, with significant increases at senior levels.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positions generally show moderate salaries, with minimal increase across experience levels.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R&amp;D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roles offer competitive pay but remain more stable across experience levels compared to applied data science and AI roles.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5B543-4360-3D7B-3093-92BBFD04B4A5}"/>
              </a:ext>
            </a:extLst>
          </p:cNvPr>
          <p:cNvSpPr txBox="1"/>
          <p:nvPr/>
        </p:nvSpPr>
        <p:spPr>
          <a:xfrm>
            <a:off x="342428" y="197627"/>
            <a:ext cx="1150714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Salary Distribution Across Job Categories, Experience Levels, and Remote Ratio</a:t>
            </a:r>
          </a:p>
        </p:txBody>
      </p:sp>
    </p:spTree>
    <p:extLst>
      <p:ext uri="{BB962C8B-B14F-4D97-AF65-F5344CB8AC3E}">
        <p14:creationId xmlns:p14="http://schemas.microsoft.com/office/powerpoint/2010/main" val="46004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6705D-22D4-9539-16DC-370510AE0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573AF18-A28C-A5BB-6CB4-76DA00AE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343" y="259141"/>
            <a:ext cx="2608338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Northeast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regions show higher average salaries, particularly in states like California and New York.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Scientist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Engineer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roles dominate salary distribution across states, especially in the Northeast.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Architect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Intelligence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roles have consistent representation but at a lower salary range compared to Data Scientists.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7BB7F8-ADE3-DCE5-5C81-A9148245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15" y="812660"/>
            <a:ext cx="9241768" cy="57064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D4AE72A-8F0A-48A4-829A-A4F65AC634C4}"/>
              </a:ext>
            </a:extLst>
          </p:cNvPr>
          <p:cNvSpPr txBox="1">
            <a:spLocks/>
          </p:cNvSpPr>
          <p:nvPr/>
        </p:nvSpPr>
        <p:spPr>
          <a:xfrm>
            <a:off x="348714" y="0"/>
            <a:ext cx="9100625" cy="686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Regional Salary and Role Distribution (Northeast and West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771675-A00D-2711-8CEB-4D61C69AB6F6}"/>
              </a:ext>
            </a:extLst>
          </p:cNvPr>
          <p:cNvCxnSpPr>
            <a:cxnSpLocks/>
          </p:cNvCxnSpPr>
          <p:nvPr/>
        </p:nvCxnSpPr>
        <p:spPr>
          <a:xfrm>
            <a:off x="9449343" y="0"/>
            <a:ext cx="0" cy="6842237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2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B1754-0184-88FC-FFE4-1C9C40A93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F67DDD03-D5A5-578A-9807-57FF7DEDE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343" y="102195"/>
            <a:ext cx="2608338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Midwest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lower average salaries compared 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Northeast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a noticeable difference in states like Illinois and Texas.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Engineers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Scientists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remain prominent across all regions but are generally paid less in the Midwest and South.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Intelligence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roles are consistent but typically represent a smaller portion of the salary distribution, especially in the South. 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2F913CCD-89CD-4BE1-FE96-006EA72BDC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0AB7BC-4E8B-3EE0-DE0C-C4E14857846B}"/>
              </a:ext>
            </a:extLst>
          </p:cNvPr>
          <p:cNvSpPr txBox="1">
            <a:spLocks/>
          </p:cNvSpPr>
          <p:nvPr/>
        </p:nvSpPr>
        <p:spPr>
          <a:xfrm>
            <a:off x="134317" y="97507"/>
            <a:ext cx="9270725" cy="565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Regional Salary and Role Distribution (Midwest and South)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E244C-9DBB-506C-B1E0-E35A1C34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9" y="662977"/>
            <a:ext cx="9359319" cy="577900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2FA37C-A7E7-8449-B699-B082A3B2B39D}"/>
              </a:ext>
            </a:extLst>
          </p:cNvPr>
          <p:cNvCxnSpPr>
            <a:cxnSpLocks/>
          </p:cNvCxnSpPr>
          <p:nvPr/>
        </p:nvCxnSpPr>
        <p:spPr>
          <a:xfrm>
            <a:off x="9449343" y="0"/>
            <a:ext cx="0" cy="6842237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9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FA833-DFC6-C29A-E0FC-7BA5E502E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1EA33-0256-2211-6F59-AF20BFA62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87" y="1148757"/>
            <a:ext cx="7879509" cy="4865285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A8BF2A33-4C21-82D4-E1E6-D15E92734F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3BB477-E3B8-FE26-9913-2FB3393DF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488" y="997284"/>
            <a:ext cx="381720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Relationship</a:t>
            </a:r>
            <a:endParaRPr lang="en-US" altLang="en-US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employment associated with higher average salaries, especially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Scientists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Architects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 Concentration</a:t>
            </a:r>
            <a:endParaRPr lang="en-US" altLang="en-US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High-salary roles like Data Scientist and Data Architect are prominent in states with high employment (e.g., CA, NY, TX).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State Variation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States like CA and NY have higher employment and salaries, while others, such as MS and WY, show lower values in both.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D67BA-B1D2-872F-CAF1-1F6456AC234B}"/>
              </a:ext>
            </a:extLst>
          </p:cNvPr>
          <p:cNvSpPr txBox="1"/>
          <p:nvPr/>
        </p:nvSpPr>
        <p:spPr>
          <a:xfrm>
            <a:off x="413287" y="259183"/>
            <a:ext cx="8591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Salary and Employment Trends by Role and State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6DD66-9E62-B7A2-ED59-DD066BB84901}"/>
              </a:ext>
            </a:extLst>
          </p:cNvPr>
          <p:cNvCxnSpPr>
            <a:cxnSpLocks/>
          </p:cNvCxnSpPr>
          <p:nvPr/>
        </p:nvCxnSpPr>
        <p:spPr>
          <a:xfrm>
            <a:off x="8116488" y="843958"/>
            <a:ext cx="0" cy="6014042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60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843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Courier New</vt:lpstr>
      <vt:lpstr>Wingdings</vt:lpstr>
      <vt:lpstr>Office Theme</vt:lpstr>
      <vt:lpstr>How Much Do We Get Paid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Kassoh, Fomba</dc:creator>
  <cp:lastModifiedBy>Kassoh, Fomba</cp:lastModifiedBy>
  <cp:revision>6</cp:revision>
  <dcterms:created xsi:type="dcterms:W3CDTF">2024-11-03T04:15:47Z</dcterms:created>
  <dcterms:modified xsi:type="dcterms:W3CDTF">2024-11-04T19:55:06Z</dcterms:modified>
</cp:coreProperties>
</file>