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59" r:id="rId5"/>
    <p:sldId id="258" r:id="rId6"/>
    <p:sldId id="257" r:id="rId7"/>
    <p:sldId id="261" r:id="rId8"/>
    <p:sldId id="262" r:id="rId9"/>
  </p:sldIdLst>
  <p:sldSz cx="17068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B28"/>
    <a:srgbClr val="084594"/>
    <a:srgbClr val="FCCFA3"/>
    <a:srgbClr val="EFF3FF"/>
    <a:srgbClr val="FAD4BA"/>
    <a:srgbClr val="E0ECF4"/>
    <a:srgbClr val="DB1B36"/>
    <a:srgbClr val="88419D"/>
    <a:srgbClr val="DBE1EF"/>
    <a:srgbClr val="F9D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6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095078"/>
            <a:ext cx="1450848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6723804"/>
            <a:ext cx="128016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1" y="681567"/>
            <a:ext cx="368046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1" y="681567"/>
            <a:ext cx="1082802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3191514"/>
            <a:ext cx="1472184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8567000"/>
            <a:ext cx="1472184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82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81570"/>
            <a:ext cx="147218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5" y="3138171"/>
            <a:ext cx="722090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5" y="4676140"/>
            <a:ext cx="722090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3138171"/>
            <a:ext cx="725646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4676140"/>
            <a:ext cx="725646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843196"/>
            <a:ext cx="864108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843196"/>
            <a:ext cx="864108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681570"/>
            <a:ext cx="147218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3407833"/>
            <a:ext cx="147218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0AE9F-E5D8-4A8D-8260-7338E80B686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11865189"/>
            <a:ext cx="57607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C8C84-0C56-4ED2-317B-10A5DAB0383C}"/>
              </a:ext>
            </a:extLst>
          </p:cNvPr>
          <p:cNvSpPr txBox="1"/>
          <p:nvPr/>
        </p:nvSpPr>
        <p:spPr>
          <a:xfrm>
            <a:off x="1150374" y="4961944"/>
            <a:ext cx="1522033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Title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Question:</a:t>
            </a:r>
            <a:r>
              <a:rPr lang="en-US" sz="4800" dirty="0"/>
              <a:t> </a:t>
            </a:r>
            <a:r>
              <a:rPr lang="en-US" sz="4800" i="1" dirty="0"/>
              <a:t>Do Stricter Gun Laws Reduce Firearm Deaths?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Presenter: </a:t>
            </a:r>
            <a:r>
              <a:rPr lang="en-US" sz="4800" dirty="0"/>
              <a:t>Fomba Kassoh</a:t>
            </a:r>
          </a:p>
          <a:p>
            <a:r>
              <a:rPr lang="en-US" sz="4800" b="1" dirty="0"/>
              <a:t>Date: </a:t>
            </a:r>
            <a:r>
              <a:rPr lang="en-US" sz="4800" dirty="0"/>
              <a:t>October 13, 2024</a:t>
            </a:r>
          </a:p>
        </p:txBody>
      </p:sp>
    </p:spTree>
    <p:extLst>
      <p:ext uri="{BB962C8B-B14F-4D97-AF65-F5344CB8AC3E}">
        <p14:creationId xmlns:p14="http://schemas.microsoft.com/office/powerpoint/2010/main" val="288200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C8C84-0C56-4ED2-317B-10A5DAB0383C}"/>
              </a:ext>
            </a:extLst>
          </p:cNvPr>
          <p:cNvSpPr txBox="1"/>
          <p:nvPr/>
        </p:nvSpPr>
        <p:spPr>
          <a:xfrm>
            <a:off x="1278193" y="4098888"/>
            <a:ext cx="14512413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Introduction 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Title:</a:t>
            </a:r>
            <a:r>
              <a:rPr lang="en-US" sz="4800" dirty="0"/>
              <a:t> </a:t>
            </a:r>
            <a:r>
              <a:rPr lang="en-US" sz="4800" i="1" dirty="0"/>
              <a:t>Gun Laws and Firearm Deaths</a:t>
            </a:r>
            <a:endParaRPr lang="en-US" sz="4800" dirty="0"/>
          </a:p>
          <a:p>
            <a:pPr marL="2506663" indent="-2506663"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/>
              <a:t>Content: </a:t>
            </a:r>
            <a:r>
              <a:rPr lang="en-US" sz="4800" dirty="0"/>
              <a:t>Examining how the strength of state gun laws correlates with firearm mortality rates.</a:t>
            </a:r>
          </a:p>
        </p:txBody>
      </p:sp>
    </p:spTree>
    <p:extLst>
      <p:ext uri="{BB962C8B-B14F-4D97-AF65-F5344CB8AC3E}">
        <p14:creationId xmlns:p14="http://schemas.microsoft.com/office/powerpoint/2010/main" val="25785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496ED-0E51-BDD2-4FDE-4248F2DA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3" y="2197305"/>
            <a:ext cx="16289954" cy="100584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E42AE84-15B4-3F77-60CE-020BCCBA6981}"/>
              </a:ext>
            </a:extLst>
          </p:cNvPr>
          <p:cNvSpPr>
            <a:spLocks/>
          </p:cNvSpPr>
          <p:nvPr/>
        </p:nvSpPr>
        <p:spPr>
          <a:xfrm rot="5349762">
            <a:off x="12885280" y="7774060"/>
            <a:ext cx="179686" cy="1371600"/>
          </a:xfrm>
          <a:prstGeom prst="down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130B7-94BB-05A8-7DBA-494D79D0FC28}"/>
              </a:ext>
            </a:extLst>
          </p:cNvPr>
          <p:cNvSpPr txBox="1"/>
          <p:nvPr/>
        </p:nvSpPr>
        <p:spPr>
          <a:xfrm>
            <a:off x="1681315" y="368493"/>
            <a:ext cx="13185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800" b="1" dirty="0"/>
              <a:t>Stricter Gun Laws = Fewer Deaths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A4973-4D7E-44F6-F86B-4DD9A4054D86}"/>
              </a:ext>
            </a:extLst>
          </p:cNvPr>
          <p:cNvSpPr txBox="1"/>
          <p:nvPr/>
        </p:nvSpPr>
        <p:spPr>
          <a:xfrm>
            <a:off x="1681315" y="1188125"/>
            <a:ext cx="9320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Weaker gun laws (F grades) are associated with higher firearm deaths, suggesting that less regulation may contribute to increased mortality.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98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B33CB2-59FB-3E83-FA7F-B4CE8C6A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5" y="1616671"/>
            <a:ext cx="16289954" cy="10058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C89D5B-D785-3983-333E-7FBF4B5655A4}"/>
              </a:ext>
            </a:extLst>
          </p:cNvPr>
          <p:cNvGrpSpPr>
            <a:grpSpLocks/>
          </p:cNvGrpSpPr>
          <p:nvPr/>
        </p:nvGrpSpPr>
        <p:grpSpPr>
          <a:xfrm>
            <a:off x="6743928" y="11358542"/>
            <a:ext cx="11760050" cy="584775"/>
            <a:chOff x="6566947" y="11523925"/>
            <a:chExt cx="11760050" cy="584775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E42AE84-15B4-3F77-60CE-020BCCBA6981}"/>
                </a:ext>
              </a:extLst>
            </p:cNvPr>
            <p:cNvSpPr>
              <a:spLocks/>
            </p:cNvSpPr>
            <p:nvPr/>
          </p:nvSpPr>
          <p:spPr>
            <a:xfrm rot="5349762">
              <a:off x="7162904" y="11226341"/>
              <a:ext cx="179686" cy="1371600"/>
            </a:xfrm>
            <a:prstGeom prst="down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4A1170-ECDF-EDB2-B101-574AB907A278}"/>
                </a:ext>
              </a:extLst>
            </p:cNvPr>
            <p:cNvSpPr txBox="1">
              <a:spLocks/>
            </p:cNvSpPr>
            <p:nvPr/>
          </p:nvSpPr>
          <p:spPr>
            <a:xfrm rot="21571883">
              <a:off x="8069252" y="11523925"/>
              <a:ext cx="102577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+mj-lt"/>
                </a:rPr>
                <a:t>Lower is Stricter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B130B7-94BB-05A8-7DBA-494D79D0FC28}"/>
              </a:ext>
            </a:extLst>
          </p:cNvPr>
          <p:cNvSpPr txBox="1"/>
          <p:nvPr/>
        </p:nvSpPr>
        <p:spPr>
          <a:xfrm>
            <a:off x="1651483" y="290966"/>
            <a:ext cx="13185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800" b="1" dirty="0"/>
              <a:t>Large States </a:t>
            </a:r>
            <a:r>
              <a:rPr lang="en-US" sz="4800" dirty="0"/>
              <a:t>with</a:t>
            </a:r>
            <a:r>
              <a:rPr lang="en-US" sz="4800" b="1" dirty="0"/>
              <a:t> Stricter Gun Laws </a:t>
            </a:r>
            <a:r>
              <a:rPr lang="en-US" sz="4800" dirty="0"/>
              <a:t>have</a:t>
            </a:r>
            <a:r>
              <a:rPr lang="en-US" sz="4800" b="1" dirty="0"/>
              <a:t> Lower Firearm Mortality, </a:t>
            </a:r>
            <a:r>
              <a:rPr lang="en-US" sz="4800" dirty="0"/>
              <a:t>reinforcing the relationship between regulation and outcomes.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01175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EF31A-12CE-1CBF-BFDE-6DCFD49B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284"/>
            <a:ext cx="17074833" cy="10543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2C1862-FFFE-7140-7CC9-177D1B908081}"/>
              </a:ext>
            </a:extLst>
          </p:cNvPr>
          <p:cNvSpPr txBox="1"/>
          <p:nvPr/>
        </p:nvSpPr>
        <p:spPr>
          <a:xfrm>
            <a:off x="1806678" y="4005683"/>
            <a:ext cx="9320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Stricter laws (</a:t>
            </a:r>
            <a:r>
              <a:rPr lang="en-US" sz="3200" b="1" dirty="0">
                <a:solidFill>
                  <a:srgbClr val="639EC8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FF7D0C"/>
                </a:solidFill>
              </a:rPr>
              <a:t>A-</a:t>
            </a:r>
            <a:r>
              <a:rPr lang="en-US" sz="3200" b="1" dirty="0"/>
              <a:t>) align with lower death rates, while lenient laws (</a:t>
            </a:r>
            <a:r>
              <a:rPr lang="en-US" sz="3200" b="1" dirty="0">
                <a:solidFill>
                  <a:srgbClr val="D52223"/>
                </a:solidFill>
              </a:rPr>
              <a:t>F</a:t>
            </a:r>
            <a:r>
              <a:rPr lang="en-US" sz="3200" b="1" dirty="0"/>
              <a:t>) align with higher death rates, reinforcing the central idea.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1AFFD-9CFB-35C0-6C31-FFB1BEE2B6A4}"/>
              </a:ext>
            </a:extLst>
          </p:cNvPr>
          <p:cNvSpPr txBox="1"/>
          <p:nvPr/>
        </p:nvSpPr>
        <p:spPr>
          <a:xfrm>
            <a:off x="1806678" y="3174686"/>
            <a:ext cx="11761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b="1" dirty="0"/>
              <a:t>Gun Law Strength and Firearm Mortality</a:t>
            </a:r>
          </a:p>
        </p:txBody>
      </p:sp>
    </p:spTree>
    <p:extLst>
      <p:ext uri="{BB962C8B-B14F-4D97-AF65-F5344CB8AC3E}">
        <p14:creationId xmlns:p14="http://schemas.microsoft.com/office/powerpoint/2010/main" val="29934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9FC8DE0-EC72-E35E-0F9A-4E3620E02A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3994" y="10378919"/>
            <a:ext cx="153227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States with </a:t>
            </a:r>
            <a:r>
              <a:rPr lang="en-US" sz="3600" dirty="0">
                <a:solidFill>
                  <a:srgbClr val="EFF3FF"/>
                </a:solidFill>
                <a:highlight>
                  <a:srgbClr val="000000"/>
                </a:highlight>
              </a:rPr>
              <a:t>stricter</a:t>
            </a:r>
            <a:r>
              <a:rPr lang="en-US" sz="3600" dirty="0">
                <a:solidFill>
                  <a:srgbClr val="E0ECF4"/>
                </a:solidFill>
              </a:rPr>
              <a:t> </a:t>
            </a:r>
            <a:r>
              <a:rPr lang="en-US" sz="3600" dirty="0"/>
              <a:t>gun laws tend to have </a:t>
            </a:r>
            <a:r>
              <a:rPr lang="en-US" sz="3600" dirty="0">
                <a:solidFill>
                  <a:srgbClr val="FCCFA3"/>
                </a:solidFill>
                <a:highlight>
                  <a:srgbClr val="000000"/>
                </a:highlight>
              </a:rPr>
              <a:t>lower</a:t>
            </a:r>
            <a:r>
              <a:rPr lang="en-US" sz="3600" dirty="0"/>
              <a:t> firearm mortality rates.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Conversely, states with </a:t>
            </a:r>
            <a:r>
              <a:rPr lang="en-US" sz="3600" dirty="0">
                <a:solidFill>
                  <a:srgbClr val="084594"/>
                </a:solidFill>
                <a:highlight>
                  <a:srgbClr val="000000"/>
                </a:highlight>
              </a:rPr>
              <a:t>weaker</a:t>
            </a:r>
            <a:r>
              <a:rPr lang="en-US" sz="3600" dirty="0"/>
              <a:t> gun laws show </a:t>
            </a:r>
            <a:r>
              <a:rPr lang="en-US" sz="3600" dirty="0">
                <a:solidFill>
                  <a:srgbClr val="BD5B28"/>
                </a:solidFill>
                <a:highlight>
                  <a:srgbClr val="000000"/>
                </a:highlight>
              </a:rPr>
              <a:t>higher</a:t>
            </a:r>
            <a:r>
              <a:rPr lang="en-US" sz="3600" dirty="0"/>
              <a:t> mortality rates</a:t>
            </a:r>
          </a:p>
          <a:p>
            <a:endParaRPr 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9992D-2189-7666-A361-F96FDF14A0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3994" y="9569498"/>
            <a:ext cx="14673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Stricter Gun Laws Reduced Firearm Gun Deaths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363890-5089-7BA0-4AA7-62574C0A1B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8522" b="7764"/>
          <a:stretch/>
        </p:blipFill>
        <p:spPr>
          <a:xfrm>
            <a:off x="131543" y="574865"/>
            <a:ext cx="16805713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E6ED9-F76F-ADA9-DA07-8D60BD3885CC}"/>
              </a:ext>
            </a:extLst>
          </p:cNvPr>
          <p:cNvSpPr txBox="1"/>
          <p:nvPr/>
        </p:nvSpPr>
        <p:spPr>
          <a:xfrm>
            <a:off x="3473244" y="3792393"/>
            <a:ext cx="1086218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Summary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Key Insights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Stronger laws = lower mortality.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Weaker laws = higher mortality.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Some exceptions exist.</a:t>
            </a:r>
          </a:p>
        </p:txBody>
      </p:sp>
    </p:spTree>
    <p:extLst>
      <p:ext uri="{BB962C8B-B14F-4D97-AF65-F5344CB8AC3E}">
        <p14:creationId xmlns:p14="http://schemas.microsoft.com/office/powerpoint/2010/main" val="401948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E6ED9-F76F-ADA9-DA07-8D60BD3885CC}"/>
              </a:ext>
            </a:extLst>
          </p:cNvPr>
          <p:cNvSpPr txBox="1"/>
          <p:nvPr/>
        </p:nvSpPr>
        <p:spPr>
          <a:xfrm>
            <a:off x="938980" y="4107864"/>
            <a:ext cx="15190839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Conclusion</a:t>
            </a:r>
          </a:p>
          <a:p>
            <a:pPr>
              <a:spcAft>
                <a:spcPts val="600"/>
              </a:spcAft>
            </a:pPr>
            <a:r>
              <a:rPr lang="en-US" sz="4800" dirty="0"/>
              <a:t>Stricter gun laws do appear to reduce firearm deaths, but other factors like enforcement and cultural differences also play a role in these trends.</a:t>
            </a:r>
          </a:p>
        </p:txBody>
      </p:sp>
    </p:spTree>
    <p:extLst>
      <p:ext uri="{BB962C8B-B14F-4D97-AF65-F5344CB8AC3E}">
        <p14:creationId xmlns:p14="http://schemas.microsoft.com/office/powerpoint/2010/main" val="20107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</TotalTime>
  <Words>210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Kassoh, Fomba</dc:creator>
  <cp:lastModifiedBy>Kassoh, Fomba</cp:lastModifiedBy>
  <cp:revision>7</cp:revision>
  <dcterms:created xsi:type="dcterms:W3CDTF">2024-10-11T14:49:30Z</dcterms:created>
  <dcterms:modified xsi:type="dcterms:W3CDTF">2024-10-13T07:39:48Z</dcterms:modified>
</cp:coreProperties>
</file>