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7" r:id="rId3"/>
    <p:sldId id="258" r:id="rId4"/>
    <p:sldId id="261" r:id="rId5"/>
    <p:sldId id="273" r:id="rId6"/>
    <p:sldId id="260" r:id="rId7"/>
    <p:sldId id="275" r:id="rId8"/>
    <p:sldId id="276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2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09" r:id="rId39"/>
    <p:sldId id="307" r:id="rId40"/>
    <p:sldId id="310" r:id="rId41"/>
    <p:sldId id="311" r:id="rId42"/>
    <p:sldId id="312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7" d="100"/>
          <a:sy n="77" d="100"/>
        </p:scale>
        <p:origin x="498" y="9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Adjacency Matrix of The Directed Cyclic Friendship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Nanda Anzana</a:t>
            </a:r>
            <a:r>
              <a:rPr lang="en-US" sz="1800" baseline="30000" dirty="0"/>
              <a:t>1</a:t>
            </a:r>
            <a:r>
              <a:rPr lang="en-US" sz="1800" dirty="0"/>
              <a:t>, S. Aminah</a:t>
            </a:r>
            <a:r>
              <a:rPr lang="en-US" sz="1800" baseline="30000" dirty="0"/>
              <a:t>1</a:t>
            </a:r>
            <a:r>
              <a:rPr lang="en-US" sz="1800" dirty="0"/>
              <a:t>, S. Utama</a:t>
            </a:r>
            <a:r>
              <a:rPr lang="en-US" sz="1800" baseline="30000" dirty="0"/>
              <a:t>1</a:t>
            </a:r>
          </a:p>
          <a:p>
            <a:endParaRPr lang="en-US" sz="1800" baseline="30000" dirty="0"/>
          </a:p>
          <a:p>
            <a:r>
              <a:rPr lang="en-US" sz="1800" baseline="30000" dirty="0"/>
              <a:t>1</a:t>
            </a:r>
            <a:r>
              <a:rPr lang="en-US" sz="1800" dirty="0"/>
              <a:t>Department of Mathematics, Faculty of Mathematics and Natural Sciences, Universitas Indonesia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Definition 5.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600"/>
                <a:ext cx="4814586" cy="36574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[6] A friendship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𝐹</m:t>
                        </m:r>
                      </m:e>
                      <m:sub>
                        <m:r>
                          <a:rPr lang="en-ID" i="1"/>
                          <m:t>𝑛</m:t>
                        </m:r>
                      </m:sub>
                    </m:sSub>
                  </m:oMath>
                </a14:m>
                <a:r>
                  <a:rPr lang="en-ID" dirty="0"/>
                  <a:t> is a graph which consists of </a:t>
                </a:r>
                <a14:m>
                  <m:oMath xmlns:m="http://schemas.openxmlformats.org/officeDocument/2006/math">
                    <m:r>
                      <a:rPr lang="en-ID" i="1"/>
                      <m:t>𝑛</m:t>
                    </m:r>
                  </m:oMath>
                </a14:m>
                <a:r>
                  <a:rPr lang="en-ID" dirty="0"/>
                  <a:t> triangles with a common vertex.</a:t>
                </a:r>
                <a:endParaRPr lang="en-ID" sz="180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D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𝐹</m:t>
                        </m:r>
                      </m:e>
                      <m:sub>
                        <m:r>
                          <a:rPr lang="en-ID" i="1"/>
                          <m:t>𝑛</m:t>
                        </m:r>
                        <m:r>
                          <a:rPr lang="en-ID" i="1"/>
                          <m:t>,</m:t>
                        </m:r>
                        <m:r>
                          <a:rPr lang="en-ID" i="1"/>
                          <m:t>𝑡</m:t>
                        </m:r>
                      </m:sub>
                    </m:sSub>
                  </m:oMath>
                </a14:m>
                <a:r>
                  <a:rPr lang="en-ID" dirty="0"/>
                  <a:t> consists of </a:t>
                </a:r>
                <a14:m>
                  <m:oMath xmlns:m="http://schemas.openxmlformats.org/officeDocument/2006/math">
                    <m:r>
                      <a:rPr lang="en-ID" i="1"/>
                      <m:t>𝑛</m:t>
                    </m:r>
                  </m:oMath>
                </a14:m>
                <a:r>
                  <a:rPr lang="en-ID" dirty="0"/>
                  <a:t> triangles, </a:t>
                </a:r>
                <a14:m>
                  <m:oMath xmlns:m="http://schemas.openxmlformats.org/officeDocument/2006/math">
                    <m:r>
                      <a:rPr lang="en-ID" i="1"/>
                      <m:t>3</m:t>
                    </m:r>
                    <m:r>
                      <a:rPr lang="en-ID" i="1"/>
                      <m:t>𝑛</m:t>
                    </m:r>
                  </m:oMath>
                </a14:m>
                <a:r>
                  <a:rPr lang="en-ID" dirty="0"/>
                  <a:t> arcs, and </a:t>
                </a:r>
                <a14:m>
                  <m:oMath xmlns:m="http://schemas.openxmlformats.org/officeDocument/2006/math">
                    <m:r>
                      <a:rPr lang="en-ID" i="1"/>
                      <m:t>𝑡</m:t>
                    </m:r>
                  </m:oMath>
                </a14:m>
                <a:r>
                  <a:rPr lang="en-ID" dirty="0"/>
                  <a:t> vertices with </a:t>
                </a:r>
                <a14:m>
                  <m:oMath xmlns:m="http://schemas.openxmlformats.org/officeDocument/2006/math">
                    <m:r>
                      <a:rPr lang="en-ID" i="1"/>
                      <m:t>𝑡</m:t>
                    </m:r>
                    <m:r>
                      <a:rPr lang="en-ID" i="1"/>
                      <m:t>=2</m:t>
                    </m:r>
                    <m:r>
                      <a:rPr lang="en-ID" i="1"/>
                      <m:t>𝑛</m:t>
                    </m:r>
                    <m:r>
                      <a:rPr lang="en-ID" i="1"/>
                      <m:t>+1</m:t>
                    </m:r>
                  </m:oMath>
                </a14:m>
                <a:r>
                  <a:rPr lang="en-ID" dirty="0"/>
                  <a:t>. FIGURE 1 below shows an illustration of Friendship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𝐹</m:t>
                        </m:r>
                      </m:e>
                      <m:sub>
                        <m:r>
                          <a:rPr lang="en-ID" i="1"/>
                          <m:t>5,11</m:t>
                        </m:r>
                      </m:sub>
                    </m:sSub>
                  </m:oMath>
                </a14:m>
                <a:r>
                  <a:rPr lang="en-ID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600"/>
                <a:ext cx="4814586" cy="3657493"/>
              </a:xfrm>
              <a:blipFill>
                <a:blip r:embed="rId2"/>
                <a:stretch>
                  <a:fillRect l="-1899" t="-2504" r="-30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576983F1-7E47-45F5-88C4-5910DF10C239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362084" y="2060848"/>
                <a:ext cx="5209817" cy="377552"/>
              </a:xfrm>
            </p:spPr>
            <p:txBody>
              <a:bodyPr/>
              <a:lstStyle/>
              <a:p>
                <a:pPr algn="ctr"/>
                <a:r>
                  <a:rPr lang="en-US" sz="1800" b="1" cap="none" spc="300" dirty="0">
                    <a:effectLst/>
                    <a:ea typeface="Times New Roman" panose="02020603050405020304" pitchFamily="18" charset="0"/>
                  </a:rPr>
                  <a:t>Figure 1.</a:t>
                </a:r>
                <a:r>
                  <a:rPr lang="en-US" sz="1800" cap="none" spc="300" dirty="0">
                    <a:effectLst/>
                    <a:ea typeface="Times New Roman" panose="02020603050405020304" pitchFamily="18" charset="0"/>
                  </a:rPr>
                  <a:t> The </a:t>
                </a:r>
                <a:r>
                  <a:rPr lang="en-US" sz="1800" cap="none" spc="300" dirty="0">
                    <a:ea typeface="Times New Roman" panose="02020603050405020304" pitchFamily="18" charset="0"/>
                  </a:rPr>
                  <a:t>f</a:t>
                </a:r>
                <a:r>
                  <a:rPr lang="en-US" sz="1800" cap="none" spc="300" dirty="0">
                    <a:effectLst/>
                    <a:ea typeface="Times New Roman" panose="02020603050405020304" pitchFamily="18" charset="0"/>
                  </a:rPr>
                  <a:t>riendship </a:t>
                </a:r>
                <a:r>
                  <a:rPr lang="en-US" sz="1800" cap="none" spc="300" dirty="0">
                    <a:ea typeface="Times New Roman" panose="02020603050405020304" pitchFamily="18" charset="0"/>
                  </a:rPr>
                  <a:t>g</a:t>
                </a:r>
                <a:r>
                  <a:rPr lang="en-US" sz="1800" cap="none" spc="300" dirty="0">
                    <a:effectLst/>
                    <a:ea typeface="Times New Roman" panose="02020603050405020304" pitchFamily="18" charset="0"/>
                  </a:rPr>
                  <a:t>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cap="none" spc="30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cap="none" spc="30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 cap="none" spc="30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5,11</m:t>
                        </m:r>
                      </m:sub>
                    </m:sSub>
                  </m:oMath>
                </a14:m>
                <a:endParaRPr lang="en-ID" sz="1800" cap="none" spc="3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 Placeholder 5">
                <a:extLst>
                  <a:ext uri="{FF2B5EF4-FFF2-40B4-BE49-F238E27FC236}">
                    <a16:creationId xmlns:a16="http://schemas.microsoft.com/office/drawing/2014/main" id="{576983F1-7E47-45F5-88C4-5910DF10C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362084" y="2060848"/>
                <a:ext cx="5209817" cy="377552"/>
              </a:xfrm>
              <a:blipFill>
                <a:blip r:embed="rId3"/>
                <a:stretch>
                  <a:fillRect l="-585" t="-11290" b="-19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 descr="A picture containing photo, table, skiing, air&#10;&#10;Description automatically generated">
            <a:extLst>
              <a:ext uri="{FF2B5EF4-FFF2-40B4-BE49-F238E27FC236}">
                <a16:creationId xmlns:a16="http://schemas.microsoft.com/office/drawing/2014/main" id="{E1D979AE-2640-4EAF-8E66-0B0B7B338C2A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47" y="2514600"/>
            <a:ext cx="3665893" cy="36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8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91541" cy="93878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dirty="0"/>
                  <a:t>By adding clockwise direction in each arc contained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𝐹</m:t>
                        </m:r>
                      </m:e>
                      <m:sub>
                        <m:r>
                          <a:rPr lang="en-ID" i="1"/>
                          <m:t>𝑛</m:t>
                        </m:r>
                        <m:r>
                          <a:rPr lang="en-ID" i="1"/>
                          <m:t>,</m:t>
                        </m:r>
                        <m:r>
                          <a:rPr lang="en-ID" i="1"/>
                          <m:t>𝑡</m:t>
                        </m:r>
                      </m:sub>
                    </m:sSub>
                  </m:oMath>
                </a14:m>
                <a:r>
                  <a:rPr lang="en-ID" dirty="0"/>
                  <a:t>, we obtain the directed cyclic friendship graph, denoted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i="1"/>
                        </m:ctrlPr>
                      </m:acc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𝐹</m:t>
                            </m:r>
                          </m:e>
                          <m:sub>
                            <m:r>
                              <a:rPr lang="en-ID" i="1"/>
                              <m:t>𝑛</m:t>
                            </m:r>
                            <m:r>
                              <a:rPr lang="en-ID" i="1"/>
                              <m:t>,</m:t>
                            </m:r>
                            <m:r>
                              <a:rPr lang="en-ID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dirty="0"/>
                  <a:t>. The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i="1"/>
                        </m:ctrlPr>
                      </m:acc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𝐹</m:t>
                            </m:r>
                          </m:e>
                          <m:sub>
                            <m:r>
                              <a:rPr lang="en-ID" i="1"/>
                              <m:t>𝑛</m:t>
                            </m:r>
                            <m:r>
                              <a:rPr lang="en-ID" i="1"/>
                              <m:t>,</m:t>
                            </m:r>
                            <m:r>
                              <a:rPr lang="en-ID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dirty="0"/>
                  <a:t> consists of the set of vertices </a:t>
                </a:r>
                <a14:m>
                  <m:oMath xmlns:m="http://schemas.openxmlformats.org/officeDocument/2006/math">
                    <m:r>
                      <a:rPr lang="en-ID" i="1"/>
                      <m:t>𝑉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i="1"/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D" i="1"/>
                                </m:ctrlPr>
                              </m:sSubPr>
                              <m:e>
                                <m:r>
                                  <a:rPr lang="en-ID" i="1"/>
                                  <m:t>𝐹</m:t>
                                </m:r>
                              </m:e>
                              <m:sub>
                                <m:r>
                                  <a:rPr lang="en-ID" i="1"/>
                                  <m:t>𝑛</m:t>
                                </m:r>
                                <m:r>
                                  <a:rPr lang="en-ID" i="1"/>
                                  <m:t>,</m:t>
                                </m:r>
                                <m:r>
                                  <a:rPr lang="en-ID" i="1"/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ID" i="1"/>
                      <m:t>={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3</m:t>
                        </m:r>
                      </m:sub>
                    </m:sSub>
                    <m:r>
                      <a:rPr lang="en-ID" i="1"/>
                      <m:t>,…,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𝑡</m:t>
                        </m:r>
                        <m:r>
                          <a:rPr lang="en-ID" i="1"/>
                          <m:t>=2</m:t>
                        </m:r>
                        <m:r>
                          <a:rPr lang="en-ID" i="1"/>
                          <m:t>𝑛</m:t>
                        </m:r>
                        <m:r>
                          <a:rPr lang="en-ID" i="1"/>
                          <m:t>+1</m:t>
                        </m:r>
                      </m:sub>
                    </m:sSub>
                    <m:r>
                      <a:rPr lang="en-ID" i="1"/>
                      <m:t>}</m:t>
                    </m:r>
                  </m:oMath>
                </a14:m>
                <a:r>
                  <a:rPr lang="en-ID" dirty="0"/>
                  <a:t> and the set of edges </a:t>
                </a:r>
                <a14:m>
                  <m:oMath xmlns:m="http://schemas.openxmlformats.org/officeDocument/2006/math">
                    <m:r>
                      <a:rPr lang="en-ID" i="1"/>
                      <m:t>𝐸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i="1"/>
                            </m:ctrlPr>
                          </m:accPr>
                          <m:e>
                            <m:r>
                              <a:rPr lang="en-ID" i="1"/>
                              <m:t>𝐺</m:t>
                            </m:r>
                          </m:e>
                        </m:acc>
                      </m:e>
                    </m:d>
                    <m:r>
                      <a:rPr lang="en-ID" i="1"/>
                      <m:t>={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1</m:t>
                            </m:r>
                          </m:sub>
                        </m:sSub>
                        <m:r>
                          <a:rPr lang="en-ID" i="1"/>
                          <m:t>,</m:t>
                        </m:r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2</m:t>
                            </m:r>
                          </m:sub>
                        </m:sSub>
                      </m:e>
                    </m:d>
                    <m:r>
                      <a:rPr lang="en-ID" i="1"/>
                      <m:t>, 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2</m:t>
                            </m:r>
                          </m:sub>
                        </m:sSub>
                        <m:r>
                          <a:rPr lang="en-ID" i="1"/>
                          <m:t>,</m:t>
                        </m:r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3</m:t>
                            </m:r>
                          </m:sub>
                        </m:sSub>
                      </m:e>
                    </m:d>
                    <m:r>
                      <a:rPr lang="en-ID" i="1"/>
                      <m:t>,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3</m:t>
                            </m:r>
                          </m:sub>
                        </m:sSub>
                        <m:r>
                          <a:rPr lang="en-ID" i="1"/>
                          <m:t>,</m:t>
                        </m:r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1</m:t>
                            </m:r>
                          </m:sub>
                        </m:sSub>
                      </m:e>
                    </m:d>
                    <m:r>
                      <a:rPr lang="en-ID" i="1"/>
                      <m:t>,…,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1</m:t>
                            </m:r>
                          </m:sub>
                        </m:sSub>
                        <m:r>
                          <a:rPr lang="en-ID" i="1"/>
                          <m:t>,</m:t>
                        </m:r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2</m:t>
                            </m:r>
                            <m:r>
                              <a:rPr lang="en-ID" i="1"/>
                              <m:t>𝑛</m:t>
                            </m:r>
                          </m:sub>
                        </m:sSub>
                      </m:e>
                    </m:d>
                    <m:r>
                      <a:rPr lang="en-ID" i="1"/>
                      <m:t>, 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2</m:t>
                            </m:r>
                            <m:r>
                              <a:rPr lang="en-ID" i="1"/>
                              <m:t>𝑛</m:t>
                            </m:r>
                          </m:sub>
                        </m:sSub>
                        <m:r>
                          <a:rPr lang="en-ID" i="1"/>
                          <m:t>,</m:t>
                        </m:r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ID" i="1"/>
                              <m:t>𝑣</m:t>
                            </m:r>
                          </m:e>
                          <m:sub>
                            <m:r>
                              <a:rPr lang="en-ID" i="1"/>
                              <m:t>2</m:t>
                            </m:r>
                            <m:r>
                              <a:rPr lang="en-ID" i="1"/>
                              <m:t>𝑛</m:t>
                            </m:r>
                            <m:r>
                              <a:rPr lang="en-ID" i="1"/>
                              <m:t>+1</m:t>
                            </m:r>
                          </m:sub>
                        </m:sSub>
                      </m:e>
                    </m:d>
                    <m:r>
                      <a:rPr lang="en-ID" i="1"/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i="1"/>
                      <m:t>(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2</m:t>
                        </m:r>
                        <m:r>
                          <a:rPr lang="en-ID" i="1"/>
                          <m:t>𝑛</m:t>
                        </m:r>
                        <m:r>
                          <a:rPr lang="en-ID" i="1"/>
                          <m:t>+1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)}</m:t>
                    </m:r>
                  </m:oMath>
                </a14:m>
                <a:r>
                  <a:rPr lang="en-ID" dirty="0"/>
                  <a:t>.</a:t>
                </a:r>
                <a:endParaRPr lang="en-ID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  <a:blipFill>
                <a:blip r:embed="rId2"/>
                <a:stretch>
                  <a:fillRect l="-935" t="-2671" r="-19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93435" y="1499616"/>
                <a:ext cx="9791541" cy="489224"/>
              </a:xfrm>
            </p:spPr>
            <p:txBody>
              <a:bodyPr/>
              <a:lstStyle/>
              <a:p>
                <a:pPr algn="ctr"/>
                <a:r>
                  <a:rPr lang="en-US" sz="2000" b="1" cap="none" spc="300" dirty="0">
                    <a:effectLst/>
                    <a:ea typeface="Times New Roman" panose="02020603050405020304" pitchFamily="18" charset="0"/>
                  </a:rPr>
                  <a:t>Figure 2.</a:t>
                </a:r>
                <a:r>
                  <a:rPr lang="en-US" sz="2000" cap="none" spc="300" dirty="0">
                    <a:effectLst/>
                    <a:ea typeface="Times New Roman" panose="02020603050405020304" pitchFamily="18" charset="0"/>
                  </a:rPr>
                  <a:t>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 cap="none" spc="30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sz="2000" i="1" cap="none" spc="300">
                                <a:effectLst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cap="none" spc="300">
                                <a:effectLst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 cap="none" spc="300">
                                <a:effectLst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cap="none" spc="300">
                                <a:effectLst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cap="none" spc="300">
                                <a:effectLst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ID" sz="2000" cap="none" spc="3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93435" y="1499616"/>
                <a:ext cx="9791541" cy="489224"/>
              </a:xfrm>
              <a:blipFill>
                <a:blip r:embed="rId2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E578D0-9864-483A-B96E-3D8B6886F48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11513" y="2204864"/>
            <a:ext cx="4146645" cy="34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7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91541" cy="93878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By using the </a:t>
                </a:r>
                <a:r>
                  <a:rPr lang="en-US" b="1" dirty="0"/>
                  <a:t>Definition 1</a:t>
                </a:r>
                <a:r>
                  <a:rPr lang="en-US" dirty="0"/>
                  <a:t>,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i="1"/>
                        </m:ctrlPr>
                      </m:acc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US" i="1"/>
                              <m:t>𝐹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which has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  <m:r>
                      <a:rPr lang="en-US" i="1"/>
                      <m:t>×</m:t>
                    </m:r>
                    <m:r>
                      <a:rPr lang="en-US" i="1"/>
                      <m:t>𝑡</m:t>
                    </m:r>
                    <m:r>
                      <a:rPr lang="en-US" i="1"/>
                      <m:t>=(2</m:t>
                    </m:r>
                    <m:r>
                      <a:rPr lang="en-US" i="1"/>
                      <m:t>𝑛</m:t>
                    </m:r>
                    <m:r>
                      <a:rPr lang="en-US" i="1"/>
                      <m:t>+1)×(2</m:t>
                    </m:r>
                    <m:r>
                      <a:rPr lang="en-US" i="1"/>
                      <m:t>𝑛</m:t>
                    </m:r>
                    <m:r>
                      <a:rPr lang="en-US" i="1"/>
                      <m:t>+1)</m:t>
                    </m:r>
                  </m:oMath>
                </a14:m>
                <a:r>
                  <a:rPr lang="en-US" dirty="0"/>
                  <a:t> entries is shown in figure 3.</a:t>
                </a:r>
                <a:endParaRPr lang="en-ID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  <a:blipFill>
                <a:blip r:embed="rId2"/>
                <a:stretch>
                  <a:fillRect l="-935" t="-2337" r="-4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77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93435" y="1499616"/>
                <a:ext cx="9791541" cy="938784"/>
              </a:xfrm>
            </p:spPr>
            <p:txBody>
              <a:bodyPr/>
              <a:lstStyle/>
              <a:p>
                <a:pPr algn="ctr"/>
                <a:r>
                  <a:rPr lang="en-US" sz="2000" b="1" cap="none" spc="300" dirty="0">
                    <a:effectLst/>
                    <a:ea typeface="Times New Roman" panose="02020603050405020304" pitchFamily="18" charset="0"/>
                  </a:rPr>
                  <a:t>Figure 3.</a:t>
                </a:r>
                <a:r>
                  <a:rPr lang="en-US" sz="2000" cap="none" spc="3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ID" sz="2000" cap="none" spc="300" dirty="0"/>
                  <a:t>The adjacency matrix of a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 cap="none" spc="300"/>
                        </m:ctrlPr>
                      </m:accPr>
                      <m:e>
                        <m:sSub>
                          <m:sSubPr>
                            <m:ctrlPr>
                              <a:rPr lang="en-ID" sz="2000" i="1" cap="none" spc="300"/>
                            </m:ctrlPr>
                          </m:sSubPr>
                          <m:e>
                            <m:r>
                              <a:rPr lang="en-ID" sz="2000" i="1" cap="none" spc="300"/>
                              <m:t>𝐹</m:t>
                            </m:r>
                          </m:e>
                          <m:sub>
                            <m:r>
                              <a:rPr lang="en-ID" sz="2000" i="1" cap="none" spc="300"/>
                              <m:t>𝑛</m:t>
                            </m:r>
                            <m:r>
                              <a:rPr lang="en-ID" sz="2000" i="1" cap="none" spc="300"/>
                              <m:t>,</m:t>
                            </m:r>
                            <m:r>
                              <a:rPr lang="en-ID" sz="2000" i="1" cap="none" spc="300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ID" sz="2000" cap="none" spc="3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93435" y="1499616"/>
                <a:ext cx="9791541" cy="938784"/>
              </a:xfrm>
              <a:blipFill>
                <a:blip r:embed="rId2"/>
                <a:stretch>
                  <a:fillRect r="-1120" b="-90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28F08C-58AE-45AC-84BC-9814FDC8D00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10036" y="2471613"/>
            <a:ext cx="7668914" cy="34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7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91541" cy="938784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general, the entries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i="1"/>
                        </m:ctrlPr>
                      </m:accPr>
                      <m:e>
                        <m:sSub>
                          <m:sSubPr>
                            <m:ctrlPr>
                              <a:rPr lang="en-ID" i="1"/>
                            </m:ctrlPr>
                          </m:sSubPr>
                          <m:e>
                            <m:r>
                              <a:rPr lang="en-US" i="1"/>
                              <m:t>𝐹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  <m:r>
                      <a:rPr lang="en-US" i="1"/>
                      <m:t>×</m:t>
                    </m:r>
                    <m:r>
                      <a:rPr lang="en-US" i="1"/>
                      <m:t>𝑡</m:t>
                    </m:r>
                    <m:r>
                      <a:rPr lang="en-US" i="1"/>
                      <m:t>=(2</m:t>
                    </m:r>
                    <m:r>
                      <a:rPr lang="en-US" i="1"/>
                      <m:t>𝑛</m:t>
                    </m:r>
                    <m:r>
                      <a:rPr lang="en-US" i="1"/>
                      <m:t>+1)×(2</m:t>
                    </m:r>
                    <m:r>
                      <a:rPr lang="en-US" i="1"/>
                      <m:t>𝑛</m:t>
                    </m:r>
                    <m:r>
                      <a:rPr lang="en-US" i="1"/>
                      <m:t>+1)</m:t>
                    </m:r>
                  </m:oMath>
                </a14:m>
                <a:r>
                  <a:rPr lang="en-US" dirty="0"/>
                  <a:t> entries can be written as the following:</a:t>
                </a:r>
              </a:p>
              <a:p>
                <a:pPr marL="0" indent="0">
                  <a:buNone/>
                </a:pPr>
                <a:endParaRPr lang="en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/>
                          </m:ctrlPr>
                        </m:sSubPr>
                        <m:e>
                          <m:r>
                            <a:rPr lang="en-ID" sz="2000" i="1"/>
                            <m:t>𝑎</m:t>
                          </m:r>
                        </m:e>
                        <m:sub>
                          <m:r>
                            <a:rPr lang="en-ID" sz="2000" i="1"/>
                            <m:t>𝑖𝑗</m:t>
                          </m:r>
                        </m:sub>
                      </m:sSub>
                      <m:r>
                        <a:rPr lang="en-ID" sz="2000" i="1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000" i="1"/>
                          </m:ctrlPr>
                        </m:dPr>
                        <m:e>
                          <m:eqArr>
                            <m:eqArrPr>
                              <m:ctrlPr>
                                <a:rPr lang="en-ID" sz="2000" i="1"/>
                              </m:ctrlPr>
                            </m:eqArrPr>
                            <m:e>
                              <m:r>
                                <a:rPr lang="en-ID" sz="2000" i="1"/>
                                <m:t>1,  </m:t>
                              </m:r>
                              <m:r>
                                <a:rPr lang="en-ID" sz="2000" i="1" smtClean="0">
                                  <a:solidFill>
                                    <a:schemeClr val="bg1"/>
                                  </a:solidFill>
                                </a:rPr>
                                <m:t>&amp;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D" sz="2000" i="1"/>
                                  </m:ctrlPr>
                                </m:dPr>
                                <m:e>
                                  <m:r>
                                    <a:rPr lang="en-ID" sz="2000" i="1"/>
                                    <m:t>𝑖</m:t>
                                  </m:r>
                                  <m:r>
                                    <a:rPr lang="en-ID" sz="2000" i="1"/>
                                    <m:t>=1 , </m:t>
                                  </m:r>
                                  <m:r>
                                    <a:rPr lang="en-ID" sz="2000" i="1"/>
                                    <m:t>𝑗</m:t>
                                  </m:r>
                                  <m:r>
                                    <a:rPr lang="en-ID" sz="2000" i="1"/>
                                    <m:t>=2</m:t>
                                  </m:r>
                                  <m:r>
                                    <a:rPr lang="en-ID" sz="2000" i="1"/>
                                    <m:t>𝑘</m:t>
                                  </m:r>
                                </m:e>
                              </m:d>
                              <m:r>
                                <a:rPr lang="en-ID" sz="2000" i="1"/>
                                <m:t>;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D" sz="2000" i="1"/>
                                  </m:ctrlPr>
                                </m:dPr>
                                <m:e>
                                  <m:r>
                                    <a:rPr lang="en-ID" sz="2000" i="1"/>
                                    <m:t>𝑖</m:t>
                                  </m:r>
                                  <m:r>
                                    <a:rPr lang="en-ID" sz="2000" i="1"/>
                                    <m:t>=2</m:t>
                                  </m:r>
                                  <m:r>
                                    <a:rPr lang="en-ID" sz="2000" i="1"/>
                                    <m:t>𝑘</m:t>
                                  </m:r>
                                  <m:r>
                                    <a:rPr lang="en-ID" sz="2000" i="1"/>
                                    <m:t>+1 , </m:t>
                                  </m:r>
                                  <m:r>
                                    <a:rPr lang="en-ID" sz="2000" i="1"/>
                                    <m:t>𝑗</m:t>
                                  </m:r>
                                  <m:r>
                                    <a:rPr lang="en-ID" sz="2000" i="1"/>
                                    <m:t>=1</m:t>
                                  </m:r>
                                </m:e>
                              </m:d>
                              <m:r>
                                <a:rPr lang="en-ID" sz="2000" i="1"/>
                                <m:t>;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D" sz="2000" i="1"/>
                                  </m:ctrlPr>
                                </m:dPr>
                                <m:e>
                                  <m:r>
                                    <a:rPr lang="en-ID" sz="2000" i="1"/>
                                    <m:t>𝑖</m:t>
                                  </m:r>
                                  <m:r>
                                    <a:rPr lang="en-ID" sz="2000" i="1"/>
                                    <m:t>=2</m:t>
                                  </m:r>
                                  <m:r>
                                    <a:rPr lang="en-ID" sz="2000" i="1"/>
                                    <m:t>𝑘</m:t>
                                  </m:r>
                                  <m:r>
                                    <a:rPr lang="en-ID" sz="2000" i="1"/>
                                    <m:t>, </m:t>
                                  </m:r>
                                  <m:r>
                                    <a:rPr lang="en-ID" sz="2000" i="1"/>
                                    <m:t>𝑗</m:t>
                                  </m:r>
                                  <m:r>
                                    <a:rPr lang="en-ID" sz="2000" i="1"/>
                                    <m:t>=2</m:t>
                                  </m:r>
                                  <m:r>
                                    <a:rPr lang="en-ID" sz="2000" i="1"/>
                                    <m:t>𝑘</m:t>
                                  </m:r>
                                  <m:r>
                                    <a:rPr lang="en-ID" sz="2000" i="1"/>
                                    <m:t>+1</m:t>
                                  </m:r>
                                </m:e>
                              </m:d>
                              <m:r>
                                <a:rPr lang="en-ID" sz="2000" i="1"/>
                                <m:t>, </m:t>
                              </m:r>
                              <m:r>
                                <a:rPr lang="en-ID" sz="2000" i="1"/>
                                <m:t>𝑘</m:t>
                              </m:r>
                              <m:r>
                                <a:rPr lang="en-ID" sz="2000" i="1"/>
                                <m:t>≤</m:t>
                              </m:r>
                              <m:r>
                                <a:rPr lang="en-ID" sz="2000" i="1"/>
                                <m:t>𝑛</m:t>
                              </m:r>
                              <m:r>
                                <a:rPr lang="en-ID" sz="2000" i="1"/>
                                <m:t> </m:t>
                              </m:r>
                              <m:r>
                                <a:rPr lang="en-ID" sz="2000" i="1"/>
                                <m:t>𝜖</m:t>
                              </m:r>
                              <m:r>
                                <a:rPr lang="en-ID" sz="2000" i="1"/>
                                <m:t> </m:t>
                              </m:r>
                              <m:r>
                                <a:rPr lang="en-ID" sz="2000" i="1"/>
                                <m:t>ℕ</m:t>
                              </m:r>
                            </m:e>
                            <m:e>
                              <m:r>
                                <a:rPr lang="en-ID" sz="2000" i="1"/>
                                <m:t>0,  </m:t>
                              </m:r>
                              <m:r>
                                <a:rPr lang="en-ID" sz="2000" i="1" smtClean="0">
                                  <a:solidFill>
                                    <a:schemeClr val="bg1"/>
                                  </a:solidFill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ID" sz="2000"/>
                                <m:t>others</m:t>
                              </m:r>
                              <m:r>
                                <m:rPr>
                                  <m:nor/>
                                </m:rPr>
                                <a:rPr lang="en-ID" sz="2000"/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  <a:blipFill>
                <a:blip r:embed="rId2"/>
                <a:stretch>
                  <a:fillRect l="-935" t="-23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44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060848"/>
                <a:ext cx="9782800" cy="770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[7] Let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be a square matrix. If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has a row or a column of zeros,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>
                            <a:effectLst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060848"/>
                <a:ext cx="9782800" cy="770278"/>
              </a:xfrm>
              <a:blipFill>
                <a:blip r:embed="rId2"/>
                <a:stretch>
                  <a:fillRect l="-623" t="-87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E62641E-616E-4108-A283-3052A492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Theorem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6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631642" y="2010650"/>
                <a:ext cx="9782800" cy="77027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2000" dirty="0"/>
                  <a:t>[2]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r>
                          <a:rPr lang="en-ID" sz="2000" i="1"/>
                          <m:t>𝐺</m:t>
                        </m:r>
                      </m:e>
                    </m:acc>
                  </m:oMath>
                </a14:m>
                <a:r>
                  <a:rPr lang="en-ID" sz="2000" dirty="0"/>
                  <a:t> be a directed graph with set of vertices </a:t>
                </a:r>
                <a14:m>
                  <m:oMath xmlns:m="http://schemas.openxmlformats.org/officeDocument/2006/math">
                    <m:r>
                      <a:rPr lang="en-ID" sz="2000" i="1"/>
                      <m:t>𝑉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/>
                            </m:ctrlPr>
                          </m:accPr>
                          <m:e>
                            <m:r>
                              <a:rPr lang="en-ID" sz="2000" i="1"/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/>
                      <m:t>={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1</m:t>
                        </m:r>
                      </m:sub>
                    </m:sSub>
                    <m:r>
                      <a:rPr lang="en-ID" sz="2000" i="1"/>
                      <m:t>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r>
                      <a:rPr lang="en-ID" sz="2000" i="1"/>
                      <m:t>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3</m:t>
                        </m:r>
                      </m:sub>
                    </m:sSub>
                    <m:r>
                      <a:rPr lang="en-ID" sz="2000" i="1"/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D" sz="2000" i="1"/>
                      <m:t>…,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𝑛</m:t>
                        </m:r>
                      </m:sub>
                    </m:sSub>
                    <m:r>
                      <a:rPr lang="en-ID" sz="2000" i="1"/>
                      <m:t>}</m:t>
                    </m:r>
                  </m:oMath>
                </a14:m>
                <a:r>
                  <a:rPr lang="en-ID" sz="2000" dirty="0"/>
                  <a:t> and set of edges </a:t>
                </a:r>
                <a14:m>
                  <m:oMath xmlns:m="http://schemas.openxmlformats.org/officeDocument/2006/math">
                    <m:r>
                      <a:rPr lang="en-ID" sz="2000" i="1"/>
                      <m:t>𝐸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/>
                            </m:ctrlPr>
                          </m:accPr>
                          <m:e>
                            <m:r>
                              <a:rPr lang="en-ID" sz="2000" i="1"/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/>
                      <m:t>={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1</m:t>
                        </m:r>
                      </m:sub>
                    </m:sSub>
                    <m:r>
                      <a:rPr lang="en-ID" sz="2000" i="1"/>
                      <m:t>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r>
                      <a:rPr lang="en-ID" sz="2000" i="1"/>
                      <m:t>,  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3</m:t>
                        </m:r>
                      </m:sub>
                    </m:sSub>
                    <m:r>
                      <a:rPr lang="en-ID" sz="2000" i="1"/>
                      <m:t>,…,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𝑚</m:t>
                        </m:r>
                      </m:sub>
                    </m:sSub>
                    <m:r>
                      <a:rPr lang="en-ID" sz="2000" i="1"/>
                      <m:t>}</m:t>
                    </m:r>
                  </m:oMath>
                </a14:m>
                <a:r>
                  <a:rPr lang="en-ID" sz="2000" dirty="0"/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𝑛</m:t>
                        </m:r>
                      </m:sup>
                    </m:sSup>
                    <m:r>
                      <a:rPr lang="en-ID" sz="2000" i="1"/>
                      <m:t>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1</m:t>
                        </m:r>
                      </m:sub>
                    </m:sSub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−1</m:t>
                        </m:r>
                      </m:sup>
                    </m:sSup>
                    <m:r>
                      <a:rPr lang="en-ID" sz="2000" i="1"/>
                      <m:t>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−2</m:t>
                        </m:r>
                      </m:sup>
                    </m:sSup>
                    <m:r>
                      <a:rPr lang="en-ID" sz="2000" i="1"/>
                      <m:t>+…+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−1</m:t>
                        </m:r>
                      </m:sub>
                    </m:sSub>
                    <m:r>
                      <a:rPr lang="en-ID" sz="2000" i="1"/>
                      <m:t>𝜆</m:t>
                    </m:r>
                    <m:r>
                      <a:rPr lang="en-ID" sz="2000" i="1"/>
                      <m:t>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𝑛</m:t>
                        </m:r>
                      </m:sub>
                    </m:sSub>
                  </m:oMath>
                </a14:m>
                <a:r>
                  <a:rPr lang="en-ID" sz="2000" dirty="0"/>
                  <a:t> be a characteristic polynomial of an adjacency matrix </a:t>
                </a:r>
                <a14:m>
                  <m:oMath xmlns:m="http://schemas.openxmlformats.org/officeDocument/2006/math">
                    <m:r>
                      <a:rPr lang="en-ID" sz="2000" i="1"/>
                      <m:t>𝐴</m:t>
                    </m:r>
                    <m:r>
                      <a:rPr lang="en-ID" sz="2000" i="1"/>
                      <m:t>(</m:t>
                    </m:r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r>
                          <a:rPr lang="en-ID" sz="2000" i="1"/>
                          <m:t>𝐺</m:t>
                        </m:r>
                      </m:e>
                    </m:acc>
                    <m:r>
                      <a:rPr lang="en-ID" sz="2000" i="1"/>
                      <m:t>)</m:t>
                    </m:r>
                  </m:oMath>
                </a14:m>
                <a:r>
                  <a:rPr lang="en-ID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sz="2000" i="1"/>
                        </m:ctrlPr>
                      </m:dPr>
                      <m:e>
                        <m:sSup>
                          <m:sSupPr>
                            <m:ctrlPr>
                              <a:rPr lang="en-ID" sz="2000" i="1"/>
                            </m:ctrlPr>
                          </m:sSupPr>
                          <m:e>
                            <m:r>
                              <a:rPr lang="en-ID" sz="2000" i="1"/>
                              <m:t>𝐴</m:t>
                            </m:r>
                            <m:sSub>
                              <m:sSubPr>
                                <m:ctrlPr>
                                  <a:rPr lang="en-ID" sz="2000" i="1"/>
                                </m:ctrlPr>
                              </m:sSubPr>
                              <m:e>
                                <m:r>
                                  <a:rPr lang="en-ID" sz="2000" i="1"/>
                                  <m:t>(</m:t>
                                </m:r>
                                <m:sSub>
                                  <m:sSubPr>
                                    <m:ctrlPr>
                                      <a:rPr lang="en-ID" sz="2000" i="1"/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〈"/>
                                        <m:endChr m:val="〉"/>
                                        <m:ctrlPr>
                                          <a:rPr lang="en-ID" sz="2000" i="1"/>
                                        </m:ctrlPr>
                                      </m:dPr>
                                      <m:e>
                                        <m:r>
                                          <a:rPr lang="en-ID" sz="2000" i="1"/>
                                          <m:t>𝑈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ID" sz="2000" i="1"/>
                                      <m:t>𝑐𝑦𝑐𝑙𝑖𝑐</m:t>
                                    </m:r>
                                  </m:sub>
                                </m:sSub>
                                <m:r>
                                  <a:rPr lang="en-ID" sz="2000" i="1"/>
                                  <m:t>)</m:t>
                                </m:r>
                              </m:e>
                              <m:sub>
                                <m:r>
                                  <a:rPr lang="en-ID" sz="2000" i="1"/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ID" sz="2000" i="1"/>
                              <m:t>(</m:t>
                            </m:r>
                            <m:sSub>
                              <m:sSubPr>
                                <m:ctrlPr>
                                  <a:rPr lang="en-ID" sz="2000" i="1"/>
                                </m:ctrlPr>
                              </m:sSubPr>
                              <m:e>
                                <m:r>
                                  <a:rPr lang="en-ID" sz="2000" i="1"/>
                                  <m:t>𝑗</m:t>
                                </m:r>
                              </m:e>
                              <m:sub>
                                <m:r>
                                  <a:rPr lang="en-ID" sz="2000" i="1"/>
                                  <m:t>2</m:t>
                                </m:r>
                              </m:sub>
                            </m:sSub>
                            <m:r>
                              <a:rPr lang="en-ID" sz="2000" i="1"/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ID" sz="2000" dirty="0"/>
                  <a:t> be the determinant of the adjacency matrix of directed cyclic induced subgraph with </a:t>
                </a:r>
                <a14:m>
                  <m:oMath xmlns:m="http://schemas.openxmlformats.org/officeDocument/2006/math">
                    <m:r>
                      <a:rPr lang="en-ID" sz="2000" i="1"/>
                      <m:t>𝑖</m:t>
                    </m:r>
                  </m:oMath>
                </a14:m>
                <a:r>
                  <a:rPr lang="en-ID" sz="2000" dirty="0"/>
                  <a:t>-vertices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𝑗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r>
                      <a:rPr lang="en-ID" sz="2000" i="1"/>
                      <m:t>=1,2,…,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𝑤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;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𝑤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</m:oMath>
                </a14:m>
                <a:r>
                  <a:rPr lang="en-ID" sz="2000" dirty="0"/>
                  <a:t> is the number of directed cyclic induced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id-ID" sz="2000" i="1"/>
                              <m:t>𝑈</m:t>
                            </m:r>
                          </m:e>
                        </m:d>
                      </m:e>
                      <m:sub>
                        <m:r>
                          <a:rPr lang="id-ID" sz="2000" i="1"/>
                          <m:t>𝑐𝑦𝑐𝑙𝑖𝑐</m:t>
                        </m:r>
                      </m:sub>
                    </m:sSub>
                  </m:oMath>
                </a14:m>
                <a:r>
                  <a:rPr lang="en-ID" sz="2000" dirty="0"/>
                  <a:t>with </a:t>
                </a:r>
                <a14:m>
                  <m:oMath xmlns:m="http://schemas.openxmlformats.org/officeDocument/2006/math">
                    <m:r>
                      <a:rPr lang="en-ID" sz="2000" i="1"/>
                      <m:t>𝑖</m:t>
                    </m:r>
                  </m:oMath>
                </a14:m>
                <a:r>
                  <a:rPr lang="en-ID" sz="2000" dirty="0"/>
                  <a:t>-vertices of directed cyclic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r>
                          <a:rPr lang="en-ID" sz="2000" i="1"/>
                          <m:t>𝐺</m:t>
                        </m:r>
                      </m:e>
                    </m:acc>
                  </m:oMath>
                </a14:m>
                <a:r>
                  <a:rPr lang="en-ID" sz="20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id-ID" sz="2000" i="1"/>
                          <m:t>𝑎</m:t>
                        </m:r>
                      </m:e>
                      <m:sub>
                        <m:r>
                          <a:rPr lang="id-ID" sz="2000" i="1"/>
                          <m:t>𝑖</m:t>
                        </m:r>
                      </m:sub>
                    </m:sSub>
                    <m:r>
                      <a:rPr lang="id-ID" sz="2000" i="1"/>
                      <m:t>=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id-ID" sz="2000" i="1"/>
                              <m:t>−1</m:t>
                            </m:r>
                          </m:e>
                        </m:d>
                      </m:e>
                      <m:sup>
                        <m:r>
                          <a:rPr lang="id-ID" sz="2000" i="1"/>
                          <m:t>𝑖</m:t>
                        </m:r>
                      </m:sup>
                    </m:sSup>
                    <m:d>
                      <m:dPr>
                        <m:ctrlPr>
                          <a:rPr lang="en-ID" sz="2000" i="1"/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D" sz="2000" i="1"/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ID" sz="2000" i="1"/>
                                </m:ctrlPr>
                              </m:sSubPr>
                              <m:e>
                                <m:r>
                                  <a:rPr lang="id-ID" sz="2000" i="1"/>
                                  <m:t>𝑗</m:t>
                                </m:r>
                              </m:e>
                              <m:sub>
                                <m:r>
                                  <a:rPr lang="id-ID" sz="2000" i="1"/>
                                  <m:t>2</m:t>
                                </m:r>
                              </m:sub>
                            </m:sSub>
                            <m:r>
                              <a:rPr lang="id-ID" sz="2000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D" sz="2000" i="1"/>
                                </m:ctrlPr>
                              </m:sSubPr>
                              <m:e>
                                <m:r>
                                  <a:rPr lang="id-ID" sz="2000" i="1"/>
                                  <m:t>𝑤</m:t>
                                </m:r>
                              </m:e>
                              <m:sub>
                                <m:r>
                                  <a:rPr lang="id-ID" sz="2000" i="1"/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D" sz="2000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D" sz="2000" i="1"/>
                                    </m:ctrlPr>
                                  </m:sSupPr>
                                  <m:e>
                                    <m:r>
                                      <a:rPr lang="id-ID" sz="2000" i="1"/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ID" sz="2000" i="1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ID" sz="2000" i="1"/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sz="2000" i="1"/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〈"/>
                                                    <m:endChr m:val="〉"/>
                                                    <m:ctrlPr>
                                                      <a:rPr lang="en-ID" sz="2000" i="1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id-ID" sz="2000" i="1"/>
                                                      <m:t>𝑈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id-ID" sz="2000" i="1"/>
                                                  <m:t>𝑐𝑦𝑐𝑙𝑖𝑐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id-ID" sz="2000" i="1"/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D" sz="20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D" sz="2000" i="1"/>
                                            </m:ctrlPr>
                                          </m:sSubPr>
                                          <m:e>
                                            <m:r>
                                              <a:rPr lang="id-ID" sz="2000" i="1"/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id-ID" sz="2000" i="1"/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ID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𝑗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r>
                      <a:rPr lang="en-ID" sz="2000" i="1"/>
                      <m:t>=1,2,…,</m:t>
                    </m:r>
                    <m:r>
                      <a:rPr lang="en-ID" sz="2000" i="1"/>
                      <m:t>𝑛</m:t>
                    </m:r>
                  </m:oMath>
                </a14:m>
                <a:r>
                  <a:rPr lang="en-ID" sz="2000" dirty="0"/>
                  <a:t>.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631642" y="2010650"/>
                <a:ext cx="9782800" cy="770278"/>
              </a:xfrm>
              <a:blipFill>
                <a:blip r:embed="rId2"/>
                <a:stretch>
                  <a:fillRect l="-686" t="-14286" r="-623" b="-2238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CB90D8B-B4FF-4FA8-A76B-B7718014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Theorem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Theorem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003110"/>
                <a:ext cx="9782800" cy="18553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2000" dirty="0"/>
                  <a:t>[2]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r>
                          <a:rPr lang="en-ID" sz="2000" i="1"/>
                          <m:t>𝐺</m:t>
                        </m:r>
                      </m:e>
                    </m:acc>
                  </m:oMath>
                </a14:m>
                <a:r>
                  <a:rPr lang="en-ID" sz="2000" dirty="0"/>
                  <a:t> be a directed graph with set of vertices </a:t>
                </a:r>
                <a14:m>
                  <m:oMath xmlns:m="http://schemas.openxmlformats.org/officeDocument/2006/math">
                    <m:r>
                      <a:rPr lang="en-ID" sz="2000" i="1"/>
                      <m:t>𝑉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/>
                            </m:ctrlPr>
                          </m:accPr>
                          <m:e>
                            <m:r>
                              <a:rPr lang="en-ID" sz="2000" i="1"/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/>
                      <m:t>={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1</m:t>
                        </m:r>
                      </m:sub>
                    </m:sSub>
                    <m:r>
                      <a:rPr lang="en-ID" sz="2000" i="1"/>
                      <m:t>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r>
                      <a:rPr lang="en-ID" sz="2000" i="1"/>
                      <m:t>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3</m:t>
                        </m:r>
                      </m:sub>
                    </m:sSub>
                    <m:r>
                      <a:rPr lang="en-ID" sz="2000" i="1"/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D" sz="2000" i="1"/>
                      <m:t>…,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𝑣</m:t>
                        </m:r>
                      </m:e>
                      <m:sub>
                        <m:r>
                          <a:rPr lang="en-ID" sz="2000" i="1"/>
                          <m:t>𝑛</m:t>
                        </m:r>
                      </m:sub>
                    </m:sSub>
                    <m:r>
                      <a:rPr lang="en-ID" sz="2000" i="1"/>
                      <m:t>}</m:t>
                    </m:r>
                  </m:oMath>
                </a14:m>
                <a:r>
                  <a:rPr lang="en-ID" sz="2000" dirty="0"/>
                  <a:t> and set of edges </a:t>
                </a:r>
                <a14:m>
                  <m:oMath xmlns:m="http://schemas.openxmlformats.org/officeDocument/2006/math">
                    <m:r>
                      <a:rPr lang="en-ID" sz="2000" i="1"/>
                      <m:t>𝐸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/>
                            </m:ctrlPr>
                          </m:accPr>
                          <m:e>
                            <m:r>
                              <a:rPr lang="en-ID" sz="2000" i="1"/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/>
                      <m:t>={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1</m:t>
                        </m:r>
                      </m:sub>
                    </m:sSub>
                    <m:r>
                      <a:rPr lang="en-ID" sz="2000" i="1"/>
                      <m:t>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r>
                      <a:rPr lang="en-ID" sz="2000" i="1"/>
                      <m:t>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3</m:t>
                        </m:r>
                      </m:sub>
                    </m:sSub>
                    <m:r>
                      <a:rPr lang="en-ID" sz="2000" i="1"/>
                      <m:t>,…,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𝑒</m:t>
                        </m:r>
                      </m:e>
                      <m:sub>
                        <m:r>
                          <a:rPr lang="en-ID" sz="2000" i="1"/>
                          <m:t>𝑚</m:t>
                        </m:r>
                      </m:sub>
                    </m:sSub>
                    <m:r>
                      <a:rPr lang="en-ID" sz="2000" i="1"/>
                      <m:t>}</m:t>
                    </m:r>
                  </m:oMath>
                </a14:m>
                <a:r>
                  <a:rPr lang="en-ID" sz="2000" dirty="0"/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𝑛</m:t>
                        </m:r>
                      </m:sup>
                    </m:sSup>
                    <m:r>
                      <a:rPr lang="en-ID" sz="2000" i="1"/>
                      <m:t>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1</m:t>
                        </m:r>
                      </m:sub>
                    </m:sSub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−1</m:t>
                        </m:r>
                      </m:sup>
                    </m:sSup>
                    <m:r>
                      <a:rPr lang="en-ID" sz="2000" i="1"/>
                      <m:t>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−2</m:t>
                        </m:r>
                      </m:sup>
                    </m:sSup>
                    <m:r>
                      <a:rPr lang="en-ID" sz="2000" i="1"/>
                      <m:t>+…+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−1</m:t>
                        </m:r>
                      </m:sub>
                    </m:sSub>
                    <m:r>
                      <a:rPr lang="en-ID" sz="2000" i="1"/>
                      <m:t>𝜆</m:t>
                    </m:r>
                    <m:r>
                      <a:rPr lang="en-ID" sz="2000" i="1"/>
                      <m:t>+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𝑛</m:t>
                        </m:r>
                      </m:sub>
                    </m:sSub>
                  </m:oMath>
                </a14:m>
                <a:r>
                  <a:rPr lang="en-ID" sz="2000" dirty="0"/>
                  <a:t> is characteristic polynomial of adjacency matrix of directed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r>
                          <a:rPr lang="en-ID" sz="2000" i="1"/>
                          <m:t>𝐺</m:t>
                        </m:r>
                      </m:e>
                    </m:acc>
                  </m:oMath>
                </a14:m>
                <a:r>
                  <a:rPr lang="en-ID" sz="20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1</m:t>
                        </m:r>
                      </m:sub>
                    </m:sSub>
                    <m:r>
                      <a:rPr lang="en-ID" sz="2000" i="1"/>
                      <m:t>=0</m:t>
                    </m:r>
                  </m:oMath>
                </a14:m>
                <a:r>
                  <a:rPr lang="en-ID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ID" sz="2000" i="1"/>
                          <m:t>𝑎</m:t>
                        </m:r>
                      </m:e>
                      <m:sub>
                        <m:r>
                          <a:rPr lang="en-ID" sz="2000" i="1"/>
                          <m:t>2</m:t>
                        </m:r>
                      </m:sub>
                    </m:sSub>
                    <m:r>
                      <a:rPr lang="en-ID" sz="2000" i="1"/>
                      <m:t>=0</m:t>
                    </m:r>
                  </m:oMath>
                </a14:m>
                <a:r>
                  <a:rPr lang="en-ID" sz="2000" dirty="0"/>
                  <a:t>.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003110"/>
                <a:ext cx="9782800" cy="1855390"/>
              </a:xfrm>
              <a:blipFill>
                <a:blip r:embed="rId2"/>
                <a:stretch>
                  <a:fillRect l="-623" t="-5921" r="-118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D3E1F8D-E191-4CA2-A10E-8A26BC38C72B}"/>
              </a:ext>
            </a:extLst>
          </p:cNvPr>
          <p:cNvSpPr txBox="1">
            <a:spLocks/>
          </p:cNvSpPr>
          <p:nvPr/>
        </p:nvSpPr>
        <p:spPr>
          <a:xfrm>
            <a:off x="1584694" y="3578148"/>
            <a:ext cx="9791541" cy="5190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Theorem 4.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1A9A4128-891F-41D9-B8BC-6FC4F3D9FE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4695" y="4045308"/>
                <a:ext cx="9782800" cy="1595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Euphemia" pitchFamily="34" charset="0"/>
                  <a:buNone/>
                </a:pP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[2]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>
                            <a:effectLst/>
                          </a:rPr>
                        </m:ctrlPr>
                      </m:acc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be a directed graph with set of vertices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and set of edges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>
                            <a:effectLst/>
                          </a:rPr>
                        </m:ctrlPr>
                      </m:sSup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D" sz="2000" i="1">
                            <a:effectLst/>
                          </a:rPr>
                        </m:ctrlPr>
                      </m:sSup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D" sz="2000" i="1">
                            <a:effectLst/>
                          </a:rPr>
                        </m:ctrlPr>
                      </m:sSup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is characteristic polynomial of adjacency matrix of directed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>
                            <a:effectLst/>
                          </a:rPr>
                        </m:ctrlPr>
                      </m:acc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1.1(3)</m:t>
                        </m:r>
                      </m:sub>
                    </m:sSub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1.1(3)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is the number of induced subgraph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>
                            <a:effectLst/>
                          </a:rPr>
                        </m:ctrlPr>
                      </m:acc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in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effectLst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</a:t>
                </a:r>
                <a:endParaRPr lang="en-ID" sz="20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1A9A4128-891F-41D9-B8BC-6FC4F3D9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95" y="4045308"/>
                <a:ext cx="9782800" cy="1595877"/>
              </a:xfrm>
              <a:prstGeom prst="rect">
                <a:avLst/>
              </a:prstGeom>
              <a:blipFill>
                <a:blip r:embed="rId3"/>
                <a:stretch>
                  <a:fillRect l="-685" t="-689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83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8828A82-51D9-48CA-9940-A9F589F6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116632"/>
            <a:ext cx="5976664" cy="68377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1B92A6-B72E-41B5-A5F3-DE17365010F8}"/>
                  </a:ext>
                </a:extLst>
              </p:cNvPr>
              <p:cNvSpPr txBox="1"/>
              <p:nvPr/>
            </p:nvSpPr>
            <p:spPr>
              <a:xfrm>
                <a:off x="1701924" y="2909270"/>
                <a:ext cx="3407496" cy="975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cap="none" spc="300" dirty="0">
                    <a:effectLst/>
                    <a:ea typeface="Times New Roman" panose="02020603050405020304" pitchFamily="18" charset="0"/>
                  </a:rPr>
                  <a:t>Figure 4.</a:t>
                </a:r>
                <a:r>
                  <a:rPr lang="en-US" sz="1800" cap="none" spc="3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ID" spc="300" dirty="0"/>
                  <a:t>The directed cyclic induced subgraphs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i="1" spc="300"/>
                        </m:ctrlPr>
                      </m:accPr>
                      <m:e>
                        <m:sSub>
                          <m:sSubPr>
                            <m:ctrlPr>
                              <a:rPr lang="en-ID" i="1" spc="300"/>
                            </m:ctrlPr>
                          </m:sSubPr>
                          <m:e>
                            <m:r>
                              <a:rPr lang="en-ID" i="1" spc="300"/>
                              <m:t>𝐹</m:t>
                            </m:r>
                          </m:e>
                          <m:sub>
                            <m:r>
                              <a:rPr lang="en-ID" i="1" spc="300"/>
                              <m:t>𝑛</m:t>
                            </m:r>
                            <m:r>
                              <a:rPr lang="en-ID" i="1" spc="300"/>
                              <m:t>,</m:t>
                            </m:r>
                            <m:r>
                              <a:rPr lang="en-ID" i="1" spc="300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ID" sz="1800" cap="none" spc="3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1B92A6-B72E-41B5-A5F3-DE1736501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2909270"/>
                <a:ext cx="3407496" cy="975460"/>
              </a:xfrm>
              <a:prstGeom prst="rect">
                <a:avLst/>
              </a:prstGeom>
              <a:blipFill>
                <a:blip r:embed="rId3"/>
                <a:stretch>
                  <a:fillRect t="-3750" r="-4114" b="-62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94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Definitions and Theorems</a:t>
            </a:r>
          </a:p>
          <a:p>
            <a:r>
              <a:rPr lang="en-US" dirty="0"/>
              <a:t>Main Result and Proof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Theorem 5.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219134"/>
                <a:ext cx="9782800" cy="178593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[1]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>
                            <a:effectLst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be a directed cyclic friendship graph with set of vertices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and set of edges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000" i="1">
                                <a:effectLst/>
                              </a:rPr>
                            </m:ctrlPr>
                          </m:acc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(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sz="2000" i="1">
                            <a:effectLst/>
                          </a:rPr>
                        </m:ctrlPr>
                      </m:sSub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, then the number of directed cyclic induced subgraphs of type C1 is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219134"/>
                <a:ext cx="9782800" cy="1785930"/>
              </a:xfrm>
              <a:blipFill>
                <a:blip r:embed="rId2"/>
                <a:stretch>
                  <a:fillRect l="-623" t="-9215" b="-13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6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 and Proof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8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Lemma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, 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respectively be an adjacency matrix of directed cyclic induced subgraph type C2, C3 and C4,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D" sz="2000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D" sz="2000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D" sz="2000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D" dirty="0">
                    <a:ea typeface="Times New Roman" panose="02020603050405020304" pitchFamily="18" charset="0"/>
                  </a:rPr>
                  <a:t>Proof.</a:t>
                </a:r>
              </a:p>
              <a:p>
                <a:pPr marL="0" indent="0">
                  <a:buNone/>
                </a:pP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The proof consists of 3 steps. In step 1, we 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>
                            <a:effectLst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D" sz="2000" i="1">
                                    <a:effectLst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 In step 2, we 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>
                            <a:effectLst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D" sz="2000" i="1">
                                    <a:effectLst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 Finally, in step 3 we prove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>
                            <a:effectLst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ID" sz="2000" i="1">
                                    <a:effectLst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  <a:blipFill>
                <a:blip r:embed="rId2"/>
                <a:stretch>
                  <a:fillRect l="-935" t="-6748" b="-1386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16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Step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dirty="0"/>
                  <a:t>Let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2</m:t>
                        </m:r>
                      </m:e>
                    </m:d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2</m:t>
                        </m:r>
                      </m:e>
                    </m:d>
                  </m:oMath>
                </a14:m>
                <a:r>
                  <a:rPr lang="en-ID" dirty="0"/>
                  <a:t> respectively be an adjacency matrix of directed cyclic induced subgraph type C2 for </a:t>
                </a:r>
                <a14:m>
                  <m:oMath xmlns:m="http://schemas.openxmlformats.org/officeDocument/2006/math">
                    <m:r>
                      <a:rPr lang="en-ID" i="1"/>
                      <m:t>𝑘</m:t>
                    </m:r>
                    <m:r>
                      <a:rPr lang="en-ID" i="1"/>
                      <m:t>&lt;</m:t>
                    </m:r>
                    <m:r>
                      <a:rPr lang="en-ID" i="1"/>
                      <m:t>𝑙</m:t>
                    </m:r>
                    <m:r>
                      <a:rPr lang="en-ID" i="1"/>
                      <m:t>≤</m:t>
                    </m:r>
                    <m:r>
                      <a:rPr lang="en-ID" i="1"/>
                      <m:t>𝑛</m:t>
                    </m:r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r>
                      <a:rPr lang="en-ID" i="1"/>
                      <m:t>𝑙</m:t>
                    </m:r>
                    <m:r>
                      <a:rPr lang="en-ID" i="1"/>
                      <m:t>&lt;</m:t>
                    </m:r>
                    <m:r>
                      <a:rPr lang="en-ID" i="1"/>
                      <m:t>𝑘</m:t>
                    </m:r>
                    <m:r>
                      <a:rPr lang="en-ID" i="1"/>
                      <m:t>≤</m:t>
                    </m:r>
                    <m:r>
                      <a:rPr lang="en-ID" i="1"/>
                      <m:t>𝑛</m:t>
                    </m:r>
                  </m:oMath>
                </a14:m>
                <a:r>
                  <a:rPr lang="en-ID" dirty="0"/>
                  <a:t> with </a:t>
                </a:r>
                <a14:m>
                  <m:oMath xmlns:m="http://schemas.openxmlformats.org/officeDocument/2006/math">
                    <m:r>
                      <a:rPr lang="en-ID" i="1"/>
                      <m:t>𝑙</m:t>
                    </m:r>
                    <m:r>
                      <a:rPr lang="en-ID" i="1"/>
                      <m:t>,</m:t>
                    </m:r>
                    <m:r>
                      <a:rPr lang="en-ID" i="1"/>
                      <m:t>𝑘</m:t>
                    </m:r>
                    <m:r>
                      <a:rPr lang="en-ID" i="1"/>
                      <m:t>,</m:t>
                    </m:r>
                    <m:r>
                      <a:rPr lang="en-ID" i="1"/>
                      <m:t>𝑛</m:t>
                    </m:r>
                    <m:r>
                      <a:rPr lang="en-ID" i="1"/>
                      <m:t> </m:t>
                    </m:r>
                    <m:r>
                      <a:rPr lang="en-ID" i="1"/>
                      <m:t>𝜖</m:t>
                    </m:r>
                    <m:r>
                      <a:rPr lang="en-ID" i="1"/>
                      <m:t> </m:t>
                    </m:r>
                    <m:r>
                      <a:rPr lang="en-ID" i="1"/>
                      <m:t>ℕ</m:t>
                    </m:r>
                  </m:oMath>
                </a14:m>
                <a:r>
                  <a:rPr lang="en-ID" dirty="0"/>
                  <a:t>.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r>
                              <a:rPr lang="en-ID" i="1"/>
                              <m:t>𝐴</m:t>
                            </m:r>
                            <m:r>
                              <a:rPr lang="en-ID" i="1"/>
                              <m:t>′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r>
                              <a:rPr lang="en-ID" i="1"/>
                              <m:t>𝐴</m:t>
                            </m:r>
                            <m:r>
                              <a:rPr lang="en-ID" i="1"/>
                              <m:t>′′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D" dirty="0"/>
                  <a:t> can be found as below.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  <a:blipFill>
                <a:blip r:embed="rId2"/>
                <a:stretch>
                  <a:fillRect l="-935" t="-6410" r="-2305" b="-11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9DE209-97AB-4E34-A007-6D90B053A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1" t="75446" r="8998" b="3125"/>
          <a:stretch/>
        </p:blipFill>
        <p:spPr>
          <a:xfrm>
            <a:off x="2906569" y="3644330"/>
            <a:ext cx="7156532" cy="1659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AAA4DA-96D6-43D1-AA9E-8582AC4D5BF7}"/>
              </a:ext>
            </a:extLst>
          </p:cNvPr>
          <p:cNvSpPr txBox="1"/>
          <p:nvPr/>
        </p:nvSpPr>
        <p:spPr>
          <a:xfrm>
            <a:off x="1593435" y="5375129"/>
            <a:ext cx="979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none" dirty="0">
                <a:effectLst/>
                <a:ea typeface="Times New Roman" panose="02020603050405020304" pitchFamily="18" charset="0"/>
              </a:rPr>
              <a:t>Figure 5.</a:t>
            </a:r>
            <a:r>
              <a:rPr lang="en-US" sz="1600" cap="none" dirty="0">
                <a:effectLst/>
                <a:ea typeface="Times New Roman" panose="02020603050405020304" pitchFamily="18" charset="0"/>
              </a:rPr>
              <a:t> </a:t>
            </a:r>
            <a:r>
              <a:rPr lang="en-ID" sz="1600" dirty="0"/>
              <a:t>The determinant of the adjacency matrix of the directed cyclic induced subgraph type C2</a:t>
            </a:r>
            <a:endParaRPr lang="en-ID" sz="1600" cap="none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1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dirty="0"/>
                  <a:t>It can be seen directly from figure 5 that both of the matrices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2</m:t>
                        </m:r>
                      </m:e>
                    </m:d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2</m:t>
                        </m:r>
                      </m:e>
                    </m:d>
                    <m:r>
                      <a:rPr lang="en-ID" i="1"/>
                      <m:t> </m:t>
                    </m:r>
                  </m:oMath>
                </a14:m>
                <a:r>
                  <a:rPr lang="en-ID" dirty="0"/>
                  <a:t>consist of a row where all of the entries are zero. According to Theorem 1,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r>
                              <a:rPr lang="en-ID" i="1"/>
                              <m:t>𝐴</m:t>
                            </m:r>
                            <m:r>
                              <a:rPr lang="en-ID" i="1"/>
                              <m:t>′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D" i="1"/>
                                </m:ctrlPr>
                              </m:sSupPr>
                              <m:e>
                                <m:r>
                                  <a:rPr lang="en-ID" i="1"/>
                                  <m:t>𝐴</m:t>
                                </m:r>
                              </m:e>
                              <m:sup>
                                <m:r>
                                  <a:rPr lang="en-ID" i="1"/>
                                  <m:t>′</m:t>
                                </m:r>
                              </m:sup>
                            </m:sSup>
                            <m:r>
                              <a:rPr lang="en-ID" i="1"/>
                              <m:t>′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. We can conclude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r>
                              <a:rPr lang="en-ID" i="1"/>
                              <m:t>𝐴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. We prove the value of det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r>
                              <a:rPr lang="en-ID" i="1"/>
                              <m:t>𝐴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D" dirty="0"/>
                  <a:t> in similar way.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  <a:blipFill>
                <a:blip r:embed="rId2"/>
                <a:stretch>
                  <a:fillRect l="-935" t="-6410" r="-125" b="-465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3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Step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dirty="0">
                    <a:effectLst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>
                            <a:effectLst/>
                            <a:ea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′′</m:t>
                    </m:r>
                    <m:d>
                      <m:d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>
                            <a:effectLst/>
                            <a:ea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respectively be an adjacency matrix of directed cyclic induced subgraph type C3 for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&lt;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𝑙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𝑙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&lt;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≤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𝑙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,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,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 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𝜖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 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>
                            <a:effectLst/>
                            <a:ea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ID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>
                                    <a:effectLst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>
                            <a:effectLst/>
                            <a:ea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′′</m:t>
                            </m:r>
                            <m:d>
                              <m:dPr>
                                <m:ctrlPr>
                                  <a:rPr lang="en-ID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>
                                    <a:effectLst/>
                                    <a:ea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can be found below.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  <a:blipFill>
                <a:blip r:embed="rId3"/>
                <a:stretch>
                  <a:fillRect l="-935" t="-6410" b="-115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AAA4DA-96D6-43D1-AA9E-8582AC4D5BF7}"/>
              </a:ext>
            </a:extLst>
          </p:cNvPr>
          <p:cNvSpPr txBox="1"/>
          <p:nvPr/>
        </p:nvSpPr>
        <p:spPr>
          <a:xfrm>
            <a:off x="1593435" y="5375129"/>
            <a:ext cx="979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none" dirty="0">
                <a:effectLst/>
                <a:ea typeface="Times New Roman" panose="02020603050405020304" pitchFamily="18" charset="0"/>
              </a:rPr>
              <a:t>Figure </a:t>
            </a:r>
            <a:r>
              <a:rPr lang="en-US" sz="1600" b="1" dirty="0">
                <a:ea typeface="Times New Roman" panose="02020603050405020304" pitchFamily="18" charset="0"/>
              </a:rPr>
              <a:t>6</a:t>
            </a:r>
            <a:r>
              <a:rPr lang="en-US" sz="1600" b="1" cap="none" dirty="0">
                <a:effectLst/>
                <a:ea typeface="Times New Roman" panose="02020603050405020304" pitchFamily="18" charset="0"/>
              </a:rPr>
              <a:t>.</a:t>
            </a:r>
            <a:r>
              <a:rPr lang="en-US" sz="1600" cap="none" dirty="0">
                <a:effectLst/>
                <a:ea typeface="Times New Roman" panose="02020603050405020304" pitchFamily="18" charset="0"/>
              </a:rPr>
              <a:t> </a:t>
            </a:r>
            <a:r>
              <a:rPr lang="en-ID" sz="1600" dirty="0"/>
              <a:t>The determinant of the adjacency matrix of the directed cyclic induced subgraph type C3</a:t>
            </a:r>
            <a:endParaRPr lang="en-ID" sz="1600" cap="none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DCAD-50BC-44EF-891D-EB6569B97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0" r="8348"/>
          <a:stretch/>
        </p:blipFill>
        <p:spPr>
          <a:xfrm>
            <a:off x="3214092" y="3573016"/>
            <a:ext cx="6538246" cy="19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3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dirty="0"/>
                  <a:t>It can be seen directly from figure 6 that both matrices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3</m:t>
                        </m:r>
                      </m:e>
                    </m:d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3</m:t>
                        </m:r>
                      </m:e>
                    </m:d>
                    <m:r>
                      <a:rPr lang="en-ID" i="1"/>
                      <m:t> </m:t>
                    </m:r>
                  </m:oMath>
                </a14:m>
                <a:r>
                  <a:rPr lang="en-ID" dirty="0"/>
                  <a:t>has two proportional rows. By applying elementary row operations, we get that each of the matrix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3</m:t>
                        </m:r>
                      </m:e>
                    </m:d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r>
                      <a:rPr lang="en-ID" i="1"/>
                      <m:t>𝐴</m:t>
                    </m:r>
                    <m:r>
                      <a:rPr lang="en-ID" i="1"/>
                      <m:t>′′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/>
                          <m:t>C</m:t>
                        </m:r>
                        <m:r>
                          <m:rPr>
                            <m:nor/>
                          </m:rPr>
                          <a:rPr lang="en-ID"/>
                          <m:t>3</m:t>
                        </m:r>
                      </m:e>
                    </m:d>
                  </m:oMath>
                </a14:m>
                <a:r>
                  <a:rPr lang="en-ID" dirty="0"/>
                  <a:t> contains a row where all the entries are zero. According to Theorem 1,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r>
                              <a:rPr lang="en-ID" i="1"/>
                              <m:t>𝐴</m:t>
                            </m:r>
                            <m:r>
                              <a:rPr lang="en-ID" i="1"/>
                              <m:t>′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D" i="1"/>
                                </m:ctrlPr>
                              </m:sSupPr>
                              <m:e>
                                <m:r>
                                  <a:rPr lang="en-ID" i="1"/>
                                  <m:t>𝐴</m:t>
                                </m:r>
                              </m:e>
                              <m:sup>
                                <m:r>
                                  <a:rPr lang="en-ID" i="1"/>
                                  <m:t>′</m:t>
                                </m:r>
                              </m:sup>
                            </m:sSup>
                            <m:r>
                              <a:rPr lang="en-ID" i="1"/>
                              <m:t>′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. We can conclude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i="1"/>
                            </m:ctrlPr>
                          </m:dPr>
                          <m:e>
                            <m:r>
                              <a:rPr lang="en-ID" i="1"/>
                              <m:t>𝐴</m:t>
                            </m:r>
                            <m:d>
                              <m:dPr>
                                <m:ctrlPr>
                                  <a:rPr lang="en-ID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/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  <a:blipFill>
                <a:blip r:embed="rId2"/>
                <a:stretch>
                  <a:fillRect l="-935" t="-6410" r="-436" b="-670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78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Step 3.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93435" y="2147126"/>
            <a:ext cx="9782800" cy="1425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/>
              <a:t>The directed cyclic induced subgraph type C4 contains the </a:t>
            </a:r>
            <a:r>
              <a:rPr lang="en-ID" b="1" dirty="0"/>
              <a:t>main circle</a:t>
            </a:r>
            <a:r>
              <a:rPr lang="en-ID" dirty="0"/>
              <a:t>. The main circle in a C4 is defined as a circle chosen randomly from all the circles contained in C4. The directed cyclic induced subgraph type C4 can be grouped into 2 groups. The </a:t>
            </a:r>
            <a:r>
              <a:rPr lang="en-ID" b="1" dirty="0"/>
              <a:t>first group</a:t>
            </a:r>
            <a:r>
              <a:rPr lang="en-ID" dirty="0"/>
              <a:t> is a subgraph of type C4 where there is a vertex outside the main circle with odd index. The </a:t>
            </a:r>
            <a:r>
              <a:rPr lang="en-ID" b="1" dirty="0"/>
              <a:t>second group</a:t>
            </a:r>
            <a:r>
              <a:rPr lang="en-ID" dirty="0"/>
              <a:t> is a subgraph of type C4 where all vertices outside the main circle are even indexed. FIGURE 7 is an example of the main circle in subgraph C4.</a:t>
            </a:r>
          </a:p>
        </p:txBody>
      </p:sp>
    </p:spTree>
    <p:extLst>
      <p:ext uri="{BB962C8B-B14F-4D97-AF65-F5344CB8AC3E}">
        <p14:creationId xmlns:p14="http://schemas.microsoft.com/office/powerpoint/2010/main" val="353068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59CD2-7B9B-4D82-9F2A-45091F74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2060848"/>
            <a:ext cx="8323561" cy="3168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6D730-2DC6-4A73-BBBC-81017B5B25FA}"/>
              </a:ext>
            </a:extLst>
          </p:cNvPr>
          <p:cNvSpPr txBox="1"/>
          <p:nvPr/>
        </p:nvSpPr>
        <p:spPr>
          <a:xfrm>
            <a:off x="1593435" y="5375129"/>
            <a:ext cx="9791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cap="none" dirty="0">
                <a:effectLst/>
                <a:ea typeface="Times New Roman" panose="02020603050405020304" pitchFamily="18" charset="0"/>
              </a:rPr>
              <a:t>Figure 7.</a:t>
            </a:r>
            <a:r>
              <a:rPr lang="en-US" cap="none" dirty="0">
                <a:effectLst/>
                <a:ea typeface="Times New Roman" panose="02020603050405020304" pitchFamily="18" charset="0"/>
              </a:rPr>
              <a:t> </a:t>
            </a:r>
            <a:r>
              <a:rPr lang="en-ID" dirty="0">
                <a:effectLst/>
                <a:ea typeface="Times New Roman" panose="02020603050405020304" pitchFamily="18" charset="0"/>
              </a:rPr>
              <a:t>Examples of main circles</a:t>
            </a:r>
            <a:endParaRPr lang="en-ID" cap="none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8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be an adjacency matrix of directed cyclic induced subgraph type C4, which contains at least one odd indexed vertex outside of the </a:t>
                </a:r>
                <a:r>
                  <a:rPr lang="en-ID" sz="2000" b="1" dirty="0">
                    <a:effectLst/>
                    <a:ea typeface="Times New Roman" panose="02020603050405020304" pitchFamily="18" charset="0"/>
                  </a:rPr>
                  <a:t>main circle</a:t>
                </a: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as in figure 7 (a) and (b) (</a:t>
                </a:r>
                <a:r>
                  <a:rPr lang="en-ID" sz="2000" b="1" dirty="0">
                    <a:effectLst/>
                    <a:ea typeface="Times New Roman" panose="02020603050405020304" pitchFamily="18" charset="0"/>
                  </a:rPr>
                  <a:t>first group</a:t>
                </a: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). Because there is an odd indexed vertex on the main circle and at least one odd indexed vertex outside the main circle, so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has at least two rows with identical entries. By applying elementary row operations at the end, we get that matrix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contains a row where all the entries are zero. According to Theorem 1,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ea typeface="Times New Roman" panose="020206030504050203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ID" sz="2000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>
                                    <a:effectLst/>
                                    <a:ea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  <a:blipFill>
                <a:blip r:embed="rId2"/>
                <a:stretch>
                  <a:fillRect l="-623" t="-4701" r="-685" b="-491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00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2000" dirty="0"/>
                  <a:t>Let </a:t>
                </a:r>
                <a14:m>
                  <m:oMath xmlns:m="http://schemas.openxmlformats.org/officeDocument/2006/math">
                    <m:r>
                      <a:rPr lang="en-ID" sz="2000" i="1"/>
                      <m:t>𝐴</m:t>
                    </m:r>
                    <m:r>
                      <a:rPr lang="en-ID" sz="2000" i="1"/>
                      <m:t>′′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/>
                          <m:t>C</m:t>
                        </m:r>
                        <m:r>
                          <m:rPr>
                            <m:nor/>
                          </m:rPr>
                          <a:rPr lang="en-ID" sz="2000"/>
                          <m:t>4</m:t>
                        </m:r>
                      </m:e>
                    </m:d>
                  </m:oMath>
                </a14:m>
                <a:r>
                  <a:rPr lang="en-ID" sz="2000" dirty="0"/>
                  <a:t> be an adjacency matrix of directed cyclic induced subgraph type C4, where all the vertices outside the </a:t>
                </a:r>
                <a:r>
                  <a:rPr lang="en-ID" sz="2000" b="1" dirty="0"/>
                  <a:t>main circle</a:t>
                </a:r>
                <a:r>
                  <a:rPr lang="en-ID" sz="2000" dirty="0"/>
                  <a:t> are even indexed as in figure 7 (c) (</a:t>
                </a:r>
                <a:r>
                  <a:rPr lang="en-ID" sz="2000" b="1" dirty="0"/>
                  <a:t>second group</a:t>
                </a:r>
                <a:r>
                  <a:rPr lang="en-ID" sz="2000" dirty="0"/>
                  <a:t>), then there are at least two even indexed vertices that do not form a circle,  it means that </a:t>
                </a:r>
                <a14:m>
                  <m:oMath xmlns:m="http://schemas.openxmlformats.org/officeDocument/2006/math">
                    <m:r>
                      <a:rPr lang="en-ID" sz="2000" i="1"/>
                      <m:t>𝐴</m:t>
                    </m:r>
                    <m:r>
                      <a:rPr lang="en-ID" sz="2000" i="1"/>
                      <m:t>′′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m:rPr>
                            <m:nor/>
                          </m:rPr>
                          <a:rPr lang="en-ID" sz="2000"/>
                          <m:t>C</m:t>
                        </m:r>
                        <m:r>
                          <m:rPr>
                            <m:nor/>
                          </m:rPr>
                          <a:rPr lang="en-ID" sz="2000"/>
                          <m:t>4</m:t>
                        </m:r>
                      </m:e>
                    </m:d>
                  </m:oMath>
                </a14:m>
                <a:r>
                  <a:rPr lang="en-ID" sz="2000" dirty="0"/>
                  <a:t> has one or more rows with all entries in each row are zero. According to Theorem 1,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en-ID" sz="2000" i="1"/>
                              <m:t>𝐴</m:t>
                            </m:r>
                            <m:r>
                              <a:rPr lang="en-ID" sz="2000" i="1"/>
                              <m:t>′′</m:t>
                            </m:r>
                            <m:d>
                              <m:dPr>
                                <m:ctrlPr>
                                  <a:rPr lang="en-ID" sz="2000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/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/>
                      <m:t>=0</m:t>
                    </m:r>
                  </m:oMath>
                </a14:m>
                <a:r>
                  <a:rPr lang="en-ID" sz="2000" dirty="0"/>
                  <a:t>.</a:t>
                </a:r>
              </a:p>
              <a:p>
                <a:pPr marL="0" indent="0">
                  <a:buNone/>
                </a:pPr>
                <a:r>
                  <a:rPr lang="en-ID" sz="2000" dirty="0"/>
                  <a:t>So, based on the explanation we conclude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2000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en-ID" sz="2000" i="1"/>
                              <m:t>𝐴</m:t>
                            </m:r>
                            <m:d>
                              <m:dPr>
                                <m:ctrlPr>
                                  <a:rPr lang="en-ID" sz="2000" i="1"/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ID" sz="200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ID" sz="2000"/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D" sz="2000" i="1"/>
                      <m:t>=0</m:t>
                    </m:r>
                  </m:oMath>
                </a14:m>
                <a:r>
                  <a:rPr lang="en-ID" sz="2000" dirty="0"/>
                  <a:t>.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1425890"/>
              </a:xfrm>
              <a:blipFill>
                <a:blip r:embed="rId2"/>
                <a:stretch>
                  <a:fillRect l="-623" t="-4701" b="-448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23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Theorem 6.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/>
                      <m:t>𝐴</m:t>
                    </m:r>
                    <m:r>
                      <a:rPr lang="en-US" sz="2000" i="1"/>
                      <m:t>(</m:t>
                    </m:r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2000" i="1"/>
                      <m:t>)</m:t>
                    </m:r>
                  </m:oMath>
                </a14:m>
                <a:r>
                  <a:rPr lang="en-US" sz="2000" dirty="0"/>
                  <a:t>  be an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/>
                      <m:t>𝑛</m:t>
                    </m:r>
                    <m:r>
                      <a:rPr lang="en-US" sz="2000" i="1"/>
                      <m:t>≥1</m:t>
                    </m:r>
                  </m:oMath>
                </a14:m>
                <a:r>
                  <a:rPr lang="en-US" sz="2000" dirty="0"/>
                  <a:t>, then the characteristic polynomial of </a:t>
                </a:r>
                <a14:m>
                  <m:oMath xmlns:m="http://schemas.openxmlformats.org/officeDocument/2006/math">
                    <m:r>
                      <a:rPr lang="en-US" sz="2000" i="1"/>
                      <m:t>𝐴</m:t>
                    </m:r>
                    <m:r>
                      <a:rPr lang="en-US" sz="2000" i="1"/>
                      <m:t>(</m:t>
                    </m:r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  <m:r>
                      <a:rPr lang="en-US" sz="2000" i="1"/>
                      <m:t>)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/>
                      <m:t>𝑃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a:rPr lang="en-US" sz="2000" i="1"/>
                          <m:t>𝐴</m:t>
                        </m:r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20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2000" i="1"/>
                                    </m:ctrlPr>
                                  </m:sSubPr>
                                  <m:e>
                                    <m:r>
                                      <a:rPr lang="en-US" sz="2000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/>
                                      <m:t>𝑛</m:t>
                                    </m:r>
                                    <m:r>
                                      <a:rPr lang="en-US" sz="2000" i="1"/>
                                      <m:t>,</m:t>
                                    </m:r>
                                    <m:r>
                                      <a:rPr lang="en-US" sz="2000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sz="2000" i="1"/>
                      <m:t>=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/>
                          <m:t>−1</m:t>
                        </m:r>
                      </m:e>
                    </m:d>
                    <m:r>
                      <a:rPr lang="en-US" sz="2000" i="1"/>
                      <m:t>(</m:t>
                    </m:r>
                    <m:r>
                      <a:rPr lang="en-US" sz="2000" i="1"/>
                      <m:t>𝑛</m:t>
                    </m:r>
                    <m:r>
                      <a:rPr lang="en-US" sz="2000" i="1"/>
                      <m:t>)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endParaRPr lang="en-ID" sz="2000" dirty="0"/>
              </a:p>
              <a:p>
                <a:pPr marL="0" indent="0">
                  <a:buNone/>
                </a:pPr>
                <a:r>
                  <a:rPr lang="en-ID" dirty="0">
                    <a:ea typeface="Times New Roman" panose="02020603050405020304" pitchFamily="18" charset="0"/>
                  </a:rPr>
                  <a:t>Proof.</a:t>
                </a:r>
              </a:p>
              <a:p>
                <a:pPr marL="0" indent="0">
                  <a:buNone/>
                </a:pPr>
                <a:r>
                  <a:rPr lang="en-ID" sz="2000" dirty="0"/>
                  <a:t>Let </a:t>
                </a:r>
                <a14:m>
                  <m:oMath xmlns:m="http://schemas.openxmlformats.org/officeDocument/2006/math">
                    <m:r>
                      <a:rPr lang="en-ID" sz="2000" i="1"/>
                      <m:t>𝑃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a:rPr lang="en-ID" sz="2000" i="1"/>
                          <m:t>𝐴</m:t>
                        </m:r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20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2000" i="1"/>
                                    </m:ctrlPr>
                                  </m:sSubPr>
                                  <m:e>
                                    <m:r>
                                      <a:rPr lang="en-ID" sz="2000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ID" sz="2000" i="1"/>
                                      <m:t>𝑛</m:t>
                                    </m:r>
                                    <m:r>
                                      <a:rPr lang="en-ID" sz="2000" i="1"/>
                                      <m:t>,</m:t>
                                    </m:r>
                                    <m:r>
                                      <a:rPr lang="en-ID" sz="2000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ID" sz="2000" i="1"/>
                      <m:t>=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𝑡</m:t>
                        </m:r>
                      </m:sup>
                    </m:sSup>
                    <m:r>
                      <a:rPr lang="en-ID" sz="2000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ID" sz="2000" i="1"/>
                        </m:ctrlPr>
                      </m:naryPr>
                      <m:sub>
                        <m:r>
                          <a:rPr lang="en-ID" sz="2000" i="1"/>
                          <m:t>𝑖</m:t>
                        </m:r>
                        <m:r>
                          <a:rPr lang="en-ID" sz="2000" i="1"/>
                          <m:t>=1</m:t>
                        </m:r>
                      </m:sub>
                      <m:sup>
                        <m:r>
                          <a:rPr lang="en-ID" sz="2000" i="1"/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ID" sz="2000" i="1"/>
                              <m:t>𝑎</m:t>
                            </m:r>
                          </m:e>
                          <m:sub>
                            <m:r>
                              <a:rPr lang="en-ID" sz="2000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D" sz="2000" i="1"/>
                            </m:ctrlPr>
                          </m:sSupPr>
                          <m:e>
                            <m:r>
                              <a:rPr lang="en-ID" sz="2000" i="1"/>
                              <m:t>𝜆</m:t>
                            </m:r>
                          </m:e>
                          <m:sup>
                            <m:r>
                              <a:rPr lang="en-ID" sz="2000" i="1"/>
                              <m:t>𝑡</m:t>
                            </m:r>
                            <m:r>
                              <a:rPr lang="en-ID" sz="2000" i="1"/>
                              <m:t>−</m:t>
                            </m:r>
                            <m:r>
                              <a:rPr lang="en-ID" sz="2000" i="1"/>
                              <m:t>𝑖</m:t>
                            </m:r>
                          </m:sup>
                        </m:sSup>
                      </m:e>
                    </m:nary>
                    <m:r>
                      <a:rPr lang="en-ID" sz="2000" i="1"/>
                      <m:t>=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𝜆</m:t>
                        </m:r>
                      </m:e>
                      <m:sup>
                        <m:r>
                          <a:rPr lang="en-ID" sz="2000" i="1"/>
                          <m:t>2</m:t>
                        </m:r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+1</m:t>
                        </m:r>
                      </m:sup>
                    </m:sSup>
                    <m:r>
                      <a:rPr lang="en-ID" sz="2000" i="1"/>
                      <m:t>+</m:t>
                    </m:r>
                    <m:nary>
                      <m:naryPr>
                        <m:chr m:val="∑"/>
                        <m:limLoc m:val="undOvr"/>
                        <m:ctrlPr>
                          <a:rPr lang="en-ID" sz="2000" i="1"/>
                        </m:ctrlPr>
                      </m:naryPr>
                      <m:sub>
                        <m:r>
                          <a:rPr lang="en-ID" sz="2000" i="1"/>
                          <m:t>𝑖</m:t>
                        </m:r>
                        <m:r>
                          <a:rPr lang="en-ID" sz="2000" i="1"/>
                          <m:t>=1</m:t>
                        </m:r>
                      </m:sub>
                      <m:sup>
                        <m:r>
                          <a:rPr lang="en-ID" sz="2000" i="1"/>
                          <m:t>2</m:t>
                        </m:r>
                        <m:r>
                          <a:rPr lang="en-ID" sz="2000" i="1"/>
                          <m:t>𝑛</m:t>
                        </m:r>
                        <m:r>
                          <a:rPr lang="en-ID" sz="2000" i="1"/>
                          <m:t>+1</m:t>
                        </m:r>
                      </m:sup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ID" sz="2000" i="1"/>
                              <m:t>𝑎</m:t>
                            </m:r>
                          </m:e>
                          <m:sub>
                            <m:r>
                              <a:rPr lang="en-ID" sz="2000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D" sz="2000" i="1"/>
                            </m:ctrlPr>
                          </m:sSupPr>
                          <m:e>
                            <m:r>
                              <a:rPr lang="en-ID" sz="2000" i="1"/>
                              <m:t>𝜆</m:t>
                            </m:r>
                          </m:e>
                          <m:sup>
                            <m:d>
                              <m:dPr>
                                <m:ctrlPr>
                                  <a:rPr lang="en-ID" sz="2000" i="1"/>
                                </m:ctrlPr>
                              </m:dPr>
                              <m:e>
                                <m:r>
                                  <a:rPr lang="en-ID" sz="2000" i="1"/>
                                  <m:t>2</m:t>
                                </m:r>
                                <m:r>
                                  <a:rPr lang="en-ID" sz="2000" i="1"/>
                                  <m:t>𝑛</m:t>
                                </m:r>
                                <m:r>
                                  <a:rPr lang="en-ID" sz="2000" i="1"/>
                                  <m:t>+1</m:t>
                                </m:r>
                              </m:e>
                            </m:d>
                            <m:r>
                              <a:rPr lang="en-ID" sz="2000" i="1"/>
                              <m:t>−</m:t>
                            </m:r>
                            <m:r>
                              <a:rPr lang="en-ID" sz="2000" i="1"/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D" sz="2000" dirty="0"/>
                  <a:t> be the characteristic polynomial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ID" sz="2000" i="1"/>
                              <m:t>𝐹</m:t>
                            </m:r>
                          </m:e>
                          <m:sub>
                            <m:r>
                              <a:rPr lang="en-ID" sz="2000" i="1"/>
                              <m:t>𝑛</m:t>
                            </m:r>
                            <m:r>
                              <a:rPr lang="en-ID" sz="2000" i="1"/>
                              <m:t>,</m:t>
                            </m:r>
                            <m:r>
                              <a:rPr lang="en-ID" sz="20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2000" dirty="0"/>
                  <a:t> with </a:t>
                </a:r>
                <a14:m>
                  <m:oMath xmlns:m="http://schemas.openxmlformats.org/officeDocument/2006/math">
                    <m:r>
                      <a:rPr lang="en-ID" sz="2000" i="1"/>
                      <m:t>𝑡</m:t>
                    </m:r>
                    <m:r>
                      <a:rPr lang="en-ID" sz="2000" i="1"/>
                      <m:t>=2</m:t>
                    </m:r>
                    <m:r>
                      <a:rPr lang="en-ID" sz="2000" i="1"/>
                      <m:t>𝑛</m:t>
                    </m:r>
                    <m:r>
                      <a:rPr lang="en-ID" sz="2000" i="1"/>
                      <m:t>+1</m:t>
                    </m:r>
                  </m:oMath>
                </a14:m>
                <a:r>
                  <a:rPr lang="en-ID" sz="2000" dirty="0"/>
                  <a:t> vertices and </a:t>
                </a:r>
                <a14:m>
                  <m:oMath xmlns:m="http://schemas.openxmlformats.org/officeDocument/2006/math">
                    <m:r>
                      <a:rPr lang="en-ID" sz="2000" i="1"/>
                      <m:t>3</m:t>
                    </m:r>
                    <m:r>
                      <a:rPr lang="en-ID" sz="2000" i="1"/>
                      <m:t>𝑛</m:t>
                    </m:r>
                  </m:oMath>
                </a14:m>
                <a:r>
                  <a:rPr lang="en-ID" sz="2000" dirty="0"/>
                  <a:t> arcs. 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  <a:blipFill>
                <a:blip r:embed="rId2"/>
                <a:stretch>
                  <a:fillRect l="-935" t="-3681" r="-1184" b="-1926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19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93436" y="1556792"/>
                <a:ext cx="9791541" cy="519020"/>
              </a:xfrm>
            </p:spPr>
            <p:txBody>
              <a:bodyPr/>
              <a:lstStyle/>
              <a:p>
                <a:pPr lvl="0" algn="just"/>
                <a:r>
                  <a:rPr lang="en-US" cap="none" dirty="0">
                    <a:effectLst/>
                    <a:ea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effectLst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≤2</m:t>
                    </m:r>
                  </m:oMath>
                </a14:m>
                <a:endParaRPr lang="en-ID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93436" y="1556792"/>
                <a:ext cx="9791541" cy="519020"/>
              </a:xfrm>
              <a:blipFill>
                <a:blip r:embed="rId2"/>
                <a:stretch>
                  <a:fillRect l="-933" b="-255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/>
                      <m:t>𝑃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a:rPr lang="en-US" sz="2000" i="1"/>
                          <m:t>𝐴</m:t>
                        </m:r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20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2000" i="1"/>
                                    </m:ctrlPr>
                                  </m:sSubPr>
                                  <m:e>
                                    <m:r>
                                      <a:rPr lang="en-US" sz="2000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/>
                                      <m:t>𝑛</m:t>
                                    </m:r>
                                    <m:r>
                                      <a:rPr lang="en-US" sz="2000" i="1"/>
                                      <m:t>,</m:t>
                                    </m:r>
                                    <m:r>
                                      <a:rPr lang="en-US" sz="2000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be the characteristic polynomial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, then according to Theorem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US" sz="2000" i="1"/>
                          <m:t>𝑎</m:t>
                        </m:r>
                      </m:e>
                      <m:sub>
                        <m:r>
                          <a:rPr lang="en-US" sz="2000" i="1"/>
                          <m:t>1</m:t>
                        </m:r>
                      </m:sub>
                    </m:sSub>
                    <m:r>
                      <a:rPr lang="en-US" sz="2000" i="1"/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US" sz="2000" i="1"/>
                          <m:t>𝑎</m:t>
                        </m:r>
                      </m:e>
                      <m:sub>
                        <m:r>
                          <a:rPr lang="en-US" sz="2000" i="1"/>
                          <m:t>2</m:t>
                        </m:r>
                      </m:sub>
                    </m:sSub>
                    <m:r>
                      <a:rPr lang="en-US" sz="2000" i="1"/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147126"/>
                <a:ext cx="9782800" cy="993842"/>
              </a:xfrm>
              <a:blipFill>
                <a:blip r:embed="rId3"/>
                <a:stretch>
                  <a:fillRect l="-623" b="-214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F840EC8-896B-43F0-9F01-ED6892F065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177" y="3351090"/>
                <a:ext cx="9791541" cy="51902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Font typeface="Euphemia" pitchFamily="34" charset="0"/>
                  <a:buNone/>
                  <a:defRPr sz="2400" b="0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20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18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1600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None/>
                  <a:defRPr sz="1600" b="1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cap="none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F840EC8-896B-43F0-9F01-ED6892F0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7" y="3351090"/>
                <a:ext cx="9791541" cy="519020"/>
              </a:xfrm>
              <a:prstGeom prst="rect">
                <a:avLst/>
              </a:prstGeom>
              <a:blipFill>
                <a:blip r:embed="rId4"/>
                <a:stretch>
                  <a:fillRect l="-996" b="-258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643AF093-06DF-4800-8ACF-5FC2AEDF64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177" y="3941424"/>
                <a:ext cx="9782800" cy="9938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/>
                      <m:t>𝑃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a:rPr lang="en-US" sz="2000" i="1"/>
                          <m:t>𝐴</m:t>
                        </m:r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20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2000" i="1"/>
                                    </m:ctrlPr>
                                  </m:sSubPr>
                                  <m:e>
                                    <m:r>
                                      <a:rPr lang="en-US" sz="2000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/>
                                      <m:t>𝑛</m:t>
                                    </m:r>
                                    <m:r>
                                      <a:rPr lang="en-US" sz="2000" i="1"/>
                                      <m:t>,</m:t>
                                    </m:r>
                                    <m:r>
                                      <a:rPr lang="en-US" sz="2000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be the characteristic polynomial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. According to Theorem 5, there are </a:t>
                </a:r>
                <a14:m>
                  <m:oMath xmlns:m="http://schemas.openxmlformats.org/officeDocument/2006/math">
                    <m:r>
                      <a:rPr lang="en-US" sz="2000" i="1"/>
                      <m:t>𝑛</m:t>
                    </m:r>
                  </m:oMath>
                </a14:m>
                <a:r>
                  <a:rPr lang="en-US" sz="2000" dirty="0"/>
                  <a:t> directed cyclic induced subgraphs of type C1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US" sz="2000" i="1"/>
                          <m:t>𝐶</m:t>
                        </m:r>
                      </m:e>
                      <m:sub>
                        <m:r>
                          <a:rPr lang="en-US" sz="2000" i="1"/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So, based on Theorem 4,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US" sz="2000" i="1"/>
                          <m:t>𝑎</m:t>
                        </m:r>
                      </m:e>
                      <m:sub>
                        <m:r>
                          <a:rPr lang="en-US" sz="2000" i="1"/>
                          <m:t>3</m:t>
                        </m:r>
                      </m:sub>
                    </m:sSub>
                    <m:r>
                      <a:rPr lang="en-US" sz="2000" i="1"/>
                      <m:t>=−</m:t>
                    </m:r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US" sz="2000" i="1"/>
                          <m:t>𝑆</m:t>
                        </m:r>
                      </m:e>
                      <m:sub>
                        <m:r>
                          <a:rPr lang="en-US" sz="2000" i="1"/>
                          <m:t>𝑇</m:t>
                        </m:r>
                        <m:r>
                          <a:rPr lang="en-US" sz="2000" i="1"/>
                          <m:t>1.1</m:t>
                        </m:r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en-US" sz="2000" i="1"/>
                              <m:t>3</m:t>
                            </m:r>
                          </m:e>
                        </m:d>
                      </m:sub>
                    </m:sSub>
                    <m:r>
                      <a:rPr lang="en-US" sz="2000" i="1"/>
                      <m:t>=−</m:t>
                    </m:r>
                    <m:r>
                      <a:rPr lang="en-US" sz="2000" i="1"/>
                      <m:t>𝑛</m:t>
                    </m:r>
                    <m:r>
                      <a:rPr lang="en-US" sz="2000" i="1"/>
                      <m:t>=(−1)(</m:t>
                    </m:r>
                    <m:r>
                      <a:rPr lang="en-US" sz="2000" i="1"/>
                      <m:t>𝑛</m:t>
                    </m:r>
                    <m:r>
                      <a:rPr lang="en-US" sz="2000" i="1"/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ID" sz="2000" dirty="0"/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643AF093-06DF-4800-8ACF-5FC2AEDF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7" y="3941424"/>
                <a:ext cx="9782800" cy="993842"/>
              </a:xfrm>
              <a:prstGeom prst="rect">
                <a:avLst/>
              </a:prstGeom>
              <a:blipFill>
                <a:blip r:embed="rId5"/>
                <a:stretch>
                  <a:fillRect l="-685" t="-613" r="-312" b="-490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6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93436" y="1556792"/>
                <a:ext cx="9791541" cy="519020"/>
              </a:xfrm>
            </p:spPr>
            <p:txBody>
              <a:bodyPr/>
              <a:lstStyle/>
              <a:p>
                <a:pPr lvl="0"/>
                <a:r>
                  <a:rPr lang="en-US" cap="none" dirty="0"/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/>
                      <m:t>4≤</m:t>
                    </m:r>
                    <m:r>
                      <a:rPr lang="en-US" i="1"/>
                      <m:t>𝑖</m:t>
                    </m:r>
                    <m:r>
                      <a:rPr lang="en-US" i="1"/>
                      <m:t>≤</m:t>
                    </m:r>
                    <m:r>
                      <a:rPr lang="en-US" i="1"/>
                      <m:t>𝑡</m:t>
                    </m:r>
                    <m:r>
                      <a:rPr lang="en-US" i="1"/>
                      <m:t>=2</m:t>
                    </m:r>
                    <m:r>
                      <a:rPr lang="en-US" i="1"/>
                      <m:t>𝑛</m:t>
                    </m:r>
                    <m:r>
                      <a:rPr lang="en-US" i="1"/>
                      <m:t>+1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93436" y="1556792"/>
                <a:ext cx="9791541" cy="519020"/>
              </a:xfrm>
              <a:blipFill>
                <a:blip r:embed="rId2"/>
                <a:stretch>
                  <a:fillRect l="-933" b="-255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2000" dirty="0"/>
                  <a:t>Let </a:t>
                </a:r>
                <a14:m>
                  <m:oMath xmlns:m="http://schemas.openxmlformats.org/officeDocument/2006/math">
                    <m:r>
                      <a:rPr lang="en-ID" sz="2000" i="1"/>
                      <m:t>𝐴</m:t>
                    </m:r>
                    <m:r>
                      <a:rPr lang="en-ID" sz="2000" i="1"/>
                      <m:t>2, </m:t>
                    </m:r>
                    <m:r>
                      <a:rPr lang="en-ID" sz="2000" i="1"/>
                      <m:t>𝐴</m:t>
                    </m:r>
                    <m:r>
                      <a:rPr lang="en-ID" sz="2000" i="1"/>
                      <m:t>3, </m:t>
                    </m:r>
                    <m:r>
                      <m:rPr>
                        <m:nor/>
                      </m:rPr>
                      <a:rPr lang="en-ID" sz="2000"/>
                      <m:t>and</m:t>
                    </m:r>
                    <m:r>
                      <a:rPr lang="en-ID" sz="2000" i="1"/>
                      <m:t> </m:t>
                    </m:r>
                    <m:r>
                      <a:rPr lang="en-ID" sz="2000" i="1"/>
                      <m:t>𝐴</m:t>
                    </m:r>
                    <m:r>
                      <a:rPr lang="en-ID" sz="2000" i="1"/>
                      <m:t>4 </m:t>
                    </m:r>
                  </m:oMath>
                </a14:m>
                <a:r>
                  <a:rPr lang="en-ID" sz="2000" dirty="0"/>
                  <a:t>respectively be an adjacency matrix of a directed cyclic induced subgraph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of types </a:t>
                </a:r>
                <a:r>
                  <a:rPr lang="en-ID" sz="2000" dirty="0"/>
                  <a:t>C2, C3, and C4,</a:t>
                </a:r>
                <a:r>
                  <a:rPr lang="en-US" sz="2000" dirty="0"/>
                  <a:t> then according to Lemma 1,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en-US" sz="2000" i="1"/>
                              <m:t>𝐴</m:t>
                            </m:r>
                            <m:r>
                              <a:rPr lang="en-US" sz="2000" i="1"/>
                              <m:t>2</m:t>
                            </m:r>
                          </m:e>
                        </m:d>
                      </m:e>
                    </m:func>
                    <m:r>
                      <a:rPr lang="en-US" sz="2000" i="1"/>
                      <m:t>=</m:t>
                    </m:r>
                    <m:func>
                      <m:funcPr>
                        <m:ctrlPr>
                          <a:rPr lang="en-ID" sz="2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en-US" sz="2000" i="1"/>
                              <m:t> </m:t>
                            </m:r>
                            <m:r>
                              <a:rPr lang="en-US" sz="2000" i="1"/>
                              <m:t>𝐴</m:t>
                            </m:r>
                            <m:r>
                              <a:rPr lang="en-US" sz="2000" i="1"/>
                              <m:t>3</m:t>
                            </m:r>
                          </m:e>
                        </m:d>
                      </m:e>
                    </m:func>
                    <m:r>
                      <a:rPr lang="en-US" sz="2000" i="1"/>
                      <m:t>=</m:t>
                    </m:r>
                    <m:func>
                      <m:funcPr>
                        <m:ctrlPr>
                          <a:rPr lang="en-ID" sz="20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/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en-US" sz="2000" i="1"/>
                              <m:t> </m:t>
                            </m:r>
                            <m:r>
                              <a:rPr lang="en-US" sz="2000" i="1"/>
                              <m:t>𝐴</m:t>
                            </m:r>
                            <m:r>
                              <a:rPr lang="en-US" sz="2000" i="1"/>
                              <m:t>4</m:t>
                            </m:r>
                          </m:e>
                        </m:d>
                      </m:e>
                    </m:func>
                    <m:r>
                      <a:rPr lang="en-US" sz="2000" i="1"/>
                      <m:t>=0</m:t>
                    </m:r>
                  </m:oMath>
                </a14:m>
                <a:r>
                  <a:rPr lang="en-US" sz="2000" dirty="0"/>
                  <a:t>. So, based on Theorem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id-ID" sz="2000" i="1"/>
                          <m:t>𝑎</m:t>
                        </m:r>
                      </m:e>
                      <m:sub>
                        <m:r>
                          <a:rPr lang="id-ID" sz="2000" i="1"/>
                          <m:t>𝑖</m:t>
                        </m:r>
                      </m:sub>
                    </m:sSub>
                    <m:r>
                      <a:rPr lang="id-ID" sz="2000" i="1"/>
                      <m:t>=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r>
                              <a:rPr lang="id-ID" sz="2000" i="1"/>
                              <m:t>−1</m:t>
                            </m:r>
                          </m:e>
                        </m:d>
                      </m:e>
                      <m:sup>
                        <m:r>
                          <a:rPr lang="id-ID" sz="2000" i="1"/>
                          <m:t>𝑖</m:t>
                        </m:r>
                      </m:sup>
                    </m:sSup>
                    <m:d>
                      <m:dPr>
                        <m:ctrlPr>
                          <a:rPr lang="en-ID" sz="2000" i="1"/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ID" sz="2000" i="1"/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ID" sz="2000" i="1"/>
                                </m:ctrlPr>
                              </m:sSubPr>
                              <m:e>
                                <m:r>
                                  <a:rPr lang="id-ID" sz="2000" i="1"/>
                                  <m:t>𝑗</m:t>
                                </m:r>
                              </m:e>
                              <m:sub>
                                <m:r>
                                  <a:rPr lang="id-ID" sz="2000" i="1"/>
                                  <m:t>2</m:t>
                                </m:r>
                              </m:sub>
                            </m:sSub>
                            <m:r>
                              <a:rPr lang="id-ID" sz="2000" i="1"/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ID" sz="2000" i="1"/>
                                </m:ctrlPr>
                              </m:sSubPr>
                              <m:e>
                                <m:r>
                                  <a:rPr lang="id-ID" sz="2000" i="1"/>
                                  <m:t>𝑤</m:t>
                                </m:r>
                              </m:e>
                              <m:sub>
                                <m:r>
                                  <a:rPr lang="id-ID" sz="2000" i="1"/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D" sz="2000" i="1"/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D" sz="2000" i="1"/>
                                    </m:ctrlPr>
                                  </m:sSupPr>
                                  <m:e>
                                    <m:r>
                                      <a:rPr lang="id-ID" sz="2000" i="1"/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ID" sz="2000" i="1"/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ctrlPr>
                                              <a:rPr lang="en-ID" sz="2000" i="1"/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D" sz="2000" i="1"/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begChr m:val="〈"/>
                                                    <m:endChr m:val="〉"/>
                                                    <m:ctrlPr>
                                                      <a:rPr lang="en-ID" sz="2000" i="1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id-ID" sz="2000" i="1"/>
                                                      <m:t>𝑈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id-ID" sz="2000" i="1"/>
                                                  <m:t>𝑐𝑦𝑐𝑙𝑖𝑐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id-ID" sz="2000" i="1"/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ID" sz="20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ID" sz="2000" i="1"/>
                                            </m:ctrlPr>
                                          </m:sSubPr>
                                          <m:e>
                                            <m:r>
                                              <a:rPr lang="id-ID" sz="2000" i="1"/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id-ID" sz="2000" i="1"/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nary>
                      </m:e>
                    </m:d>
                    <m:r>
                      <a:rPr lang="id-ID" sz="2000" i="1"/>
                      <m:t>=0</m:t>
                    </m:r>
                  </m:oMath>
                </a14:m>
                <a:r>
                  <a:rPr lang="en-US" sz="2000" dirty="0"/>
                  <a:t>.</a:t>
                </a:r>
                <a:endParaRPr lang="en-ID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147126"/>
                <a:ext cx="9782800" cy="993842"/>
              </a:xfrm>
              <a:blipFill>
                <a:blip r:embed="rId3"/>
                <a:stretch>
                  <a:fillRect l="-623" t="-6748" r="-62" b="-4417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643AF093-06DF-4800-8ACF-5FC2AEDF64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2177" y="3941424"/>
                <a:ext cx="9782800" cy="9938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D" sz="2000" dirty="0"/>
                  <a:t>From the explanation above, we declared that the characteristic polynomial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/>
                      <m:t>𝑃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a:rPr lang="en-US" sz="2000" i="1"/>
                          <m:t>𝐴</m:t>
                        </m:r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20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2000" i="1"/>
                                    </m:ctrlPr>
                                  </m:sSubPr>
                                  <m:e>
                                    <m:r>
                                      <a:rPr lang="en-US" sz="2000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/>
                                      <m:t>𝑛</m:t>
                                    </m:r>
                                    <m:r>
                                      <a:rPr lang="en-US" sz="2000" i="1"/>
                                      <m:t>,</m:t>
                                    </m:r>
                                    <m:r>
                                      <a:rPr lang="en-US" sz="2000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sz="2000" i="1"/>
                      <m:t>=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/>
                      <m:t>(−1)(</m:t>
                    </m:r>
                    <m:r>
                      <a:rPr lang="en-US" sz="2000" i="1"/>
                      <m:t>𝑛</m:t>
                    </m:r>
                    <m:r>
                      <a:rPr lang="en-US" sz="2000" i="1"/>
                      <m:t>)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, for </a:t>
                </a:r>
                <a14:m>
                  <m:oMath xmlns:m="http://schemas.openxmlformats.org/officeDocument/2006/math">
                    <m:r>
                      <a:rPr lang="en-US" sz="2000" i="1"/>
                      <m:t>𝑛</m:t>
                    </m:r>
                    <m:r>
                      <a:rPr lang="en-US" sz="2000" i="1"/>
                      <m:t>≥1</m:t>
                    </m:r>
                  </m:oMath>
                </a14:m>
                <a:r>
                  <a:rPr lang="en-US" sz="2000" dirty="0"/>
                  <a:t>.				           		  ∎</a:t>
                </a:r>
                <a:endParaRPr lang="en-ID" sz="2000" dirty="0"/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643AF093-06DF-4800-8ACF-5FC2AEDF6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7" y="3941424"/>
                <a:ext cx="9782800" cy="993842"/>
              </a:xfrm>
              <a:prstGeom prst="rect">
                <a:avLst/>
              </a:prstGeom>
              <a:blipFill>
                <a:blip r:embed="rId4"/>
                <a:stretch>
                  <a:fillRect l="-685" t="-6748" r="-623" b="-171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Theorem 7.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/>
                      <m:t>𝑃</m:t>
                    </m:r>
                    <m:d>
                      <m:dPr>
                        <m:ctrlPr>
                          <a:rPr lang="en-ID" sz="2000" i="1"/>
                        </m:ctrlPr>
                      </m:dPr>
                      <m:e>
                        <m:r>
                          <a:rPr lang="en-US" sz="2000" i="1"/>
                          <m:t>𝐴</m:t>
                        </m:r>
                        <m:d>
                          <m:dPr>
                            <m:ctrlPr>
                              <a:rPr lang="en-ID" sz="2000" i="1"/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2000" i="1"/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2000" i="1"/>
                                    </m:ctrlPr>
                                  </m:sSubPr>
                                  <m:e>
                                    <m:r>
                                      <a:rPr lang="en-US" sz="2000" i="1"/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i="1"/>
                                      <m:t>𝑛</m:t>
                                    </m:r>
                                    <m:r>
                                      <a:rPr lang="en-US" sz="2000" i="1"/>
                                      <m:t>,</m:t>
                                    </m:r>
                                    <m:r>
                                      <a:rPr lang="en-US" sz="2000" i="1"/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sz="2000" i="1"/>
                      <m:t>=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+1</m:t>
                        </m:r>
                      </m:sup>
                    </m:sSup>
                    <m:r>
                      <a:rPr lang="en-US" sz="2000" i="1"/>
                      <m:t>+(−1)(</m:t>
                    </m:r>
                    <m:r>
                      <a:rPr lang="en-US" sz="2000" i="1"/>
                      <m:t>𝑛</m:t>
                    </m:r>
                    <m:r>
                      <a:rPr lang="en-US" sz="2000" i="1"/>
                      <m:t>)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2</m:t>
                        </m:r>
                        <m:r>
                          <a:rPr lang="en-US" sz="2000" i="1"/>
                          <m:t>𝑛</m:t>
                        </m:r>
                        <m:r>
                          <a:rPr lang="en-US" sz="2000" i="1"/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 is the </a:t>
                </a:r>
                <a:r>
                  <a:rPr lang="en-ID" sz="2000" dirty="0"/>
                  <a:t>characteristic polynomial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/>
                        </m:ctrlPr>
                      </m:accPr>
                      <m:e>
                        <m:sSub>
                          <m:sSubPr>
                            <m:ctrlPr>
                              <a:rPr lang="en-ID" sz="2000" i="1"/>
                            </m:ctrlPr>
                          </m:sSubPr>
                          <m:e>
                            <m:r>
                              <a:rPr lang="en-US" sz="2000" i="1"/>
                              <m:t>𝐹</m:t>
                            </m:r>
                          </m:e>
                          <m:sub>
                            <m:r>
                              <a:rPr lang="en-US" sz="2000" i="1"/>
                              <m:t>𝑛</m:t>
                            </m:r>
                            <m:r>
                              <a:rPr lang="en-US" sz="2000" i="1"/>
                              <m:t>,</m:t>
                            </m:r>
                            <m:r>
                              <a:rPr lang="en-US" sz="2000" i="1"/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, then </a:t>
                </a:r>
                <a:endParaRPr lang="en-ID" sz="2000" dirty="0"/>
              </a:p>
              <a:p>
                <a:pPr marL="82296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US" i="1"/>
                          <m:t>𝜆</m:t>
                        </m:r>
                      </m:e>
                      <m:sub>
                        <m:r>
                          <a:rPr lang="en-ID" i="1"/>
                          <m:t>𝑚</m:t>
                        </m:r>
                      </m:sub>
                    </m:sSub>
                    <m:r>
                      <a:rPr lang="en-ID" i="1"/>
                      <m:t>=0</m:t>
                    </m:r>
                  </m:oMath>
                </a14:m>
                <a:r>
                  <a:rPr lang="en-ID" dirty="0"/>
                  <a:t> for </a:t>
                </a:r>
                <a14:m>
                  <m:oMath xmlns:m="http://schemas.openxmlformats.org/officeDocument/2006/math">
                    <m:r>
                      <a:rPr lang="en-ID" i="1"/>
                      <m:t>1≤</m:t>
                    </m:r>
                    <m:r>
                      <a:rPr lang="en-US" i="1"/>
                      <m:t>𝑚</m:t>
                    </m:r>
                    <m:r>
                      <a:rPr lang="en-US" i="1"/>
                      <m:t>≤2</m:t>
                    </m:r>
                    <m:r>
                      <a:rPr lang="en-US" i="1"/>
                      <m:t>𝑛</m:t>
                    </m:r>
                    <m:r>
                      <a:rPr lang="en-US" i="1"/>
                      <m:t>−2</m:t>
                    </m:r>
                  </m:oMath>
                </a14:m>
                <a:r>
                  <a:rPr lang="en-US" dirty="0"/>
                  <a:t>.</a:t>
                </a:r>
                <a:endParaRPr lang="en-ID" dirty="0"/>
              </a:p>
              <a:p>
                <a:pPr marL="822960" lvl="1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US" i="1"/>
                          <m:t>𝜆</m:t>
                        </m:r>
                      </m:e>
                      <m:sub>
                        <m:r>
                          <a:rPr lang="en-ID" i="1"/>
                          <m:t>𝑚</m:t>
                        </m:r>
                      </m:sub>
                    </m:sSub>
                    <m:r>
                      <a:rPr lang="en-ID" i="1"/>
                      <m:t>=</m:t>
                    </m:r>
                    <m:rad>
                      <m:radPr>
                        <m:ctrlPr>
                          <a:rPr lang="en-ID" i="1"/>
                        </m:ctrlPr>
                      </m:radPr>
                      <m:deg>
                        <m:r>
                          <a:rPr lang="en-US" i="1"/>
                          <m:t>3</m:t>
                        </m:r>
                      </m:deg>
                      <m:e>
                        <m:r>
                          <a:rPr lang="en-ID" i="1"/>
                          <m:t>𝑛</m:t>
                        </m:r>
                      </m:e>
                    </m:rad>
                    <m:sSup>
                      <m:sSupPr>
                        <m:ctrlPr>
                          <a:rPr lang="en-ID" i="1"/>
                        </m:ctrlPr>
                      </m:sSupPr>
                      <m:e>
                        <m:r>
                          <a:rPr lang="en-ID" i="1"/>
                          <m:t>𝑒</m:t>
                        </m:r>
                      </m:e>
                      <m:sup>
                        <m:r>
                          <a:rPr lang="en-ID" i="1"/>
                          <m:t>𝑖</m:t>
                        </m:r>
                        <m:f>
                          <m:fPr>
                            <m:ctrlPr>
                              <a:rPr lang="en-ID" i="1"/>
                            </m:ctrlPr>
                          </m:fPr>
                          <m:num>
                            <m:r>
                              <a:rPr lang="en-ID" i="1"/>
                              <m:t>2</m:t>
                            </m:r>
                            <m:r>
                              <a:rPr lang="en-ID" i="1"/>
                              <m:t>𝑞</m:t>
                            </m:r>
                            <m:r>
                              <a:rPr lang="en-ID" i="1"/>
                              <m:t>𝜋</m:t>
                            </m:r>
                          </m:num>
                          <m:den>
                            <m:r>
                              <a:rPr lang="en-ID" i="1"/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D" dirty="0"/>
                  <a:t> with </a:t>
                </a:r>
                <a14:m>
                  <m:oMath xmlns:m="http://schemas.openxmlformats.org/officeDocument/2006/math">
                    <m:r>
                      <a:rPr lang="en-ID" i="1"/>
                      <m:t>𝑞</m:t>
                    </m:r>
                    <m:r>
                      <a:rPr lang="en-ID" i="1"/>
                      <m:t>=0,1,2</m:t>
                    </m:r>
                  </m:oMath>
                </a14:m>
                <a:r>
                  <a:rPr lang="en-ID" dirty="0"/>
                  <a:t> for </a:t>
                </a:r>
                <a14:m>
                  <m:oMath xmlns:m="http://schemas.openxmlformats.org/officeDocument/2006/math">
                    <m:r>
                      <a:rPr lang="en-ID" i="1"/>
                      <m:t>2</m:t>
                    </m:r>
                    <m:r>
                      <a:rPr lang="en-ID" i="1"/>
                      <m:t>𝑛</m:t>
                    </m:r>
                    <m:r>
                      <a:rPr lang="en-ID" i="1"/>
                      <m:t>−1≤</m:t>
                    </m:r>
                    <m:r>
                      <a:rPr lang="en-US" i="1"/>
                      <m:t>𝑚</m:t>
                    </m:r>
                    <m:r>
                      <a:rPr lang="en-US" i="1"/>
                      <m:t>≤2</m:t>
                    </m:r>
                    <m:r>
                      <a:rPr lang="en-US" i="1"/>
                      <m:t>𝑛</m:t>
                    </m:r>
                    <m:r>
                      <a:rPr lang="en-US" i="1"/>
                      <m:t>+1</m:t>
                    </m:r>
                  </m:oMath>
                </a14:m>
                <a:r>
                  <a:rPr lang="en-US" dirty="0"/>
                  <a:t>.</a:t>
                </a:r>
                <a:endParaRPr lang="en-ID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  <a:blipFill>
                <a:blip r:embed="rId2"/>
                <a:stretch>
                  <a:fillRect l="-623" b="-754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Proof part (a)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1800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ID" sz="1800" dirty="0"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pPr marL="0" lvl="0" indent="0" algn="just">
                  <a:buNone/>
                </a:pPr>
                <a:r>
                  <a:rPr lang="en-ID" sz="1800" dirty="0">
                    <a:effectLst/>
                    <a:ea typeface="Times New Roman" panose="02020603050405020304" pitchFamily="18" charset="0"/>
                  </a:rPr>
                  <a:t>Factorize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1800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, so we get</a:t>
                </a:r>
                <a:endParaRPr lang="en-ID" sz="1800" dirty="0">
                  <a:ea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1800" i="1">
                                    <a:effectLst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</a:t>
                </a:r>
                <a:endParaRPr lang="en-ID" sz="1800" dirty="0">
                  <a:ea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D" sz="18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ea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if and only if</a:t>
                </a:r>
                <a:endParaRPr lang="en-ID" sz="1800" dirty="0">
                  <a:ea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								         (1)</a:t>
                </a:r>
                <a:endParaRPr lang="en-ID" sz="1800" dirty="0">
                  <a:ea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en-ID" sz="1800" dirty="0">
                    <a:effectLst/>
                    <a:ea typeface="Times New Roman" panose="02020603050405020304" pitchFamily="18" charset="0"/>
                  </a:rPr>
                  <a:t>Or</a:t>
                </a:r>
                <a:endParaRPr lang="en-ID" sz="1800" dirty="0">
                  <a:ea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18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effectLst/>
                            <a:ea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. 								         (2)</a:t>
                </a:r>
                <a:endParaRPr lang="en-ID" sz="1800" dirty="0">
                  <a:ea typeface="Times New Roman" panose="02020603050405020304" pitchFamily="18" charset="0"/>
                </a:endParaRPr>
              </a:p>
              <a:p>
                <a:pPr marL="0" lvl="0" indent="0" algn="just">
                  <a:buNone/>
                </a:pPr>
                <a:r>
                  <a:rPr lang="en-ID" sz="1800" dirty="0">
                    <a:effectLst/>
                    <a:ea typeface="Times New Roman" panose="02020603050405020304" pitchFamily="18" charset="0"/>
                  </a:rPr>
                  <a:t>From (1) we can see that there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(2</m:t>
                    </m:r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ea typeface="Times New Roman" panose="02020603050405020304" pitchFamily="18" charset="0"/>
                      </a:rPr>
                      <m:t>−2)</m:t>
                    </m:r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ID" sz="1800" dirty="0">
                    <a:effectLst/>
                    <a:ea typeface="Times New Roman" panose="02020603050405020304" pitchFamily="18" charset="0"/>
                  </a:rPr>
                  <a:t>solutions with each of the value </a:t>
                </a:r>
                <a:r>
                  <a:rPr lang="en-ID" sz="1800" dirty="0"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𝜆</a:t>
                </a:r>
                <a:r>
                  <a:rPr lang="en-ID" sz="1800" dirty="0">
                    <a:effectLst/>
                    <a:ea typeface="Times New Roman" panose="02020603050405020304" pitchFamily="18" charset="0"/>
                  </a:rPr>
                  <a:t> = 0.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  <a:blipFill>
                <a:blip r:embed="rId2"/>
                <a:stretch>
                  <a:fillRect l="-498" b="-2840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556792"/>
            <a:ext cx="9791541" cy="519020"/>
          </a:xfrm>
        </p:spPr>
        <p:txBody>
          <a:bodyPr/>
          <a:lstStyle/>
          <a:p>
            <a:r>
              <a:rPr lang="en-US" cap="none" dirty="0"/>
              <a:t>Proof part (b)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ID" sz="2000" dirty="0"/>
                  <a:t>From (2), with a root of complex number [8] we find other roots.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3</m:t>
                        </m:r>
                      </m:sup>
                    </m:sSup>
                    <m:r>
                      <a:rPr lang="en-US" sz="2000" i="1"/>
                      <m:t>−</m:t>
                    </m:r>
                    <m:r>
                      <a:rPr lang="en-US" sz="2000" i="1"/>
                      <m:t>𝑛</m:t>
                    </m:r>
                    <m:r>
                      <a:rPr lang="en-US" sz="2000" i="1"/>
                      <m:t>=0</m:t>
                    </m:r>
                  </m:oMath>
                </a14:m>
                <a:r>
                  <a:rPr lang="en-ID" sz="2000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3</m:t>
                        </m:r>
                      </m:sup>
                    </m:sSup>
                    <m:r>
                      <a:rPr lang="en-US" sz="2000" i="1"/>
                      <m:t>=</m:t>
                    </m:r>
                    <m:r>
                      <a:rPr lang="en-US" sz="2000" i="1"/>
                      <m:t>𝑛</m:t>
                    </m:r>
                    <m:r>
                      <m:rPr>
                        <m:nor/>
                      </m:rPr>
                      <a:rPr lang="en-US" sz="2000"/>
                      <m:t>.</m:t>
                    </m:r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US" sz="2000" dirty="0"/>
                  <a:t>We can find all the complex roots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i="1"/>
                      <m:t>𝜆</m:t>
                    </m:r>
                    <m:r>
                      <a:rPr lang="en-US" sz="2000" i="1"/>
                      <m:t>=</m:t>
                    </m:r>
                    <m:r>
                      <a:rPr lang="en-US" sz="2000" i="1"/>
                      <m:t>𝑟</m:t>
                    </m:r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𝑒</m:t>
                        </m:r>
                      </m:e>
                      <m:sup>
                        <m:r>
                          <a:rPr lang="en-US" sz="2000" i="1"/>
                          <m:t>𝑖</m:t>
                        </m:r>
                        <m:r>
                          <a:rPr lang="en-US" sz="2000" i="1"/>
                          <m:t>𝜃</m:t>
                        </m:r>
                      </m:sup>
                    </m:sSup>
                  </m:oMath>
                </a14:m>
                <a:r>
                  <a:rPr lang="en-US" sz="2000" dirty="0"/>
                  <a:t>, then</a:t>
                </a:r>
                <a:endParaRPr lang="en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000" i="1"/>
                          </m:ctrlPr>
                        </m:sSupPr>
                        <m:e>
                          <m:r>
                            <a:rPr lang="en-US" sz="2000" i="1"/>
                            <m:t>𝜆</m:t>
                          </m:r>
                        </m:e>
                        <m:sup>
                          <m:r>
                            <a:rPr lang="en-US" sz="2000" i="1"/>
                            <m:t>3</m:t>
                          </m:r>
                        </m:sup>
                      </m:sSup>
                      <m:r>
                        <a:rPr lang="en-US" sz="2000" i="1"/>
                        <m:t>=</m:t>
                      </m:r>
                      <m:sSup>
                        <m:sSupPr>
                          <m:ctrlPr>
                            <a:rPr lang="en-ID" sz="2000" i="1"/>
                          </m:ctrlPr>
                        </m:sSupPr>
                        <m:e>
                          <m:r>
                            <a:rPr lang="en-US" sz="2000" i="1"/>
                            <m:t>(</m:t>
                          </m:r>
                          <m:r>
                            <a:rPr lang="en-US" sz="2000" i="1"/>
                            <m:t>𝑟</m:t>
                          </m:r>
                          <m:sSup>
                            <m:sSupPr>
                              <m:ctrlPr>
                                <a:rPr lang="en-ID" sz="2000" i="1"/>
                              </m:ctrlPr>
                            </m:sSupPr>
                            <m:e>
                              <m:r>
                                <a:rPr lang="en-US" sz="2000" i="1"/>
                                <m:t>𝑒</m:t>
                              </m:r>
                            </m:e>
                            <m:sup>
                              <m:r>
                                <a:rPr lang="en-US" sz="2000" i="1"/>
                                <m:t>𝑖</m:t>
                              </m:r>
                              <m:r>
                                <a:rPr lang="en-US" sz="2000" i="1"/>
                                <m:t>𝜃</m:t>
                              </m:r>
                            </m:sup>
                          </m:sSup>
                          <m:r>
                            <a:rPr lang="en-US" sz="2000" i="1"/>
                            <m:t>)</m:t>
                          </m:r>
                        </m:e>
                        <m:sup>
                          <m:r>
                            <a:rPr lang="en-US" sz="2000" i="1"/>
                            <m:t>3</m:t>
                          </m:r>
                        </m:sup>
                      </m:sSup>
                      <m:r>
                        <a:rPr lang="en-US" sz="2000" i="1"/>
                        <m:t>=</m:t>
                      </m:r>
                      <m:sSup>
                        <m:sSupPr>
                          <m:ctrlPr>
                            <a:rPr lang="en-ID" sz="2000" i="1"/>
                          </m:ctrlPr>
                        </m:sSupPr>
                        <m:e>
                          <m:r>
                            <a:rPr lang="en-US" sz="2000" i="1"/>
                            <m:t>𝑟</m:t>
                          </m:r>
                        </m:e>
                        <m:sup>
                          <m:r>
                            <a:rPr lang="en-US" sz="2000" i="1"/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ID" sz="2000" i="1"/>
                          </m:ctrlPr>
                        </m:sSupPr>
                        <m:e>
                          <m:r>
                            <a:rPr lang="en-US" sz="2000" i="1"/>
                            <m:t>𝑒</m:t>
                          </m:r>
                        </m:e>
                        <m:sup>
                          <m:r>
                            <a:rPr lang="en-US" sz="2000" i="1"/>
                            <m:t>𝑖</m:t>
                          </m:r>
                          <m:r>
                            <a:rPr lang="en-US" sz="2000" i="1"/>
                            <m:t>3</m:t>
                          </m:r>
                          <m:r>
                            <a:rPr lang="en-US" sz="2000" i="1"/>
                            <m:t>𝜃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/>
                        <m:t>.</m:t>
                      </m:r>
                    </m:oMath>
                  </m:oMathPara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US" sz="2000" i="1"/>
                          <m:t>𝜆</m:t>
                        </m:r>
                      </m:e>
                      <m:sup>
                        <m:r>
                          <a:rPr lang="en-US" sz="2000" i="1"/>
                          <m:t>3</m:t>
                        </m:r>
                      </m:sup>
                    </m:sSup>
                    <m:r>
                      <a:rPr lang="en-US" sz="2000" i="1"/>
                      <m:t>=</m:t>
                    </m:r>
                    <m:r>
                      <a:rPr lang="en-US" sz="2000" i="1"/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/>
                      <m:t>𝑝</m:t>
                    </m:r>
                    <m:r>
                      <a:rPr lang="en-US" sz="2000" i="1"/>
                      <m:t>∈</m:t>
                    </m:r>
                    <m:r>
                      <a:rPr lang="en-US" sz="2000" i="1"/>
                      <m:t>ℕ</m:t>
                    </m:r>
                  </m:oMath>
                </a14:m>
                <a:r>
                  <a:rPr lang="en-US" sz="2000" dirty="0"/>
                  <a:t> then</a:t>
                </a:r>
                <a:endParaRPr lang="en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000" i="1"/>
                          </m:ctrlPr>
                        </m:sSupPr>
                        <m:e>
                          <m:r>
                            <a:rPr lang="en-US" sz="2000" i="1"/>
                            <m:t>𝑟</m:t>
                          </m:r>
                        </m:e>
                        <m:sup>
                          <m:r>
                            <a:rPr lang="en-US" sz="2000" i="1"/>
                            <m:t>3</m:t>
                          </m:r>
                        </m:sup>
                      </m:sSup>
                      <m:r>
                        <a:rPr lang="en-US" sz="2000" i="1"/>
                        <m:t>=</m:t>
                      </m:r>
                      <m:r>
                        <a:rPr lang="en-US" sz="2000" i="1"/>
                        <m:t>𝑛</m:t>
                      </m:r>
                      <m:r>
                        <a:rPr lang="en-US" sz="2000" i="1"/>
                        <m:t> </m:t>
                      </m:r>
                      <m:r>
                        <m:rPr>
                          <m:nor/>
                        </m:rPr>
                        <a:rPr lang="en-US" sz="2000"/>
                        <m:t>and</m:t>
                      </m:r>
                      <m:r>
                        <a:rPr lang="en-US" sz="2000" i="1"/>
                        <m:t> 3</m:t>
                      </m:r>
                      <m:r>
                        <a:rPr lang="en-US" sz="2000" i="1"/>
                        <m:t>𝜃</m:t>
                      </m:r>
                      <m:r>
                        <a:rPr lang="en-US" sz="2000" i="1"/>
                        <m:t>=0+2</m:t>
                      </m:r>
                      <m:r>
                        <a:rPr lang="en-US" sz="2000" i="1"/>
                        <m:t>𝑞</m:t>
                      </m:r>
                      <m:r>
                        <a:rPr lang="en-US" sz="2000" i="1"/>
                        <m:t>𝜋</m:t>
                      </m:r>
                      <m:r>
                        <m:rPr>
                          <m:nor/>
                        </m:rPr>
                        <a:rPr lang="en-US" sz="2000"/>
                        <m:t>.</m:t>
                      </m:r>
                    </m:oMath>
                  </m:oMathPara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i="1"/>
                      <m:t>𝑞</m:t>
                    </m:r>
                    <m:r>
                      <a:rPr lang="en-US" sz="2000" i="1"/>
                      <m:t>∈</m:t>
                    </m:r>
                    <m:r>
                      <a:rPr lang="en-US" sz="2000" i="1"/>
                      <m:t>ℤ</m:t>
                    </m:r>
                  </m:oMath>
                </a14:m>
                <a:r>
                  <a:rPr lang="en-US" sz="2000" dirty="0"/>
                  <a:t>, then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/>
                      <m:t>𝑟</m:t>
                    </m:r>
                    <m:r>
                      <a:rPr lang="en-US" sz="2000" i="1"/>
                      <m:t>=</m:t>
                    </m:r>
                    <m:rad>
                      <m:radPr>
                        <m:ctrlPr>
                          <a:rPr lang="en-ID" sz="2000" i="1"/>
                        </m:ctrlPr>
                      </m:radPr>
                      <m:deg>
                        <m:r>
                          <a:rPr lang="en-US" sz="2000" i="1"/>
                          <m:t>3</m:t>
                        </m:r>
                      </m:deg>
                      <m:e>
                        <m:r>
                          <a:rPr lang="en-US" sz="2000" i="1"/>
                          <m:t>𝑛</m:t>
                        </m:r>
                      </m:e>
                    </m:rad>
                    <m:r>
                      <m:rPr>
                        <m:nor/>
                      </m:rPr>
                      <a:rPr lang="en-US" sz="2000"/>
                      <m:t> </m:t>
                    </m:r>
                    <m:r>
                      <m:rPr>
                        <m:nor/>
                      </m:rPr>
                      <a:rPr lang="en-US" sz="2000"/>
                      <m:t>and</m:t>
                    </m:r>
                    <m:r>
                      <a:rPr lang="en-US" sz="2000" i="1"/>
                      <m:t> </m:t>
                    </m:r>
                    <m:r>
                      <a:rPr lang="en-US" sz="2000" i="1"/>
                      <m:t>𝜃</m:t>
                    </m:r>
                    <m:r>
                      <a:rPr lang="en-US" sz="2000" i="1"/>
                      <m:t>=</m:t>
                    </m:r>
                    <m:f>
                      <m:fPr>
                        <m:ctrlPr>
                          <a:rPr lang="en-ID" sz="2000" i="1"/>
                        </m:ctrlPr>
                      </m:fPr>
                      <m:num>
                        <m:r>
                          <a:rPr lang="en-US" sz="2000" i="1"/>
                          <m:t>2</m:t>
                        </m:r>
                        <m:r>
                          <a:rPr lang="en-US" sz="2000" i="1"/>
                          <m:t>𝑞</m:t>
                        </m:r>
                        <m:r>
                          <a:rPr lang="en-US" sz="2000" i="1"/>
                          <m:t>𝜋</m:t>
                        </m:r>
                      </m:num>
                      <m:den>
                        <m:r>
                          <a:rPr lang="en-US" sz="2000" i="1"/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sz="2000"/>
                      <m:t>.</m:t>
                    </m:r>
                  </m:oMath>
                </a14:m>
                <a:r>
                  <a:rPr lang="en-ID" sz="2000" dirty="0"/>
                  <a:t> </a:t>
                </a:r>
                <a:r>
                  <a:rPr lang="en-US" sz="2000" dirty="0"/>
                  <a:t>Based on </a:t>
                </a:r>
                <a:r>
                  <a:rPr lang="en-ID" sz="2000" dirty="0"/>
                  <a:t>root of complex number formula [8],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/>
                        </m:ctrlPr>
                      </m:sSubPr>
                      <m:e>
                        <m:r>
                          <a:rPr lang="en-US" sz="2000" i="1"/>
                          <m:t>𝜆</m:t>
                        </m:r>
                      </m:e>
                      <m:sub>
                        <m:r>
                          <a:rPr lang="en-ID" sz="2000" i="1"/>
                          <m:t>𝑞</m:t>
                        </m:r>
                      </m:sub>
                    </m:sSub>
                    <m:r>
                      <a:rPr lang="en-ID" sz="2000" i="1"/>
                      <m:t>=</m:t>
                    </m:r>
                    <m:rad>
                      <m:radPr>
                        <m:ctrlPr>
                          <a:rPr lang="en-ID" sz="2000" i="1"/>
                        </m:ctrlPr>
                      </m:radPr>
                      <m:deg>
                        <m:r>
                          <a:rPr lang="en-US" sz="2000" i="1"/>
                          <m:t>3</m:t>
                        </m:r>
                      </m:deg>
                      <m:e>
                        <m:r>
                          <a:rPr lang="en-ID" sz="2000" i="1"/>
                          <m:t>𝑛</m:t>
                        </m:r>
                      </m:e>
                    </m:rad>
                    <m:sSup>
                      <m:sSupPr>
                        <m:ctrlPr>
                          <a:rPr lang="en-ID" sz="2000" i="1"/>
                        </m:ctrlPr>
                      </m:sSupPr>
                      <m:e>
                        <m:r>
                          <a:rPr lang="en-ID" sz="2000" i="1"/>
                          <m:t>𝑒</m:t>
                        </m:r>
                      </m:e>
                      <m:sup>
                        <m:r>
                          <a:rPr lang="en-ID" sz="2000" i="1"/>
                          <m:t>𝑖</m:t>
                        </m:r>
                        <m:f>
                          <m:fPr>
                            <m:ctrlPr>
                              <a:rPr lang="en-ID" sz="2000" i="1"/>
                            </m:ctrlPr>
                          </m:fPr>
                          <m:num>
                            <m:r>
                              <a:rPr lang="en-ID" sz="2000" i="1"/>
                              <m:t>2</m:t>
                            </m:r>
                            <m:r>
                              <a:rPr lang="en-ID" sz="2000" i="1"/>
                              <m:t>𝑞</m:t>
                            </m:r>
                            <m:r>
                              <a:rPr lang="en-ID" sz="2000" i="1"/>
                              <m:t>𝜋</m:t>
                            </m:r>
                          </m:num>
                          <m:den>
                            <m:r>
                              <a:rPr lang="en-ID" sz="2000" i="1"/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D" sz="2000" dirty="0"/>
                  <a:t>, with </a:t>
                </a:r>
                <a14:m>
                  <m:oMath xmlns:m="http://schemas.openxmlformats.org/officeDocument/2006/math">
                    <m:r>
                      <a:rPr lang="en-US" sz="2000" i="1"/>
                      <m:t>𝑞</m:t>
                    </m:r>
                    <m:r>
                      <a:rPr lang="en-US" sz="2000" i="1"/>
                      <m:t>=0,1,2.</m:t>
                    </m:r>
                  </m:oMath>
                </a14:m>
                <a:endParaRPr lang="en-ID" sz="20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  <a:blipFill>
                <a:blip r:embed="rId2"/>
                <a:stretch>
                  <a:fillRect l="-623" t="-6135" b="-2386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E6CF8D-1C48-4CF0-8E99-FAFB31FD46F8}"/>
              </a:ext>
            </a:extLst>
          </p:cNvPr>
          <p:cNvCxnSpPr>
            <a:cxnSpLocks/>
          </p:cNvCxnSpPr>
          <p:nvPr/>
        </p:nvCxnSpPr>
        <p:spPr>
          <a:xfrm flipH="1">
            <a:off x="2998068" y="2780928"/>
            <a:ext cx="5760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57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So, </a:t>
                </a: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based on the proof of Theorem 7 above, we obtain eigenvalues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effectLst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effectLst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. Those</a:t>
                </a:r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are:</a:t>
                </a:r>
              </a:p>
              <a:p>
                <a:pPr marL="0" indent="0">
                  <a:buNone/>
                </a:pPr>
                <a:endParaRPr lang="en-ID" sz="2000" dirty="0">
                  <a:effectLst/>
                  <a:ea typeface="Times New Roman" panose="02020603050405020304" pitchFamily="18" charset="0"/>
                </a:endParaRPr>
              </a:p>
              <a:p>
                <a:pPr marL="708660" lvl="1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≤2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dirty="0">
                    <a:effectLst/>
                    <a:ea typeface="Times New Roman" panose="02020603050405020304" pitchFamily="18" charset="0"/>
                  </a:rPr>
                  <a:t>.</a:t>
                </a:r>
                <a:endParaRPr lang="en-ID" dirty="0">
                  <a:ea typeface="Times New Roman" panose="02020603050405020304" pitchFamily="18" charset="0"/>
                </a:endParaRPr>
              </a:p>
              <a:p>
                <a:pPr marL="708660" lvl="1" indent="-342900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i="1">
                            <a:effectLst/>
                            <a:ea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D" i="1">
                                <a:effectLst/>
                                <a:ea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𝑞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=0,1,2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2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−1≤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≤2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ea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effectLst/>
                    <a:ea typeface="Times New Roman" panose="02020603050405020304" pitchFamily="18" charset="0"/>
                  </a:rPr>
                  <a:t>.			</a:t>
                </a:r>
                <a:r>
                  <a:rPr lang="en-US" dirty="0">
                    <a:ea typeface="Times New Roman" panose="02020603050405020304" pitchFamily="18" charset="0"/>
                  </a:rPr>
                  <a:t>  </a:t>
                </a:r>
                <a:r>
                  <a:rPr lang="en-US" dirty="0"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∎</a:t>
                </a:r>
                <a:endParaRPr lang="en-ID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5" y="2147126"/>
                <a:ext cx="9782800" cy="993842"/>
              </a:xfrm>
              <a:blipFill>
                <a:blip r:embed="rId2"/>
                <a:stretch>
                  <a:fillRect l="-623" t="-6135" r="-685" b="-10797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64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B58AA5-3DF4-4043-811F-0EDB423E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86" y="2276872"/>
            <a:ext cx="9205299" cy="1986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153E-0961-4CC8-920B-2D7BE43DEB2E}"/>
                  </a:ext>
                </a:extLst>
              </p:cNvPr>
              <p:cNvSpPr txBox="1"/>
              <p:nvPr/>
            </p:nvSpPr>
            <p:spPr>
              <a:xfrm>
                <a:off x="1593436" y="4592569"/>
                <a:ext cx="9782801" cy="86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So, the characteristic polynomial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>
                            <a:effectLst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D" sz="2000" i="1">
                            <a:effectLst/>
                          </a:rPr>
                        </m:ctrlPr>
                      </m:d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ID" sz="2000" i="1">
                                <a:effectLst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ID" sz="2000" i="1">
                                    <a:effectLst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D" sz="20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D" sz="20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ID" sz="20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ID" sz="20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ID" sz="20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d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D" sz="2000" i="1">
                            <a:effectLst/>
                          </a:rPr>
                        </m:ctrlPr>
                      </m:sSup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+(−1)(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ID" sz="2000" i="1">
                            <a:effectLst/>
                          </a:rPr>
                        </m:ctrlPr>
                      </m:sSup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</a:t>
                </a:r>
                <a:endParaRPr lang="en-ID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153E-0961-4CC8-920B-2D7BE43D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4592569"/>
                <a:ext cx="9782801" cy="860748"/>
              </a:xfrm>
              <a:prstGeom prst="rect">
                <a:avLst/>
              </a:prstGeom>
              <a:blipFill>
                <a:blip r:embed="rId3"/>
                <a:stretch>
                  <a:fillRect l="-623" t="-3521" b="-7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85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3">
                <a:extLst>
                  <a:ext uri="{FF2B5EF4-FFF2-40B4-BE49-F238E27FC236}">
                    <a16:creationId xmlns:a16="http://schemas.microsoft.com/office/drawing/2014/main" id="{8C483BE8-1E46-4FF4-AE02-E24C6A91C7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6" y="1600200"/>
                <a:ext cx="9782801" cy="4572000"/>
              </a:xfrm>
              <a:prstGeom prst="rect">
                <a:avLst/>
              </a:prstGeom>
            </p:spPr>
            <p:txBody>
              <a:bodyPr/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just">
                  <a:buNone/>
                </a:pPr>
                <a:endParaRPr lang="en-US" sz="2000" dirty="0">
                  <a:effectLst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This paper is related to the research which we have done before that is about the characteristic polynomial and eigenvalues ​​of the anti-adjacency matrix of the directed cyclic friendship graph [1].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A friendship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is a graph which consists of </a:t>
                </a:r>
                <a14:m>
                  <m:oMath xmlns:m="http://schemas.openxmlformats.org/officeDocument/2006/math">
                    <m:r>
                      <a:rPr lang="en-US" sz="2000" i="1"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2000" b="0" i="1" smtClean="0"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triangles with a common vertex and consist of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3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arcs. Previously, </a:t>
                </a:r>
                <a:r>
                  <a:rPr lang="en-US" sz="2000" dirty="0" err="1">
                    <a:effectLst/>
                    <a:ea typeface="Times New Roman" panose="02020603050405020304" pitchFamily="18" charset="0"/>
                  </a:rPr>
                  <a:t>Wildan</a:t>
                </a:r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 (2015) has found the general form of some coefficients of characteristic polynomials of the adjacency matrix of directed graphs in general [2]. In this paper we conduct research on the characteristic polynomial of the adjacency matrix of the directed cyclic friendship graph.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13">
                <a:extLst>
                  <a:ext uri="{FF2B5EF4-FFF2-40B4-BE49-F238E27FC236}">
                    <a16:creationId xmlns:a16="http://schemas.microsoft.com/office/drawing/2014/main" id="{8C483BE8-1E46-4FF4-AE02-E24C6A91C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1600200"/>
                <a:ext cx="9782801" cy="4572000"/>
              </a:xfrm>
              <a:prstGeom prst="rect">
                <a:avLst/>
              </a:prstGeom>
              <a:blipFill>
                <a:blip r:embed="rId2"/>
                <a:stretch>
                  <a:fillRect r="-6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153E-0961-4CC8-920B-2D7BE43DEB2E}"/>
                  </a:ext>
                </a:extLst>
              </p:cNvPr>
              <p:cNvSpPr txBox="1"/>
              <p:nvPr/>
            </p:nvSpPr>
            <p:spPr>
              <a:xfrm>
                <a:off x="1593436" y="4005064"/>
                <a:ext cx="9782801" cy="1814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So, the eigenvalues of the adjacency matrix of the directed cyclic friendship graph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000" i="1">
                            <a:effectLst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D" sz="2000" i="1">
                                <a:effectLst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. Those are:</a:t>
                </a:r>
              </a:p>
              <a:p>
                <a:endParaRPr lang="en-ID" sz="2000" dirty="0">
                  <a:effectLst/>
                  <a:ea typeface="Times New Roman" panose="02020603050405020304" pitchFamily="18" charset="0"/>
                </a:endParaRPr>
              </a:p>
              <a:p>
                <a:pPr marL="914400" lvl="1" indent="-457200" algn="just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1≤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≤2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.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  <a:p>
                <a:pPr marL="914400" lvl="1" indent="-457200" algn="just"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ea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sz="2000" i="1">
                            <a:effectLst/>
                            <a:ea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ID" sz="2000" i="1">
                            <a:effectLst/>
                            <a:ea typeface="Times New Roman" panose="020206030504050203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D" sz="2000" i="1">
                                <a:effectLst/>
                                <a:ea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𝑞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=0,1,2</m:t>
                    </m:r>
                  </m:oMath>
                </a14:m>
                <a:r>
                  <a:rPr lang="en-ID" sz="2000" dirty="0">
                    <a:effectLst/>
                    <a:ea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2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ID" sz="2000" i="1">
                        <a:effectLst/>
                        <a:ea typeface="Times New Roman" panose="02020603050405020304" pitchFamily="18" charset="0"/>
                      </a:rPr>
                      <m:t>−1≤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≤2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US" sz="2000" i="1">
                        <a:effectLst/>
                        <a:ea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effectLst/>
                    <a:ea typeface="Times New Roman" panose="02020603050405020304" pitchFamily="18" charset="0"/>
                  </a:rPr>
                  <a:t>.</a:t>
                </a:r>
                <a:endParaRPr lang="en-ID" sz="20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153E-0961-4CC8-920B-2D7BE43DE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6" y="4005064"/>
                <a:ext cx="9782801" cy="1814728"/>
              </a:xfrm>
              <a:prstGeom prst="rect">
                <a:avLst/>
              </a:prstGeom>
              <a:blipFill>
                <a:blip r:embed="rId2"/>
                <a:stretch>
                  <a:fillRect l="-623" t="-2013" r="-62" b="-469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04A8B5-5CCE-4228-BC6A-5A947EBD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132856"/>
            <a:ext cx="9335649" cy="148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D153E-0961-4CC8-920B-2D7BE43DEB2E}"/>
              </a:ext>
            </a:extLst>
          </p:cNvPr>
          <p:cNvSpPr txBox="1"/>
          <p:nvPr/>
        </p:nvSpPr>
        <p:spPr>
          <a:xfrm>
            <a:off x="1593435" y="1988840"/>
            <a:ext cx="97828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N. Anzana, S. Aminah, S. Utama, and D.R. </a:t>
            </a:r>
            <a:r>
              <a:rPr lang="en-US" dirty="0" err="1"/>
              <a:t>Silaban</a:t>
            </a:r>
            <a:r>
              <a:rPr lang="en-US" dirty="0"/>
              <a:t>, Journal of Physics: Conference Series </a:t>
            </a:r>
            <a:r>
              <a:rPr lang="en-US" b="1" dirty="0"/>
              <a:t>1538</a:t>
            </a:r>
            <a:r>
              <a:rPr lang="en-US" dirty="0"/>
              <a:t>, 012007 (2020).</a:t>
            </a:r>
            <a:endParaRPr lang="en-ID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 err="1"/>
              <a:t>Wildan</a:t>
            </a:r>
            <a:r>
              <a:rPr lang="en-ID" dirty="0"/>
              <a:t>, M.Sc. thesis. Universitas Indonesia, Depok, 2015.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R.B. Bapat, </a:t>
            </a:r>
            <a:r>
              <a:rPr lang="en-US" i="1" dirty="0"/>
              <a:t>Graphs and Matrices</a:t>
            </a:r>
            <a:r>
              <a:rPr lang="en-US" dirty="0"/>
              <a:t>, 2nd ed. (Springer, London, 2014).</a:t>
            </a:r>
            <a:endParaRPr lang="en-ID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/>
              <a:t>R. Diestel, </a:t>
            </a:r>
            <a:r>
              <a:rPr lang="en-ID" i="1" dirty="0"/>
              <a:t>Graph Theory</a:t>
            </a:r>
            <a:r>
              <a:rPr lang="en-ID" dirty="0"/>
              <a:t>, </a:t>
            </a:r>
            <a:r>
              <a:rPr lang="en-US" dirty="0"/>
              <a:t>3rd ed.</a:t>
            </a:r>
            <a:r>
              <a:rPr lang="en-US" i="1" dirty="0"/>
              <a:t> </a:t>
            </a:r>
            <a:r>
              <a:rPr lang="en-ID" dirty="0"/>
              <a:t>(Springer-Verlag Heidelberg, New York, 2005)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G. Chartrand, L. Lesniak and P. Zhang, Graphs &amp; Digraphs, </a:t>
            </a:r>
            <a:r>
              <a:rPr lang="en-US" dirty="0"/>
              <a:t>11th ed.</a:t>
            </a:r>
            <a:r>
              <a:rPr lang="en-US" i="1" dirty="0"/>
              <a:t> (CRC Press, Florida, 2011)</a:t>
            </a:r>
            <a:endParaRPr lang="en-ID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D" dirty="0"/>
              <a:t>D. </a:t>
            </a:r>
            <a:r>
              <a:rPr lang="en-ID" dirty="0" err="1"/>
              <a:t>Tanna</a:t>
            </a:r>
            <a:r>
              <a:rPr lang="en-ID" dirty="0"/>
              <a:t>, International Journal of Advanced Engineering Research and Studies </a:t>
            </a:r>
            <a:r>
              <a:rPr lang="en-ID" b="1" dirty="0"/>
              <a:t>2</a:t>
            </a:r>
            <a:r>
              <a:rPr lang="en-ID" dirty="0"/>
              <a:t>, 46-48 (2013).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H. Anton and C. </a:t>
            </a:r>
            <a:r>
              <a:rPr lang="en-US" dirty="0" err="1"/>
              <a:t>Rorres</a:t>
            </a:r>
            <a:r>
              <a:rPr lang="en-US" dirty="0"/>
              <a:t>, </a:t>
            </a:r>
            <a:r>
              <a:rPr lang="en-US" i="1" dirty="0"/>
              <a:t>Elementary Linear Algebra: Applications Version, </a:t>
            </a:r>
            <a:r>
              <a:rPr lang="en-US" dirty="0"/>
              <a:t>11th ed.</a:t>
            </a:r>
            <a:r>
              <a:rPr lang="en-US" i="1" dirty="0"/>
              <a:t> </a:t>
            </a:r>
            <a:r>
              <a:rPr lang="en-US" dirty="0"/>
              <a:t>(John Wiley &amp; Sons, 2014).</a:t>
            </a:r>
            <a:endParaRPr lang="en-ID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J.W. Brown and R.V. Churchill, </a:t>
            </a:r>
            <a:r>
              <a:rPr lang="en-US" i="1" dirty="0"/>
              <a:t>Complex Variables and Applications</a:t>
            </a:r>
            <a:r>
              <a:rPr lang="en-US" dirty="0"/>
              <a:t> (McGraw-Hill, New York, 1990).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783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Theorems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91541" cy="938784"/>
          </a:xfrm>
        </p:spPr>
        <p:txBody>
          <a:bodyPr/>
          <a:lstStyle/>
          <a:p>
            <a:r>
              <a:rPr lang="en-US" cap="none" dirty="0"/>
              <a:t>Definition 1.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200" dirty="0">
                    <a:effectLst/>
                    <a:ea typeface="Times New Roman" panose="02020603050405020304" pitchFamily="18" charset="0"/>
                  </a:rPr>
                  <a:t>[3]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200" i="1">
                            <a:effectLst/>
                          </a:rPr>
                        </m:ctrlPr>
                      </m:accPr>
                      <m:e>
                        <m:r>
                          <a:rPr lang="en-ID" sz="2200" b="0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ID" sz="2200" dirty="0">
                    <a:effectLst/>
                    <a:ea typeface="Times New Roman" panose="02020603050405020304" pitchFamily="18" charset="0"/>
                  </a:rPr>
                  <a:t> be a directed graph with set of vertices </a:t>
                </a:r>
                <a14:m>
                  <m:oMath xmlns:m="http://schemas.openxmlformats.org/officeDocument/2006/math">
                    <m:r>
                      <a:rPr lang="en-ID" sz="2200" b="0" i="1"/>
                      <m:t>𝑉</m:t>
                    </m:r>
                    <m:d>
                      <m:dPr>
                        <m:ctrlPr>
                          <a:rPr lang="en-ID" sz="22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200" i="1"/>
                            </m:ctrlPr>
                          </m:accPr>
                          <m:e>
                            <m:r>
                              <a:rPr lang="en-ID" sz="2200" b="0" i="1"/>
                              <m:t>𝐺</m:t>
                            </m:r>
                          </m:e>
                        </m:acc>
                      </m:e>
                    </m:d>
                    <m:r>
                      <a:rPr lang="en-ID" sz="2200" b="0" i="1"/>
                      <m:t>={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𝑣</m:t>
                        </m:r>
                      </m:e>
                      <m:sub>
                        <m:r>
                          <a:rPr lang="en-ID" sz="2200" b="0" i="1"/>
                          <m:t>1</m:t>
                        </m:r>
                      </m:sub>
                    </m:sSub>
                    <m:r>
                      <a:rPr lang="en-ID" sz="2200" b="0" i="1"/>
                      <m:t>,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𝑣</m:t>
                        </m:r>
                      </m:e>
                      <m:sub>
                        <m:r>
                          <a:rPr lang="en-ID" sz="2200" b="0" i="1"/>
                          <m:t>2</m:t>
                        </m:r>
                      </m:sub>
                    </m:sSub>
                    <m:r>
                      <a:rPr lang="en-ID" sz="2200" b="0" i="1"/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𝑣</m:t>
                        </m:r>
                      </m:e>
                      <m:sub>
                        <m:r>
                          <a:rPr lang="en-ID" sz="2200" b="0" i="1"/>
                          <m:t>3</m:t>
                        </m:r>
                      </m:sub>
                    </m:sSub>
                    <m:r>
                      <a:rPr lang="en-ID" sz="2200" b="0" i="1"/>
                      <m:t>,…,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𝑣</m:t>
                        </m:r>
                      </m:e>
                      <m:sub>
                        <m:r>
                          <a:rPr lang="en-ID" sz="2200" b="0" i="1"/>
                          <m:t>𝑛</m:t>
                        </m:r>
                      </m:sub>
                    </m:sSub>
                    <m:r>
                      <a:rPr lang="en-ID" sz="2200" b="0" i="1"/>
                      <m:t>}</m:t>
                    </m:r>
                  </m:oMath>
                </a14:m>
                <a:r>
                  <a:rPr lang="en-ID" sz="2200" dirty="0"/>
                  <a:t> and set of edges </a:t>
                </a:r>
                <a14:m>
                  <m:oMath xmlns:m="http://schemas.openxmlformats.org/officeDocument/2006/math">
                    <m:r>
                      <a:rPr lang="en-ID" sz="2200" b="0" i="1"/>
                      <m:t>𝐸</m:t>
                    </m:r>
                    <m:d>
                      <m:dPr>
                        <m:ctrlPr>
                          <a:rPr lang="en-ID" sz="22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200" i="1"/>
                            </m:ctrlPr>
                          </m:accPr>
                          <m:e>
                            <m:r>
                              <a:rPr lang="en-ID" sz="2200" b="0" i="1"/>
                              <m:t>𝐺</m:t>
                            </m:r>
                          </m:e>
                        </m:acc>
                      </m:e>
                    </m:d>
                    <m:r>
                      <a:rPr lang="en-ID" sz="2200" b="0" i="1"/>
                      <m:t>={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𝑒</m:t>
                        </m:r>
                      </m:e>
                      <m:sub>
                        <m:r>
                          <a:rPr lang="en-ID" sz="2200" b="0" i="1"/>
                          <m:t>1</m:t>
                        </m:r>
                      </m:sub>
                    </m:sSub>
                    <m:r>
                      <a:rPr lang="en-ID" sz="2200" b="0" i="1"/>
                      <m:t>,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𝑒</m:t>
                        </m:r>
                      </m:e>
                      <m:sub>
                        <m:r>
                          <a:rPr lang="en-ID" sz="2200" b="0" i="1"/>
                          <m:t>2</m:t>
                        </m:r>
                      </m:sub>
                    </m:sSub>
                    <m:r>
                      <a:rPr lang="en-ID" sz="2200" b="0" i="1"/>
                      <m:t>,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𝑒</m:t>
                        </m:r>
                      </m:e>
                      <m:sub>
                        <m:r>
                          <a:rPr lang="en-ID" sz="2200" b="0" i="1"/>
                          <m:t>3</m:t>
                        </m:r>
                      </m:sub>
                    </m:sSub>
                    <m:r>
                      <a:rPr lang="en-ID" sz="2200" b="0" i="1"/>
                      <m:t>,…,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ID" sz="2200" b="0" i="1"/>
                          <m:t>𝑒</m:t>
                        </m:r>
                      </m:e>
                      <m:sub>
                        <m:r>
                          <a:rPr lang="en-ID" sz="2200" b="0" i="1"/>
                          <m:t>𝑚</m:t>
                        </m:r>
                      </m:sub>
                    </m:sSub>
                    <m:r>
                      <a:rPr lang="en-ID" sz="2200" b="0" i="1"/>
                      <m:t>}</m:t>
                    </m:r>
                  </m:oMath>
                </a14:m>
                <a:r>
                  <a:rPr lang="en-ID" sz="2200" dirty="0"/>
                  <a:t>. </a:t>
                </a:r>
                <a:r>
                  <a:rPr lang="en-US" sz="2200" dirty="0"/>
                  <a:t>Adjacency matrix of directed graphs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D" sz="2200" i="1"/>
                        </m:ctrlPr>
                      </m:accPr>
                      <m:e>
                        <m:r>
                          <a:rPr lang="en-US" sz="2200" b="0" i="1"/>
                          <m:t>𝐺</m:t>
                        </m:r>
                      </m:e>
                    </m:acc>
                  </m:oMath>
                </a14:m>
                <a:r>
                  <a:rPr lang="en-US" sz="2200" dirty="0"/>
                  <a:t> is matrix </a:t>
                </a:r>
                <a14:m>
                  <m:oMath xmlns:m="http://schemas.openxmlformats.org/officeDocument/2006/math">
                    <m:r>
                      <a:rPr lang="en-US" sz="2200" b="0" i="1"/>
                      <m:t>𝐴</m:t>
                    </m:r>
                    <m:d>
                      <m:dPr>
                        <m:ctrlPr>
                          <a:rPr lang="en-ID" sz="2200" i="1"/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ID" sz="2200" i="1"/>
                            </m:ctrlPr>
                          </m:accPr>
                          <m:e>
                            <m:r>
                              <a:rPr lang="en-US" sz="2200" b="0" i="1"/>
                              <m:t>𝐺</m:t>
                            </m:r>
                          </m:e>
                        </m:acc>
                      </m:e>
                    </m:d>
                    <m:r>
                      <a:rPr lang="en-US" sz="2200" b="0" i="1"/>
                      <m:t>=[</m:t>
                    </m:r>
                    <m:sSub>
                      <m:sSubPr>
                        <m:ctrlPr>
                          <a:rPr lang="en-ID" sz="2200" i="1"/>
                        </m:ctrlPr>
                      </m:sSubPr>
                      <m:e>
                        <m:r>
                          <a:rPr lang="en-US" sz="2200" b="0" i="1"/>
                          <m:t>𝑎</m:t>
                        </m:r>
                      </m:e>
                      <m:sub>
                        <m:r>
                          <a:rPr lang="en-US" sz="2200" b="0" i="1"/>
                          <m:t>𝑖𝑗</m:t>
                        </m:r>
                      </m:sub>
                    </m:sSub>
                    <m:r>
                      <a:rPr lang="en-US" sz="2200" b="0" i="1"/>
                      <m:t>]</m:t>
                    </m:r>
                  </m:oMath>
                </a14:m>
                <a:r>
                  <a:rPr lang="en-US" sz="2200" dirty="0"/>
                  <a:t> sized </a:t>
                </a:r>
                <a14:m>
                  <m:oMath xmlns:m="http://schemas.openxmlformats.org/officeDocument/2006/math">
                    <m:r>
                      <a:rPr lang="en-US" sz="2200" b="0" i="1"/>
                      <m:t>𝑛</m:t>
                    </m:r>
                    <m:r>
                      <a:rPr lang="en-US" sz="2200" b="0" i="1"/>
                      <m:t>×</m:t>
                    </m:r>
                    <m:r>
                      <a:rPr lang="en-US" sz="2200" b="0" i="1"/>
                      <m:t>𝑛</m:t>
                    </m:r>
                  </m:oMath>
                </a14:m>
                <a:r>
                  <a:rPr lang="en-US" sz="2200" dirty="0"/>
                  <a:t> such that</a:t>
                </a:r>
              </a:p>
              <a:p>
                <a:pPr marL="0" indent="0">
                  <a:buNone/>
                </a:pPr>
                <a:endParaRPr lang="en-ID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200" i="1" smtClean="0">
                              <a:effectLst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2200" b="0" i="1">
                              <a:effectLst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D" sz="2200" b="0" i="1">
                              <a:effectLst/>
                              <a:ea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D" sz="2200" b="0" i="1">
                          <a:effectLst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200" i="1">
                              <a:effectLst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200" i="1">
                                  <a:effectLst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2200" b="0" i="1">
                                  <a:effectLst/>
                                  <a:ea typeface="Times New Roman" panose="02020603050405020304" pitchFamily="18" charset="0"/>
                                </a:rPr>
                                <m:t>1,  </m:t>
                              </m:r>
                              <m:r>
                                <a:rPr lang="en-ID" sz="2200" b="0" i="1" smtClean="0">
                                  <a:solidFill>
                                    <a:schemeClr val="bg1"/>
                                  </a:solidFill>
                                  <a:effectLst/>
                                  <a:ea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there</m:t>
                              </m:r>
                              <m: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an</m:t>
                              </m:r>
                              <m: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arc</m:t>
                              </m:r>
                              <m: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from</m:t>
                              </m:r>
                              <m: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vertex</m:t>
                              </m:r>
                              <m:r>
                                <a:rPr lang="en-ID" sz="2200" b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D" sz="2200" i="1">
                                      <a:effectLst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b="0" i="1">
                                      <a:effectLst/>
                                      <a:ea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sz="2200" b="0" i="1">
                                      <a:effectLst/>
                                      <a:ea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ID" sz="2200" b="0" i="1">
                                      <a:effectLst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ID" sz="2200" b="0" i="0">
                                  <a:effectLst/>
                                  <a:ea typeface="Times New Roman" panose="02020603050405020304" pitchFamily="18" charset="0"/>
                                </a:rPr>
                                <m:t>to</m:t>
                              </m:r>
                              <m:r>
                                <a:rPr lang="en-ID" sz="2200" b="0">
                                  <a:effectLst/>
                                  <a:ea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D" sz="2200" i="1">
                                      <a:effectLst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200" b="0" i="1">
                                      <a:effectLst/>
                                      <a:ea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sz="2200" b="0" i="1">
                                      <a:effectLst/>
                                      <a:ea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ID" sz="2200" b="0" i="1">
                                      <a:effectLst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D" sz="2200" i="1">
                                      <a:effectLst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220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200" b="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D" sz="2200" b="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D" sz="2200" b="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ID" sz="2200" b="0" i="0">
                                      <a:effectLst/>
                                      <a:ea typeface="Times New Roman" panose="02020603050405020304" pitchFamily="18" charset="0"/>
                                    </a:rPr>
                                    <m:t>and</m:t>
                                  </m:r>
                                  <m:r>
                                    <a:rPr lang="en-ID" sz="2200" b="0" i="0">
                                      <a:effectLst/>
                                      <a:ea typeface="Times New Roman" panose="020206030504050203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ID" sz="220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200" b="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D" sz="2200" b="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D" sz="2200" b="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ID" sz="2200" b="0">
                                      <a:effectLst/>
                                      <a:ea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ID" sz="2200" b="0" i="1">
                                      <a:effectLst/>
                                      <a:ea typeface="Times New Roman" panose="020206030504050203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ID" sz="2200" i="1">
                                          <a:effectLst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ID" sz="2200" i="1">
                                              <a:effectLst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D" sz="2200" b="0" i="1">
                                              <a:effectLst/>
                                              <a:ea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ID" sz="2200" b="0" i="1">
                                  <a:effectLst/>
                                  <a:ea typeface="Times New Roman" panose="02020603050405020304" pitchFamily="18" charset="0"/>
                                </a:rPr>
                                <m:t>0,  </m:t>
                              </m:r>
                              <m:r>
                                <a:rPr lang="en-ID" sz="2200" b="0" i="1" smtClean="0">
                                  <a:solidFill>
                                    <a:schemeClr val="bg1"/>
                                  </a:solidFill>
                                  <a:effectLst/>
                                  <a:ea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en-ID" sz="2200">
                                  <a:effectLst/>
                                  <a:ea typeface="Times New Roman" panose="02020603050405020304" pitchFamily="18" charset="0"/>
                                </a:rPr>
                                <m:t>others</m:t>
                              </m:r>
                              <m:r>
                                <m:rPr>
                                  <m:nor/>
                                </m:rPr>
                                <a:rPr lang="en-ID" sz="2200">
                                  <a:effectLst/>
                                  <a:ea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2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  <a:blipFill>
                <a:blip r:embed="rId2"/>
                <a:stretch>
                  <a:fillRect l="-810" t="-13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91541" cy="938784"/>
          </a:xfrm>
        </p:spPr>
        <p:txBody>
          <a:bodyPr/>
          <a:lstStyle/>
          <a:p>
            <a:r>
              <a:rPr lang="en-US" cap="none" dirty="0"/>
              <a:t>Definition 2.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dirty="0"/>
                  <a:t>[4]</a:t>
                </a:r>
                <a:r>
                  <a:rPr lang="en-ID" b="1" dirty="0"/>
                  <a:t> </a:t>
                </a:r>
                <a:r>
                  <a:rPr lang="en-ID" dirty="0"/>
                  <a:t>Let </a:t>
                </a:r>
                <a14:m>
                  <m:oMath xmlns:m="http://schemas.openxmlformats.org/officeDocument/2006/math">
                    <m:r>
                      <a:rPr lang="en-ID" i="1"/>
                      <m:t>𝐺</m:t>
                    </m:r>
                  </m:oMath>
                </a14:m>
                <a:r>
                  <a:rPr lang="en-ID" dirty="0"/>
                  <a:t> be graph with set of vertices </a:t>
                </a:r>
                <a14:m>
                  <m:oMath xmlns:m="http://schemas.openxmlformats.org/officeDocument/2006/math">
                    <m:r>
                      <a:rPr lang="en-ID" i="1"/>
                      <m:t>𝑉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a:rPr lang="en-ID" i="1"/>
                          <m:t>𝐺</m:t>
                        </m:r>
                      </m:e>
                    </m:d>
                    <m:r>
                      <a:rPr lang="en-ID" i="1"/>
                      <m:t>={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3</m:t>
                        </m:r>
                      </m:sub>
                    </m:sSub>
                    <m:r>
                      <a:rPr lang="en-ID" i="1"/>
                      <m:t>,…,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𝑣</m:t>
                        </m:r>
                      </m:e>
                      <m:sub>
                        <m:r>
                          <a:rPr lang="en-ID" i="1"/>
                          <m:t>𝑛</m:t>
                        </m:r>
                      </m:sub>
                    </m:sSub>
                    <m:r>
                      <a:rPr lang="en-ID" i="1"/>
                      <m:t>}</m:t>
                    </m:r>
                  </m:oMath>
                </a14:m>
                <a:r>
                  <a:rPr lang="en-ID" dirty="0"/>
                  <a:t> and set of edges </a:t>
                </a:r>
                <a14:m>
                  <m:oMath xmlns:m="http://schemas.openxmlformats.org/officeDocument/2006/math">
                    <m:r>
                      <a:rPr lang="en-ID" i="1"/>
                      <m:t>𝐸</m:t>
                    </m:r>
                    <m:d>
                      <m:dPr>
                        <m:ctrlPr>
                          <a:rPr lang="en-ID" i="1"/>
                        </m:ctrlPr>
                      </m:dPr>
                      <m:e>
                        <m:r>
                          <a:rPr lang="en-ID" i="1"/>
                          <m:t>𝐺</m:t>
                        </m:r>
                      </m:e>
                    </m:d>
                    <m:r>
                      <a:rPr lang="en-ID" i="1"/>
                      <m:t>={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𝑒</m:t>
                        </m:r>
                      </m:e>
                      <m:sub>
                        <m:r>
                          <a:rPr lang="en-ID" i="1"/>
                          <m:t>1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𝑒</m:t>
                        </m:r>
                      </m:e>
                      <m:sub>
                        <m:r>
                          <a:rPr lang="en-ID" i="1"/>
                          <m:t>2</m:t>
                        </m:r>
                      </m:sub>
                    </m:sSub>
                    <m:r>
                      <a:rPr lang="en-ID" i="1"/>
                      <m:t>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𝑒</m:t>
                        </m:r>
                      </m:e>
                      <m:sub>
                        <m:r>
                          <a:rPr lang="en-ID" i="1"/>
                          <m:t>3</m:t>
                        </m:r>
                      </m:sub>
                    </m:sSub>
                    <m:r>
                      <a:rPr lang="en-ID" i="1"/>
                      <m:t>,…,</m:t>
                    </m:r>
                    <m:sSub>
                      <m:sSubPr>
                        <m:ctrlPr>
                          <a:rPr lang="en-ID" i="1"/>
                        </m:ctrlPr>
                      </m:sSubPr>
                      <m:e>
                        <m:r>
                          <a:rPr lang="en-ID" i="1"/>
                          <m:t>𝑒</m:t>
                        </m:r>
                      </m:e>
                      <m:sub>
                        <m:r>
                          <a:rPr lang="en-ID" i="1"/>
                          <m:t>𝑚</m:t>
                        </m:r>
                      </m:sub>
                    </m:sSub>
                    <m:r>
                      <a:rPr lang="en-ID" i="1"/>
                      <m:t>}</m:t>
                    </m:r>
                  </m:oMath>
                </a14:m>
                <a:r>
                  <a:rPr lang="en-ID" dirty="0"/>
                  <a:t>. If </a:t>
                </a:r>
                <a14:m>
                  <m:oMath xmlns:m="http://schemas.openxmlformats.org/officeDocument/2006/math">
                    <m:r>
                      <a:rPr lang="en-ID" i="1"/>
                      <m:t>𝑉</m:t>
                    </m:r>
                    <m:r>
                      <a:rPr lang="en-ID" i="1"/>
                      <m:t>′(</m:t>
                    </m:r>
                    <m:sSup>
                      <m:sSupPr>
                        <m:ctrlPr>
                          <a:rPr lang="en-ID" i="1"/>
                        </m:ctrlPr>
                      </m:sSupPr>
                      <m:e>
                        <m:r>
                          <a:rPr lang="en-ID" i="1"/>
                          <m:t>𝐺</m:t>
                        </m:r>
                      </m:e>
                      <m:sup>
                        <m:r>
                          <a:rPr lang="en-ID" i="1"/>
                          <m:t>′</m:t>
                        </m:r>
                      </m:sup>
                    </m:sSup>
                    <m:r>
                      <a:rPr lang="en-ID" i="1"/>
                      <m:t>)⊆</m:t>
                    </m:r>
                    <m:r>
                      <a:rPr lang="en-ID" i="1"/>
                      <m:t>𝑉</m:t>
                    </m:r>
                    <m:r>
                      <a:rPr lang="en-ID" i="1"/>
                      <m:t>(</m:t>
                    </m:r>
                    <m:r>
                      <a:rPr lang="en-ID" i="1"/>
                      <m:t>𝐺</m:t>
                    </m:r>
                    <m:r>
                      <a:rPr lang="en-ID" i="1"/>
                      <m:t>)</m:t>
                    </m:r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r>
                      <a:rPr lang="en-ID" i="1"/>
                      <m:t>𝐸</m:t>
                    </m:r>
                    <m:r>
                      <a:rPr lang="en-ID" i="1"/>
                      <m:t>′(</m:t>
                    </m:r>
                    <m:sSup>
                      <m:sSupPr>
                        <m:ctrlPr>
                          <a:rPr lang="en-ID" i="1"/>
                        </m:ctrlPr>
                      </m:sSupPr>
                      <m:e>
                        <m:r>
                          <a:rPr lang="en-ID" i="1"/>
                          <m:t>𝐺</m:t>
                        </m:r>
                      </m:e>
                      <m:sup>
                        <m:r>
                          <a:rPr lang="en-ID" i="1"/>
                          <m:t>′</m:t>
                        </m:r>
                      </m:sup>
                    </m:sSup>
                    <m:r>
                      <a:rPr lang="en-ID" i="1"/>
                      <m:t>)⊆</m:t>
                    </m:r>
                    <m:r>
                      <a:rPr lang="en-ID" i="1"/>
                      <m:t>𝐸</m:t>
                    </m:r>
                    <m:r>
                      <a:rPr lang="en-ID" i="1"/>
                      <m:t>(</m:t>
                    </m:r>
                    <m:r>
                      <a:rPr lang="en-ID" i="1"/>
                      <m:t>𝐺</m:t>
                    </m:r>
                    <m:r>
                      <a:rPr lang="en-ID" i="1"/>
                      <m:t>)</m:t>
                    </m:r>
                  </m:oMath>
                </a14:m>
                <a:r>
                  <a:rPr lang="en-ID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/>
                        </m:ctrlPr>
                      </m:sSupPr>
                      <m:e>
                        <m:r>
                          <a:rPr lang="en-ID" i="1"/>
                          <m:t>𝐺</m:t>
                        </m:r>
                      </m:e>
                      <m:sup>
                        <m:r>
                          <a:rPr lang="en-ID" i="1"/>
                          <m:t>′</m:t>
                        </m:r>
                      </m:sup>
                    </m:sSup>
                  </m:oMath>
                </a14:m>
                <a:r>
                  <a:rPr lang="en-ID" dirty="0"/>
                  <a:t> is a subgraph of </a:t>
                </a:r>
                <a14:m>
                  <m:oMath xmlns:m="http://schemas.openxmlformats.org/officeDocument/2006/math">
                    <m:r>
                      <a:rPr lang="en-ID" i="1"/>
                      <m:t>𝐺</m:t>
                    </m:r>
                  </m:oMath>
                </a14:m>
                <a:r>
                  <a:rPr lang="en-ID" dirty="0"/>
                  <a:t> (and </a:t>
                </a:r>
                <a14:m>
                  <m:oMath xmlns:m="http://schemas.openxmlformats.org/officeDocument/2006/math">
                    <m:r>
                      <a:rPr lang="en-ID" i="1"/>
                      <m:t>𝐺</m:t>
                    </m:r>
                  </m:oMath>
                </a14:m>
                <a:r>
                  <a:rPr lang="en-ID" dirty="0"/>
                  <a:t> is a supergraph of </a:t>
                </a:r>
                <a14:m>
                  <m:oMath xmlns:m="http://schemas.openxmlformats.org/officeDocument/2006/math">
                    <m:r>
                      <a:rPr lang="en-ID" i="1"/>
                      <m:t>𝐺</m:t>
                    </m:r>
                    <m:r>
                      <a:rPr lang="en-ID" i="1"/>
                      <m:t>′</m:t>
                    </m:r>
                  </m:oMath>
                </a14:m>
                <a:r>
                  <a:rPr lang="en-ID" dirty="0"/>
                  <a:t>), written as </a:t>
                </a:r>
                <a14:m>
                  <m:oMath xmlns:m="http://schemas.openxmlformats.org/officeDocument/2006/math">
                    <m:r>
                      <a:rPr lang="en-ID" i="1"/>
                      <m:t>𝐺</m:t>
                    </m:r>
                    <m:r>
                      <a:rPr lang="en-ID" i="1"/>
                      <m:t>′⊆</m:t>
                    </m:r>
                    <m:r>
                      <a:rPr lang="en-ID" i="1"/>
                      <m:t>𝐺</m:t>
                    </m:r>
                  </m:oMath>
                </a14:m>
                <a:r>
                  <a:rPr lang="en-ID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  <a:blipFill>
                <a:blip r:embed="rId2"/>
                <a:stretch>
                  <a:fillRect l="-935" t="-25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456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91541" cy="938784"/>
          </a:xfrm>
        </p:spPr>
        <p:txBody>
          <a:bodyPr/>
          <a:lstStyle/>
          <a:p>
            <a:r>
              <a:rPr lang="en-US" cap="none" dirty="0"/>
              <a:t>Definition 3.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dirty="0">
                    <a:effectLst/>
                    <a:ea typeface="Times New Roman" panose="02020603050405020304" pitchFamily="18" charset="0"/>
                  </a:rPr>
                  <a:t>[4]</a:t>
                </a:r>
                <a:r>
                  <a:rPr lang="en-ID" b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ID" dirty="0">
                    <a:effectLst/>
                    <a:ea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be graph with set of vertices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ID" i="1">
                            <a:effectLst/>
                          </a:rPr>
                        </m:ctrlPr>
                      </m:d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set of edges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ID" i="1">
                            <a:effectLst/>
                          </a:rPr>
                        </m:ctrlPr>
                      </m:d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′⊆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contains all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effectLst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is an induced subgraph of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.</a:t>
                </a:r>
                <a:endParaRPr lang="en-ID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  <a:blipFill>
                <a:blip r:embed="rId2"/>
                <a:stretch>
                  <a:fillRect l="-935" t="-25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68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3435" y="1499616"/>
            <a:ext cx="9791541" cy="938784"/>
          </a:xfrm>
        </p:spPr>
        <p:txBody>
          <a:bodyPr/>
          <a:lstStyle/>
          <a:p>
            <a:r>
              <a:rPr lang="en-US" cap="none" dirty="0"/>
              <a:t>Definition 4.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dirty="0">
                    <a:effectLst/>
                    <a:ea typeface="Times New Roman" panose="02020603050405020304" pitchFamily="18" charset="0"/>
                  </a:rPr>
                  <a:t>[5] For an integer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≥3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, the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is a graph of order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size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whose vertices can be labelled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whose edges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𝑖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=1,2,…,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. The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ID" i="1">
                            <a:effectLst/>
                            <a:ea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 is also referred to as an </a:t>
                </a:r>
                <a14:m>
                  <m:oMath xmlns:m="http://schemas.openxmlformats.org/officeDocument/2006/math">
                    <m:r>
                      <a:rPr lang="en-ID" i="1">
                        <a:effectLst/>
                        <a:ea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D" dirty="0">
                    <a:effectLst/>
                    <a:ea typeface="Times New Roman" panose="02020603050405020304" pitchFamily="18" charset="0"/>
                  </a:rPr>
                  <a:t>-cycle and the 3-cycle is also called a triangle.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93436" y="2514706"/>
                <a:ext cx="9782800" cy="3657493"/>
              </a:xfrm>
              <a:blipFill>
                <a:blip r:embed="rId2"/>
                <a:stretch>
                  <a:fillRect l="-935" t="-2504" r="-20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14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161</TotalTime>
  <Words>2733</Words>
  <Application>Microsoft Office PowerPoint</Application>
  <PresentationFormat>Custom</PresentationFormat>
  <Paragraphs>151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Narrow</vt:lpstr>
      <vt:lpstr>Cambria Math</vt:lpstr>
      <vt:lpstr>Euphemia</vt:lpstr>
      <vt:lpstr>Times New Roman</vt:lpstr>
      <vt:lpstr>Math 16x9</vt:lpstr>
      <vt:lpstr>Properties of Adjacency Matrix of The Directed Cyclic Friendship Graph</vt:lpstr>
      <vt:lpstr>Title and Content Layout with List</vt:lpstr>
      <vt:lpstr>Introduction</vt:lpstr>
      <vt:lpstr>Introduction</vt:lpstr>
      <vt:lpstr>Definitions and Theorems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Theorems</vt:lpstr>
      <vt:lpstr>Theorems</vt:lpstr>
      <vt:lpstr>Theorems</vt:lpstr>
      <vt:lpstr>PowerPoint Presentation</vt:lpstr>
      <vt:lpstr>Theorems</vt:lpstr>
      <vt:lpstr>Main Result and Proof</vt:lpstr>
      <vt:lpstr>Lemmas</vt:lpstr>
      <vt:lpstr>Lemmas</vt:lpstr>
      <vt:lpstr>Lemmas</vt:lpstr>
      <vt:lpstr>Lemmas</vt:lpstr>
      <vt:lpstr>Lemmas</vt:lpstr>
      <vt:lpstr>Lemmas</vt:lpstr>
      <vt:lpstr>Lemmas</vt:lpstr>
      <vt:lpstr>Lemmas</vt:lpstr>
      <vt:lpstr>Lemmas</vt:lpstr>
      <vt:lpstr>Theorems</vt:lpstr>
      <vt:lpstr>Theorems</vt:lpstr>
      <vt:lpstr>Theorems</vt:lpstr>
      <vt:lpstr>Theorems</vt:lpstr>
      <vt:lpstr>Theorems</vt:lpstr>
      <vt:lpstr>Theorems</vt:lpstr>
      <vt:lpstr>Theorems</vt:lpstr>
      <vt:lpstr>Conclusions</vt:lpstr>
      <vt:lpstr>Conclusion</vt:lpstr>
      <vt:lpstr>Conclusion</vt:lpstr>
      <vt:lpstr>References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Nanda Anzana</cp:lastModifiedBy>
  <cp:revision>21</cp:revision>
  <dcterms:created xsi:type="dcterms:W3CDTF">2020-09-15T05:57:11Z</dcterms:created>
  <dcterms:modified xsi:type="dcterms:W3CDTF">2020-09-26T08:47:05Z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