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58" r:id="rId4"/>
    <p:sldId id="273" r:id="rId5"/>
    <p:sldId id="261" r:id="rId6"/>
    <p:sldId id="272" r:id="rId7"/>
    <p:sldId id="275" r:id="rId8"/>
    <p:sldId id="289" r:id="rId9"/>
    <p:sldId id="278" r:id="rId10"/>
    <p:sldId id="290" r:id="rId11"/>
    <p:sldId id="282" r:id="rId12"/>
    <p:sldId id="283" r:id="rId13"/>
    <p:sldId id="285" r:id="rId14"/>
    <p:sldId id="286" r:id="rId15"/>
    <p:sldId id="287" r:id="rId16"/>
    <p:sldId id="288" r:id="rId17"/>
    <p:sldId id="293" r:id="rId18"/>
    <p:sldId id="29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2FE1E-44F0-43BB-A591-DDB711F7877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7DD1A-2536-4507-AC86-452E64A90E9A}">
      <dgm:prSet phldrT="[Text]"/>
      <dgm:spPr/>
      <dgm:t>
        <a:bodyPr/>
        <a:lstStyle/>
        <a:p>
          <a:r>
            <a:rPr lang="en-US" dirty="0" smtClean="0"/>
            <a:t>Group</a:t>
          </a:r>
          <a:endParaRPr lang="en-US" dirty="0"/>
        </a:p>
      </dgm:t>
    </dgm:pt>
    <dgm:pt modelId="{F3610667-D432-4DDE-AE41-EDA02BA77528}" type="parTrans" cxnId="{7A6C6E3C-CB8C-4CB5-823F-93929189A6D0}">
      <dgm:prSet/>
      <dgm:spPr/>
      <dgm:t>
        <a:bodyPr/>
        <a:lstStyle/>
        <a:p>
          <a:endParaRPr lang="en-US"/>
        </a:p>
      </dgm:t>
    </dgm:pt>
    <dgm:pt modelId="{5A387232-CF7D-46B6-815C-23FF79074733}" type="sibTrans" cxnId="{7A6C6E3C-CB8C-4CB5-823F-93929189A6D0}">
      <dgm:prSet/>
      <dgm:spPr/>
      <dgm:t>
        <a:bodyPr/>
        <a:lstStyle/>
        <a:p>
          <a:endParaRPr lang="en-US"/>
        </a:p>
      </dgm:t>
    </dgm:pt>
    <dgm:pt modelId="{E05BBFE4-E333-4E7F-BC1B-6593AB06AC4B}">
      <dgm:prSet phldrT="[Text]"/>
      <dgm:spPr/>
      <dgm:t>
        <a:bodyPr/>
        <a:lstStyle/>
        <a:p>
          <a:r>
            <a:rPr lang="en-US" dirty="0" smtClean="0"/>
            <a:t>Ring</a:t>
          </a:r>
          <a:endParaRPr lang="en-US" dirty="0"/>
        </a:p>
      </dgm:t>
    </dgm:pt>
    <dgm:pt modelId="{3AE7ABA3-7D31-42BC-BB63-1721A93071CA}" type="parTrans" cxnId="{7B000021-2AB9-4D9D-9DE9-73A62394DD9C}">
      <dgm:prSet/>
      <dgm:spPr/>
      <dgm:t>
        <a:bodyPr/>
        <a:lstStyle/>
        <a:p>
          <a:endParaRPr lang="en-US"/>
        </a:p>
      </dgm:t>
    </dgm:pt>
    <dgm:pt modelId="{E7ED66C2-94D0-4C7A-A2B9-728860D2DA07}" type="sibTrans" cxnId="{7B000021-2AB9-4D9D-9DE9-73A62394DD9C}">
      <dgm:prSet/>
      <dgm:spPr/>
      <dgm:t>
        <a:bodyPr/>
        <a:lstStyle/>
        <a:p>
          <a:endParaRPr lang="en-US"/>
        </a:p>
      </dgm:t>
    </dgm:pt>
    <dgm:pt modelId="{1A0F934A-8687-4816-A824-04584B8BDDEE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EDE03C85-C440-465D-99B6-0E809B344830}" type="parTrans" cxnId="{59C1D82C-94B3-4B3F-8223-D3B5F3B4A769}">
      <dgm:prSet/>
      <dgm:spPr/>
      <dgm:t>
        <a:bodyPr/>
        <a:lstStyle/>
        <a:p>
          <a:endParaRPr lang="en-US"/>
        </a:p>
      </dgm:t>
    </dgm:pt>
    <dgm:pt modelId="{94FB2839-05E9-4996-94A6-E85A6FAC139F}" type="sibTrans" cxnId="{59C1D82C-94B3-4B3F-8223-D3B5F3B4A769}">
      <dgm:prSet/>
      <dgm:spPr/>
      <dgm:t>
        <a:bodyPr/>
        <a:lstStyle/>
        <a:p>
          <a:endParaRPr lang="en-US"/>
        </a:p>
      </dgm:t>
    </dgm:pt>
    <dgm:pt modelId="{B7F0B3A3-3847-4715-92A3-F928A77B8E0A}">
      <dgm:prSet phldrT="[Text]"/>
      <dgm:spPr/>
      <dgm:t>
        <a:bodyPr/>
        <a:lstStyle/>
        <a:p>
          <a:r>
            <a:rPr lang="en-US" dirty="0" err="1" smtClean="0"/>
            <a:t>Submodule</a:t>
          </a:r>
          <a:endParaRPr lang="en-US" dirty="0"/>
        </a:p>
      </dgm:t>
    </dgm:pt>
    <dgm:pt modelId="{DE04D166-43CC-49DF-90BC-7A0367ED7325}" type="parTrans" cxnId="{A42E6474-5F49-455C-BDAC-E6FD45CCB257}">
      <dgm:prSet/>
      <dgm:spPr/>
      <dgm:t>
        <a:bodyPr/>
        <a:lstStyle/>
        <a:p>
          <a:endParaRPr lang="en-US"/>
        </a:p>
      </dgm:t>
    </dgm:pt>
    <dgm:pt modelId="{15B772C2-79A1-4F93-A283-3824B15946E5}" type="sibTrans" cxnId="{A42E6474-5F49-455C-BDAC-E6FD45CCB25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17E1D2-1C7C-4EA5-8D68-9F3AACBF2DE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m:oMathPara>
              </a14:m>
              <a:endParaRPr lang="en-US"/>
            </a:p>
          </dgm:t>
        </dgm:pt>
      </mc:Choice>
      <mc:Fallback xmlns="">
        <dgm:pt modelId="{3217E1D2-1C7C-4EA5-8D68-9F3AACBF2DE1}">
          <dgm:prSet/>
          <dgm:spPr/>
          <dgm:t>
            <a:bodyPr/>
            <a:lstStyle/>
            <a:p>
              <a:r>
                <a:rPr lang="en-US" i="0">
                  <a:latin typeface="Cambria Math"/>
                </a:rPr>
                <a:t>ℤ</a:t>
              </a:r>
              <a:r>
                <a:rPr lang="en-US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𝑛 [𝑖]</a:t>
              </a:r>
              <a:endParaRPr lang="en-US"/>
            </a:p>
          </dgm:t>
        </dgm:pt>
      </mc:Fallback>
    </mc:AlternateContent>
    <dgm:pt modelId="{01F38BBE-E746-4BEA-8D27-E1AAE6599A36}" type="parTrans" cxnId="{E9CA8E4A-D10F-4526-8A54-6FFA71B4CED2}">
      <dgm:prSet/>
      <dgm:spPr/>
      <dgm:t>
        <a:bodyPr/>
        <a:lstStyle/>
        <a:p>
          <a:endParaRPr lang="en-US"/>
        </a:p>
      </dgm:t>
    </dgm:pt>
    <dgm:pt modelId="{ED8E5201-7797-46B4-B13E-EF89632DA39A}" type="sibTrans" cxnId="{E9CA8E4A-D10F-4526-8A54-6FFA71B4CED2}">
      <dgm:prSet/>
      <dgm:spPr/>
      <dgm:t>
        <a:bodyPr/>
        <a:lstStyle/>
        <a:p>
          <a:endParaRPr lang="en-US"/>
        </a:p>
      </dgm:t>
    </dgm:pt>
    <dgm:pt modelId="{DC1F80F5-DC06-48A1-AF3C-D6A8811B419F}" type="pres">
      <dgm:prSet presAssocID="{4142FE1E-44F0-43BB-A591-DDB711F787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0991B-8C9E-45E7-96E1-E81ACDD5DD3F}" type="pres">
      <dgm:prSet presAssocID="{79E7DD1A-2536-4507-AC86-452E64A90E9A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EF35417-7A24-45BF-AC9E-5DF2A0C142A1}" type="pres">
      <dgm:prSet presAssocID="{5A387232-CF7D-46B6-815C-23FF79074733}" presName="sibTrans" presStyleCnt="0"/>
      <dgm:spPr/>
    </dgm:pt>
    <dgm:pt modelId="{18BCAE5B-C4AE-4926-9E21-F646CC0A3D7D}" type="pres">
      <dgm:prSet presAssocID="{E05BBFE4-E333-4E7F-BC1B-6593AB06AC4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0F6C3C-BC5E-4240-AFAB-AAEBDF237B0B}" type="pres">
      <dgm:prSet presAssocID="{E7ED66C2-94D0-4C7A-A2B9-728860D2DA07}" presName="sibTrans" presStyleCnt="0"/>
      <dgm:spPr/>
    </dgm:pt>
    <dgm:pt modelId="{D28AF08C-8B31-4E00-A28B-F0C498635D5D}" type="pres">
      <dgm:prSet presAssocID="{1A0F934A-8687-4816-A824-04584B8BDDEE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7127EF-6D76-445D-B520-7D29CABE30DA}" type="pres">
      <dgm:prSet presAssocID="{94FB2839-05E9-4996-94A6-E85A6FAC139F}" presName="sibTrans" presStyleCnt="0"/>
      <dgm:spPr/>
    </dgm:pt>
    <dgm:pt modelId="{8C14DE0E-ACC0-41B7-88AA-81C56CD1C4F1}" type="pres">
      <dgm:prSet presAssocID="{B7F0B3A3-3847-4715-92A3-F928A77B8E0A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58CB46B-34FF-45B9-9E71-5E8C590AD5A9}" type="pres">
      <dgm:prSet presAssocID="{15B772C2-79A1-4F93-A283-3824B15946E5}" presName="sibTrans" presStyleCnt="0"/>
      <dgm:spPr/>
    </dgm:pt>
    <dgm:pt modelId="{ABF2DF60-1D14-4CB4-ACFF-87B193A2F166}" type="pres">
      <dgm:prSet presAssocID="{3217E1D2-1C7C-4EA5-8D68-9F3AACBF2DE1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D28F01B-1BD5-497B-8FCF-B792F397C9ED}" type="presOf" srcId="{E05BBFE4-E333-4E7F-BC1B-6593AB06AC4B}" destId="{18BCAE5B-C4AE-4926-9E21-F646CC0A3D7D}" srcOrd="0" destOrd="0" presId="urn:microsoft.com/office/officeart/2005/8/layout/default"/>
    <dgm:cxn modelId="{03CC6BD0-5B01-406A-A9B0-675BC8EA7FE9}" type="presOf" srcId="{1A0F934A-8687-4816-A824-04584B8BDDEE}" destId="{D28AF08C-8B31-4E00-A28B-F0C498635D5D}" srcOrd="0" destOrd="0" presId="urn:microsoft.com/office/officeart/2005/8/layout/default"/>
    <dgm:cxn modelId="{36193E27-886D-4271-8536-489DFAD81386}" type="presOf" srcId="{79E7DD1A-2536-4507-AC86-452E64A90E9A}" destId="{23B0991B-8C9E-45E7-96E1-E81ACDD5DD3F}" srcOrd="0" destOrd="0" presId="urn:microsoft.com/office/officeart/2005/8/layout/default"/>
    <dgm:cxn modelId="{59C1D82C-94B3-4B3F-8223-D3B5F3B4A769}" srcId="{4142FE1E-44F0-43BB-A591-DDB711F7877B}" destId="{1A0F934A-8687-4816-A824-04584B8BDDEE}" srcOrd="2" destOrd="0" parTransId="{EDE03C85-C440-465D-99B6-0E809B344830}" sibTransId="{94FB2839-05E9-4996-94A6-E85A6FAC139F}"/>
    <dgm:cxn modelId="{E9CA8E4A-D10F-4526-8A54-6FFA71B4CED2}" srcId="{4142FE1E-44F0-43BB-A591-DDB711F7877B}" destId="{3217E1D2-1C7C-4EA5-8D68-9F3AACBF2DE1}" srcOrd="4" destOrd="0" parTransId="{01F38BBE-E746-4BEA-8D27-E1AAE6599A36}" sibTransId="{ED8E5201-7797-46B4-B13E-EF89632DA39A}"/>
    <dgm:cxn modelId="{7A6C6E3C-CB8C-4CB5-823F-93929189A6D0}" srcId="{4142FE1E-44F0-43BB-A591-DDB711F7877B}" destId="{79E7DD1A-2536-4507-AC86-452E64A90E9A}" srcOrd="0" destOrd="0" parTransId="{F3610667-D432-4DDE-AE41-EDA02BA77528}" sibTransId="{5A387232-CF7D-46B6-815C-23FF79074733}"/>
    <dgm:cxn modelId="{25874029-5226-4033-BEBC-72E48691E629}" type="presOf" srcId="{B7F0B3A3-3847-4715-92A3-F928A77B8E0A}" destId="{8C14DE0E-ACC0-41B7-88AA-81C56CD1C4F1}" srcOrd="0" destOrd="0" presId="urn:microsoft.com/office/officeart/2005/8/layout/default"/>
    <dgm:cxn modelId="{E187040C-517B-4D9F-A1DB-4480555E573F}" type="presOf" srcId="{4142FE1E-44F0-43BB-A591-DDB711F7877B}" destId="{DC1F80F5-DC06-48A1-AF3C-D6A8811B419F}" srcOrd="0" destOrd="0" presId="urn:microsoft.com/office/officeart/2005/8/layout/default"/>
    <dgm:cxn modelId="{A42E6474-5F49-455C-BDAC-E6FD45CCB257}" srcId="{4142FE1E-44F0-43BB-A591-DDB711F7877B}" destId="{B7F0B3A3-3847-4715-92A3-F928A77B8E0A}" srcOrd="3" destOrd="0" parTransId="{DE04D166-43CC-49DF-90BC-7A0367ED7325}" sibTransId="{15B772C2-79A1-4F93-A283-3824B15946E5}"/>
    <dgm:cxn modelId="{852A8F65-1864-489E-9B65-6F6BE1A22020}" type="presOf" srcId="{3217E1D2-1C7C-4EA5-8D68-9F3AACBF2DE1}" destId="{ABF2DF60-1D14-4CB4-ACFF-87B193A2F166}" srcOrd="0" destOrd="0" presId="urn:microsoft.com/office/officeart/2005/8/layout/default"/>
    <dgm:cxn modelId="{7B000021-2AB9-4D9D-9DE9-73A62394DD9C}" srcId="{4142FE1E-44F0-43BB-A591-DDB711F7877B}" destId="{E05BBFE4-E333-4E7F-BC1B-6593AB06AC4B}" srcOrd="1" destOrd="0" parTransId="{3AE7ABA3-7D31-42BC-BB63-1721A93071CA}" sibTransId="{E7ED66C2-94D0-4C7A-A2B9-728860D2DA07}"/>
    <dgm:cxn modelId="{EF5C6670-E7AB-49BF-859F-175D3FC6143D}" type="presParOf" srcId="{DC1F80F5-DC06-48A1-AF3C-D6A8811B419F}" destId="{23B0991B-8C9E-45E7-96E1-E81ACDD5DD3F}" srcOrd="0" destOrd="0" presId="urn:microsoft.com/office/officeart/2005/8/layout/default"/>
    <dgm:cxn modelId="{1A10C2DD-4782-49E9-B27B-1D90C0650A9B}" type="presParOf" srcId="{DC1F80F5-DC06-48A1-AF3C-D6A8811B419F}" destId="{6EF35417-7A24-45BF-AC9E-5DF2A0C142A1}" srcOrd="1" destOrd="0" presId="urn:microsoft.com/office/officeart/2005/8/layout/default"/>
    <dgm:cxn modelId="{322158EC-DFE4-42C3-BDC6-2D5AD661AB72}" type="presParOf" srcId="{DC1F80F5-DC06-48A1-AF3C-D6A8811B419F}" destId="{18BCAE5B-C4AE-4926-9E21-F646CC0A3D7D}" srcOrd="2" destOrd="0" presId="urn:microsoft.com/office/officeart/2005/8/layout/default"/>
    <dgm:cxn modelId="{D6385F1B-BDF4-40F2-A33D-61CC0C9151AC}" type="presParOf" srcId="{DC1F80F5-DC06-48A1-AF3C-D6A8811B419F}" destId="{E30F6C3C-BC5E-4240-AFAB-AAEBDF237B0B}" srcOrd="3" destOrd="0" presId="urn:microsoft.com/office/officeart/2005/8/layout/default"/>
    <dgm:cxn modelId="{FA9BB4C8-EA30-4E08-B1AF-BEEEC28382B3}" type="presParOf" srcId="{DC1F80F5-DC06-48A1-AF3C-D6A8811B419F}" destId="{D28AF08C-8B31-4E00-A28B-F0C498635D5D}" srcOrd="4" destOrd="0" presId="urn:microsoft.com/office/officeart/2005/8/layout/default"/>
    <dgm:cxn modelId="{74487E6C-36D6-4EA7-8D17-668A35C8ECB6}" type="presParOf" srcId="{DC1F80F5-DC06-48A1-AF3C-D6A8811B419F}" destId="{0A7127EF-6D76-445D-B520-7D29CABE30DA}" srcOrd="5" destOrd="0" presId="urn:microsoft.com/office/officeart/2005/8/layout/default"/>
    <dgm:cxn modelId="{A43E3F7C-43F7-4C96-B84C-DA08E9928B06}" type="presParOf" srcId="{DC1F80F5-DC06-48A1-AF3C-D6A8811B419F}" destId="{8C14DE0E-ACC0-41B7-88AA-81C56CD1C4F1}" srcOrd="6" destOrd="0" presId="urn:microsoft.com/office/officeart/2005/8/layout/default"/>
    <dgm:cxn modelId="{23DC8F88-E6E8-4527-A3D3-67A10C468204}" type="presParOf" srcId="{DC1F80F5-DC06-48A1-AF3C-D6A8811B419F}" destId="{558CB46B-34FF-45B9-9E71-5E8C590AD5A9}" srcOrd="7" destOrd="0" presId="urn:microsoft.com/office/officeart/2005/8/layout/default"/>
    <dgm:cxn modelId="{D00FCF9C-286B-4DA6-A0A2-30DD437EB10B}" type="presParOf" srcId="{DC1F80F5-DC06-48A1-AF3C-D6A8811B419F}" destId="{ABF2DF60-1D14-4CB4-ACFF-87B193A2F1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2FE1E-44F0-43BB-A591-DDB711F7877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7DD1A-2536-4507-AC86-452E64A90E9A}">
      <dgm:prSet phldrT="[Text]"/>
      <dgm:spPr/>
      <dgm:t>
        <a:bodyPr/>
        <a:lstStyle/>
        <a:p>
          <a:r>
            <a:rPr lang="en-US" dirty="0" smtClean="0"/>
            <a:t>Group</a:t>
          </a:r>
          <a:endParaRPr lang="en-US" dirty="0"/>
        </a:p>
      </dgm:t>
    </dgm:pt>
    <dgm:pt modelId="{F3610667-D432-4DDE-AE41-EDA02BA77528}" type="parTrans" cxnId="{7A6C6E3C-CB8C-4CB5-823F-93929189A6D0}">
      <dgm:prSet/>
      <dgm:spPr/>
      <dgm:t>
        <a:bodyPr/>
        <a:lstStyle/>
        <a:p>
          <a:endParaRPr lang="en-US"/>
        </a:p>
      </dgm:t>
    </dgm:pt>
    <dgm:pt modelId="{5A387232-CF7D-46B6-815C-23FF79074733}" type="sibTrans" cxnId="{7A6C6E3C-CB8C-4CB5-823F-93929189A6D0}">
      <dgm:prSet/>
      <dgm:spPr/>
      <dgm:t>
        <a:bodyPr/>
        <a:lstStyle/>
        <a:p>
          <a:endParaRPr lang="en-US"/>
        </a:p>
      </dgm:t>
    </dgm:pt>
    <dgm:pt modelId="{E05BBFE4-E333-4E7F-BC1B-6593AB06AC4B}">
      <dgm:prSet phldrT="[Text]"/>
      <dgm:spPr/>
      <dgm:t>
        <a:bodyPr/>
        <a:lstStyle/>
        <a:p>
          <a:r>
            <a:rPr lang="en-US" dirty="0" smtClean="0"/>
            <a:t>Ring</a:t>
          </a:r>
          <a:endParaRPr lang="en-US" dirty="0"/>
        </a:p>
      </dgm:t>
    </dgm:pt>
    <dgm:pt modelId="{3AE7ABA3-7D31-42BC-BB63-1721A93071CA}" type="parTrans" cxnId="{7B000021-2AB9-4D9D-9DE9-73A62394DD9C}">
      <dgm:prSet/>
      <dgm:spPr/>
      <dgm:t>
        <a:bodyPr/>
        <a:lstStyle/>
        <a:p>
          <a:endParaRPr lang="en-US"/>
        </a:p>
      </dgm:t>
    </dgm:pt>
    <dgm:pt modelId="{E7ED66C2-94D0-4C7A-A2B9-728860D2DA07}" type="sibTrans" cxnId="{7B000021-2AB9-4D9D-9DE9-73A62394DD9C}">
      <dgm:prSet/>
      <dgm:spPr/>
      <dgm:t>
        <a:bodyPr/>
        <a:lstStyle/>
        <a:p>
          <a:endParaRPr lang="en-US"/>
        </a:p>
      </dgm:t>
    </dgm:pt>
    <dgm:pt modelId="{1A0F934A-8687-4816-A824-04584B8BDDEE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EDE03C85-C440-465D-99B6-0E809B344830}" type="parTrans" cxnId="{59C1D82C-94B3-4B3F-8223-D3B5F3B4A769}">
      <dgm:prSet/>
      <dgm:spPr/>
      <dgm:t>
        <a:bodyPr/>
        <a:lstStyle/>
        <a:p>
          <a:endParaRPr lang="en-US"/>
        </a:p>
      </dgm:t>
    </dgm:pt>
    <dgm:pt modelId="{94FB2839-05E9-4996-94A6-E85A6FAC139F}" type="sibTrans" cxnId="{59C1D82C-94B3-4B3F-8223-D3B5F3B4A769}">
      <dgm:prSet/>
      <dgm:spPr/>
      <dgm:t>
        <a:bodyPr/>
        <a:lstStyle/>
        <a:p>
          <a:endParaRPr lang="en-US"/>
        </a:p>
      </dgm:t>
    </dgm:pt>
    <dgm:pt modelId="{B7F0B3A3-3847-4715-92A3-F928A77B8E0A}">
      <dgm:prSet phldrT="[Text]"/>
      <dgm:spPr/>
      <dgm:t>
        <a:bodyPr/>
        <a:lstStyle/>
        <a:p>
          <a:r>
            <a:rPr lang="en-US" dirty="0" err="1" smtClean="0"/>
            <a:t>Submodule</a:t>
          </a:r>
          <a:endParaRPr lang="en-US" dirty="0"/>
        </a:p>
      </dgm:t>
    </dgm:pt>
    <dgm:pt modelId="{DE04D166-43CC-49DF-90BC-7A0367ED7325}" type="parTrans" cxnId="{A42E6474-5F49-455C-BDAC-E6FD45CCB257}">
      <dgm:prSet/>
      <dgm:spPr/>
      <dgm:t>
        <a:bodyPr/>
        <a:lstStyle/>
        <a:p>
          <a:endParaRPr lang="en-US"/>
        </a:p>
      </dgm:t>
    </dgm:pt>
    <dgm:pt modelId="{15B772C2-79A1-4F93-A283-3824B15946E5}" type="sibTrans" cxnId="{A42E6474-5F49-455C-BDAC-E6FD45CCB257}">
      <dgm:prSet/>
      <dgm:spPr/>
      <dgm:t>
        <a:bodyPr/>
        <a:lstStyle/>
        <a:p>
          <a:endParaRPr lang="en-US"/>
        </a:p>
      </dgm:t>
    </dgm:pt>
    <dgm:pt modelId="{3217E1D2-1C7C-4EA5-8D68-9F3AACBF2DE1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1F38BBE-E746-4BEA-8D27-E1AAE6599A36}" type="parTrans" cxnId="{E9CA8E4A-D10F-4526-8A54-6FFA71B4CED2}">
      <dgm:prSet/>
      <dgm:spPr/>
      <dgm:t>
        <a:bodyPr/>
        <a:lstStyle/>
        <a:p>
          <a:endParaRPr lang="en-US"/>
        </a:p>
      </dgm:t>
    </dgm:pt>
    <dgm:pt modelId="{ED8E5201-7797-46B4-B13E-EF89632DA39A}" type="sibTrans" cxnId="{E9CA8E4A-D10F-4526-8A54-6FFA71B4CED2}">
      <dgm:prSet/>
      <dgm:spPr/>
      <dgm:t>
        <a:bodyPr/>
        <a:lstStyle/>
        <a:p>
          <a:endParaRPr lang="en-US"/>
        </a:p>
      </dgm:t>
    </dgm:pt>
    <dgm:pt modelId="{DC1F80F5-DC06-48A1-AF3C-D6A8811B419F}" type="pres">
      <dgm:prSet presAssocID="{4142FE1E-44F0-43BB-A591-DDB711F787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0991B-8C9E-45E7-96E1-E81ACDD5DD3F}" type="pres">
      <dgm:prSet presAssocID="{79E7DD1A-2536-4507-AC86-452E64A90E9A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EF35417-7A24-45BF-AC9E-5DF2A0C142A1}" type="pres">
      <dgm:prSet presAssocID="{5A387232-CF7D-46B6-815C-23FF79074733}" presName="sibTrans" presStyleCnt="0"/>
      <dgm:spPr/>
    </dgm:pt>
    <dgm:pt modelId="{18BCAE5B-C4AE-4926-9E21-F646CC0A3D7D}" type="pres">
      <dgm:prSet presAssocID="{E05BBFE4-E333-4E7F-BC1B-6593AB06AC4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0F6C3C-BC5E-4240-AFAB-AAEBDF237B0B}" type="pres">
      <dgm:prSet presAssocID="{E7ED66C2-94D0-4C7A-A2B9-728860D2DA07}" presName="sibTrans" presStyleCnt="0"/>
      <dgm:spPr/>
    </dgm:pt>
    <dgm:pt modelId="{D28AF08C-8B31-4E00-A28B-F0C498635D5D}" type="pres">
      <dgm:prSet presAssocID="{1A0F934A-8687-4816-A824-04584B8BDDEE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7127EF-6D76-445D-B520-7D29CABE30DA}" type="pres">
      <dgm:prSet presAssocID="{94FB2839-05E9-4996-94A6-E85A6FAC139F}" presName="sibTrans" presStyleCnt="0"/>
      <dgm:spPr/>
    </dgm:pt>
    <dgm:pt modelId="{8C14DE0E-ACC0-41B7-88AA-81C56CD1C4F1}" type="pres">
      <dgm:prSet presAssocID="{B7F0B3A3-3847-4715-92A3-F928A77B8E0A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58CB46B-34FF-45B9-9E71-5E8C590AD5A9}" type="pres">
      <dgm:prSet presAssocID="{15B772C2-79A1-4F93-A283-3824B15946E5}" presName="sibTrans" presStyleCnt="0"/>
      <dgm:spPr/>
    </dgm:pt>
    <dgm:pt modelId="{ABF2DF60-1D14-4CB4-ACFF-87B193A2F166}" type="pres">
      <dgm:prSet presAssocID="{3217E1D2-1C7C-4EA5-8D68-9F3AACBF2DE1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D28F01B-1BD5-497B-8FCF-B792F397C9ED}" type="presOf" srcId="{E05BBFE4-E333-4E7F-BC1B-6593AB06AC4B}" destId="{18BCAE5B-C4AE-4926-9E21-F646CC0A3D7D}" srcOrd="0" destOrd="0" presId="urn:microsoft.com/office/officeart/2005/8/layout/default"/>
    <dgm:cxn modelId="{03CC6BD0-5B01-406A-A9B0-675BC8EA7FE9}" type="presOf" srcId="{1A0F934A-8687-4816-A824-04584B8BDDEE}" destId="{D28AF08C-8B31-4E00-A28B-F0C498635D5D}" srcOrd="0" destOrd="0" presId="urn:microsoft.com/office/officeart/2005/8/layout/default"/>
    <dgm:cxn modelId="{36193E27-886D-4271-8536-489DFAD81386}" type="presOf" srcId="{79E7DD1A-2536-4507-AC86-452E64A90E9A}" destId="{23B0991B-8C9E-45E7-96E1-E81ACDD5DD3F}" srcOrd="0" destOrd="0" presId="urn:microsoft.com/office/officeart/2005/8/layout/default"/>
    <dgm:cxn modelId="{59C1D82C-94B3-4B3F-8223-D3B5F3B4A769}" srcId="{4142FE1E-44F0-43BB-A591-DDB711F7877B}" destId="{1A0F934A-8687-4816-A824-04584B8BDDEE}" srcOrd="2" destOrd="0" parTransId="{EDE03C85-C440-465D-99B6-0E809B344830}" sibTransId="{94FB2839-05E9-4996-94A6-E85A6FAC139F}"/>
    <dgm:cxn modelId="{E9CA8E4A-D10F-4526-8A54-6FFA71B4CED2}" srcId="{4142FE1E-44F0-43BB-A591-DDB711F7877B}" destId="{3217E1D2-1C7C-4EA5-8D68-9F3AACBF2DE1}" srcOrd="4" destOrd="0" parTransId="{01F38BBE-E746-4BEA-8D27-E1AAE6599A36}" sibTransId="{ED8E5201-7797-46B4-B13E-EF89632DA39A}"/>
    <dgm:cxn modelId="{7A6C6E3C-CB8C-4CB5-823F-93929189A6D0}" srcId="{4142FE1E-44F0-43BB-A591-DDB711F7877B}" destId="{79E7DD1A-2536-4507-AC86-452E64A90E9A}" srcOrd="0" destOrd="0" parTransId="{F3610667-D432-4DDE-AE41-EDA02BA77528}" sibTransId="{5A387232-CF7D-46B6-815C-23FF79074733}"/>
    <dgm:cxn modelId="{25874029-5226-4033-BEBC-72E48691E629}" type="presOf" srcId="{B7F0B3A3-3847-4715-92A3-F928A77B8E0A}" destId="{8C14DE0E-ACC0-41B7-88AA-81C56CD1C4F1}" srcOrd="0" destOrd="0" presId="urn:microsoft.com/office/officeart/2005/8/layout/default"/>
    <dgm:cxn modelId="{E187040C-517B-4D9F-A1DB-4480555E573F}" type="presOf" srcId="{4142FE1E-44F0-43BB-A591-DDB711F7877B}" destId="{DC1F80F5-DC06-48A1-AF3C-D6A8811B419F}" srcOrd="0" destOrd="0" presId="urn:microsoft.com/office/officeart/2005/8/layout/default"/>
    <dgm:cxn modelId="{A42E6474-5F49-455C-BDAC-E6FD45CCB257}" srcId="{4142FE1E-44F0-43BB-A591-DDB711F7877B}" destId="{B7F0B3A3-3847-4715-92A3-F928A77B8E0A}" srcOrd="3" destOrd="0" parTransId="{DE04D166-43CC-49DF-90BC-7A0367ED7325}" sibTransId="{15B772C2-79A1-4F93-A283-3824B15946E5}"/>
    <dgm:cxn modelId="{852A8F65-1864-489E-9B65-6F6BE1A22020}" type="presOf" srcId="{3217E1D2-1C7C-4EA5-8D68-9F3AACBF2DE1}" destId="{ABF2DF60-1D14-4CB4-ACFF-87B193A2F166}" srcOrd="0" destOrd="0" presId="urn:microsoft.com/office/officeart/2005/8/layout/default"/>
    <dgm:cxn modelId="{7B000021-2AB9-4D9D-9DE9-73A62394DD9C}" srcId="{4142FE1E-44F0-43BB-A591-DDB711F7877B}" destId="{E05BBFE4-E333-4E7F-BC1B-6593AB06AC4B}" srcOrd="1" destOrd="0" parTransId="{3AE7ABA3-7D31-42BC-BB63-1721A93071CA}" sibTransId="{E7ED66C2-94D0-4C7A-A2B9-728860D2DA07}"/>
    <dgm:cxn modelId="{EF5C6670-E7AB-49BF-859F-175D3FC6143D}" type="presParOf" srcId="{DC1F80F5-DC06-48A1-AF3C-D6A8811B419F}" destId="{23B0991B-8C9E-45E7-96E1-E81ACDD5DD3F}" srcOrd="0" destOrd="0" presId="urn:microsoft.com/office/officeart/2005/8/layout/default"/>
    <dgm:cxn modelId="{1A10C2DD-4782-49E9-B27B-1D90C0650A9B}" type="presParOf" srcId="{DC1F80F5-DC06-48A1-AF3C-D6A8811B419F}" destId="{6EF35417-7A24-45BF-AC9E-5DF2A0C142A1}" srcOrd="1" destOrd="0" presId="urn:microsoft.com/office/officeart/2005/8/layout/default"/>
    <dgm:cxn modelId="{322158EC-DFE4-42C3-BDC6-2D5AD661AB72}" type="presParOf" srcId="{DC1F80F5-DC06-48A1-AF3C-D6A8811B419F}" destId="{18BCAE5B-C4AE-4926-9E21-F646CC0A3D7D}" srcOrd="2" destOrd="0" presId="urn:microsoft.com/office/officeart/2005/8/layout/default"/>
    <dgm:cxn modelId="{D6385F1B-BDF4-40F2-A33D-61CC0C9151AC}" type="presParOf" srcId="{DC1F80F5-DC06-48A1-AF3C-D6A8811B419F}" destId="{E30F6C3C-BC5E-4240-AFAB-AAEBDF237B0B}" srcOrd="3" destOrd="0" presId="urn:microsoft.com/office/officeart/2005/8/layout/default"/>
    <dgm:cxn modelId="{FA9BB4C8-EA30-4E08-B1AF-BEEEC28382B3}" type="presParOf" srcId="{DC1F80F5-DC06-48A1-AF3C-D6A8811B419F}" destId="{D28AF08C-8B31-4E00-A28B-F0C498635D5D}" srcOrd="4" destOrd="0" presId="urn:microsoft.com/office/officeart/2005/8/layout/default"/>
    <dgm:cxn modelId="{74487E6C-36D6-4EA7-8D17-668A35C8ECB6}" type="presParOf" srcId="{DC1F80F5-DC06-48A1-AF3C-D6A8811B419F}" destId="{0A7127EF-6D76-445D-B520-7D29CABE30DA}" srcOrd="5" destOrd="0" presId="urn:microsoft.com/office/officeart/2005/8/layout/default"/>
    <dgm:cxn modelId="{A43E3F7C-43F7-4C96-B84C-DA08E9928B06}" type="presParOf" srcId="{DC1F80F5-DC06-48A1-AF3C-D6A8811B419F}" destId="{8C14DE0E-ACC0-41B7-88AA-81C56CD1C4F1}" srcOrd="6" destOrd="0" presId="urn:microsoft.com/office/officeart/2005/8/layout/default"/>
    <dgm:cxn modelId="{23DC8F88-E6E8-4527-A3D3-67A10C468204}" type="presParOf" srcId="{DC1F80F5-DC06-48A1-AF3C-D6A8811B419F}" destId="{558CB46B-34FF-45B9-9E71-5E8C590AD5A9}" srcOrd="7" destOrd="0" presId="urn:microsoft.com/office/officeart/2005/8/layout/default"/>
    <dgm:cxn modelId="{D00FCF9C-286B-4DA6-A0A2-30DD437EB10B}" type="presParOf" srcId="{DC1F80F5-DC06-48A1-AF3C-D6A8811B419F}" destId="{ABF2DF60-1D14-4CB4-ACFF-87B193A2F1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0991B-8C9E-45E7-96E1-E81ACDD5DD3F}">
      <dsp:nvSpPr>
        <dsp:cNvPr id="0" name=""/>
        <dsp:cNvSpPr/>
      </dsp:nvSpPr>
      <dsp:spPr>
        <a:xfrm>
          <a:off x="783612" y="2601"/>
          <a:ext cx="1997718" cy="1198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Group</a:t>
          </a:r>
          <a:endParaRPr lang="en-US" sz="2600" kern="1200" dirty="0"/>
        </a:p>
      </dsp:txBody>
      <dsp:txXfrm>
        <a:off x="842124" y="61113"/>
        <a:ext cx="1880694" cy="1081607"/>
      </dsp:txXfrm>
    </dsp:sp>
    <dsp:sp modelId="{18BCAE5B-C4AE-4926-9E21-F646CC0A3D7D}">
      <dsp:nvSpPr>
        <dsp:cNvPr id="0" name=""/>
        <dsp:cNvSpPr/>
      </dsp:nvSpPr>
      <dsp:spPr>
        <a:xfrm>
          <a:off x="2981102" y="2601"/>
          <a:ext cx="1997718" cy="1198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Ring</a:t>
          </a:r>
          <a:endParaRPr lang="en-US" sz="2600" kern="1200" dirty="0"/>
        </a:p>
      </dsp:txBody>
      <dsp:txXfrm>
        <a:off x="3039614" y="61113"/>
        <a:ext cx="1880694" cy="1081607"/>
      </dsp:txXfrm>
    </dsp:sp>
    <dsp:sp modelId="{D28AF08C-8B31-4E00-A28B-F0C498635D5D}">
      <dsp:nvSpPr>
        <dsp:cNvPr id="0" name=""/>
        <dsp:cNvSpPr/>
      </dsp:nvSpPr>
      <dsp:spPr>
        <a:xfrm>
          <a:off x="783612" y="1401004"/>
          <a:ext cx="1997718" cy="1198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</a:t>
          </a:r>
          <a:endParaRPr lang="en-US" sz="2600" kern="1200" dirty="0"/>
        </a:p>
      </dsp:txBody>
      <dsp:txXfrm>
        <a:off x="842124" y="1459516"/>
        <a:ext cx="1880694" cy="1081607"/>
      </dsp:txXfrm>
    </dsp:sp>
    <dsp:sp modelId="{8C14DE0E-ACC0-41B7-88AA-81C56CD1C4F1}">
      <dsp:nvSpPr>
        <dsp:cNvPr id="0" name=""/>
        <dsp:cNvSpPr/>
      </dsp:nvSpPr>
      <dsp:spPr>
        <a:xfrm>
          <a:off x="2981102" y="1401004"/>
          <a:ext cx="1997718" cy="1198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Submodule</a:t>
          </a:r>
          <a:endParaRPr lang="en-US" sz="2600" kern="1200" dirty="0"/>
        </a:p>
      </dsp:txBody>
      <dsp:txXfrm>
        <a:off x="3039614" y="1459516"/>
        <a:ext cx="1880694" cy="1081607"/>
      </dsp:txXfrm>
    </dsp:sp>
    <dsp:sp modelId="{ABF2DF60-1D14-4CB4-ACFF-87B193A2F166}">
      <dsp:nvSpPr>
        <dsp:cNvPr id="0" name=""/>
        <dsp:cNvSpPr/>
      </dsp:nvSpPr>
      <dsp:spPr>
        <a:xfrm>
          <a:off x="1882357" y="2799407"/>
          <a:ext cx="1997718" cy="1198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600" i="1" kern="1200" smtClean="0">
                        <a:latin typeface="Cambria Math"/>
                      </a:rPr>
                    </m:ctrlPr>
                  </m:sSubPr>
                  <m:e>
                    <m:r>
                      <a:rPr lang="en-US" sz="2600" i="1" kern="1200">
                        <a:latin typeface="Cambria Math"/>
                      </a:rPr>
                      <m:t>ℤ</m:t>
                    </m:r>
                  </m:e>
                  <m:sub>
                    <m:r>
                      <a:rPr lang="en-US" sz="2600" i="1" kern="1200">
                        <a:latin typeface="Cambria Math"/>
                      </a:rPr>
                      <m:t>𝑛</m:t>
                    </m:r>
                  </m:sub>
                </m:sSub>
                <m:r>
                  <a:rPr lang="en-US" sz="2600" i="1" kern="1200">
                    <a:latin typeface="Cambria Math"/>
                  </a:rPr>
                  <m:t>[</m:t>
                </m:r>
                <m:r>
                  <a:rPr lang="en-US" sz="2600" i="1" kern="1200">
                    <a:latin typeface="Cambria Math"/>
                  </a:rPr>
                  <m:t>𝑖</m:t>
                </m:r>
                <m:r>
                  <a:rPr lang="en-US" sz="2600" i="1" kern="1200">
                    <a:latin typeface="Cambria Math"/>
                  </a:rPr>
                  <m:t>]</m:t>
                </m:r>
              </m:oMath>
            </m:oMathPara>
          </a14:m>
          <a:endParaRPr lang="en-US" sz="2600" kern="1200"/>
        </a:p>
      </dsp:txBody>
      <dsp:txXfrm>
        <a:off x="1940869" y="2857919"/>
        <a:ext cx="1880694" cy="108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767" y="128634"/>
            <a:ext cx="11159302" cy="750083"/>
          </a:xfrm>
          <a:prstGeom prst="rect">
            <a:avLst/>
          </a:prstGeo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4401" y="6394245"/>
            <a:ext cx="5183676" cy="365125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79276" y="6394245"/>
            <a:ext cx="604756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4750" y="1058737"/>
            <a:ext cx="2189863" cy="43052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1" y="1868827"/>
            <a:ext cx="12184030" cy="3266219"/>
          </a:xfrm>
          <a:custGeom>
            <a:avLst/>
            <a:gdLst/>
            <a:ahLst/>
            <a:cxnLst/>
            <a:rect l="l" t="t" r="r" b="b"/>
            <a:pathLst>
              <a:path w="18279220" h="4899329">
                <a:moveTo>
                  <a:pt x="5814596" y="4758098"/>
                </a:moveTo>
                <a:lnTo>
                  <a:pt x="18279220" y="4758098"/>
                </a:lnTo>
                <a:lnTo>
                  <a:pt x="18279220" y="4899329"/>
                </a:lnTo>
                <a:lnTo>
                  <a:pt x="5814596" y="4899329"/>
                </a:lnTo>
                <a:close/>
                <a:moveTo>
                  <a:pt x="12878622" y="0"/>
                </a:moveTo>
                <a:cubicBezTo>
                  <a:pt x="13571433" y="0"/>
                  <a:pt x="14134305" y="559284"/>
                  <a:pt x="14138736" y="1252080"/>
                </a:cubicBezTo>
                <a:cubicBezTo>
                  <a:pt x="14143162" y="1944076"/>
                  <a:pt x="13588778" y="2510006"/>
                  <a:pt x="12897140" y="2520026"/>
                </a:cubicBezTo>
                <a:lnTo>
                  <a:pt x="12897140" y="2520280"/>
                </a:lnTo>
                <a:lnTo>
                  <a:pt x="5798523" y="2520280"/>
                </a:lnTo>
                <a:lnTo>
                  <a:pt x="5798551" y="2522469"/>
                </a:lnTo>
                <a:cubicBezTo>
                  <a:pt x="5184591" y="2530323"/>
                  <a:pt x="4692121" y="3032335"/>
                  <a:pt x="4696048" y="3646333"/>
                </a:cubicBezTo>
                <a:cubicBezTo>
                  <a:pt x="4699975" y="4260331"/>
                  <a:pt x="5198827" y="4756002"/>
                  <a:pt x="5812837" y="4756002"/>
                </a:cubicBezTo>
                <a:lnTo>
                  <a:pt x="5812837" y="4899329"/>
                </a:lnTo>
                <a:cubicBezTo>
                  <a:pt x="5120026" y="4899329"/>
                  <a:pt x="4557154" y="4340045"/>
                  <a:pt x="4552723" y="3647249"/>
                </a:cubicBezTo>
                <a:cubicBezTo>
                  <a:pt x="4548296" y="2955081"/>
                  <a:pt x="5102957" y="2389041"/>
                  <a:pt x="5794836" y="2379271"/>
                </a:cubicBezTo>
                <a:lnTo>
                  <a:pt x="5794836" y="2379049"/>
                </a:lnTo>
                <a:lnTo>
                  <a:pt x="12892936" y="2379049"/>
                </a:lnTo>
                <a:lnTo>
                  <a:pt x="12892908" y="2376860"/>
                </a:lnTo>
                <a:cubicBezTo>
                  <a:pt x="13506868" y="2369006"/>
                  <a:pt x="13999338" y="1866994"/>
                  <a:pt x="13995411" y="1252996"/>
                </a:cubicBezTo>
                <a:cubicBezTo>
                  <a:pt x="13991484" y="638998"/>
                  <a:pt x="13492632" y="143327"/>
                  <a:pt x="12878622" y="143327"/>
                </a:cubicBezTo>
                <a:close/>
                <a:moveTo>
                  <a:pt x="0" y="0"/>
                </a:moveTo>
                <a:lnTo>
                  <a:pt x="12878621" y="0"/>
                </a:lnTo>
                <a:lnTo>
                  <a:pt x="12878621" y="135015"/>
                </a:lnTo>
                <a:lnTo>
                  <a:pt x="0" y="1350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444703" y="1564271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584346" y="170393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750" y="2344736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3154596" y="1058737"/>
            <a:ext cx="2189863" cy="43052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3904549" y="1564271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4044192" y="170393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154596" y="2344736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644441" y="1058737"/>
            <a:ext cx="2189863" cy="43052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6394394" y="1564271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6534036" y="170393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644440" y="2344736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414518" y="4179083"/>
            <a:ext cx="2189863" cy="4454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/楕円 51"/>
          <p:cNvSpPr/>
          <p:nvPr userDrawn="1"/>
        </p:nvSpPr>
        <p:spPr>
          <a:xfrm>
            <a:off x="5164471" y="4699490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5304114" y="483915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414518" y="5479955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874364" y="4179083"/>
            <a:ext cx="2189863" cy="4454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円/楕円 55"/>
          <p:cNvSpPr/>
          <p:nvPr userDrawn="1"/>
        </p:nvSpPr>
        <p:spPr>
          <a:xfrm>
            <a:off x="7624317" y="4699490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7763960" y="483915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874364" y="5479955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364209" y="4179083"/>
            <a:ext cx="2189863" cy="4454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0114162" y="4699490"/>
            <a:ext cx="689957" cy="690077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10253804" y="4839157"/>
            <a:ext cx="410671" cy="410743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9364208" y="5479955"/>
            <a:ext cx="2189863" cy="9042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Some Characteristics of Cyclic Prime, Weakly Prime and Almost Prime </a:t>
            </a:r>
            <a:r>
              <a:rPr lang="en-US" sz="3800" dirty="0" err="1"/>
              <a:t>Submodule</a:t>
            </a:r>
            <a:r>
              <a:rPr lang="en-US" sz="3800" dirty="0"/>
              <a:t> of Gaussian Integer Modulo over Integer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Rina</a:t>
            </a:r>
            <a:r>
              <a:rPr lang="en-US" sz="1400" dirty="0" smtClean="0"/>
              <a:t> Juliana, I </a:t>
            </a:r>
            <a:r>
              <a:rPr lang="en-US" sz="1400" dirty="0" err="1" smtClean="0"/>
              <a:t>Gede</a:t>
            </a:r>
            <a:r>
              <a:rPr lang="en-US" sz="1400" dirty="0" smtClean="0"/>
              <a:t> </a:t>
            </a:r>
            <a:r>
              <a:rPr lang="en-US" sz="1400" dirty="0" err="1" smtClean="0"/>
              <a:t>Adhitya</a:t>
            </a:r>
            <a:r>
              <a:rPr lang="en-US" sz="1400" dirty="0" smtClean="0"/>
              <a:t> </a:t>
            </a:r>
            <a:r>
              <a:rPr lang="en-US" sz="1400" dirty="0" err="1" smtClean="0"/>
              <a:t>Wisnu</a:t>
            </a:r>
            <a:r>
              <a:rPr lang="en-US" sz="1400" dirty="0" smtClean="0"/>
              <a:t> </a:t>
            </a:r>
            <a:r>
              <a:rPr lang="en-US" sz="1400" dirty="0" err="1" smtClean="0"/>
              <a:t>Wardhana</a:t>
            </a:r>
            <a:r>
              <a:rPr lang="en-US" sz="1400" dirty="0" smtClean="0"/>
              <a:t>, </a:t>
            </a:r>
            <a:r>
              <a:rPr lang="en-US" sz="1400" dirty="0" err="1" smtClean="0"/>
              <a:t>Irwansyah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85900" y="620688"/>
                <a:ext cx="8928992" cy="1356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Theorem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be module over 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are different prime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natural numbers.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a cyclic </a:t>
                </a:r>
                <a:r>
                  <a:rPr lang="en-US" dirty="0" err="1"/>
                  <a:t>submodule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20688"/>
                <a:ext cx="8928992" cy="1356525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53" r="-1230" b="-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58793" y="2204864"/>
                <a:ext cx="8928992" cy="1356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Theorem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3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be module over 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with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are different prime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natural numbers.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𝑘𝑏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𝑙𝑎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if and only if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3" y="2204864"/>
                <a:ext cx="8928992" cy="1356525"/>
              </a:xfrm>
              <a:prstGeom prst="rect">
                <a:avLst/>
              </a:prstGeom>
              <a:blipFill rotWithShape="1">
                <a:blip r:embed="rId3"/>
                <a:stretch>
                  <a:fillRect l="-1024" t="-3153" r="-956" b="-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72346" y="3861048"/>
                <a:ext cx="890188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Theorem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4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be module over 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prime number.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/>
                      </a:rPr>
                      <m:t>∩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46" y="3861048"/>
                <a:ext cx="8901885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1096" t="-4192" b="-8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5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85900" y="836712"/>
                <a:ext cx="871296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Theorem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5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be module over 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prime number.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⊕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836712"/>
                <a:ext cx="871296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1120" t="-4192" r="-910" b="-8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85899" y="2348880"/>
                <a:ext cx="8496943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Theorem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6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module over ring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prime number, then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proper </a:t>
                </a:r>
                <a:r>
                  <a:rPr lang="en-US" dirty="0" err="1"/>
                  <a:t>submodule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i="1" dirty="0"/>
                  <a:t>, N</a:t>
                </a:r>
                <a:r>
                  <a:rPr lang="en-US" dirty="0"/>
                  <a:t> is cyclic </a:t>
                </a:r>
                <a:r>
                  <a:rPr lang="en-US" dirty="0" err="1"/>
                  <a:t>submodule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proper </a:t>
                </a:r>
                <a:r>
                  <a:rPr lang="en-US" dirty="0" err="1"/>
                  <a:t>submodule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  <m:r>
                          <a:rPr lang="en-US">
                            <a:latin typeface="Cambria Math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  <m:r>
                      <a:rPr lang="en-US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99" y="2348880"/>
                <a:ext cx="8496943" cy="1292662"/>
              </a:xfrm>
              <a:prstGeom prst="rect">
                <a:avLst/>
              </a:prstGeom>
              <a:blipFill rotWithShape="1">
                <a:blip r:embed="rId3"/>
                <a:stretch>
                  <a:fillRect l="-1148" t="-3302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4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349996" y="2967335"/>
                <a:ext cx="69127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𝑀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module over ring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ℤ</m:t>
                    </m:r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n</m:t>
                    </m:r>
                  </m:oMath>
                </a14:m>
                <a:r>
                  <a:rPr lang="en-US" sz="2400" dirty="0"/>
                  <a:t> prime number, then each of the proper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 is prime.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96" y="2967335"/>
                <a:ext cx="6912768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4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78188" y="1916832"/>
            <a:ext cx="3384376" cy="6469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Theorem  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95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77988" y="2967335"/>
                <a:ext cx="698477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i</m:t>
                    </m:r>
                    <m:r>
                      <a:rPr lang="en-US" sz="240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module over ring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ℤ</m:t>
                    </m:r>
                  </m:oMath>
                </a14:m>
                <a:r>
                  <a:rPr lang="en-US" sz="2400" dirty="0"/>
                  <a:t>, then proper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is weakly prime if and only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is prime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or zero </a:t>
                </a:r>
                <a:r>
                  <a:rPr lang="en-US" sz="2400" dirty="0" err="1"/>
                  <a:t>submodule</a:t>
                </a:r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88" y="2967335"/>
                <a:ext cx="69847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78188" y="1916832"/>
            <a:ext cx="3384376" cy="6469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Corolarry</a:t>
            </a:r>
            <a:r>
              <a:rPr lang="en-US" sz="3200" b="1" dirty="0" smtClean="0"/>
              <a:t>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20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73932" y="2926508"/>
                <a:ext cx="8424936" cy="1654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𝑀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module over ring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ℤ</m:t>
                    </m:r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are different prime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are natural numbers.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 is cyclic.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is weakly prime if and only if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is almost prime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2926508"/>
                <a:ext cx="8424936" cy="1654620"/>
              </a:xfrm>
              <a:prstGeom prst="rect">
                <a:avLst/>
              </a:prstGeom>
              <a:blipFill rotWithShape="1">
                <a:blip r:embed="rId2"/>
                <a:stretch>
                  <a:fillRect l="-217" t="-1476" r="-579" b="-7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78188" y="1916832"/>
            <a:ext cx="3384376" cy="6469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Theorem  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78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33972" y="2912849"/>
                <a:ext cx="7920880" cy="152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𝑀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[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be module over ring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ℤ</m:t>
                    </m:r>
                  </m:oMath>
                </a14:m>
                <a:r>
                  <a:rPr lang="en-US" sz="2200" dirty="0"/>
                  <a:t>, with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200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are different prime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are natural numbers. Then the only almost prime cyclic </a:t>
                </a:r>
                <a:r>
                  <a:rPr lang="en-US" sz="2200" dirty="0" err="1"/>
                  <a:t>submodule</a:t>
                </a:r>
                <a:r>
                  <a:rPr lang="en-US" sz="2200" dirty="0"/>
                  <a:t> that is not prime is zero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2912849"/>
                <a:ext cx="7920880" cy="1524263"/>
              </a:xfrm>
              <a:prstGeom prst="rect">
                <a:avLst/>
              </a:prstGeom>
              <a:blipFill rotWithShape="1">
                <a:blip r:embed="rId2"/>
                <a:stretch>
                  <a:fillRect t="-2000" r="-462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78188" y="1916832"/>
            <a:ext cx="3384376" cy="6469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Corolarry</a:t>
            </a:r>
            <a:r>
              <a:rPr lang="en-US" sz="3200" b="1" dirty="0" smtClean="0"/>
              <a:t>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51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124744"/>
            <a:ext cx="8283272" cy="147333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98613" y="2852936"/>
                <a:ext cx="9104311" cy="2557263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000" dirty="0"/>
                  <a:t>Cyclic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/>
                  <a:t> is a prime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ℤ</m:t>
                    </m:r>
                    <m:r>
                      <a:rPr lang="en-US" sz="20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000" dirty="0" err="1"/>
                  <a:t>modul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prime number.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000" dirty="0"/>
                  <a:t>Weakly prime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ℤ</m:t>
                    </m:r>
                    <m:r>
                      <a:rPr lang="en-US" sz="20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000" dirty="0" err="1"/>
                  <a:t>modul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only consist of prime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 and zero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Cyclic almost prime </a:t>
                </a:r>
                <a:r>
                  <a:rPr lang="en-US" sz="2000" dirty="0" err="1"/>
                  <a:t>submodule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ℤ</m:t>
                    </m:r>
                    <m:r>
                      <a:rPr lang="en-US" sz="20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000" dirty="0" err="1"/>
                  <a:t>modul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equivalent with cyclic weakly prime </a:t>
                </a:r>
                <a:r>
                  <a:rPr lang="en-US" sz="2000" dirty="0" err="1"/>
                  <a:t>submodule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98613" y="2852936"/>
                <a:ext cx="9104311" cy="2557263"/>
              </a:xfrm>
              <a:blipFill rotWithShape="1">
                <a:blip r:embed="rId2"/>
                <a:stretch>
                  <a:fillRect l="-535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41884" y="612845"/>
                <a:ext cx="907300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REFERENCES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Maulana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I. G. A. W.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Wardhana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N. W.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Switrayni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Q.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Aini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Bilangan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Bilangan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Tak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Tereduksi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pada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Bilangan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Bulat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Gauss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APPPI II Conference Proceeding (2019). 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H. A.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Khashan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On Almost Prime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Submodules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Acta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Mathematica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Scientia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pp. 645-651 (2012).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I. G. A. W.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Wardhana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Astuti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Karakteristik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Submodul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Lemah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Hampir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dari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ℤ</m:t>
                    </m:r>
                    <m:r>
                      <a:rPr lang="en-US" i="1"/>
                      <m:t>−</m:t>
                    </m:r>
                  </m:oMath>
                </a14:m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modul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ℤ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Jurnal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Matematika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&amp;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Sains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19,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pp. 16-20 (2014).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I. G. A. W.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Wardhana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Astuti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I.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Muchtadi-Alamsyah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On Almost Prime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Submodule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of A Finitely Generated Module Over Principal Ideal Domain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JP Journal of Algebra, Number Theory and Applications, pp. 121-128 (2016).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I. M. A.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Hadi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On Weakly Prime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Submodules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Ibn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Al-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Haitham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Journal for Pure and Applied Science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22,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pp. 183-190 (2009).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J.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Dauns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Prime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Submodules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J.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Rine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Angew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Math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298,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pp. 156-181 (1978).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S. Roman,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Advanced Linear Algebra 3</a:t>
                </a:r>
                <a:r>
                  <a:rPr lang="en-US" i="1" baseline="30000" dirty="0">
                    <a:latin typeface="Times New Roman" pitchFamily="18" charset="0"/>
                    <a:cs typeface="Times New Roman" pitchFamily="18" charset="0"/>
                  </a:rPr>
                  <a:t>rd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ed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New York: Springer (2008).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612845"/>
                <a:ext cx="9073008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403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22004" y="177800"/>
            <a:ext cx="9782801" cy="123983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04299" y="1600200"/>
            <a:ext cx="9782801" cy="4572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Basic notions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240253" y="2228867"/>
            <a:ext cx="2189863" cy="430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500" dirty="0" smtClean="0"/>
              <a:t>Cryptography</a:t>
            </a:r>
            <a:endParaRPr kumimoji="1" lang="ja-JP" altLang="en-US" sz="25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8"/>
          </p:nvPr>
        </p:nvSpPr>
        <p:spPr>
          <a:xfrm>
            <a:off x="3142584" y="2608430"/>
            <a:ext cx="2879820" cy="430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500" dirty="0" smtClean="0"/>
              <a:t>Abstraction of prime number</a:t>
            </a:r>
            <a:endParaRPr kumimoji="1" lang="en-US" altLang="ja-JP" sz="25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1"/>
          </p:nvPr>
        </p:nvSpPr>
        <p:spPr>
          <a:xfrm>
            <a:off x="5920773" y="2578427"/>
            <a:ext cx="2189863" cy="430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500" dirty="0" smtClean="0"/>
              <a:t>Prime </a:t>
            </a:r>
            <a:r>
              <a:rPr kumimoji="1" lang="en-US" altLang="ja-JP" sz="2500" dirty="0" err="1" smtClean="0"/>
              <a:t>submodule</a:t>
            </a:r>
            <a:endParaRPr kumimoji="1" lang="en-US" altLang="ja-JP" sz="25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6904362" y="1418777"/>
            <a:ext cx="2189863" cy="63007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900" dirty="0"/>
              <a:t>(</a:t>
            </a:r>
            <a:r>
              <a:rPr kumimoji="1" lang="en-US" altLang="ja-JP" sz="1900" dirty="0" err="1"/>
              <a:t>Dauns</a:t>
            </a:r>
            <a:r>
              <a:rPr kumimoji="1" lang="en-US" altLang="ja-JP" sz="1900" dirty="0"/>
              <a:t>, 1978)</a:t>
            </a:r>
            <a:endParaRPr kumimoji="1" lang="ja-JP" altLang="en-US" sz="19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>
          <a:xfrm>
            <a:off x="3004605" y="4363753"/>
            <a:ext cx="3665871" cy="4454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500" dirty="0" smtClean="0"/>
              <a:t>Weakly prime and almost prime </a:t>
            </a:r>
            <a:r>
              <a:rPr kumimoji="1" lang="en-US" altLang="ja-JP" sz="2500" dirty="0" err="1" smtClean="0"/>
              <a:t>submodule</a:t>
            </a:r>
            <a:endParaRPr kumimoji="1" lang="ja-JP" altLang="en-US" sz="25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6"/>
          </p:nvPr>
        </p:nvSpPr>
        <p:spPr>
          <a:xfrm>
            <a:off x="2434641" y="4959170"/>
            <a:ext cx="2609837" cy="9042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900" dirty="0"/>
              <a:t>(</a:t>
            </a:r>
            <a:r>
              <a:rPr kumimoji="1" lang="en-US" altLang="ja-JP" sz="1900" dirty="0" err="1"/>
              <a:t>Hadi</a:t>
            </a:r>
            <a:r>
              <a:rPr kumimoji="1" lang="en-US" altLang="ja-JP" sz="1900" dirty="0"/>
              <a:t>, 2009)</a:t>
            </a:r>
          </a:p>
          <a:p>
            <a:pPr marL="0" indent="0">
              <a:buNone/>
            </a:pPr>
            <a:r>
              <a:rPr kumimoji="1" lang="en-US" altLang="ja-JP" sz="1900" dirty="0"/>
              <a:t>(</a:t>
            </a:r>
            <a:r>
              <a:rPr kumimoji="1" lang="en-US" altLang="ja-JP" sz="1900" dirty="0" err="1"/>
              <a:t>Khashan</a:t>
            </a:r>
            <a:r>
              <a:rPr kumimoji="1" lang="en-US" altLang="ja-JP" sz="1900" dirty="0"/>
              <a:t>, 2012)</a:t>
            </a:r>
            <a:endParaRPr kumimoji="1" lang="ja-JP" altLang="en-US" sz="1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プレースホルダー 37"/>
              <p:cNvSpPr>
                <a:spLocks noGrp="1"/>
              </p:cNvSpPr>
              <p:nvPr>
                <p:ph type="body" sz="quarter" idx="37"/>
              </p:nvPr>
            </p:nvSpPr>
            <p:spPr>
              <a:xfrm>
                <a:off x="5824429" y="5713903"/>
                <a:ext cx="2549840" cy="44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sz="2500" dirty="0" smtClean="0"/>
                  <a:t>Prime numbers on</a:t>
                </a:r>
                <a:r>
                  <a:rPr lang="en-US" sz="25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b="1" i="1">
                        <a:latin typeface="Cambria Math"/>
                      </a:rPr>
                      <m:t>ℤ</m:t>
                    </m:r>
                    <m:r>
                      <a:rPr lang="en-US" sz="2500" b="1" i="1">
                        <a:latin typeface="Cambria Math"/>
                      </a:rPr>
                      <m:t>[</m:t>
                    </m:r>
                    <m:r>
                      <a:rPr lang="en-US" sz="2500" b="1" i="1">
                        <a:latin typeface="Cambria Math"/>
                      </a:rPr>
                      <m:t>𝒊</m:t>
                    </m:r>
                    <m:r>
                      <a:rPr lang="en-US" sz="2500" b="1" i="1">
                        <a:latin typeface="Cambria Math"/>
                      </a:rPr>
                      <m:t>]</m:t>
                    </m:r>
                  </m:oMath>
                </a14:m>
                <a:endParaRPr kumimoji="1" lang="ja-JP" altLang="en-US" sz="2500" dirty="0"/>
              </a:p>
            </p:txBody>
          </p:sp>
        </mc:Choice>
        <mc:Fallback>
          <p:sp>
            <p:nvSpPr>
              <p:cNvPr id="38" name="テキスト プレースホルダー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7"/>
              </p:nvPr>
            </p:nvSpPr>
            <p:spPr>
              <a:xfrm>
                <a:off x="5824429" y="5713903"/>
                <a:ext cx="2549840" cy="445400"/>
              </a:xfrm>
              <a:blipFill rotWithShape="1">
                <a:blip r:embed="rId2"/>
                <a:stretch>
                  <a:fillRect t="-101370" r="-3580" b="-32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プレースホルダー 39"/>
              <p:cNvSpPr>
                <a:spLocks noGrp="1"/>
              </p:cNvSpPr>
              <p:nvPr>
                <p:ph type="body" sz="quarter" idx="40"/>
              </p:nvPr>
            </p:nvSpPr>
            <p:spPr>
              <a:xfrm>
                <a:off x="8074289" y="4783800"/>
                <a:ext cx="3959753" cy="44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500" dirty="0" smtClean="0"/>
                  <a:t>Weakly prime and almost prime </a:t>
                </a:r>
                <a:r>
                  <a:rPr lang="en-US" sz="2500" dirty="0" err="1" smtClean="0"/>
                  <a:t>submodule</a:t>
                </a:r>
                <a:r>
                  <a:rPr lang="en-US" sz="2500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ℤ</m:t>
                    </m:r>
                    <m:r>
                      <a:rPr lang="en-US" sz="25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500" dirty="0" smtClean="0"/>
                  <a:t>Module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/>
                          </a:rPr>
                          <m:t> </m:t>
                        </m:r>
                        <m:r>
                          <a:rPr lang="en-US" sz="25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5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500" dirty="0"/>
              </a:p>
              <a:p>
                <a:endParaRPr kumimoji="1" lang="ja-JP" altLang="en-US" sz="2500" dirty="0"/>
              </a:p>
            </p:txBody>
          </p:sp>
        </mc:Choice>
        <mc:Fallback>
          <p:sp>
            <p:nvSpPr>
              <p:cNvPr id="40" name="テキスト プレースホルダー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0"/>
              </p:nvPr>
            </p:nvSpPr>
            <p:spPr>
              <a:xfrm>
                <a:off x="8074289" y="4783800"/>
                <a:ext cx="3959753" cy="445400"/>
              </a:xfrm>
              <a:blipFill rotWithShape="1">
                <a:blip r:embed="rId3"/>
                <a:stretch>
                  <a:fillRect t="-272603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プレースホルダー 40"/>
          <p:cNvSpPr>
            <a:spLocks noGrp="1"/>
          </p:cNvSpPr>
          <p:nvPr>
            <p:ph type="body" sz="quarter" idx="42"/>
          </p:nvPr>
        </p:nvSpPr>
        <p:spPr>
          <a:xfrm>
            <a:off x="9766820" y="5301208"/>
            <a:ext cx="2189863" cy="9042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900" dirty="0"/>
              <a:t>(</a:t>
            </a:r>
            <a:r>
              <a:rPr kumimoji="1" lang="en-US" altLang="ja-JP" sz="1900" dirty="0" err="1"/>
              <a:t>Wardhana</a:t>
            </a:r>
            <a:r>
              <a:rPr kumimoji="1" lang="en-US" altLang="ja-JP" sz="1900" dirty="0"/>
              <a:t>, 2014)</a:t>
            </a:r>
            <a:endParaRPr kumimoji="1" lang="ja-JP" altLang="en-US" sz="1900" dirty="0"/>
          </a:p>
        </p:txBody>
      </p:sp>
      <p:sp>
        <p:nvSpPr>
          <p:cNvPr id="15" name="テキスト プレースホルダー 36"/>
          <p:cNvSpPr>
            <a:spLocks noGrp="1"/>
          </p:cNvSpPr>
          <p:nvPr>
            <p:ph type="body" sz="quarter" idx="36"/>
          </p:nvPr>
        </p:nvSpPr>
        <p:spPr>
          <a:xfrm>
            <a:off x="7624317" y="5720844"/>
            <a:ext cx="2609837" cy="64848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900" dirty="0"/>
              <a:t>(</a:t>
            </a:r>
            <a:r>
              <a:rPr kumimoji="1" lang="en-US" altLang="ja-JP" sz="1900" dirty="0" err="1"/>
              <a:t>Maulana</a:t>
            </a:r>
            <a:r>
              <a:rPr kumimoji="1" lang="en-US" altLang="ja-JP" sz="1900" dirty="0"/>
              <a:t>, 2018)</a:t>
            </a:r>
            <a:endParaRPr kumimoji="1" lang="ja-JP" alt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Basic Notions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602634146"/>
                  </p:ext>
                </p:extLst>
              </p:nvPr>
            </p:nvGraphicFramePr>
            <p:xfrm>
              <a:off x="3502124" y="1844824"/>
              <a:ext cx="5762434" cy="400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602634146"/>
                  </p:ext>
                </p:extLst>
              </p:nvPr>
            </p:nvGraphicFramePr>
            <p:xfrm>
              <a:off x="3502124" y="1844824"/>
              <a:ext cx="5762434" cy="400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830" y="1697360"/>
            <a:ext cx="3293422" cy="1371600"/>
          </a:xfrm>
        </p:spPr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180251" y="1196752"/>
                <a:ext cx="6195986" cy="497544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be a commutative ring with identity, whose elements are called scalars. 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  <m:r>
                      <a:rPr lang="en-US" sz="20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000" dirty="0"/>
                  <a:t>module (or a module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) is a nonempty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 smtClean="0"/>
                  <a:t> that satisfy the following properties.</a:t>
                </a:r>
                <a:endParaRPr lang="en-US" sz="2000" dirty="0"/>
              </a:p>
              <a:p>
                <a:pPr lvl="0">
                  <a:lnSpc>
                    <a:spcPct val="100000"/>
                  </a:lnSpc>
                </a:pPr>
                <a:r>
                  <a:rPr lang="en-US" sz="2000" i="1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i="1">
                        <a:latin typeface="Cambria Math"/>
                      </a:rPr>
                      <m:t>,+)</m:t>
                    </m:r>
                  </m:oMath>
                </a14:m>
                <a:r>
                  <a:rPr lang="en-US" sz="2000" dirty="0"/>
                  <a:t> is commutative group.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𝑟𝑚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𝑠𝑚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2000" i="1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𝑟𝑠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𝑟𝑚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𝑟𝑛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0251" y="1196752"/>
                <a:ext cx="6195986" cy="4975448"/>
              </a:xfrm>
              <a:blipFill rotWithShape="1">
                <a:blip r:embed="rId2"/>
                <a:stretch>
                  <a:fillRect l="-1083" t="-490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 </a:t>
                </a:r>
                <a:r>
                  <a:rPr lang="en-US" dirty="0"/>
                  <a:t>nonempty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of module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that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module in its own right, under the operations obtained by restricting the operations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1">
                <a:blip r:embed="rId2"/>
                <a:stretch>
                  <a:fillRect l="-1852" t="-1262" r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42284" y="260648"/>
                <a:ext cx="5904656" cy="2033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000000"/>
                    </a:solidFill>
                  </a:rPr>
                  <a:t>Example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Proper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submodules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err="1">
                    <a:solidFill>
                      <a:srgbClr val="000000"/>
                    </a:solidFill>
                  </a:rPr>
                  <a:t>modul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are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260648"/>
                <a:ext cx="5904656" cy="2033057"/>
              </a:xfrm>
              <a:prstGeom prst="rect">
                <a:avLst/>
              </a:prstGeom>
              <a:blipFill rotWithShape="1"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014292" y="2564904"/>
                <a:ext cx="4611057" cy="4426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𝑟𝐾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sym typeface="Symbol"/>
                      </a:rPr>
                      <m:t>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2564904"/>
                <a:ext cx="4611057" cy="442674"/>
              </a:xfrm>
              <a:prstGeom prst="roundRect">
                <a:avLst/>
              </a:prstGeom>
              <a:blipFill rotWithShape="1">
                <a:blip r:embed="rId4"/>
                <a:stretch>
                  <a:fillRect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14292" y="3140968"/>
                <a:ext cx="6840760" cy="137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000000"/>
                    </a:solidFill>
                  </a:rPr>
                  <a:t>Example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Let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be module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/>
                      </a:rPr>
                      <m:t>and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submoduleof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 have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) = 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∈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|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𝑟𝑀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}=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,  ∀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}=2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3140968"/>
                <a:ext cx="6840760" cy="1375056"/>
              </a:xfrm>
              <a:prstGeom prst="rect">
                <a:avLst/>
              </a:prstGeom>
              <a:blipFill rotWithShape="1">
                <a:blip r:embed="rId5"/>
                <a:stretch>
                  <a:fillRect l="-802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5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reeform 4" title="Group A"/>
          <p:cNvSpPr/>
          <p:nvPr/>
        </p:nvSpPr>
        <p:spPr>
          <a:xfrm>
            <a:off x="1593851" y="1601767"/>
            <a:ext cx="1156394" cy="1651992"/>
          </a:xfrm>
          <a:custGeom>
            <a:avLst/>
            <a:gdLst>
              <a:gd name="connsiteX0" fmla="*/ 0 w 1651992"/>
              <a:gd name="connsiteY0" fmla="*/ 0 h 1156394"/>
              <a:gd name="connsiteX1" fmla="*/ 1073795 w 1651992"/>
              <a:gd name="connsiteY1" fmla="*/ 0 h 1156394"/>
              <a:gd name="connsiteX2" fmla="*/ 1651992 w 1651992"/>
              <a:gd name="connsiteY2" fmla="*/ 578197 h 1156394"/>
              <a:gd name="connsiteX3" fmla="*/ 1073795 w 1651992"/>
              <a:gd name="connsiteY3" fmla="*/ 1156394 h 1156394"/>
              <a:gd name="connsiteX4" fmla="*/ 0 w 1651992"/>
              <a:gd name="connsiteY4" fmla="*/ 1156394 h 1156394"/>
              <a:gd name="connsiteX5" fmla="*/ 578197 w 1651992"/>
              <a:gd name="connsiteY5" fmla="*/ 578197 h 1156394"/>
              <a:gd name="connsiteX6" fmla="*/ 0 w 1651992"/>
              <a:gd name="connsiteY6" fmla="*/ 0 h 115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992" h="1156394">
                <a:moveTo>
                  <a:pt x="1651992" y="0"/>
                </a:moveTo>
                <a:lnTo>
                  <a:pt x="1651992" y="751656"/>
                </a:lnTo>
                <a:lnTo>
                  <a:pt x="825996" y="1156394"/>
                </a:lnTo>
                <a:lnTo>
                  <a:pt x="0" y="751656"/>
                </a:lnTo>
                <a:lnTo>
                  <a:pt x="0" y="0"/>
                </a:lnTo>
                <a:lnTo>
                  <a:pt x="825996" y="404738"/>
                </a:lnTo>
                <a:lnTo>
                  <a:pt x="1651992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588992" rIns="10795" bIns="58899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Prime</a:t>
            </a:r>
            <a:endParaRPr lang="en-US" sz="1700" kern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reeform 8" title="Task 1 and task 2 under group A"/>
              <p:cNvSpPr/>
              <p:nvPr/>
            </p:nvSpPr>
            <p:spPr>
              <a:xfrm>
                <a:off x="2750243" y="1601768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62578" rIns="62578" bIns="62579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/>
                  <a:t>A </a:t>
                </a:r>
                <a:r>
                  <a:rPr lang="en-US" sz="1600" kern="1200" dirty="0"/>
                  <a:t>proper </a:t>
                </a:r>
                <a:r>
                  <a:rPr lang="en-US" sz="1600" kern="1200" dirty="0" err="1"/>
                  <a:t>submodule</a:t>
                </a:r>
                <a:r>
                  <a:rPr lang="en-US" sz="1600" kern="120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of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𝑀</m:t>
                    </m:r>
                  </m:oMath>
                </a14:m>
                <a:r>
                  <a:rPr lang="en-US" sz="1600" kern="1200" dirty="0"/>
                  <a:t> is said to be weakly prime if whenever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𝑅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𝑀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𝑟𝑥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implies either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sz="1600" i="1" kern="120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/>
                          </a:rPr>
                          <m:t>𝑁</m:t>
                        </m:r>
                        <m:r>
                          <a:rPr lang="en-US" sz="1600" i="1" kern="1200">
                            <a:latin typeface="Cambria Math"/>
                          </a:rPr>
                          <m:t>:</m:t>
                        </m:r>
                        <m:r>
                          <a:rPr lang="en-US" sz="1600" i="1" kern="120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en-US" sz="1600" kern="1200" dirty="0"/>
              </a:p>
            </p:txBody>
          </p:sp>
        </mc:Choice>
        <mc:Fallback>
          <p:sp>
            <p:nvSpPr>
              <p:cNvPr id="9" name="Freeform 8" title="Task 1 and task 2 under group 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43" y="1601768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  <a:blipFill rotWithShape="1"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 title="Group B"/>
          <p:cNvSpPr/>
          <p:nvPr/>
        </p:nvSpPr>
        <p:spPr>
          <a:xfrm>
            <a:off x="1593851" y="3060203"/>
            <a:ext cx="1156394" cy="1651992"/>
          </a:xfrm>
          <a:custGeom>
            <a:avLst/>
            <a:gdLst>
              <a:gd name="connsiteX0" fmla="*/ 0 w 1651992"/>
              <a:gd name="connsiteY0" fmla="*/ 0 h 1156394"/>
              <a:gd name="connsiteX1" fmla="*/ 1073795 w 1651992"/>
              <a:gd name="connsiteY1" fmla="*/ 0 h 1156394"/>
              <a:gd name="connsiteX2" fmla="*/ 1651992 w 1651992"/>
              <a:gd name="connsiteY2" fmla="*/ 578197 h 1156394"/>
              <a:gd name="connsiteX3" fmla="*/ 1073795 w 1651992"/>
              <a:gd name="connsiteY3" fmla="*/ 1156394 h 1156394"/>
              <a:gd name="connsiteX4" fmla="*/ 0 w 1651992"/>
              <a:gd name="connsiteY4" fmla="*/ 1156394 h 1156394"/>
              <a:gd name="connsiteX5" fmla="*/ 578197 w 1651992"/>
              <a:gd name="connsiteY5" fmla="*/ 578197 h 1156394"/>
              <a:gd name="connsiteX6" fmla="*/ 0 w 1651992"/>
              <a:gd name="connsiteY6" fmla="*/ 0 h 115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992" h="1156394">
                <a:moveTo>
                  <a:pt x="1651992" y="0"/>
                </a:moveTo>
                <a:lnTo>
                  <a:pt x="1651992" y="751656"/>
                </a:lnTo>
                <a:lnTo>
                  <a:pt x="825996" y="1156394"/>
                </a:lnTo>
                <a:lnTo>
                  <a:pt x="0" y="751656"/>
                </a:lnTo>
                <a:lnTo>
                  <a:pt x="0" y="0"/>
                </a:lnTo>
                <a:lnTo>
                  <a:pt x="825996" y="404738"/>
                </a:lnTo>
                <a:lnTo>
                  <a:pt x="1651992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588992" rIns="10795" bIns="58899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Weakly prime</a:t>
            </a:r>
            <a:endParaRPr lang="en-US" sz="1700" kern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reeform 10" title="Task 1 and task 2 under group B"/>
              <p:cNvSpPr/>
              <p:nvPr/>
            </p:nvSpPr>
            <p:spPr>
              <a:xfrm>
                <a:off x="2750243" y="3060203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62578" rIns="62578" bIns="62579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/>
                  <a:t>A </a:t>
                </a:r>
                <a:r>
                  <a:rPr lang="en-US" sz="1600" kern="1200" dirty="0"/>
                  <a:t>proper </a:t>
                </a:r>
                <a:r>
                  <a:rPr lang="en-US" sz="1600" kern="1200" dirty="0" err="1"/>
                  <a:t>submodule</a:t>
                </a:r>
                <a:r>
                  <a:rPr lang="en-US" sz="1600" kern="120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of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𝑀</m:t>
                    </m:r>
                  </m:oMath>
                </a14:m>
                <a:r>
                  <a:rPr lang="en-US" sz="1600" kern="1200" dirty="0"/>
                  <a:t> is said to be weakly prime if whenever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𝑅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𝑀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𝑟𝑥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  <m:r>
                      <a:rPr lang="en-US" sz="1600" i="1" kern="1200">
                        <a:latin typeface="Cambria Math"/>
                      </a:rPr>
                      <m:t>−{0}</m:t>
                    </m:r>
                  </m:oMath>
                </a14:m>
                <a:r>
                  <a:rPr lang="en-US" sz="1600" kern="1200" dirty="0"/>
                  <a:t> implies either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sz="1600" i="1" kern="120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/>
                          </a:rPr>
                          <m:t>𝑁</m:t>
                        </m:r>
                        <m:r>
                          <a:rPr lang="en-US" sz="1600" i="1" kern="1200">
                            <a:latin typeface="Cambria Math"/>
                          </a:rPr>
                          <m:t>:</m:t>
                        </m:r>
                        <m:r>
                          <a:rPr lang="en-US" sz="1600" i="1" kern="120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1600" i="1" kern="1200">
                        <a:latin typeface="Cambria Math"/>
                      </a:rPr>
                      <m:t>.</m:t>
                    </m:r>
                  </m:oMath>
                </a14:m>
                <a:endParaRPr lang="en-US" sz="1600" kern="1200" dirty="0"/>
              </a:p>
            </p:txBody>
          </p:sp>
        </mc:Choice>
        <mc:Fallback>
          <p:sp>
            <p:nvSpPr>
              <p:cNvPr id="11" name="Freeform 10" title="Task 1 and task 2 under group B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43" y="3060203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  <a:blipFill rotWithShape="1">
                <a:blip r:embed="rId3"/>
                <a:stretch>
                  <a:fillRect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 title="Group C"/>
          <p:cNvSpPr/>
          <p:nvPr/>
        </p:nvSpPr>
        <p:spPr>
          <a:xfrm>
            <a:off x="1593851" y="4518639"/>
            <a:ext cx="1156394" cy="1651992"/>
          </a:xfrm>
          <a:custGeom>
            <a:avLst/>
            <a:gdLst>
              <a:gd name="connsiteX0" fmla="*/ 0 w 1651992"/>
              <a:gd name="connsiteY0" fmla="*/ 0 h 1156394"/>
              <a:gd name="connsiteX1" fmla="*/ 1073795 w 1651992"/>
              <a:gd name="connsiteY1" fmla="*/ 0 h 1156394"/>
              <a:gd name="connsiteX2" fmla="*/ 1651992 w 1651992"/>
              <a:gd name="connsiteY2" fmla="*/ 578197 h 1156394"/>
              <a:gd name="connsiteX3" fmla="*/ 1073795 w 1651992"/>
              <a:gd name="connsiteY3" fmla="*/ 1156394 h 1156394"/>
              <a:gd name="connsiteX4" fmla="*/ 0 w 1651992"/>
              <a:gd name="connsiteY4" fmla="*/ 1156394 h 1156394"/>
              <a:gd name="connsiteX5" fmla="*/ 578197 w 1651992"/>
              <a:gd name="connsiteY5" fmla="*/ 578197 h 1156394"/>
              <a:gd name="connsiteX6" fmla="*/ 0 w 1651992"/>
              <a:gd name="connsiteY6" fmla="*/ 0 h 115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992" h="1156394">
                <a:moveTo>
                  <a:pt x="1651992" y="0"/>
                </a:moveTo>
                <a:lnTo>
                  <a:pt x="1651992" y="751656"/>
                </a:lnTo>
                <a:lnTo>
                  <a:pt x="825996" y="1156394"/>
                </a:lnTo>
                <a:lnTo>
                  <a:pt x="0" y="751656"/>
                </a:lnTo>
                <a:lnTo>
                  <a:pt x="0" y="0"/>
                </a:lnTo>
                <a:lnTo>
                  <a:pt x="825996" y="404738"/>
                </a:lnTo>
                <a:lnTo>
                  <a:pt x="1651992" y="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588992" rIns="10795" bIns="58899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Almost prime</a:t>
            </a:r>
            <a:endParaRPr lang="en-US" sz="1700" kern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reeform 12" title="Task 1 and task 2 under group C"/>
              <p:cNvSpPr/>
              <p:nvPr/>
            </p:nvSpPr>
            <p:spPr>
              <a:xfrm>
                <a:off x="2750243" y="4518639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3" tIns="62578" rIns="62578" bIns="62579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/>
                  <a:t>A </a:t>
                </a:r>
                <a:r>
                  <a:rPr lang="en-US" sz="1600" kern="1200" dirty="0"/>
                  <a:t>proper </a:t>
                </a:r>
                <a:r>
                  <a:rPr lang="en-US" sz="1600" kern="1200" dirty="0" err="1"/>
                  <a:t>submodule</a:t>
                </a:r>
                <a:r>
                  <a:rPr lang="en-US" sz="1600" kern="120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of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𝑀</m:t>
                    </m:r>
                  </m:oMath>
                </a14:m>
                <a:r>
                  <a:rPr lang="en-US" sz="1600" kern="1200" dirty="0"/>
                  <a:t> is said to be almost prime if whenever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𝑅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𝑀</m:t>
                    </m:r>
                    <m:r>
                      <a:rPr lang="en-US" sz="1600" i="1" kern="1200">
                        <a:latin typeface="Cambria Math"/>
                      </a:rPr>
                      <m:t>, </m:t>
                    </m:r>
                    <m:r>
                      <a:rPr lang="en-US" sz="1600" i="1" kern="1200">
                        <a:latin typeface="Cambria Math"/>
                      </a:rPr>
                      <m:t>𝑟𝑥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  <m:r>
                      <a:rPr lang="en-US" sz="1600" i="1" kern="120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600" i="1" kern="120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/>
                          </a:rPr>
                          <m:t>𝑁</m:t>
                        </m:r>
                        <m:r>
                          <a:rPr lang="en-US" sz="1600" i="1" kern="1200">
                            <a:latin typeface="Cambria Math"/>
                          </a:rPr>
                          <m:t>:</m:t>
                        </m:r>
                        <m:r>
                          <a:rPr lang="en-US" sz="1600" i="1" kern="120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implies either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𝑥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r>
                      <a:rPr lang="en-US" sz="1600" i="1" kern="120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kern="1200" dirty="0"/>
                  <a:t> or </a:t>
                </a:r>
                <a14:m>
                  <m:oMath xmlns:m="http://schemas.openxmlformats.org/officeDocument/2006/math">
                    <m:r>
                      <a:rPr lang="en-US" sz="1600" i="1" kern="1200">
                        <a:latin typeface="Cambria Math"/>
                      </a:rPr>
                      <m:t>𝑟</m:t>
                    </m:r>
                    <m:r>
                      <a:rPr lang="en-US" sz="1600" i="1" kern="120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sz="1600" i="1" kern="120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kern="1200">
                            <a:latin typeface="Cambria Math"/>
                          </a:rPr>
                          <m:t>𝑁</m:t>
                        </m:r>
                        <m:r>
                          <a:rPr lang="en-US" sz="1600" i="1" kern="1200">
                            <a:latin typeface="Cambria Math"/>
                          </a:rPr>
                          <m:t>:</m:t>
                        </m:r>
                        <m:r>
                          <a:rPr lang="en-US" sz="1600" i="1" kern="120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1600" i="1" kern="1200">
                        <a:latin typeface="Cambria Math"/>
                      </a:rPr>
                      <m:t>.</m:t>
                    </m:r>
                  </m:oMath>
                </a14:m>
                <a:endParaRPr lang="en-US" sz="1600" kern="1200" dirty="0"/>
              </a:p>
            </p:txBody>
          </p:sp>
        </mc:Choice>
        <mc:Fallback>
          <p:sp>
            <p:nvSpPr>
              <p:cNvPr id="13" name="Freeform 12" title="Task 1 and task 2 under group C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43" y="4518639"/>
                <a:ext cx="3658494" cy="1073795"/>
              </a:xfrm>
              <a:custGeom>
                <a:avLst/>
                <a:gdLst>
                  <a:gd name="connsiteX0" fmla="*/ 178969 w 1073794"/>
                  <a:gd name="connsiteY0" fmla="*/ 0 h 3658493"/>
                  <a:gd name="connsiteX1" fmla="*/ 894825 w 1073794"/>
                  <a:gd name="connsiteY1" fmla="*/ 0 h 3658493"/>
                  <a:gd name="connsiteX2" fmla="*/ 1073794 w 1073794"/>
                  <a:gd name="connsiteY2" fmla="*/ 178969 h 3658493"/>
                  <a:gd name="connsiteX3" fmla="*/ 1073794 w 1073794"/>
                  <a:gd name="connsiteY3" fmla="*/ 3658493 h 3658493"/>
                  <a:gd name="connsiteX4" fmla="*/ 1073794 w 1073794"/>
                  <a:gd name="connsiteY4" fmla="*/ 3658493 h 3658493"/>
                  <a:gd name="connsiteX5" fmla="*/ 0 w 1073794"/>
                  <a:gd name="connsiteY5" fmla="*/ 3658493 h 3658493"/>
                  <a:gd name="connsiteX6" fmla="*/ 0 w 1073794"/>
                  <a:gd name="connsiteY6" fmla="*/ 3658493 h 3658493"/>
                  <a:gd name="connsiteX7" fmla="*/ 0 w 1073794"/>
                  <a:gd name="connsiteY7" fmla="*/ 178969 h 3658493"/>
                  <a:gd name="connsiteX8" fmla="*/ 178969 w 1073794"/>
                  <a:gd name="connsiteY8" fmla="*/ 0 h 365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3794" h="3658493">
                    <a:moveTo>
                      <a:pt x="1073794" y="609761"/>
                    </a:moveTo>
                    <a:lnTo>
                      <a:pt x="1073794" y="3048732"/>
                    </a:lnTo>
                    <a:cubicBezTo>
                      <a:pt x="1073794" y="3385493"/>
                      <a:pt x="1050276" y="3658491"/>
                      <a:pt x="1021265" y="3658491"/>
                    </a:cubicBezTo>
                    <a:lnTo>
                      <a:pt x="0" y="3658491"/>
                    </a:lnTo>
                    <a:lnTo>
                      <a:pt x="0" y="365849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21265" y="2"/>
                    </a:lnTo>
                    <a:cubicBezTo>
                      <a:pt x="1050276" y="2"/>
                      <a:pt x="1073794" y="273000"/>
                      <a:pt x="1073794" y="609761"/>
                    </a:cubicBezTo>
                    <a:close/>
                  </a:path>
                </a:pathLst>
              </a:custGeom>
              <a:blipFill rotWithShape="1">
                <a:blip r:embed="rId4"/>
                <a:stretch>
                  <a:fillRect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1651" y="1600200"/>
                <a:ext cx="4814586" cy="21168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Example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</a:rPr>
                  <a:t>Prime </a:t>
                </a:r>
                <a:r>
                  <a:rPr lang="en-US" sz="1800" dirty="0" err="1" smtClean="0">
                    <a:solidFill>
                      <a:srgbClr val="000000"/>
                    </a:solidFill>
                  </a:rPr>
                  <a:t>submodules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</a:rPr>
                  <a:t>module</a:t>
                </a:r>
                <a:r>
                  <a:rPr lang="en-US" sz="1800" i="1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are:</a:t>
                </a:r>
                <a:endParaRPr lang="en-US" sz="1800" dirty="0">
                  <a:solidFill>
                    <a:srgbClr val="00000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acc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1651" y="1600200"/>
                <a:ext cx="4814586" cy="2116832"/>
              </a:xfrm>
              <a:blipFill rotWithShape="1">
                <a:blip r:embed="rId5"/>
                <a:stretch>
                  <a:fillRect l="-1013" t="-2305" r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727872" y="3645024"/>
                <a:ext cx="4911156" cy="924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Submodule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ℤ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module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is not prime since there exist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=2∉(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𝑟𝑚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72" y="3645024"/>
                <a:ext cx="4911156" cy="924484"/>
              </a:xfrm>
              <a:prstGeom prst="rect">
                <a:avLst/>
              </a:prstGeom>
              <a:blipFill rotWithShape="1">
                <a:blip r:embed="rId6"/>
                <a:stretch>
                  <a:fillRect l="-870" t="-1974" r="-49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build="p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905272"/>
            <a:ext cx="3293422" cy="1371600"/>
          </a:xfrm>
        </p:spPr>
        <p:txBody>
          <a:bodyPr/>
          <a:lstStyle/>
          <a:p>
            <a:r>
              <a:rPr lang="en-US" dirty="0" smtClean="0"/>
              <a:t>Theorem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0251" y="1916832"/>
                <a:ext cx="6195986" cy="42553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</m:t>
                    </m:r>
                  </m:oMath>
                </a14:m>
                <a:r>
                  <a:rPr lang="en-US" sz="2400" dirty="0"/>
                  <a:t> be torsion module that finitely generated over principal ideal domain, proper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N</m:t>
                    </m:r>
                  </m:oMath>
                </a14:m>
                <a:r>
                  <a:rPr lang="en-US" sz="2400" dirty="0"/>
                  <a:t> is weakly prime if and only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N</m:t>
                    </m:r>
                  </m:oMath>
                </a14:m>
                <a:r>
                  <a:rPr lang="en-US" sz="2400" dirty="0"/>
                  <a:t> is prime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 or zero </a:t>
                </a:r>
                <a:r>
                  <a:rPr lang="en-US" sz="2400" dirty="0" err="1"/>
                  <a:t>submodule</a:t>
                </a:r>
                <a:r>
                  <a:rPr lang="en-US" sz="2400" dirty="0"/>
                  <a:t>. </a:t>
                </a:r>
                <a:r>
                  <a:rPr lang="id-ID" sz="2400" dirty="0">
                    <a:sym typeface="Symbol"/>
                  </a:rPr>
                  <a:t>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0251" y="1916832"/>
                <a:ext cx="6195986" cy="4255368"/>
              </a:xfrm>
              <a:blipFill rotWithShape="1">
                <a:blip r:embed="rId2"/>
                <a:stretch>
                  <a:fillRect l="-1575" t="-1860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2253952"/>
            <a:ext cx="3293422" cy="4343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Wardhana</a:t>
            </a:r>
            <a:r>
              <a:rPr lang="en-US" sz="1600" dirty="0" smtClean="0"/>
              <a:t>, </a:t>
            </a:r>
            <a:r>
              <a:rPr lang="en-US" sz="1600" dirty="0" err="1" smtClean="0"/>
              <a:t>Astuti</a:t>
            </a:r>
            <a:r>
              <a:rPr lang="en-US" sz="1600" dirty="0" smtClean="0"/>
              <a:t> and </a:t>
            </a:r>
            <a:r>
              <a:rPr lang="en-US" sz="1600" dirty="0" err="1" smtClean="0"/>
              <a:t>Muchtadi</a:t>
            </a:r>
            <a:r>
              <a:rPr lang="en-US" sz="1600" dirty="0" smtClean="0"/>
              <a:t> </a:t>
            </a:r>
            <a:r>
              <a:rPr lang="en-US" sz="1600" dirty="0" err="1" smtClean="0"/>
              <a:t>Alamysah</a:t>
            </a:r>
            <a:r>
              <a:rPr lang="en-US" sz="1600" dirty="0" smtClean="0"/>
              <a:t>, 2016)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99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614</TotalTime>
  <Words>1529</Words>
  <Application>Microsoft Office PowerPoint</Application>
  <PresentationFormat>Custom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Math 16x9</vt:lpstr>
      <vt:lpstr>Some Characteristics of Cyclic Prime, Weakly Prime and Almost Prime Submodule of Gaussian Integer Modulo over Integer</vt:lpstr>
      <vt:lpstr>Outline</vt:lpstr>
      <vt:lpstr>Introduction</vt:lpstr>
      <vt:lpstr>PowerPoint Presentation</vt:lpstr>
      <vt:lpstr>Basic Notions</vt:lpstr>
      <vt:lpstr>module</vt:lpstr>
      <vt:lpstr>Submodule</vt:lpstr>
      <vt:lpstr>PowerPoint Presentation</vt:lpstr>
      <vt:lpstr>Theorem 1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ACER</cp:lastModifiedBy>
  <cp:revision>14</cp:revision>
  <dcterms:created xsi:type="dcterms:W3CDTF">2020-09-15T05:57:11Z</dcterms:created>
  <dcterms:modified xsi:type="dcterms:W3CDTF">2020-09-25T00:34:50Z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