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67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8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2" r:id="rId25"/>
    <p:sldId id="264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just"/>
                <a:r>
                  <a:rPr lang="en-US" sz="3600" dirty="0"/>
                  <a:t>SOME RESULTS OF NON-COPRIME GRAPH OF THE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600" dirty="0"/>
                  <a:t> FOR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dirty="0"/>
                  <a:t> A PRIME POWER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2195" r="-2195" b="-8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Wahyu</a:t>
            </a:r>
            <a:r>
              <a:rPr lang="en-US" sz="2400" dirty="0" smtClean="0"/>
              <a:t> </a:t>
            </a:r>
            <a:r>
              <a:rPr lang="en-US" sz="2400" dirty="0" err="1" smtClean="0"/>
              <a:t>Ulyafandhie</a:t>
            </a:r>
            <a:r>
              <a:rPr lang="en-US" sz="2400" dirty="0" smtClean="0"/>
              <a:t> </a:t>
            </a:r>
            <a:r>
              <a:rPr lang="en-US" sz="2400" dirty="0" err="1" smtClean="0"/>
              <a:t>Misuki</a:t>
            </a:r>
            <a:r>
              <a:rPr lang="en-US" sz="2400" dirty="0" smtClean="0"/>
              <a:t>, I </a:t>
            </a:r>
            <a:r>
              <a:rPr lang="en-US" sz="2400" dirty="0" err="1" smtClean="0"/>
              <a:t>Gede</a:t>
            </a:r>
            <a:r>
              <a:rPr lang="en-US" sz="2400" dirty="0" smtClean="0"/>
              <a:t> </a:t>
            </a:r>
            <a:r>
              <a:rPr lang="en-US" sz="2400" dirty="0" err="1" smtClean="0"/>
              <a:t>Adhitya</a:t>
            </a:r>
            <a:r>
              <a:rPr lang="en-US" sz="2400" dirty="0" smtClean="0"/>
              <a:t> </a:t>
            </a:r>
            <a:r>
              <a:rPr lang="en-US" sz="2400" dirty="0" err="1" smtClean="0"/>
              <a:t>Wisnu</a:t>
            </a:r>
            <a:r>
              <a:rPr lang="en-US" sz="2400" dirty="0" smtClean="0"/>
              <a:t> </a:t>
            </a:r>
            <a:r>
              <a:rPr lang="en-US" sz="2400" dirty="0" err="1" smtClean="0"/>
              <a:t>Wardhana</a:t>
            </a:r>
            <a:r>
              <a:rPr lang="en-US" sz="2400" dirty="0" smtClean="0"/>
              <a:t>, Ni </a:t>
            </a:r>
            <a:r>
              <a:rPr lang="en-US" sz="2400" dirty="0" err="1" smtClean="0"/>
              <a:t>Wayan</a:t>
            </a:r>
            <a:r>
              <a:rPr lang="en-US" sz="2400" dirty="0" smtClean="0"/>
              <a:t> </a:t>
            </a:r>
            <a:r>
              <a:rPr lang="en-US" sz="2400" dirty="0" err="1" smtClean="0"/>
              <a:t>Switrayni</a:t>
            </a:r>
            <a:r>
              <a:rPr lang="en-US" sz="2400" dirty="0" smtClean="0"/>
              <a:t>, </a:t>
            </a:r>
            <a:r>
              <a:rPr lang="en-US" sz="2400" dirty="0" err="1" smtClean="0"/>
              <a:t>Irwansyah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𝑏𝑎𝑏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3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be the dihedral group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,⋅⋅⋅,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nontrivial 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be the dihedral group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=0,1,2,⋅⋅⋅,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non-trivial 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8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be the dihedral group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. If n is composite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⋅⋅⋅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⋅⋅⋅ 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non-trivial 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be a finite group. Non-coprime graph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graph with its vertices consist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two different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are said to be adjacent 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 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ID" dirty="0"/>
                  <a:t>The non-coprime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/>
                  <a:t> is a complete graph or can be partitioned into two complete graphs whenever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is a prime power.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2769" y="1844825"/>
            <a:ext cx="6650275" cy="4032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9877" y="1844825"/>
            <a:ext cx="3600399" cy="4032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3250" r="14300" b="15351"/>
          <a:stretch/>
        </p:blipFill>
        <p:spPr>
          <a:xfrm>
            <a:off x="5302324" y="2030194"/>
            <a:ext cx="3313793" cy="3313793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14069" r="13376" b="21358"/>
          <a:stretch/>
        </p:blipFill>
        <p:spPr>
          <a:xfrm>
            <a:off x="1362558" y="2203315"/>
            <a:ext cx="3363702" cy="29980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360723" y="5226409"/>
                <a:ext cx="3182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1.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0723" y="5226409"/>
                <a:ext cx="31820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3" t="-819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6953104" y="5395866"/>
                <a:ext cx="332602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104" y="5395866"/>
                <a:ext cx="332602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14300" r="15350" b="18500"/>
          <a:stretch/>
        </p:blipFill>
        <p:spPr>
          <a:xfrm>
            <a:off x="8563613" y="2203315"/>
            <a:ext cx="3219431" cy="31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be the dihedral group.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complete graph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be the</a:t>
                </a:r>
                <a:r>
                  <a:rPr lang="id-ID" dirty="0"/>
                  <a:t> dihedral group. If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d-ID" dirty="0"/>
                  <a:t>  for some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d-ID" dirty="0"/>
                  <a:t> and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/>
                  <a:t> is</a:t>
                </a:r>
                <a:r>
                  <a:rPr lang="en-US" dirty="0"/>
                  <a:t> an odd</a:t>
                </a:r>
                <a:r>
                  <a:rPr lang="id-ID" dirty="0"/>
                  <a:t> prime</a:t>
                </a:r>
                <a:r>
                  <a:rPr lang="en-US" dirty="0"/>
                  <a:t>. T</a:t>
                </a:r>
                <a:r>
                  <a:rPr lang="id-ID" dirty="0"/>
                  <a:t>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dirty="0"/>
                  <a:t> can be partitioned into two disjoint complete graphs</a:t>
                </a:r>
                <a:r>
                  <a:rPr lang="id-ID" i="1" dirty="0" smtClean="0"/>
                  <a:t>.</a:t>
                </a:r>
                <a:endParaRPr lang="en-US" i="1" dirty="0" smtClean="0"/>
              </a:p>
              <a:p>
                <a:pPr marL="0" indent="0" algn="just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i="1" dirty="0" smtClean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The</a:t>
                </a:r>
                <a:r>
                  <a:rPr lang="en-US" dirty="0"/>
                  <a:t>se</a:t>
                </a:r>
                <a:r>
                  <a:rPr lang="id-ID" dirty="0"/>
                  <a:t> are </a:t>
                </a:r>
                <a:r>
                  <a:rPr lang="en-US" dirty="0"/>
                  <a:t>all </a:t>
                </a:r>
                <a:r>
                  <a:rPr lang="id-ID" dirty="0"/>
                  <a:t>non-trivial subgroups of dihedral </a:t>
                </a:r>
                <a:r>
                  <a:rPr lang="id-ID" dirty="0" smtClean="0"/>
                  <a:t>groups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,⋅⋅⋅,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=0,1,2,⋅⋅⋅,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,⋅⋅⋅,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d-ID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d-ID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id-ID">
                        <a:latin typeface="Cambria Math" panose="02040503050406030204" pitchFamily="18" charset="0"/>
                      </a:rPr>
                      <m:t>⋅⋅⋅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d-ID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sup>
                        </m:sSup>
                        <m:r>
                          <a:rPr lang="id-ID">
                            <a:latin typeface="Cambria Math" panose="02040503050406030204" pitchFamily="18" charset="0"/>
                          </a:rPr>
                          <m:t>,⋅⋅⋅,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d-ID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sub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sup>
                        </m:sSup>
                        <m:r>
                          <a:rPr lang="id-ID">
                            <a:latin typeface="Cambria Math" panose="02040503050406030204" pitchFamily="18" charset="0"/>
                          </a:rPr>
                          <m:t>  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d-ID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sub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,⋅⋅⋅,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d-ID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sub>
                                  <m: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sup>
                        </m:sSup>
                      </m:e>
                    </m:d>
                    <m:r>
                      <a:rPr lang="id-ID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≤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≤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non trivial subgroup of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then the non-coprime graph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trivial graph or a complete graph or can be partitioned into two complete graphs.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10189608" cy="4572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Example 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id-ID" sz="3000" i="1">
                        <a:latin typeface="Cambria Math"/>
                      </a:rPr>
                      <m:t>={</m:t>
                    </m:r>
                    <m:r>
                      <a:rPr lang="id-ID" sz="3000" i="1">
                        <a:latin typeface="Cambria Math"/>
                      </a:rPr>
                      <m:t>𝑒</m:t>
                    </m:r>
                    <m:r>
                      <a:rPr lang="id-ID" sz="3000" i="1">
                        <a:latin typeface="Cambria Math"/>
                      </a:rPr>
                      <m:t>, </m:t>
                    </m:r>
                    <m:r>
                      <a:rPr lang="id-ID" sz="3000" i="1">
                        <a:latin typeface="Cambria Math"/>
                      </a:rPr>
                      <m:t>𝑎</m:t>
                    </m:r>
                    <m:r>
                      <a:rPr lang="id-ID" sz="3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id-ID" sz="3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id-ID" sz="3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,</m:t>
                    </m:r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3000" i="1">
                        <a:latin typeface="Cambria Math"/>
                      </a:rPr>
                      <m:t>𝑎𝑏</m:t>
                    </m:r>
                    <m:r>
                      <a:rPr lang="id-ID" sz="3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id-ID" sz="3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id-ID" sz="3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id-ID" sz="3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id-ID" sz="3000" i="1">
                        <a:latin typeface="Cambria Math"/>
                      </a:rPr>
                      <m:t>𝑏</m:t>
                    </m:r>
                    <m:r>
                      <a:rPr lang="id-ID" sz="3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0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Some subgroup nontrivial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d-ID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i="1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id-ID" i="1">
                        <a:latin typeface="Cambria Math"/>
                      </a:rPr>
                      <m:t>𝑏</m:t>
                    </m:r>
                    <m:r>
                      <a:rPr lang="id-ID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id-ID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10189608" cy="4572000"/>
              </a:xfrm>
              <a:blipFill rotWithShape="0">
                <a:blip r:embed="rId2"/>
                <a:stretch>
                  <a:fillRect l="-89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5350" r="15350" b="23750"/>
          <a:stretch/>
        </p:blipFill>
        <p:spPr>
          <a:xfrm>
            <a:off x="1771866" y="188640"/>
            <a:ext cx="2867905" cy="252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0" t="39500" r="44750" b="47900"/>
          <a:stretch/>
        </p:blipFill>
        <p:spPr>
          <a:xfrm>
            <a:off x="7995952" y="1154611"/>
            <a:ext cx="819091" cy="756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12380" r="21651" b="22624"/>
          <a:stretch/>
        </p:blipFill>
        <p:spPr>
          <a:xfrm>
            <a:off x="1623277" y="3297793"/>
            <a:ext cx="3024336" cy="2066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21651" r="14300" b="23750"/>
          <a:stretch/>
        </p:blipFill>
        <p:spPr>
          <a:xfrm>
            <a:off x="6679271" y="2956538"/>
            <a:ext cx="3726777" cy="2892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1614813" y="2668270"/>
                <a:ext cx="3182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813" y="2668270"/>
                <a:ext cx="318201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6814492" y="2132856"/>
                <a:ext cx="3182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4492" y="2132856"/>
                <a:ext cx="318201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1623277" y="5624394"/>
                <a:ext cx="3182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277" y="5624394"/>
                <a:ext cx="318201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6951654" y="5848962"/>
                <a:ext cx="31820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Fig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.  </a:t>
                </a:r>
                <a:r>
                  <a:rPr kumimoji="0" lang="en-US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Non-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Coprime </a:t>
                </a:r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graph</a:t>
                </a:r>
                <a:r>
                  <a:rPr kumimoji="0" lang="id-ID" b="1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id-ID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</a:t>
                </a:r>
                <a:endParaRPr kumimoji="0" lang="id-ID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1654" y="5848962"/>
                <a:ext cx="318201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9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prime power, then the non-coprime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always a complete graph or can be partitioned into two complete graphs.  The same case happened to any subgroups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67" t="-1927" r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 bwMode="auto">
              <a:xfrm>
                <a:off x="5180251" y="482600"/>
                <a:ext cx="6195986" cy="5689600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None/>
                  <a:defRPr sz="2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lnSpc>
                    <a:spcPct val="12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A.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Gazir</a:t>
                </a:r>
                <a:r>
                  <a:rPr lang="en-US" sz="1600" dirty="0">
                    <a:solidFill>
                      <a:schemeClr val="tx1"/>
                    </a:solidFill>
                  </a:rPr>
                  <a:t> S, I. G. A. W.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Wardhana</a:t>
                </a:r>
                <a:r>
                  <a:rPr lang="en-US" sz="1600" dirty="0">
                    <a:solidFill>
                      <a:schemeClr val="tx1"/>
                    </a:solidFill>
                  </a:rPr>
                  <a:t>,  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Subgrup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 Non Trivial Dari 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Grup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 Dihedral</a:t>
                </a:r>
                <a:r>
                  <a:rPr lang="en-US" sz="1600" dirty="0">
                    <a:solidFill>
                      <a:schemeClr val="tx1"/>
                    </a:solidFill>
                  </a:rPr>
                  <a:t>, Eigen Mathematics Journal, vol. 2, no. 2, 73-76 (2019).</a:t>
                </a:r>
              </a:p>
              <a:p>
                <a:pPr lvl="0"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Gazir</a:t>
                </a:r>
                <a:r>
                  <a:rPr lang="en-US" sz="1600" dirty="0">
                    <a:solidFill>
                      <a:schemeClr val="tx1"/>
                    </a:solidFill>
                  </a:rPr>
                  <a:t> S, I. G. A. W.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Wardhana</a:t>
                </a:r>
                <a:r>
                  <a:rPr lang="en-US" sz="1600" dirty="0">
                    <a:solidFill>
                      <a:schemeClr val="tx1"/>
                    </a:solidFill>
                  </a:rPr>
                  <a:t>, N. W.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Switrayni</a:t>
                </a:r>
                <a:r>
                  <a:rPr lang="en-US" sz="1600" dirty="0">
                    <a:solidFill>
                      <a:schemeClr val="tx1"/>
                    </a:solidFill>
                  </a:rPr>
                  <a:t>, and Q.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Aini</a:t>
                </a:r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Some Properties Of Coprime Graph Of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 is a Prime Power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, Journal of Fundamental Mathematics and Applications, vol.3, no.1, 34-38 (2020).</a:t>
                </a:r>
              </a:p>
              <a:p>
                <a:pPr lvl="0"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Mansoori</a:t>
                </a:r>
                <a:r>
                  <a:rPr lang="en-US" sz="1600" dirty="0">
                    <a:solidFill>
                      <a:schemeClr val="tx1"/>
                    </a:solidFill>
                  </a:rPr>
                  <a:t>, A.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Erfanian</a:t>
                </a:r>
                <a:r>
                  <a:rPr lang="en-US" sz="1600" dirty="0">
                    <a:solidFill>
                      <a:schemeClr val="tx1"/>
                    </a:solidFill>
                  </a:rPr>
                  <a:t>, and B.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Tolue</a:t>
                </a:r>
                <a:r>
                  <a:rPr lang="en-US" sz="1600" dirty="0">
                    <a:solidFill>
                      <a:schemeClr val="tx1"/>
                    </a:solidFill>
                  </a:rPr>
                  <a:t>,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Non-coprime graph of a finite group</a:t>
                </a:r>
                <a:r>
                  <a:rPr lang="en-US" sz="1600" dirty="0">
                    <a:solidFill>
                      <a:schemeClr val="tx1"/>
                    </a:solidFill>
                  </a:rPr>
                  <a:t>, AIP Conference Proceedings  1750, 050017 (2016).</a:t>
                </a:r>
              </a:p>
              <a:p>
                <a:pPr lvl="0"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R. Juliana, M.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Masriani</a:t>
                </a:r>
                <a:r>
                  <a:rPr lang="en-US" sz="1600" dirty="0">
                    <a:solidFill>
                      <a:schemeClr val="tx1"/>
                    </a:solidFill>
                  </a:rPr>
                  <a:t>, I. G. A. W.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Wardhana</a:t>
                </a:r>
                <a:r>
                  <a:rPr lang="en-US" sz="1600" dirty="0">
                    <a:solidFill>
                      <a:schemeClr val="tx1"/>
                    </a:solidFill>
                  </a:rPr>
                  <a:t>, N. W.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Switrayni</a:t>
                </a:r>
                <a:r>
                  <a:rPr lang="en-US" sz="1600" dirty="0">
                    <a:solidFill>
                      <a:schemeClr val="tx1"/>
                    </a:solidFill>
                  </a:rPr>
                  <a:t>, I.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Irwansyah</a:t>
                </a:r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Coprime Graph Of Integers Modulo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 Group And Its Subgroups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Journal of Fundamental Mathematics and Applications, vol.3, no.1, 15-18 (2020)</a:t>
                </a:r>
              </a:p>
              <a:p>
                <a:pPr lvl="0"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X. L. Ma, H.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Q.Wei</a:t>
                </a:r>
                <a:r>
                  <a:rPr lang="en-US" sz="1600" dirty="0">
                    <a:solidFill>
                      <a:schemeClr val="tx1"/>
                    </a:solidFill>
                  </a:rPr>
                  <a:t> and L. Y. Yang,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The Coprime Graph Of A Group</a:t>
                </a:r>
                <a:r>
                  <a:rPr lang="en-US" sz="1600" dirty="0">
                    <a:solidFill>
                      <a:schemeClr val="tx1"/>
                    </a:solidFill>
                  </a:rPr>
                  <a:t>,  International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Journalof</a:t>
                </a:r>
                <a:r>
                  <a:rPr lang="en-US" sz="1600" dirty="0">
                    <a:solidFill>
                      <a:schemeClr val="tx1"/>
                    </a:solidFill>
                  </a:rPr>
                  <a:t> Group Theory, vol. 3, no. 3, 13-23 (2014).</a:t>
                </a: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51" y="482600"/>
                <a:ext cx="6195986" cy="5689600"/>
              </a:xfrm>
              <a:prstGeom prst="rect">
                <a:avLst/>
              </a:prstGeom>
              <a:blipFill rotWithShape="0">
                <a:blip r:embed="rId2"/>
                <a:stretch>
                  <a:fillRect l="-491" r="-294"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Ma, 2014. </a:t>
                </a:r>
                <a:r>
                  <a:rPr lang="en-US" dirty="0"/>
                  <a:t>The Coprime Graph Of A </a:t>
                </a:r>
                <a:r>
                  <a:rPr lang="en-US" dirty="0" smtClean="0"/>
                  <a:t>Group. </a:t>
                </a:r>
                <a:endParaRPr lang="en-US" dirty="0"/>
              </a:p>
              <a:p>
                <a:pPr algn="just"/>
                <a:r>
                  <a:rPr lang="en-US" dirty="0" err="1" smtClean="0"/>
                  <a:t>Mansoori</a:t>
                </a:r>
                <a:r>
                  <a:rPr lang="en-US" dirty="0" smtClean="0"/>
                  <a:t>, 2016. </a:t>
                </a:r>
                <a:r>
                  <a:rPr lang="en-US" dirty="0"/>
                  <a:t>Non-coprime graph of a finite </a:t>
                </a:r>
                <a:r>
                  <a:rPr lang="en-US" dirty="0" smtClean="0"/>
                  <a:t>group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smtClean="0"/>
                  <a:t>Juliana, 2020. </a:t>
                </a:r>
                <a:r>
                  <a:rPr lang="en-US" dirty="0"/>
                  <a:t>Coprime Graph Of Integers Modulo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Group And Its </a:t>
                </a:r>
                <a:r>
                  <a:rPr lang="en-US" dirty="0" smtClean="0"/>
                  <a:t>Subgroups.</a:t>
                </a:r>
              </a:p>
              <a:p>
                <a:pPr algn="just"/>
                <a:r>
                  <a:rPr lang="en-US" dirty="0" err="1" smtClean="0"/>
                  <a:t>Gazir</a:t>
                </a:r>
                <a:r>
                  <a:rPr lang="en-US" dirty="0" smtClean="0"/>
                  <a:t>, 2020. </a:t>
                </a:r>
                <a:r>
                  <a:rPr lang="en-US" dirty="0"/>
                  <a:t>Some Properties Of Coprime Graph Of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is a Prime </a:t>
                </a:r>
                <a:r>
                  <a:rPr lang="en-US" dirty="0" smtClean="0"/>
                  <a:t>Power.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3" t="-3200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</a:t>
                </a:r>
                <a:r>
                  <a:rPr lang="id-ID" dirty="0"/>
                  <a:t>raph</a:t>
                </a:r>
                <a:r>
                  <a:rPr lang="en-US" dirty="0"/>
                  <a:t> is an ordered set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comprising</a:t>
                </a:r>
                <a:r>
                  <a:rPr lang="id-ID" dirty="0"/>
                  <a:t>:</a:t>
                </a:r>
                <a:endParaRPr lang="en-US" dirty="0"/>
              </a:p>
              <a:p>
                <a:pPr lvl="0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</a:t>
                </a:r>
                <a:r>
                  <a:rPr lang="id-ID" dirty="0"/>
                  <a:t> non-empty set of vertices </a:t>
                </a:r>
                <a:endParaRPr lang="en-US" dirty="0"/>
              </a:p>
              <a:p>
                <a:pPr lvl="0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</a:t>
                </a:r>
                <a:r>
                  <a:rPr lang="id-ID" dirty="0"/>
                  <a:t>edge set of </a:t>
                </a:r>
                <a:r>
                  <a:rPr lang="en-US" dirty="0"/>
                  <a:t>a pair </a:t>
                </a:r>
                <a:r>
                  <a:rPr lang="id-ID" dirty="0"/>
                  <a:t>vertices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⊆{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3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4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undirected simple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complete graph if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/>
                  <a:t>A nonempty set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is said </a:t>
                </a:r>
                <a:r>
                  <a:rPr lang="en-US" dirty="0"/>
                  <a:t>to be </a:t>
                </a:r>
                <a:r>
                  <a:rPr lang="id-ID" dirty="0"/>
                  <a:t>a group if in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there is defined a binary operation, called the product and 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id-ID" dirty="0"/>
                  <a:t> such that, for any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then</a:t>
                </a:r>
                <a:endParaRPr lang="en-US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implies </a:t>
                </a:r>
                <a:r>
                  <a:rPr lang="id-ID" dirty="0"/>
                  <a:t>that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(closed).</a:t>
                </a:r>
                <a:endParaRPr lang="en-US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dirty="0"/>
                  <a:t> (associative law).</a:t>
                </a:r>
                <a:endParaRPr lang="en-US" dirty="0"/>
              </a:p>
              <a:p>
                <a:pPr lvl="0" algn="just"/>
                <a:r>
                  <a:rPr lang="id-ID" dirty="0"/>
                  <a:t>There exists an element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such </a:t>
                </a:r>
                <a:r>
                  <a:rPr lang="id-ID" dirty="0"/>
                  <a:t>that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/>
                  <a:t> for  all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(the existence of an identity element).</a:t>
                </a:r>
                <a:endParaRPr lang="en-US" dirty="0"/>
              </a:p>
              <a:p>
                <a:pPr lvl="0" algn="just"/>
                <a:r>
                  <a:rPr lang="id-ID" dirty="0"/>
                  <a:t>For every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there exists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such that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d-ID" dirty="0"/>
                  <a:t> (the existence of </a:t>
                </a:r>
                <a:r>
                  <a:rPr lang="id-ID" dirty="0" smtClean="0"/>
                  <a:t>inverse</a:t>
                </a:r>
                <a:r>
                  <a:rPr lang="id-ID" dirty="0"/>
                  <a:t>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3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Let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d-ID" dirty="0"/>
                  <a:t> be a non-empty </a:t>
                </a:r>
                <a:r>
                  <a:rPr lang="en-US" dirty="0"/>
                  <a:t>sub</a:t>
                </a:r>
                <a:r>
                  <a:rPr lang="id-ID" dirty="0"/>
                  <a:t>set of a group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. </a:t>
                </a:r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d-ID" dirty="0"/>
                  <a:t> is a subgroup of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 if</a:t>
                </a:r>
                <a:r>
                  <a:rPr lang="en-US" dirty="0"/>
                  <a:t>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d-ID" dirty="0"/>
                  <a:t>,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d-ID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/>
                  <a:t>Suppose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.∗)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is </a:t>
                </a:r>
                <a:r>
                  <a:rPr lang="id-ID" dirty="0"/>
                  <a:t>any group. Let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/>
                  <a:t> </a:t>
                </a:r>
                <a:r>
                  <a:rPr lang="en-US" dirty="0"/>
                  <a:t>be</a:t>
                </a:r>
                <a:r>
                  <a:rPr lang="id-ID" dirty="0"/>
                  <a:t> any element of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d-ID" dirty="0"/>
                  <a:t>. </a:t>
                </a:r>
                <a:r>
                  <a:rPr lang="en-US" dirty="0"/>
                  <a:t>The</a:t>
                </a:r>
                <a:r>
                  <a:rPr lang="id-ID" dirty="0"/>
                  <a:t> small</a:t>
                </a:r>
                <a:r>
                  <a:rPr lang="en-US" dirty="0" err="1"/>
                  <a:t>est</a:t>
                </a:r>
                <a:r>
                  <a:rPr lang="en-US" dirty="0"/>
                  <a:t> positive</a:t>
                </a:r>
                <a:r>
                  <a:rPr lang="id-ID" dirty="0"/>
                  <a:t> integer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d-ID" dirty="0"/>
                  <a:t> that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is </a:t>
                </a:r>
                <a:r>
                  <a:rPr lang="id-ID" dirty="0"/>
                  <a:t>said as an order of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/>
                  <a:t>, and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The</a:t>
                </a:r>
                <a:r>
                  <a:rPr lang="id-ID" dirty="0"/>
                  <a:t> dihedral group with order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set: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𝑏𝑎𝑏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d-ID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n</m:t>
                    </m:r>
                    <m:r>
                      <a:rPr lang="id-ID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53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448</Words>
  <Application>Microsoft Office PowerPoint</Application>
  <PresentationFormat>Custom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Cambria Math</vt:lpstr>
      <vt:lpstr>Euphemia</vt:lpstr>
      <vt:lpstr>Times New Roman</vt:lpstr>
      <vt:lpstr>Math 16x9</vt:lpstr>
      <vt:lpstr>SOME RESULTS OF NON-COPRIME GRAPH OF THE DIHEDRAL GROUP D_2n FOR n A PRIME POWER</vt:lpstr>
      <vt:lpstr>Introduction</vt:lpstr>
      <vt:lpstr>PowerPoint Presentation</vt:lpstr>
      <vt:lpstr>Definition 1</vt:lpstr>
      <vt:lpstr>Definition 2</vt:lpstr>
      <vt:lpstr>Definition 3</vt:lpstr>
      <vt:lpstr>Theorem 1</vt:lpstr>
      <vt:lpstr>Definition 4</vt:lpstr>
      <vt:lpstr>Definition 5</vt:lpstr>
      <vt:lpstr>Theorem 2</vt:lpstr>
      <vt:lpstr>Theorem 3</vt:lpstr>
      <vt:lpstr>Theorem 4</vt:lpstr>
      <vt:lpstr>Theorem 5</vt:lpstr>
      <vt:lpstr>Definition 6</vt:lpstr>
      <vt:lpstr>Main Result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User</cp:lastModifiedBy>
  <cp:revision>25</cp:revision>
  <dcterms:created xsi:type="dcterms:W3CDTF">2020-09-15T05:57:11Z</dcterms:created>
  <dcterms:modified xsi:type="dcterms:W3CDTF">2020-09-26T14:01:58Z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