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7" r:id="rId3"/>
    <p:sldId id="258" r:id="rId4"/>
    <p:sldId id="261" r:id="rId5"/>
    <p:sldId id="262" r:id="rId6"/>
    <p:sldId id="273" r:id="rId7"/>
    <p:sldId id="272" r:id="rId8"/>
    <p:sldId id="274" r:id="rId9"/>
    <p:sldId id="275" r:id="rId10"/>
    <p:sldId id="276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howGuides="1">
      <p:cViewPr>
        <p:scale>
          <a:sx n="70" d="100"/>
          <a:sy n="70" d="100"/>
        </p:scale>
        <p:origin x="-728" y="-112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26660" y="6356351"/>
            <a:ext cx="2243338" cy="365125"/>
          </a:xfrm>
        </p:spPr>
        <p:txBody>
          <a:bodyPr/>
          <a:lstStyle>
            <a:lvl1pPr algn="r">
              <a:defRPr sz="2400" b="1" cap="none" baseline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IComCos,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958571" y="476672"/>
            <a:ext cx="5925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i="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INTERNATIONAL CONFERENCE on MATHEMATICS,</a:t>
            </a:r>
            <a:br>
              <a:rPr lang="en-US" sz="1800" b="1" i="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800" b="1" i="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COMPUTATIONAL SCIENCES AND STATISTICS 2020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8234469" y="1092939"/>
            <a:ext cx="3699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29</a:t>
            </a:r>
            <a:r>
              <a:rPr lang="en-US" sz="1400" b="1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September, 2020 | Online Conference</a:t>
            </a:r>
            <a:endParaRPr lang="en-US" sz="1400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9772" y="294043"/>
            <a:ext cx="918077" cy="918077"/>
          </a:xfrm>
          <a:prstGeom prst="rect">
            <a:avLst/>
          </a:prstGeom>
        </p:spPr>
      </p:pic>
      <p:pic>
        <p:nvPicPr>
          <p:cNvPr id="21" name="Picture 2" descr="AIP Publishing confirmed as publisher - ICIMECE 201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22004" y="614122"/>
            <a:ext cx="1984866" cy="65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ICoMPAC-ICoMPAC-6th International Conference on Mathematics: Pure, Applied  and Computation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85900" y="306528"/>
            <a:ext cx="902054" cy="90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17955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9/24/2020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040880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9/24/2020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612817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9/24/2020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ICOMCOS 2020, 29</a:t>
            </a:r>
            <a:r>
              <a:rPr lang="en-US" baseline="30000" dirty="0" smtClean="0"/>
              <a:t>TH</a:t>
            </a:r>
            <a:r>
              <a:rPr lang="en-US" dirty="0" smtClean="0"/>
              <a:t> September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185532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 userDrawn="1"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Box 24"/>
          <p:cNvSpPr txBox="1"/>
          <p:nvPr userDrawn="1"/>
        </p:nvSpPr>
        <p:spPr>
          <a:xfrm>
            <a:off x="5958571" y="770137"/>
            <a:ext cx="5925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i="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INTERNATIONAL CONFERENCE on MATHEMATICS,</a:t>
            </a:r>
            <a:br>
              <a:rPr lang="en-US" sz="1800" b="1" i="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800" b="1" i="0" kern="1200" dirty="0" smtClean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COMPUTATIONAL SCIENCES AND STATISTICS 2020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7462564" y="150911"/>
            <a:ext cx="3699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29</a:t>
            </a:r>
            <a:r>
              <a:rPr lang="en-US" sz="1400" b="1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4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September, 2020 | Online Conference</a:t>
            </a:r>
            <a:endParaRPr lang="en-US" sz="1400" dirty="0"/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5756" y="436078"/>
            <a:ext cx="918077" cy="918077"/>
          </a:xfrm>
          <a:prstGeom prst="rect">
            <a:avLst/>
          </a:prstGeom>
        </p:spPr>
      </p:pic>
      <p:pic>
        <p:nvPicPr>
          <p:cNvPr id="36" name="Picture 2" descr="AIP Publishing confirmed as publisher - ICIMECE 201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77988" y="613906"/>
            <a:ext cx="1984866" cy="65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8" descr="ICoMPAC-ICoMPAC-6th International Conference on Mathematics: Pure, Applied  and Computation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41884" y="374991"/>
            <a:ext cx="902054" cy="90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34467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9/24/2020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239113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9/24/2020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138358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9/24/2020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163578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9/24/2020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78381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9/24/2020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18043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73900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9/24/2020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ICOMCOS 2020, 29</a:t>
            </a:r>
            <a:r>
              <a:rPr lang="en-US" baseline="30000" dirty="0" smtClean="0"/>
              <a:t>TH</a:t>
            </a:r>
            <a:r>
              <a:rPr lang="en-US" dirty="0" smtClean="0"/>
              <a:t> September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AIP Publishing confirmed as publisher - ICIMECE 2018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8277" y="6249382"/>
            <a:ext cx="1755140" cy="57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CoMPAC-ICoMPAC-6th International Conference on Mathematics: Pure, Applied  and Computation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95687" y="6020384"/>
            <a:ext cx="740705" cy="74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5685" y="548680"/>
            <a:ext cx="918077" cy="91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524001"/>
            <a:ext cx="9152143" cy="4190999"/>
          </a:xfrm>
        </p:spPr>
        <p:txBody>
          <a:bodyPr/>
          <a:lstStyle/>
          <a:p>
            <a:r>
              <a:rPr lang="en-US" b="1" dirty="0" smtClean="0"/>
              <a:t>Modeling Pipes </a:t>
            </a:r>
            <a:br>
              <a:rPr lang="en-US" b="1" dirty="0" smtClean="0"/>
            </a:br>
            <a:r>
              <a:rPr lang="en-US" b="1" dirty="0" smtClean="0"/>
              <a:t>Using Pipes' Center Curves </a:t>
            </a:r>
            <a:br>
              <a:rPr lang="en-US" b="1" dirty="0" smtClean="0"/>
            </a:br>
            <a:r>
              <a:rPr lang="en-US" b="1" dirty="0" smtClean="0"/>
              <a:t>of Quadratic and Cubic </a:t>
            </a:r>
            <a:r>
              <a:rPr lang="en-US" b="1" dirty="0" err="1" smtClean="0"/>
              <a:t>Spline</a:t>
            </a:r>
            <a:r>
              <a:rPr lang="en-US" b="1" dirty="0" smtClean="0"/>
              <a:t> Interpolation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3412" y="55626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2060"/>
                </a:solidFill>
              </a:rPr>
              <a:t>Kusno</a:t>
            </a:r>
            <a:r>
              <a:rPr lang="en-US" dirty="0" smtClean="0">
                <a:solidFill>
                  <a:srgbClr val="002060"/>
                </a:solidFill>
              </a:rPr>
              <a:t>, University of </a:t>
            </a:r>
            <a:r>
              <a:rPr lang="en-US" dirty="0" err="1" smtClean="0">
                <a:solidFill>
                  <a:srgbClr val="002060"/>
                </a:solidFill>
              </a:rPr>
              <a:t>Jember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6761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012" y="1981201"/>
            <a:ext cx="4267200" cy="761999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/>
              <a:t>CONCLUSION</a:t>
            </a:r>
            <a:endParaRPr lang="en-US" sz="4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03212" y="2590800"/>
            <a:ext cx="7772400" cy="2667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8012" y="2743200"/>
            <a:ext cx="73914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AutoNum type="arabicPeriod"/>
            </a:pPr>
            <a:r>
              <a:rPr lang="en-US" sz="2400" b="1" dirty="0" smtClean="0"/>
              <a:t>Computations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H</a:t>
            </a:r>
            <a:r>
              <a:rPr lang="en-US" dirty="0" smtClean="0"/>
              <a:t>andy + Straightforward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smtClean="0"/>
              <a:t>P</a:t>
            </a:r>
            <a:r>
              <a:rPr lang="en-US" dirty="0" smtClean="0"/>
              <a:t>ipe </a:t>
            </a:r>
            <a:r>
              <a:rPr lang="en-US" dirty="0" smtClean="0"/>
              <a:t>shapes</a:t>
            </a:r>
          </a:p>
          <a:p>
            <a:pPr marL="342900" indent="-342900" algn="just">
              <a:buAutoNum type="arabicPeriod"/>
            </a:pPr>
            <a:r>
              <a:rPr lang="en-US" sz="2400" b="1" dirty="0" smtClean="0"/>
              <a:t>Easy to construct 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M</a:t>
            </a:r>
            <a:r>
              <a:rPr lang="en-US" dirty="0" smtClean="0"/>
              <a:t>any </a:t>
            </a:r>
            <a:r>
              <a:rPr lang="en-US" dirty="0" smtClean="0"/>
              <a:t>curvatures and multiple tracks.</a:t>
            </a:r>
          </a:p>
          <a:p>
            <a:pPr marL="342900" indent="-342900" algn="just">
              <a:buAutoNum type="arabicPeriod"/>
            </a:pPr>
            <a:r>
              <a:rPr lang="en-US" sz="2400" b="1" dirty="0" smtClean="0"/>
              <a:t>Quadratic </a:t>
            </a:r>
            <a:r>
              <a:rPr lang="en-US" sz="2400" b="1" dirty="0" err="1" smtClean="0"/>
              <a:t>spline</a:t>
            </a:r>
            <a:r>
              <a:rPr lang="en-US" sz="2400" b="1" dirty="0" smtClean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smtClean="0"/>
              <a:t>Fewer </a:t>
            </a:r>
            <a:r>
              <a:rPr lang="en-US" dirty="0" smtClean="0"/>
              <a:t>oscillations</a:t>
            </a:r>
          </a:p>
          <a:p>
            <a:pPr marL="342900" indent="-342900" algn="just">
              <a:buAutoNum type="arabicPeriod"/>
            </a:pPr>
            <a:r>
              <a:rPr lang="en-US" sz="2400" b="1" dirty="0" smtClean="0"/>
              <a:t>Cubic </a:t>
            </a:r>
            <a:r>
              <a:rPr lang="en-US" sz="2400" b="1" dirty="0" err="1" smtClean="0"/>
              <a:t>Spline</a:t>
            </a:r>
            <a:r>
              <a:rPr lang="en-US" sz="2400" b="1" dirty="0" smtClean="0"/>
              <a:t> 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C</a:t>
            </a:r>
            <a:r>
              <a:rPr lang="en-US" dirty="0" smtClean="0"/>
              <a:t>urves </a:t>
            </a:r>
            <a:r>
              <a:rPr lang="en-US" dirty="0" smtClean="0"/>
              <a:t>tighter </a:t>
            </a:r>
            <a:r>
              <a:rPr lang="en-US" i="1" dirty="0" smtClean="0"/>
              <a:t>C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4578" name="Picture 2" descr="Vector set of details ware pipes system in flat style. Broken pipe with leaking water. Collection of water tube, leakage, plastic pipeline, leaking valve, dripping drain. Industrial technology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8011" y="2209800"/>
            <a:ext cx="3200401" cy="3124200"/>
          </a:xfrm>
          <a:prstGeom prst="rect">
            <a:avLst/>
          </a:prstGeom>
          <a:noFill/>
          <a:ln w="9525">
            <a:solidFill>
              <a:srgbClr val="00B0F0"/>
            </a:solidFill>
          </a:ln>
        </p:spPr>
      </p:pic>
      <p:pic>
        <p:nvPicPr>
          <p:cNvPr id="7" name="Picture 2" descr="Vector set of details ware pipes system in flat style. Broken pipe with leaking water. Collection of water tube, leakage, plastic pipeline, leaking valve, dripping drain. Industrial technology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8011" y="2209800"/>
            <a:ext cx="3200401" cy="3124200"/>
          </a:xfrm>
          <a:prstGeom prst="rect">
            <a:avLst/>
          </a:prstGeom>
          <a:noFill/>
          <a:ln w="952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52090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74436" y="457200"/>
            <a:ext cx="9301576" cy="9906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0070C0"/>
                </a:solidFill>
              </a:rPr>
              <a:t>List of Presentation  </a:t>
            </a:r>
            <a:endParaRPr lang="en-US" sz="4800" b="1" dirty="0">
              <a:solidFill>
                <a:srgbClr val="0070C0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950411" y="1600200"/>
            <a:ext cx="9782801" cy="25146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 dirty="0" smtClean="0"/>
              <a:t> Introduction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Quadratic and Cubic Curves of </a:t>
            </a:r>
            <a:r>
              <a:rPr lang="en-US" b="1" dirty="0" err="1" smtClean="0">
                <a:solidFill>
                  <a:srgbClr val="0070C0"/>
                </a:solidFill>
              </a:rPr>
              <a:t>Spline</a:t>
            </a:r>
            <a:r>
              <a:rPr lang="en-US" b="1" dirty="0" smtClean="0">
                <a:solidFill>
                  <a:srgbClr val="0070C0"/>
                </a:solidFill>
              </a:rPr>
              <a:t> Interpolation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solidFill>
                  <a:srgbClr val="0070C0"/>
                </a:solidFill>
              </a:rPr>
              <a:t> Pipes Formulation &amp; Simulation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 Conclusions</a:t>
            </a:r>
          </a:p>
        </p:txBody>
      </p:sp>
    </p:spTree>
    <p:extLst>
      <p:ext uri="{BB962C8B-B14F-4D97-AF65-F5344CB8AC3E}">
        <p14:creationId xmlns:p14="http://schemas.microsoft.com/office/powerpoint/2010/main" xmlns="" val="1720426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1371600"/>
            <a:ext cx="8283272" cy="76199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Introduction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03212" y="2133600"/>
            <a:ext cx="11277600" cy="3124200"/>
          </a:xfrm>
        </p:spPr>
        <p:txBody>
          <a:bodyPr>
            <a:normAutofit/>
          </a:bodyPr>
          <a:lstStyle/>
          <a:p>
            <a:r>
              <a:rPr lang="en-US" dirty="0" smtClean="0"/>
              <a:t>Year: 2013 -2019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sym typeface="Symbol"/>
              </a:rPr>
              <a:t> </a:t>
            </a:r>
            <a:r>
              <a:rPr lang="en-US" dirty="0" smtClean="0">
                <a:sym typeface="Wingdings" pitchFamily="2" charset="2"/>
              </a:rPr>
              <a:t>7 </a:t>
            </a:r>
            <a:r>
              <a:rPr lang="en-US" dirty="0" err="1" smtClean="0">
                <a:sym typeface="Wingdings" pitchFamily="2" charset="2"/>
              </a:rPr>
              <a:t>Researchs</a:t>
            </a:r>
            <a:r>
              <a:rPr lang="en-US" dirty="0" smtClean="0">
                <a:sym typeface="Wingdings" pitchFamily="2" charset="2"/>
              </a:rPr>
              <a:t>  Pipes Construction</a:t>
            </a:r>
          </a:p>
          <a:p>
            <a:r>
              <a:rPr lang="en-US" dirty="0" smtClean="0">
                <a:sym typeface="Wingdings" pitchFamily="2" charset="2"/>
              </a:rPr>
              <a:t>Limitations:</a:t>
            </a:r>
          </a:p>
          <a:p>
            <a:pPr marL="514350" indent="-514350">
              <a:buAutoNum type="arabicPeriod"/>
            </a:pPr>
            <a:r>
              <a:rPr lang="en-US" dirty="0" smtClean="0"/>
              <a:t>Focus on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short measure models</a:t>
            </a:r>
          </a:p>
          <a:p>
            <a:pPr marL="514350" indent="-514350">
              <a:buAutoNum type="arabicPeriod"/>
            </a:pPr>
            <a:r>
              <a:rPr lang="en-US" dirty="0" smtClean="0">
                <a:sym typeface="Wingdings" pitchFamily="2" charset="2"/>
              </a:rPr>
              <a:t>Two Pipes Connection  </a:t>
            </a:r>
            <a:r>
              <a:rPr lang="en-US" i="1" dirty="0" smtClean="0">
                <a:sym typeface="Wingdings" pitchFamily="2" charset="2"/>
              </a:rPr>
              <a:t>C</a:t>
            </a:r>
            <a:r>
              <a:rPr lang="en-US" sz="2800" baseline="60000" dirty="0" smtClean="0">
                <a:sym typeface="Wingdings" pitchFamily="2" charset="2"/>
              </a:rPr>
              <a:t>1</a:t>
            </a:r>
          </a:p>
          <a:p>
            <a:pPr marL="514350" indent="-514350"/>
            <a:endParaRPr lang="en-US" sz="2800" dirty="0" smtClean="0">
              <a:sym typeface="Wingdings" pitchFamily="2" charset="2"/>
            </a:endParaRPr>
          </a:p>
          <a:p>
            <a:pPr marL="514350" indent="-514350"/>
            <a:r>
              <a:rPr lang="en-US" sz="2800" dirty="0" smtClean="0">
                <a:solidFill>
                  <a:srgbClr val="FF0000"/>
                </a:solidFill>
                <a:sym typeface="Wingdings" pitchFamily="2" charset="2"/>
              </a:rPr>
              <a:t>Presented Paper:</a:t>
            </a:r>
            <a:endParaRPr lang="en-US" sz="2800" baseline="60000" dirty="0" smtClean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en-US" dirty="0" smtClean="0"/>
              <a:t>To model the long pipes + connection </a:t>
            </a:r>
            <a:r>
              <a:rPr lang="en-US" i="1" dirty="0" smtClean="0"/>
              <a:t>C</a:t>
            </a:r>
            <a:r>
              <a:rPr lang="en-US" baseline="30000" dirty="0" smtClean="0"/>
              <a:t>2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32812" y="2945423"/>
            <a:ext cx="3581400" cy="2617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 descr="Vector set of details ware pipes system in flat style. Broken pipe with leaking water. Collection of water tube, leakage, plastic pipeline, leaking valve, dripping drain. Industrial technology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3612" y="2784930"/>
            <a:ext cx="1752600" cy="1710870"/>
          </a:xfrm>
          <a:prstGeom prst="rect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52090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8212" y="3352800"/>
            <a:ext cx="4056064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98612" y="76200"/>
            <a:ext cx="9220200" cy="1371600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solidFill>
                  <a:srgbClr val="0070C0"/>
                </a:solidFill>
              </a:rPr>
              <a:t>Quadratic and Cubic Curves </a:t>
            </a:r>
            <a:br>
              <a:rPr lang="en-US" sz="4800" b="1" dirty="0" smtClean="0">
                <a:solidFill>
                  <a:srgbClr val="0070C0"/>
                </a:solidFill>
              </a:rPr>
            </a:br>
            <a:r>
              <a:rPr lang="en-US" sz="4800" b="1" dirty="0" smtClean="0">
                <a:solidFill>
                  <a:srgbClr val="0070C0"/>
                </a:solidFill>
              </a:rPr>
              <a:t>of </a:t>
            </a:r>
            <a:r>
              <a:rPr lang="en-US" sz="4800" b="1" dirty="0" err="1" smtClean="0">
                <a:solidFill>
                  <a:srgbClr val="0070C0"/>
                </a:solidFill>
              </a:rPr>
              <a:t>Spline</a:t>
            </a:r>
            <a:r>
              <a:rPr lang="en-US" sz="4800" b="1" dirty="0" smtClean="0">
                <a:solidFill>
                  <a:srgbClr val="0070C0"/>
                </a:solidFill>
              </a:rPr>
              <a:t> Interpolation</a:t>
            </a:r>
            <a:r>
              <a:rPr lang="en-US" sz="3100" b="1" baseline="52000" dirty="0" smtClean="0">
                <a:solidFill>
                  <a:srgbClr val="FF0000"/>
                </a:solidFill>
              </a:rPr>
              <a:t>(Review)</a:t>
            </a:r>
            <a:endParaRPr lang="en-US" sz="3100" baseline="520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4812" y="1447800"/>
            <a:ext cx="91440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FF0000"/>
                </a:solidFill>
              </a:rPr>
              <a:t> Quadratic </a:t>
            </a:r>
            <a:r>
              <a:rPr lang="en-US" sz="2400" b="1" dirty="0" err="1" smtClean="0">
                <a:solidFill>
                  <a:srgbClr val="FF0000"/>
                </a:solidFill>
              </a:rPr>
              <a:t>Spline</a:t>
            </a:r>
            <a:r>
              <a:rPr lang="en-US" sz="2400" b="1" dirty="0" smtClean="0">
                <a:solidFill>
                  <a:srgbClr val="FF0000"/>
                </a:solidFill>
              </a:rPr>
              <a:t> Curve</a:t>
            </a:r>
          </a:p>
          <a:p>
            <a:r>
              <a:rPr lang="en-US" dirty="0" smtClean="0"/>
              <a:t>Curve : </a:t>
            </a:r>
            <a:r>
              <a:rPr lang="en-US" b="1" dirty="0" smtClean="0"/>
              <a:t>Q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) = </a:t>
            </a:r>
            <a:r>
              <a:rPr lang="en-US" b="1" dirty="0" smtClean="0"/>
              <a:t>a</a:t>
            </a:r>
            <a:r>
              <a:rPr lang="en-US" dirty="0" smtClean="0"/>
              <a:t>.</a:t>
            </a:r>
            <a:r>
              <a:rPr lang="en-US" i="1" dirty="0" smtClean="0"/>
              <a:t>u</a:t>
            </a:r>
            <a:r>
              <a:rPr lang="en-US" baseline="30000" dirty="0" smtClean="0"/>
              <a:t>2</a:t>
            </a:r>
            <a:r>
              <a:rPr lang="en-US" dirty="0" smtClean="0"/>
              <a:t> + </a:t>
            </a:r>
            <a:r>
              <a:rPr lang="en-US" b="1" dirty="0" err="1" smtClean="0"/>
              <a:t>b</a:t>
            </a:r>
            <a:r>
              <a:rPr lang="en-US" dirty="0" err="1" smtClean="0"/>
              <a:t>.</a:t>
            </a:r>
            <a:r>
              <a:rPr lang="en-US" i="1" dirty="0" err="1" smtClean="0"/>
              <a:t>u</a:t>
            </a:r>
            <a:r>
              <a:rPr lang="en-US" dirty="0" smtClean="0"/>
              <a:t> + </a:t>
            </a:r>
            <a:r>
              <a:rPr lang="en-US" b="1" dirty="0" smtClean="0"/>
              <a:t>c </a:t>
            </a:r>
            <a:r>
              <a:rPr lang="en-US" b="1" dirty="0" smtClean="0">
                <a:sym typeface="Wingdings" pitchFamily="2" charset="2"/>
              </a:rPr>
              <a:t> </a:t>
            </a:r>
            <a:r>
              <a:rPr lang="en-US" b="1" dirty="0" smtClean="0"/>
              <a:t>Q</a:t>
            </a:r>
            <a:r>
              <a:rPr lang="en-US" dirty="0" smtClean="0"/>
              <a:t>(0) = </a:t>
            </a:r>
            <a:r>
              <a:rPr lang="en-US" b="1" dirty="0" smtClean="0"/>
              <a:t>P</a:t>
            </a:r>
            <a:r>
              <a:rPr lang="en-US" baseline="-25000" dirty="0" smtClean="0"/>
              <a:t>0</a:t>
            </a:r>
            <a:r>
              <a:rPr lang="en-US" dirty="0" smtClean="0"/>
              <a:t>, </a:t>
            </a:r>
            <a:r>
              <a:rPr lang="en-US" b="1" dirty="0" smtClean="0"/>
              <a:t>Q</a:t>
            </a:r>
            <a:r>
              <a:rPr lang="en-US" dirty="0" smtClean="0"/>
              <a:t>(1) = </a:t>
            </a:r>
            <a:r>
              <a:rPr lang="en-US" b="1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, and </a:t>
            </a:r>
            <a:r>
              <a:rPr lang="en-US" b="1" dirty="0" err="1" smtClean="0"/>
              <a:t>Q</a:t>
            </a:r>
            <a:r>
              <a:rPr lang="en-US" i="1" baseline="30000" dirty="0" err="1" smtClean="0"/>
              <a:t>u</a:t>
            </a:r>
            <a:r>
              <a:rPr lang="en-US" dirty="0" smtClean="0"/>
              <a:t>(0) =</a:t>
            </a:r>
            <a:r>
              <a:rPr lang="en-US" b="1" dirty="0" smtClean="0"/>
              <a:t> P</a:t>
            </a:r>
            <a:r>
              <a:rPr lang="en-US" baseline="-25000" dirty="0" smtClean="0"/>
              <a:t>0</a:t>
            </a:r>
            <a:r>
              <a:rPr lang="en-US" baseline="30000" dirty="0" smtClean="0"/>
              <a:t>u</a:t>
            </a:r>
            <a:r>
              <a:rPr lang="en-US" dirty="0" smtClean="0"/>
              <a:t>. </a:t>
            </a:r>
          </a:p>
          <a:p>
            <a:r>
              <a:rPr lang="en-US" dirty="0" smtClean="0"/>
              <a:t>Curve in [</a:t>
            </a:r>
            <a:r>
              <a:rPr lang="en-US" b="1" dirty="0" smtClean="0"/>
              <a:t>P</a:t>
            </a:r>
            <a:r>
              <a:rPr lang="en-US" baseline="-25000" dirty="0" smtClean="0"/>
              <a:t>0</a:t>
            </a:r>
            <a:r>
              <a:rPr lang="en-US" dirty="0" smtClean="0"/>
              <a:t>,</a:t>
            </a:r>
            <a:r>
              <a:rPr lang="en-US" b="1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]: </a:t>
            </a:r>
            <a:r>
              <a:rPr lang="en-US" b="1" dirty="0" smtClean="0"/>
              <a:t>Q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) = </a:t>
            </a:r>
            <a:r>
              <a:rPr lang="en-US" b="1" dirty="0" smtClean="0"/>
              <a:t>a</a:t>
            </a:r>
            <a:r>
              <a:rPr lang="en-US" dirty="0" smtClean="0"/>
              <a:t>.</a:t>
            </a:r>
            <a:r>
              <a:rPr lang="en-US" i="1" dirty="0" smtClean="0"/>
              <a:t>u</a:t>
            </a:r>
            <a:r>
              <a:rPr lang="en-US" baseline="30000" dirty="0" smtClean="0"/>
              <a:t>2</a:t>
            </a:r>
            <a:r>
              <a:rPr lang="en-US" dirty="0" smtClean="0"/>
              <a:t> + </a:t>
            </a:r>
            <a:r>
              <a:rPr lang="en-US" b="1" dirty="0" err="1" smtClean="0"/>
              <a:t>b</a:t>
            </a:r>
            <a:r>
              <a:rPr lang="en-US" dirty="0" err="1" smtClean="0"/>
              <a:t>.</a:t>
            </a:r>
            <a:r>
              <a:rPr lang="en-US" i="1" dirty="0" err="1" smtClean="0"/>
              <a:t>u</a:t>
            </a:r>
            <a:r>
              <a:rPr lang="en-US" dirty="0" smtClean="0"/>
              <a:t> + </a:t>
            </a:r>
            <a:r>
              <a:rPr lang="en-US" b="1" dirty="0" smtClean="0"/>
              <a:t>c </a:t>
            </a:r>
            <a:r>
              <a:rPr lang="en-US" dirty="0" smtClean="0"/>
              <a:t>= (</a:t>
            </a:r>
            <a:r>
              <a:rPr lang="en-US" b="1" dirty="0" smtClean="0"/>
              <a:t>P</a:t>
            </a:r>
            <a:r>
              <a:rPr lang="en-US" baseline="-25000" dirty="0" smtClean="0"/>
              <a:t>1 </a:t>
            </a:r>
            <a:r>
              <a:rPr lang="en-US" dirty="0" smtClean="0"/>
              <a:t>- </a:t>
            </a:r>
            <a:r>
              <a:rPr lang="en-US" b="1" dirty="0" smtClean="0"/>
              <a:t>P</a:t>
            </a:r>
            <a:r>
              <a:rPr lang="en-US" baseline="-25000" dirty="0" smtClean="0"/>
              <a:t>0</a:t>
            </a:r>
            <a:r>
              <a:rPr lang="en-US" dirty="0" smtClean="0"/>
              <a:t> - </a:t>
            </a:r>
            <a:r>
              <a:rPr lang="en-US" b="1" dirty="0" smtClean="0"/>
              <a:t>P</a:t>
            </a:r>
            <a:r>
              <a:rPr lang="en-US" baseline="-25000" dirty="0" smtClean="0"/>
              <a:t>0</a:t>
            </a:r>
            <a:r>
              <a:rPr lang="en-US" baseline="30000" dirty="0" smtClean="0"/>
              <a:t>u</a:t>
            </a:r>
            <a:r>
              <a:rPr lang="en-US" dirty="0" smtClean="0"/>
              <a:t>).</a:t>
            </a:r>
            <a:r>
              <a:rPr lang="en-US" i="1" dirty="0" smtClean="0"/>
              <a:t>u</a:t>
            </a:r>
            <a:r>
              <a:rPr lang="en-US" baseline="30000" dirty="0" smtClean="0"/>
              <a:t>2</a:t>
            </a:r>
            <a:r>
              <a:rPr lang="en-US" dirty="0" smtClean="0"/>
              <a:t> + </a:t>
            </a:r>
            <a:r>
              <a:rPr lang="en-US" b="1" dirty="0" smtClean="0"/>
              <a:t>P</a:t>
            </a:r>
            <a:r>
              <a:rPr lang="en-US" baseline="-25000" dirty="0" smtClean="0"/>
              <a:t>0</a:t>
            </a:r>
            <a:r>
              <a:rPr lang="en-US" baseline="30000" dirty="0" smtClean="0"/>
              <a:t>u</a:t>
            </a:r>
            <a:r>
              <a:rPr lang="en-US" dirty="0" smtClean="0"/>
              <a:t>.</a:t>
            </a:r>
            <a:r>
              <a:rPr lang="en-US" i="1" dirty="0" smtClean="0"/>
              <a:t>u</a:t>
            </a:r>
            <a:r>
              <a:rPr lang="en-US" dirty="0" smtClean="0"/>
              <a:t> + </a:t>
            </a:r>
            <a:r>
              <a:rPr lang="en-US" b="1" dirty="0" smtClean="0"/>
              <a:t>P</a:t>
            </a:r>
            <a:r>
              <a:rPr lang="en-US" baseline="-25000" dirty="0" smtClean="0"/>
              <a:t>0</a:t>
            </a:r>
            <a:r>
              <a:rPr lang="en-US" dirty="0" smtClean="0"/>
              <a:t> with</a:t>
            </a:r>
            <a:r>
              <a:rPr lang="en-US" b="1" dirty="0" smtClean="0"/>
              <a:t> </a:t>
            </a:r>
            <a:r>
              <a:rPr lang="en-US" dirty="0" smtClean="0"/>
              <a:t>0 ≤ </a:t>
            </a:r>
            <a:r>
              <a:rPr lang="en-US" i="1" dirty="0" smtClean="0"/>
              <a:t>u </a:t>
            </a:r>
            <a:r>
              <a:rPr lang="en-US" dirty="0" smtClean="0"/>
              <a:t>≤ 1.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Data Control Points</a:t>
            </a:r>
            <a:r>
              <a:rPr lang="en-US" dirty="0" smtClean="0"/>
              <a:t>: </a:t>
            </a:r>
            <a:r>
              <a:rPr lang="en-US" b="1" dirty="0" smtClean="0"/>
              <a:t>P</a:t>
            </a:r>
            <a:r>
              <a:rPr lang="en-US" baseline="-25000" dirty="0" smtClean="0"/>
              <a:t>0</a:t>
            </a:r>
            <a:r>
              <a:rPr lang="en-US" dirty="0" smtClean="0"/>
              <a:t>, </a:t>
            </a:r>
            <a:r>
              <a:rPr lang="en-US" b="1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b="1" dirty="0" smtClean="0"/>
              <a:t>P</a:t>
            </a:r>
            <a:r>
              <a:rPr lang="en-US" baseline="-25000" dirty="0" smtClean="0"/>
              <a:t>2</a:t>
            </a:r>
            <a:r>
              <a:rPr lang="en-US" dirty="0" smtClean="0"/>
              <a:t>, …,</a:t>
            </a:r>
            <a:r>
              <a:rPr lang="en-US" b="1" dirty="0" err="1" smtClean="0"/>
              <a:t>P</a:t>
            </a:r>
            <a:r>
              <a:rPr lang="en-US" i="1" baseline="-25000" dirty="0" err="1" smtClean="0"/>
              <a:t>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Pb</a:t>
            </a:r>
            <a:r>
              <a:rPr lang="en-US" dirty="0" smtClean="0"/>
              <a:t>. Segment Curves in: [</a:t>
            </a:r>
            <a:r>
              <a:rPr lang="en-US" b="1" dirty="0" smtClean="0"/>
              <a:t>P</a:t>
            </a:r>
            <a:r>
              <a:rPr lang="en-US" baseline="-25000" dirty="0" smtClean="0"/>
              <a:t>0</a:t>
            </a:r>
            <a:r>
              <a:rPr lang="en-US" dirty="0" smtClean="0"/>
              <a:t>,</a:t>
            </a:r>
            <a:r>
              <a:rPr lang="en-US" b="1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], [</a:t>
            </a:r>
            <a:r>
              <a:rPr lang="en-US" b="1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,</a:t>
            </a:r>
            <a:r>
              <a:rPr lang="en-US" b="1" dirty="0" smtClean="0"/>
              <a:t>P</a:t>
            </a:r>
            <a:r>
              <a:rPr lang="en-US" baseline="-25000" dirty="0" smtClean="0"/>
              <a:t>2</a:t>
            </a:r>
            <a:r>
              <a:rPr lang="en-US" dirty="0" smtClean="0"/>
              <a:t>], [</a:t>
            </a:r>
            <a:r>
              <a:rPr lang="en-US" b="1" dirty="0" smtClean="0"/>
              <a:t>P</a:t>
            </a:r>
            <a:r>
              <a:rPr lang="en-US" baseline="-25000" dirty="0" smtClean="0"/>
              <a:t>2</a:t>
            </a:r>
            <a:r>
              <a:rPr lang="en-US" dirty="0" smtClean="0"/>
              <a:t>,</a:t>
            </a:r>
            <a:r>
              <a:rPr lang="en-US" b="1" dirty="0" smtClean="0"/>
              <a:t>P</a:t>
            </a:r>
            <a:r>
              <a:rPr lang="en-US" baseline="-25000" dirty="0" smtClean="0"/>
              <a:t>3</a:t>
            </a:r>
            <a:r>
              <a:rPr lang="en-US" dirty="0" smtClean="0"/>
              <a:t>], …, [</a:t>
            </a:r>
            <a:r>
              <a:rPr lang="en-US" b="1" dirty="0" smtClean="0"/>
              <a:t>P</a:t>
            </a:r>
            <a:r>
              <a:rPr lang="en-US" i="1" baseline="-25000" dirty="0" smtClean="0"/>
              <a:t>n</a:t>
            </a:r>
            <a:r>
              <a:rPr lang="en-US" baseline="-25000" dirty="0" smtClean="0"/>
              <a:t>-1</a:t>
            </a:r>
            <a:r>
              <a:rPr lang="en-US" dirty="0" smtClean="0"/>
              <a:t>,</a:t>
            </a:r>
            <a:r>
              <a:rPr lang="en-US" b="1" dirty="0" smtClean="0"/>
              <a:t>P</a:t>
            </a:r>
            <a:r>
              <a:rPr lang="en-US" i="1" baseline="-25000" dirty="0" smtClean="0"/>
              <a:t>n</a:t>
            </a:r>
            <a:r>
              <a:rPr lang="en-US" dirty="0" smtClean="0"/>
              <a:t>].</a:t>
            </a:r>
          </a:p>
          <a:p>
            <a:r>
              <a:rPr lang="en-US" dirty="0" smtClean="0"/>
              <a:t>Conditions of </a:t>
            </a:r>
            <a:r>
              <a:rPr lang="en-US" dirty="0" err="1" smtClean="0"/>
              <a:t>Spline</a:t>
            </a:r>
            <a:r>
              <a:rPr lang="en-US" dirty="0" smtClean="0"/>
              <a:t>: </a:t>
            </a:r>
            <a:r>
              <a:rPr lang="en-US" b="1" dirty="0" err="1" smtClean="0"/>
              <a:t>Q</a:t>
            </a:r>
            <a:r>
              <a:rPr lang="en-US" i="1" baseline="-25000" dirty="0" err="1" smtClean="0"/>
              <a:t>i</a:t>
            </a:r>
            <a:r>
              <a:rPr lang="en-US" dirty="0" smtClean="0"/>
              <a:t>(1) = </a:t>
            </a:r>
            <a:r>
              <a:rPr lang="en-US" b="1" dirty="0" smtClean="0"/>
              <a:t>Q</a:t>
            </a:r>
            <a:r>
              <a:rPr lang="en-US" i="1" baseline="-25000" dirty="0" smtClean="0"/>
              <a:t>i</a:t>
            </a:r>
            <a:r>
              <a:rPr lang="en-US" baseline="-25000" dirty="0" smtClean="0"/>
              <a:t>+1</a:t>
            </a:r>
            <a:r>
              <a:rPr lang="en-US" dirty="0" smtClean="0"/>
              <a:t>(0)  and  </a:t>
            </a:r>
            <a:r>
              <a:rPr lang="en-US" b="1" dirty="0" err="1" smtClean="0"/>
              <a:t>Q</a:t>
            </a:r>
            <a:r>
              <a:rPr lang="en-US" i="1" baseline="-25000" dirty="0" err="1" smtClean="0"/>
              <a:t>i</a:t>
            </a:r>
            <a:r>
              <a:rPr lang="en-US" baseline="30000" dirty="0" err="1" smtClean="0"/>
              <a:t>u</a:t>
            </a:r>
            <a:r>
              <a:rPr lang="en-US" dirty="0" smtClean="0"/>
              <a:t>(1) = </a:t>
            </a:r>
            <a:r>
              <a:rPr lang="en-US" b="1" dirty="0" smtClean="0"/>
              <a:t>Q</a:t>
            </a:r>
            <a:r>
              <a:rPr lang="en-US" i="1" baseline="-25000" dirty="0" smtClean="0"/>
              <a:t>i</a:t>
            </a:r>
            <a:r>
              <a:rPr lang="en-US" baseline="-25000" dirty="0" smtClean="0"/>
              <a:t>+1</a:t>
            </a:r>
            <a:r>
              <a:rPr lang="en-US" baseline="30000" dirty="0" smtClean="0"/>
              <a:t>u</a:t>
            </a:r>
            <a:r>
              <a:rPr lang="en-US" dirty="0" smtClean="0"/>
              <a:t>(0);  for </a:t>
            </a:r>
            <a:r>
              <a:rPr lang="en-US" i="1" dirty="0" err="1" smtClean="0"/>
              <a:t>i</a:t>
            </a:r>
            <a:r>
              <a:rPr lang="en-US" dirty="0" smtClean="0"/>
              <a:t> = 1, 2, 3, .., </a:t>
            </a:r>
            <a:r>
              <a:rPr lang="en-US" i="1" dirty="0" smtClean="0"/>
              <a:t>n</a:t>
            </a:r>
            <a:r>
              <a:rPr lang="en-US" dirty="0" smtClean="0"/>
              <a:t>-1. 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4812" y="5243178"/>
            <a:ext cx="6161555" cy="1386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561012" y="4334470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Solution:</a:t>
            </a:r>
          </a:p>
          <a:p>
            <a:r>
              <a:rPr lang="en-US" dirty="0" smtClean="0"/>
              <a:t>n     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Equations</a:t>
            </a:r>
          </a:p>
          <a:p>
            <a:r>
              <a:rPr lang="en-US" dirty="0" smtClean="0"/>
              <a:t>N+1 </a:t>
            </a:r>
            <a:r>
              <a:rPr lang="en-US" dirty="0" smtClean="0">
                <a:sym typeface="Wingdings" pitchFamily="2" charset="2"/>
              </a:rPr>
              <a:t> U</a:t>
            </a:r>
            <a:r>
              <a:rPr lang="en-US" dirty="0" smtClean="0"/>
              <a:t>nknown Tangent Vectors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Fixed One Value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1786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08461" y="4876800"/>
            <a:ext cx="6376951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065212" y="381000"/>
            <a:ext cx="9753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FF0000"/>
                </a:solidFill>
              </a:rPr>
              <a:t> Cubic </a:t>
            </a:r>
            <a:r>
              <a:rPr lang="en-US" sz="2400" b="1" dirty="0" err="1" smtClean="0">
                <a:solidFill>
                  <a:srgbClr val="FF0000"/>
                </a:solidFill>
              </a:rPr>
              <a:t>Spline</a:t>
            </a:r>
            <a:r>
              <a:rPr lang="en-US" sz="2400" b="1" dirty="0" smtClean="0">
                <a:solidFill>
                  <a:srgbClr val="FF0000"/>
                </a:solidFill>
              </a:rPr>
              <a:t> Curve</a:t>
            </a:r>
          </a:p>
          <a:p>
            <a:r>
              <a:rPr lang="en-US" dirty="0" smtClean="0"/>
              <a:t>Curve : </a:t>
            </a:r>
            <a:r>
              <a:rPr lang="en-US" b="1" dirty="0" smtClean="0"/>
              <a:t>Q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) = </a:t>
            </a:r>
            <a:r>
              <a:rPr lang="en-US" b="1" dirty="0" smtClean="0"/>
              <a:t>a</a:t>
            </a:r>
            <a:r>
              <a:rPr lang="en-US" dirty="0" smtClean="0"/>
              <a:t>.</a:t>
            </a:r>
            <a:r>
              <a:rPr lang="en-US" i="1" dirty="0" smtClean="0"/>
              <a:t>u</a:t>
            </a:r>
            <a:r>
              <a:rPr lang="en-US" baseline="30000" dirty="0" smtClean="0"/>
              <a:t>2</a:t>
            </a:r>
            <a:r>
              <a:rPr lang="en-US" dirty="0" smtClean="0"/>
              <a:t> + </a:t>
            </a:r>
            <a:r>
              <a:rPr lang="en-US" b="1" dirty="0" err="1" smtClean="0"/>
              <a:t>b</a:t>
            </a:r>
            <a:r>
              <a:rPr lang="en-US" dirty="0" err="1" smtClean="0"/>
              <a:t>.</a:t>
            </a:r>
            <a:r>
              <a:rPr lang="en-US" i="1" dirty="0" err="1" smtClean="0"/>
              <a:t>u</a:t>
            </a:r>
            <a:r>
              <a:rPr lang="en-US" dirty="0" smtClean="0"/>
              <a:t> + </a:t>
            </a:r>
            <a:r>
              <a:rPr lang="en-US" b="1" dirty="0" smtClean="0"/>
              <a:t>c </a:t>
            </a:r>
            <a:r>
              <a:rPr lang="en-US" b="1" dirty="0" smtClean="0">
                <a:sym typeface="Wingdings" pitchFamily="2" charset="2"/>
              </a:rPr>
              <a:t> </a:t>
            </a:r>
            <a:r>
              <a:rPr lang="en-US" b="1" dirty="0" smtClean="0"/>
              <a:t>Q</a:t>
            </a:r>
            <a:r>
              <a:rPr lang="en-US" dirty="0" smtClean="0"/>
              <a:t>(0) = </a:t>
            </a:r>
            <a:r>
              <a:rPr lang="en-US" b="1" dirty="0" smtClean="0"/>
              <a:t>P</a:t>
            </a:r>
            <a:r>
              <a:rPr lang="en-US" baseline="-25000" dirty="0" smtClean="0"/>
              <a:t>0</a:t>
            </a:r>
            <a:r>
              <a:rPr lang="en-US" dirty="0" smtClean="0"/>
              <a:t>, </a:t>
            </a:r>
            <a:r>
              <a:rPr lang="en-US" b="1" dirty="0" smtClean="0"/>
              <a:t>Q</a:t>
            </a:r>
            <a:r>
              <a:rPr lang="en-US" dirty="0" smtClean="0"/>
              <a:t>(1) = </a:t>
            </a:r>
            <a:r>
              <a:rPr lang="en-US" b="1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b="1" dirty="0" err="1" smtClean="0"/>
              <a:t>Q</a:t>
            </a:r>
            <a:r>
              <a:rPr lang="en-US" i="1" baseline="30000" dirty="0" err="1" smtClean="0"/>
              <a:t>u</a:t>
            </a:r>
            <a:r>
              <a:rPr lang="en-US" dirty="0" smtClean="0"/>
              <a:t>(0) =</a:t>
            </a:r>
            <a:r>
              <a:rPr lang="en-US" b="1" dirty="0" smtClean="0"/>
              <a:t> P</a:t>
            </a:r>
            <a:r>
              <a:rPr lang="en-US" baseline="-25000" dirty="0" smtClean="0"/>
              <a:t>0</a:t>
            </a:r>
            <a:r>
              <a:rPr lang="en-US" baseline="30000" dirty="0" smtClean="0"/>
              <a:t>u</a:t>
            </a:r>
            <a:r>
              <a:rPr lang="en-US" dirty="0" smtClean="0"/>
              <a:t>, and </a:t>
            </a:r>
            <a:r>
              <a:rPr lang="en-US" b="1" dirty="0" err="1" smtClean="0"/>
              <a:t>Q</a:t>
            </a:r>
            <a:r>
              <a:rPr lang="en-US" i="1" baseline="30000" dirty="0" err="1" smtClean="0"/>
              <a:t>u</a:t>
            </a:r>
            <a:r>
              <a:rPr lang="en-US" dirty="0" smtClean="0"/>
              <a:t>(1) =</a:t>
            </a:r>
            <a:r>
              <a:rPr lang="en-US" b="1" dirty="0" smtClean="0"/>
              <a:t> P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u</a:t>
            </a:r>
            <a:r>
              <a:rPr lang="en-US" dirty="0" smtClean="0"/>
              <a:t>.</a:t>
            </a:r>
          </a:p>
          <a:p>
            <a:r>
              <a:rPr lang="en-US" dirty="0" smtClean="0"/>
              <a:t>Curve in [</a:t>
            </a:r>
            <a:r>
              <a:rPr lang="en-US" b="1" dirty="0" smtClean="0"/>
              <a:t>P</a:t>
            </a:r>
            <a:r>
              <a:rPr lang="en-US" baseline="-25000" dirty="0" smtClean="0"/>
              <a:t>0</a:t>
            </a:r>
            <a:r>
              <a:rPr lang="en-US" dirty="0" smtClean="0"/>
              <a:t>,</a:t>
            </a:r>
            <a:r>
              <a:rPr lang="en-US" b="1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]: </a:t>
            </a:r>
            <a:r>
              <a:rPr lang="en-US" b="1" dirty="0" smtClean="0"/>
              <a:t>Q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) = [2(</a:t>
            </a:r>
            <a:r>
              <a:rPr lang="en-US" b="1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–</a:t>
            </a:r>
            <a:r>
              <a:rPr lang="en-US" b="1" dirty="0" smtClean="0"/>
              <a:t>P</a:t>
            </a:r>
            <a:r>
              <a:rPr lang="en-US" baseline="-25000" dirty="0" smtClean="0"/>
              <a:t>0</a:t>
            </a:r>
            <a:r>
              <a:rPr lang="en-US" dirty="0" smtClean="0"/>
              <a:t>)-</a:t>
            </a:r>
            <a:r>
              <a:rPr lang="en-US" b="1" dirty="0" smtClean="0"/>
              <a:t>P</a:t>
            </a:r>
            <a:r>
              <a:rPr lang="en-US" baseline="-25000" dirty="0" smtClean="0"/>
              <a:t>0</a:t>
            </a:r>
            <a:r>
              <a:rPr lang="en-US" baseline="30000" dirty="0" smtClean="0"/>
              <a:t>u</a:t>
            </a:r>
            <a:r>
              <a:rPr lang="en-US" dirty="0" smtClean="0"/>
              <a:t>+</a:t>
            </a:r>
            <a:r>
              <a:rPr lang="en-US" b="1" dirty="0" smtClean="0"/>
              <a:t>P</a:t>
            </a:r>
            <a:r>
              <a:rPr lang="en-US" b="1" baseline="-25000" dirty="0" smtClean="0"/>
              <a:t>1</a:t>
            </a:r>
            <a:r>
              <a:rPr lang="en-US" baseline="30000" dirty="0" smtClean="0"/>
              <a:t>u</a:t>
            </a:r>
            <a:r>
              <a:rPr lang="en-US" dirty="0" smtClean="0"/>
              <a:t>].</a:t>
            </a:r>
            <a:r>
              <a:rPr lang="en-US" i="1" dirty="0" smtClean="0"/>
              <a:t>u</a:t>
            </a:r>
            <a:r>
              <a:rPr lang="en-US" baseline="30000" dirty="0" smtClean="0"/>
              <a:t>3</a:t>
            </a:r>
            <a:r>
              <a:rPr lang="en-US" dirty="0" smtClean="0"/>
              <a:t> + [3 (</a:t>
            </a:r>
            <a:r>
              <a:rPr lang="en-US" b="1" dirty="0" smtClean="0"/>
              <a:t>P</a:t>
            </a:r>
            <a:r>
              <a:rPr lang="en-US" baseline="-25000" dirty="0" smtClean="0"/>
              <a:t>1 </a:t>
            </a:r>
            <a:r>
              <a:rPr lang="en-US" dirty="0" smtClean="0"/>
              <a:t>– </a:t>
            </a:r>
            <a:r>
              <a:rPr lang="en-US" b="1" dirty="0" smtClean="0"/>
              <a:t>P</a:t>
            </a:r>
            <a:r>
              <a:rPr lang="en-US" baseline="-25000" dirty="0" smtClean="0"/>
              <a:t>0</a:t>
            </a:r>
            <a:r>
              <a:rPr lang="en-US" dirty="0" smtClean="0"/>
              <a:t>)-2</a:t>
            </a:r>
            <a:r>
              <a:rPr lang="en-US" b="1" dirty="0" smtClean="0"/>
              <a:t>P</a:t>
            </a:r>
            <a:r>
              <a:rPr lang="en-US" baseline="-25000" dirty="0" smtClean="0"/>
              <a:t>0</a:t>
            </a:r>
            <a:r>
              <a:rPr lang="en-US" baseline="30000" dirty="0" smtClean="0"/>
              <a:t>u</a:t>
            </a:r>
            <a:r>
              <a:rPr lang="en-US" dirty="0" smtClean="0"/>
              <a:t>+</a:t>
            </a:r>
            <a:r>
              <a:rPr lang="en-US" b="1" dirty="0" smtClean="0"/>
              <a:t>P</a:t>
            </a:r>
            <a:r>
              <a:rPr lang="en-US" b="1" baseline="-25000" dirty="0" smtClean="0"/>
              <a:t>1</a:t>
            </a:r>
            <a:r>
              <a:rPr lang="en-US" baseline="30000" dirty="0" smtClean="0"/>
              <a:t>u</a:t>
            </a:r>
            <a:r>
              <a:rPr lang="en-US" dirty="0" smtClean="0"/>
              <a:t>].</a:t>
            </a:r>
            <a:r>
              <a:rPr lang="en-US" i="1" dirty="0" smtClean="0"/>
              <a:t>u</a:t>
            </a:r>
            <a:r>
              <a:rPr lang="en-US" baseline="30000" dirty="0" smtClean="0"/>
              <a:t>2</a:t>
            </a:r>
            <a:r>
              <a:rPr lang="en-US" dirty="0" smtClean="0"/>
              <a:t> + </a:t>
            </a:r>
            <a:r>
              <a:rPr lang="en-US" b="1" dirty="0" smtClean="0"/>
              <a:t>P</a:t>
            </a:r>
            <a:r>
              <a:rPr lang="en-US" baseline="-25000" dirty="0" smtClean="0"/>
              <a:t>0</a:t>
            </a:r>
            <a:r>
              <a:rPr lang="en-US" baseline="30000" dirty="0" smtClean="0"/>
              <a:t>u</a:t>
            </a:r>
            <a:r>
              <a:rPr lang="en-US" dirty="0" smtClean="0"/>
              <a:t>.</a:t>
            </a:r>
            <a:r>
              <a:rPr lang="en-US" i="1" dirty="0" smtClean="0"/>
              <a:t>u</a:t>
            </a:r>
            <a:r>
              <a:rPr lang="en-US" dirty="0" smtClean="0"/>
              <a:t>+</a:t>
            </a:r>
            <a:r>
              <a:rPr lang="en-US" b="1" dirty="0" smtClean="0"/>
              <a:t>P</a:t>
            </a:r>
            <a:r>
              <a:rPr lang="en-US" baseline="-25000" dirty="0" smtClean="0"/>
              <a:t>0</a:t>
            </a:r>
            <a:r>
              <a:rPr lang="en-US" dirty="0" smtClean="0"/>
              <a:t>;</a:t>
            </a:r>
            <a:r>
              <a:rPr lang="en-US" b="1" dirty="0" smtClean="0"/>
              <a:t>  </a:t>
            </a:r>
            <a:r>
              <a:rPr lang="en-US" dirty="0" smtClean="0"/>
              <a:t>0 ≤ </a:t>
            </a:r>
            <a:r>
              <a:rPr lang="en-US" i="1" dirty="0" smtClean="0"/>
              <a:t>u </a:t>
            </a:r>
            <a:r>
              <a:rPr lang="en-US" dirty="0" smtClean="0"/>
              <a:t>≤ 1.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Data Control Points</a:t>
            </a:r>
            <a:r>
              <a:rPr lang="en-US" dirty="0" smtClean="0"/>
              <a:t>: </a:t>
            </a:r>
            <a:r>
              <a:rPr lang="en-US" b="1" dirty="0" smtClean="0"/>
              <a:t>P</a:t>
            </a:r>
            <a:r>
              <a:rPr lang="en-US" baseline="-25000" dirty="0" smtClean="0"/>
              <a:t>0</a:t>
            </a:r>
            <a:r>
              <a:rPr lang="en-US" dirty="0" smtClean="0"/>
              <a:t>, </a:t>
            </a:r>
            <a:r>
              <a:rPr lang="en-US" b="1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b="1" dirty="0" smtClean="0"/>
              <a:t>P</a:t>
            </a:r>
            <a:r>
              <a:rPr lang="en-US" baseline="-25000" dirty="0" smtClean="0"/>
              <a:t>2</a:t>
            </a:r>
            <a:r>
              <a:rPr lang="en-US" dirty="0" smtClean="0"/>
              <a:t>, …,</a:t>
            </a:r>
            <a:r>
              <a:rPr lang="en-US" b="1" dirty="0" err="1" smtClean="0"/>
              <a:t>P</a:t>
            </a:r>
            <a:r>
              <a:rPr lang="en-US" i="1" baseline="-25000" dirty="0" err="1" smtClean="0"/>
              <a:t>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Pb</a:t>
            </a:r>
            <a:r>
              <a:rPr lang="en-US" dirty="0" smtClean="0"/>
              <a:t>. Segment Curves in: [</a:t>
            </a:r>
            <a:r>
              <a:rPr lang="en-US" b="1" dirty="0" smtClean="0"/>
              <a:t>P</a:t>
            </a:r>
            <a:r>
              <a:rPr lang="en-US" baseline="-25000" dirty="0" smtClean="0"/>
              <a:t>0</a:t>
            </a:r>
            <a:r>
              <a:rPr lang="en-US" dirty="0" smtClean="0"/>
              <a:t>,</a:t>
            </a:r>
            <a:r>
              <a:rPr lang="en-US" b="1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], [</a:t>
            </a:r>
            <a:r>
              <a:rPr lang="en-US" b="1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,</a:t>
            </a:r>
            <a:r>
              <a:rPr lang="en-US" b="1" dirty="0" smtClean="0"/>
              <a:t>P</a:t>
            </a:r>
            <a:r>
              <a:rPr lang="en-US" baseline="-25000" dirty="0" smtClean="0"/>
              <a:t>2</a:t>
            </a:r>
            <a:r>
              <a:rPr lang="en-US" dirty="0" smtClean="0"/>
              <a:t>], [</a:t>
            </a:r>
            <a:r>
              <a:rPr lang="en-US" b="1" dirty="0" smtClean="0"/>
              <a:t>P</a:t>
            </a:r>
            <a:r>
              <a:rPr lang="en-US" baseline="-25000" dirty="0" smtClean="0"/>
              <a:t>2</a:t>
            </a:r>
            <a:r>
              <a:rPr lang="en-US" dirty="0" smtClean="0"/>
              <a:t>,</a:t>
            </a:r>
            <a:r>
              <a:rPr lang="en-US" b="1" dirty="0" smtClean="0"/>
              <a:t>P</a:t>
            </a:r>
            <a:r>
              <a:rPr lang="en-US" baseline="-25000" dirty="0" smtClean="0"/>
              <a:t>3</a:t>
            </a:r>
            <a:r>
              <a:rPr lang="en-US" dirty="0" smtClean="0"/>
              <a:t>], …, [</a:t>
            </a:r>
            <a:r>
              <a:rPr lang="en-US" b="1" dirty="0" smtClean="0"/>
              <a:t>P</a:t>
            </a:r>
            <a:r>
              <a:rPr lang="en-US" i="1" baseline="-25000" dirty="0" smtClean="0"/>
              <a:t>n</a:t>
            </a:r>
            <a:r>
              <a:rPr lang="en-US" baseline="-25000" dirty="0" smtClean="0"/>
              <a:t>-1</a:t>
            </a:r>
            <a:r>
              <a:rPr lang="en-US" dirty="0" smtClean="0"/>
              <a:t>,</a:t>
            </a:r>
            <a:r>
              <a:rPr lang="en-US" b="1" dirty="0" smtClean="0"/>
              <a:t>P</a:t>
            </a:r>
            <a:r>
              <a:rPr lang="en-US" i="1" baseline="-25000" dirty="0" smtClean="0"/>
              <a:t>n</a:t>
            </a:r>
            <a:r>
              <a:rPr lang="en-US" dirty="0" smtClean="0"/>
              <a:t>].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Conditions of </a:t>
            </a:r>
            <a:r>
              <a:rPr lang="en-US" dirty="0" err="1" smtClean="0">
                <a:solidFill>
                  <a:srgbClr val="FF0000"/>
                </a:solidFill>
              </a:rPr>
              <a:t>Spline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</a:p>
          <a:p>
            <a:r>
              <a:rPr lang="en-US" b="1" dirty="0" err="1" smtClean="0"/>
              <a:t>Q</a:t>
            </a:r>
            <a:r>
              <a:rPr lang="en-US" i="1" baseline="-25000" dirty="0" err="1" smtClean="0"/>
              <a:t>i</a:t>
            </a:r>
            <a:r>
              <a:rPr lang="en-US" dirty="0" smtClean="0"/>
              <a:t>(1) = </a:t>
            </a:r>
            <a:r>
              <a:rPr lang="en-US" b="1" dirty="0" smtClean="0"/>
              <a:t>Q</a:t>
            </a:r>
            <a:r>
              <a:rPr lang="en-US" i="1" baseline="-25000" dirty="0" smtClean="0"/>
              <a:t>i</a:t>
            </a:r>
            <a:r>
              <a:rPr lang="en-US" baseline="-25000" dirty="0" smtClean="0"/>
              <a:t>+1</a:t>
            </a:r>
            <a:r>
              <a:rPr lang="en-US" dirty="0" smtClean="0"/>
              <a:t>(0);  </a:t>
            </a:r>
            <a:r>
              <a:rPr lang="en-US" b="1" dirty="0" err="1" smtClean="0"/>
              <a:t>Q</a:t>
            </a:r>
            <a:r>
              <a:rPr lang="en-US" i="1" baseline="-25000" dirty="0" err="1" smtClean="0"/>
              <a:t>i</a:t>
            </a:r>
            <a:r>
              <a:rPr lang="en-US" baseline="30000" dirty="0" err="1" smtClean="0"/>
              <a:t>u</a:t>
            </a:r>
            <a:r>
              <a:rPr lang="en-US" dirty="0" smtClean="0"/>
              <a:t>(1) = </a:t>
            </a:r>
            <a:r>
              <a:rPr lang="en-US" b="1" dirty="0" smtClean="0"/>
              <a:t>Q</a:t>
            </a:r>
            <a:r>
              <a:rPr lang="en-US" i="1" baseline="-25000" dirty="0" smtClean="0"/>
              <a:t>i</a:t>
            </a:r>
            <a:r>
              <a:rPr lang="en-US" baseline="-25000" dirty="0" smtClean="0"/>
              <a:t>+1</a:t>
            </a:r>
            <a:r>
              <a:rPr lang="en-US" baseline="30000" dirty="0" smtClean="0"/>
              <a:t>u</a:t>
            </a:r>
            <a:r>
              <a:rPr lang="en-US" dirty="0" smtClean="0"/>
              <a:t>(0); </a:t>
            </a:r>
            <a:r>
              <a:rPr lang="en-US" b="1" dirty="0" err="1" smtClean="0"/>
              <a:t>Q</a:t>
            </a:r>
            <a:r>
              <a:rPr lang="en-US" i="1" baseline="-25000" dirty="0" err="1" smtClean="0"/>
              <a:t>i</a:t>
            </a:r>
            <a:r>
              <a:rPr lang="en-US" baseline="30000" dirty="0" err="1" smtClean="0"/>
              <a:t>uu</a:t>
            </a:r>
            <a:r>
              <a:rPr lang="en-US" dirty="0" smtClean="0"/>
              <a:t>(1) = </a:t>
            </a:r>
            <a:r>
              <a:rPr lang="en-US" b="1" dirty="0" smtClean="0"/>
              <a:t>Q</a:t>
            </a:r>
            <a:r>
              <a:rPr lang="en-US" i="1" baseline="-25000" dirty="0" smtClean="0"/>
              <a:t>i</a:t>
            </a:r>
            <a:r>
              <a:rPr lang="en-US" baseline="-25000" dirty="0" smtClean="0"/>
              <a:t>+1</a:t>
            </a:r>
            <a:r>
              <a:rPr lang="en-US" baseline="30000" dirty="0" smtClean="0"/>
              <a:t>uu</a:t>
            </a:r>
            <a:r>
              <a:rPr lang="en-US" dirty="0" smtClean="0"/>
              <a:t>(0);  for </a:t>
            </a:r>
            <a:r>
              <a:rPr lang="en-US" i="1" dirty="0" err="1" smtClean="0"/>
              <a:t>i</a:t>
            </a:r>
            <a:r>
              <a:rPr lang="en-US" dirty="0" smtClean="0"/>
              <a:t> = 1, 2, 3, .., </a:t>
            </a:r>
            <a:r>
              <a:rPr lang="en-US" i="1" dirty="0" smtClean="0"/>
              <a:t>n</a:t>
            </a:r>
            <a:r>
              <a:rPr lang="en-US" dirty="0" smtClean="0"/>
              <a:t>-1.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3812" y="2743200"/>
            <a:ext cx="3962400" cy="2210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884612" y="3810000"/>
            <a:ext cx="579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Solution:</a:t>
            </a:r>
          </a:p>
          <a:p>
            <a:r>
              <a:rPr lang="en-US" dirty="0" smtClean="0"/>
              <a:t>n -1 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Equations</a:t>
            </a:r>
          </a:p>
          <a:p>
            <a:r>
              <a:rPr lang="en-US" dirty="0" smtClean="0"/>
              <a:t>n+1 </a:t>
            </a:r>
            <a:r>
              <a:rPr lang="en-US" dirty="0" smtClean="0">
                <a:sym typeface="Wingdings" pitchFamily="2" charset="2"/>
              </a:rPr>
              <a:t> U</a:t>
            </a:r>
            <a:r>
              <a:rPr lang="en-US" dirty="0" smtClean="0"/>
              <a:t>nknown Tangent Vectors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Fixed Two Values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2862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1293812" y="3052762"/>
            <a:ext cx="4268788" cy="1519238"/>
            <a:chOff x="1876409" y="1400175"/>
            <a:chExt cx="4269186" cy="1519238"/>
          </a:xfrm>
        </p:grpSpPr>
        <p:sp>
          <p:nvSpPr>
            <p:cNvPr id="3" name="Text Box 68"/>
            <p:cNvSpPr txBox="1">
              <a:spLocks noChangeArrowheads="1"/>
            </p:cNvSpPr>
            <p:nvPr/>
          </p:nvSpPr>
          <p:spPr bwMode="auto">
            <a:xfrm>
              <a:off x="2378107" y="2576513"/>
              <a:ext cx="457243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" name="Text Box 69"/>
            <p:cNvSpPr txBox="1">
              <a:spLocks noChangeArrowheads="1"/>
            </p:cNvSpPr>
            <p:nvPr/>
          </p:nvSpPr>
          <p:spPr bwMode="auto">
            <a:xfrm>
              <a:off x="3864145" y="2152650"/>
              <a:ext cx="533450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sz="1400" b="1" dirty="0">
                  <a:sym typeface="Symbol"/>
                </a:rPr>
                <a:t></a:t>
              </a:r>
              <a:r>
                <a:rPr lang="es-NI" sz="1400" dirty="0">
                  <a:effectLst/>
                </a:rPr>
                <a:t>(u)</a:t>
              </a:r>
              <a:endParaRPr lang="en-US" sz="1400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" name="Oval 70"/>
            <p:cNvSpPr>
              <a:spLocks noChangeArrowheads="1"/>
            </p:cNvSpPr>
            <p:nvPr/>
          </p:nvSpPr>
          <p:spPr bwMode="auto">
            <a:xfrm>
              <a:off x="2263796" y="2038350"/>
              <a:ext cx="1143107" cy="5715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Oval 71"/>
            <p:cNvSpPr>
              <a:spLocks noChangeArrowheads="1"/>
            </p:cNvSpPr>
            <p:nvPr/>
          </p:nvSpPr>
          <p:spPr bwMode="auto">
            <a:xfrm rot="2064591">
              <a:off x="5480371" y="1492250"/>
              <a:ext cx="665224" cy="355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74"/>
            <p:cNvSpPr txBox="1">
              <a:spLocks noChangeArrowheads="1"/>
            </p:cNvSpPr>
            <p:nvPr/>
          </p:nvSpPr>
          <p:spPr bwMode="auto">
            <a:xfrm>
              <a:off x="2447963" y="2195513"/>
              <a:ext cx="609657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s-NI" sz="1600" b="1" dirty="0">
                  <a:effectLst/>
                </a:rPr>
                <a:t>p</a:t>
              </a:r>
              <a:r>
                <a:rPr lang="es-NI" sz="1200" dirty="0">
                  <a:effectLst/>
                </a:rPr>
                <a:t>(</a:t>
              </a:r>
              <a:r>
                <a:rPr lang="es-NI" sz="1200" i="1" dirty="0" err="1">
                  <a:effectLst/>
                </a:rPr>
                <a:t>u</a:t>
              </a:r>
              <a:r>
                <a:rPr lang="es-NI" sz="800" dirty="0" err="1">
                  <a:effectLst/>
                </a:rPr>
                <a:t>o</a:t>
              </a:r>
              <a:r>
                <a:rPr lang="es-NI" sz="1200" dirty="0">
                  <a:effectLst/>
                </a:rPr>
                <a:t>)</a:t>
              </a:r>
              <a:endParaRPr lang="en-US" sz="1200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" name="Line 75"/>
            <p:cNvSpPr>
              <a:spLocks noChangeShapeType="1"/>
            </p:cNvSpPr>
            <p:nvPr/>
          </p:nvSpPr>
          <p:spPr bwMode="auto">
            <a:xfrm>
              <a:off x="2835350" y="2266950"/>
              <a:ext cx="457243" cy="22860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77"/>
            <p:cNvSpPr>
              <a:spLocks noChangeArrowheads="1"/>
            </p:cNvSpPr>
            <p:nvPr/>
          </p:nvSpPr>
          <p:spPr bwMode="auto">
            <a:xfrm>
              <a:off x="2721039" y="2152650"/>
              <a:ext cx="114311" cy="1143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Freeform 79"/>
            <p:cNvSpPr>
              <a:spLocks/>
            </p:cNvSpPr>
            <p:nvPr/>
          </p:nvSpPr>
          <p:spPr bwMode="auto">
            <a:xfrm>
              <a:off x="2822648" y="1400175"/>
              <a:ext cx="3321359" cy="949325"/>
            </a:xfrm>
            <a:custGeom>
              <a:avLst/>
              <a:gdLst/>
              <a:ahLst/>
              <a:cxnLst>
                <a:cxn ang="0">
                  <a:pos x="0" y="1395"/>
                </a:cxn>
                <a:cxn ang="0">
                  <a:pos x="532" y="870"/>
                </a:cxn>
                <a:cxn ang="0">
                  <a:pos x="3157" y="1350"/>
                </a:cxn>
                <a:cxn ang="0">
                  <a:pos x="5227" y="0"/>
                </a:cxn>
              </a:cxnLst>
              <a:rect l="0" t="0" r="r" b="b"/>
              <a:pathLst>
                <a:path w="5227" h="1495">
                  <a:moveTo>
                    <a:pt x="0" y="1395"/>
                  </a:moveTo>
                  <a:cubicBezTo>
                    <a:pt x="89" y="1308"/>
                    <a:pt x="6" y="877"/>
                    <a:pt x="532" y="870"/>
                  </a:cubicBezTo>
                  <a:cubicBezTo>
                    <a:pt x="1058" y="863"/>
                    <a:pt x="2375" y="1495"/>
                    <a:pt x="3157" y="1350"/>
                  </a:cubicBezTo>
                  <a:cubicBezTo>
                    <a:pt x="3939" y="1205"/>
                    <a:pt x="4796" y="281"/>
                    <a:pt x="5227" y="0"/>
                  </a:cubicBezTo>
                </a:path>
              </a:pathLst>
            </a:custGeom>
            <a:noFill/>
            <a:ln w="38100" cmpd="sng">
              <a:solidFill>
                <a:schemeClr val="hlink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Rectangle 80"/>
            <p:cNvSpPr>
              <a:spLocks noChangeArrowheads="1"/>
            </p:cNvSpPr>
            <p:nvPr/>
          </p:nvSpPr>
          <p:spPr bwMode="auto">
            <a:xfrm rot="2531340">
              <a:off x="5748683" y="1538288"/>
              <a:ext cx="115899" cy="952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Freeform 81"/>
            <p:cNvSpPr>
              <a:spLocks/>
            </p:cNvSpPr>
            <p:nvPr/>
          </p:nvSpPr>
          <p:spPr bwMode="auto">
            <a:xfrm>
              <a:off x="2422561" y="1743075"/>
              <a:ext cx="3159419" cy="777875"/>
            </a:xfrm>
            <a:custGeom>
              <a:avLst/>
              <a:gdLst/>
              <a:ahLst/>
              <a:cxnLst>
                <a:cxn ang="0">
                  <a:pos x="0" y="1223"/>
                </a:cxn>
                <a:cxn ang="0">
                  <a:pos x="742" y="105"/>
                </a:cxn>
                <a:cxn ang="0">
                  <a:pos x="3457" y="705"/>
                </a:cxn>
                <a:cxn ang="0">
                  <a:pos x="4972" y="0"/>
                </a:cxn>
              </a:cxnLst>
              <a:rect l="0" t="0" r="r" b="b"/>
              <a:pathLst>
                <a:path w="4972" h="1223">
                  <a:moveTo>
                    <a:pt x="0" y="1223"/>
                  </a:moveTo>
                  <a:cubicBezTo>
                    <a:pt x="125" y="1036"/>
                    <a:pt x="166" y="191"/>
                    <a:pt x="742" y="105"/>
                  </a:cubicBezTo>
                  <a:cubicBezTo>
                    <a:pt x="1318" y="19"/>
                    <a:pt x="2752" y="722"/>
                    <a:pt x="3457" y="705"/>
                  </a:cubicBezTo>
                  <a:cubicBezTo>
                    <a:pt x="4162" y="688"/>
                    <a:pt x="4657" y="147"/>
                    <a:pt x="4972" y="0"/>
                  </a:cubicBezTo>
                </a:path>
              </a:pathLst>
            </a:custGeom>
            <a:noFill/>
            <a:ln w="28575" cap="flat" cmpd="sng">
              <a:solidFill>
                <a:srgbClr val="0070C0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82"/>
            <p:cNvSpPr>
              <a:spLocks/>
            </p:cNvSpPr>
            <p:nvPr/>
          </p:nvSpPr>
          <p:spPr bwMode="auto">
            <a:xfrm>
              <a:off x="3352923" y="1905000"/>
              <a:ext cx="2714878" cy="717550"/>
            </a:xfrm>
            <a:custGeom>
              <a:avLst/>
              <a:gdLst/>
              <a:ahLst/>
              <a:cxnLst>
                <a:cxn ang="0">
                  <a:pos x="51" y="780"/>
                </a:cxn>
                <a:cxn ang="0">
                  <a:pos x="396" y="660"/>
                </a:cxn>
                <a:cxn ang="0">
                  <a:pos x="2428" y="1020"/>
                </a:cxn>
                <a:cxn ang="0">
                  <a:pos x="4273" y="0"/>
                </a:cxn>
              </a:cxnLst>
              <a:rect l="0" t="0" r="r" b="b"/>
              <a:pathLst>
                <a:path w="4273" h="1130">
                  <a:moveTo>
                    <a:pt x="51" y="780"/>
                  </a:moveTo>
                  <a:cubicBezTo>
                    <a:pt x="108" y="760"/>
                    <a:pt x="0" y="620"/>
                    <a:pt x="396" y="660"/>
                  </a:cubicBezTo>
                  <a:cubicBezTo>
                    <a:pt x="792" y="700"/>
                    <a:pt x="1782" y="1130"/>
                    <a:pt x="2428" y="1020"/>
                  </a:cubicBezTo>
                  <a:cubicBezTo>
                    <a:pt x="3074" y="910"/>
                    <a:pt x="3889" y="213"/>
                    <a:pt x="4273" y="0"/>
                  </a:cubicBezTo>
                </a:path>
              </a:pathLst>
            </a:custGeom>
            <a:noFill/>
            <a:ln w="28575" cap="flat" cmpd="sng">
              <a:solidFill>
                <a:srgbClr val="0070C0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Freeform 83"/>
            <p:cNvSpPr>
              <a:spLocks/>
            </p:cNvSpPr>
            <p:nvPr/>
          </p:nvSpPr>
          <p:spPr bwMode="auto">
            <a:xfrm>
              <a:off x="2284435" y="1524000"/>
              <a:ext cx="3249916" cy="704850"/>
            </a:xfrm>
            <a:custGeom>
              <a:avLst/>
              <a:gdLst/>
              <a:ahLst/>
              <a:cxnLst>
                <a:cxn ang="0">
                  <a:pos x="0" y="1110"/>
                </a:cxn>
                <a:cxn ang="0">
                  <a:pos x="870" y="180"/>
                </a:cxn>
                <a:cxn ang="0">
                  <a:pos x="3639" y="868"/>
                </a:cxn>
                <a:cxn ang="0">
                  <a:pos x="5115" y="0"/>
                </a:cxn>
              </a:cxnLst>
              <a:rect l="0" t="0" r="r" b="b"/>
              <a:pathLst>
                <a:path w="5115" h="1110">
                  <a:moveTo>
                    <a:pt x="0" y="1110"/>
                  </a:moveTo>
                  <a:cubicBezTo>
                    <a:pt x="146" y="955"/>
                    <a:pt x="264" y="220"/>
                    <a:pt x="870" y="180"/>
                  </a:cubicBezTo>
                  <a:cubicBezTo>
                    <a:pt x="1476" y="140"/>
                    <a:pt x="2932" y="898"/>
                    <a:pt x="3639" y="868"/>
                  </a:cubicBezTo>
                  <a:cubicBezTo>
                    <a:pt x="4346" y="838"/>
                    <a:pt x="4808" y="181"/>
                    <a:pt x="5115" y="0"/>
                  </a:cubicBezTo>
                </a:path>
              </a:pathLst>
            </a:custGeom>
            <a:noFill/>
            <a:ln w="28575" cap="flat" cmpd="sng">
              <a:solidFill>
                <a:srgbClr val="0070C0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Freeform 78"/>
            <p:cNvSpPr>
              <a:spLocks/>
            </p:cNvSpPr>
            <p:nvPr/>
          </p:nvSpPr>
          <p:spPr bwMode="auto">
            <a:xfrm>
              <a:off x="2827411" y="1809750"/>
              <a:ext cx="7939" cy="476250"/>
            </a:xfrm>
            <a:custGeom>
              <a:avLst/>
              <a:gdLst/>
              <a:ahLst/>
              <a:cxnLst>
                <a:cxn ang="0">
                  <a:pos x="0" y="750"/>
                </a:cxn>
                <a:cxn ang="0">
                  <a:pos x="13" y="0"/>
                </a:cxn>
              </a:cxnLst>
              <a:rect l="0" t="0" r="r" b="b"/>
              <a:pathLst>
                <a:path w="13" h="750">
                  <a:moveTo>
                    <a:pt x="0" y="750"/>
                  </a:moveTo>
                  <a:lnTo>
                    <a:pt x="13" y="0"/>
                  </a:lnTo>
                </a:path>
              </a:pathLst>
            </a:custGeom>
            <a:noFill/>
            <a:ln w="57150" cmpd="sng">
              <a:solidFill>
                <a:schemeClr val="accent2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Line 76"/>
            <p:cNvSpPr>
              <a:spLocks noChangeShapeType="1"/>
            </p:cNvSpPr>
            <p:nvPr/>
          </p:nvSpPr>
          <p:spPr bwMode="auto">
            <a:xfrm flipH="1">
              <a:off x="2263796" y="2266950"/>
              <a:ext cx="571553" cy="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Text Box 117"/>
            <p:cNvSpPr txBox="1">
              <a:spLocks noChangeArrowheads="1"/>
            </p:cNvSpPr>
            <p:nvPr/>
          </p:nvSpPr>
          <p:spPr bwMode="auto">
            <a:xfrm>
              <a:off x="2562273" y="1582983"/>
              <a:ext cx="53345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</a:t>
              </a:r>
            </a:p>
          </p:txBody>
        </p:sp>
        <p:sp>
          <p:nvSpPr>
            <p:cNvPr id="18" name="Text Box 118"/>
            <p:cNvSpPr txBox="1">
              <a:spLocks noChangeArrowheads="1"/>
            </p:cNvSpPr>
            <p:nvPr/>
          </p:nvSpPr>
          <p:spPr bwMode="auto">
            <a:xfrm>
              <a:off x="1876409" y="2081213"/>
              <a:ext cx="5334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V</a:t>
              </a:r>
              <a:r>
                <a:rPr lang="en-US" baseline="-25000" dirty="0" smtClean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  <a:endParaRPr lang="en-US" baseline="-25000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9" name="Text Box 119"/>
            <p:cNvSpPr txBox="1">
              <a:spLocks noChangeArrowheads="1"/>
            </p:cNvSpPr>
            <p:nvPr/>
          </p:nvSpPr>
          <p:spPr bwMode="auto">
            <a:xfrm>
              <a:off x="3248137" y="2419350"/>
              <a:ext cx="5334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V</a:t>
              </a:r>
              <a:r>
                <a:rPr lang="en-US" baseline="-25000" dirty="0" smtClean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endParaRPr lang="en-US" baseline="-25000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924693" y="2438400"/>
              <a:ext cx="657286" cy="369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i="1" dirty="0">
                  <a:sym typeface="Symbol"/>
                </a:rPr>
                <a:t></a:t>
              </a:r>
              <a:r>
                <a:rPr lang="en-US" dirty="0"/>
                <a:t>(</a:t>
              </a:r>
              <a:r>
                <a:rPr lang="en-US" i="1" dirty="0"/>
                <a:t>u</a:t>
              </a:r>
              <a:r>
                <a:rPr lang="en-US" dirty="0"/>
                <a:t>) 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362230" y="2514600"/>
              <a:ext cx="595367" cy="369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i="1" dirty="0"/>
                <a:t>r</a:t>
              </a:r>
              <a:r>
                <a:rPr lang="en-US" dirty="0"/>
                <a:t>(</a:t>
              </a:r>
              <a:r>
                <a:rPr lang="en-US" i="1" dirty="0"/>
                <a:t>v</a:t>
              </a:r>
              <a:r>
                <a:rPr lang="en-US" dirty="0"/>
                <a:t>) </a:t>
              </a:r>
            </a:p>
          </p:txBody>
        </p:sp>
        <p:sp>
          <p:nvSpPr>
            <p:cNvPr id="22" name="Freeform 73"/>
            <p:cNvSpPr>
              <a:spLocks/>
            </p:cNvSpPr>
            <p:nvPr/>
          </p:nvSpPr>
          <p:spPr bwMode="auto">
            <a:xfrm>
              <a:off x="5562929" y="1441450"/>
              <a:ext cx="257199" cy="219075"/>
            </a:xfrm>
            <a:custGeom>
              <a:avLst/>
              <a:gdLst/>
              <a:ahLst/>
              <a:cxnLst>
                <a:cxn ang="0">
                  <a:pos x="558" y="495"/>
                </a:cxn>
                <a:cxn ang="0">
                  <a:pos x="0" y="0"/>
                </a:cxn>
              </a:cxnLst>
              <a:rect l="0" t="0" r="r" b="b"/>
              <a:pathLst>
                <a:path w="558" h="495">
                  <a:moveTo>
                    <a:pt x="558" y="495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accent6">
                  <a:lumMod val="75000"/>
                </a:schemeClr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" name="Freeform 72"/>
            <p:cNvSpPr>
              <a:spLocks/>
            </p:cNvSpPr>
            <p:nvPr/>
          </p:nvSpPr>
          <p:spPr bwMode="auto">
            <a:xfrm>
              <a:off x="5826478" y="1658938"/>
              <a:ext cx="46041" cy="228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495"/>
                </a:cxn>
              </a:cxnLst>
              <a:rect l="0" t="0" r="r" b="b"/>
              <a:pathLst>
                <a:path w="15" h="495">
                  <a:moveTo>
                    <a:pt x="0" y="0"/>
                  </a:moveTo>
                  <a:lnTo>
                    <a:pt x="15" y="495"/>
                  </a:lnTo>
                </a:path>
              </a:pathLst>
            </a:custGeom>
            <a:noFill/>
            <a:ln w="28575" cmpd="sng">
              <a:solidFill>
                <a:srgbClr val="0000CC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4" name="Title 1"/>
          <p:cNvSpPr txBox="1">
            <a:spLocks/>
          </p:cNvSpPr>
          <p:nvPr/>
        </p:nvSpPr>
        <p:spPr>
          <a:xfrm>
            <a:off x="1293812" y="76200"/>
            <a:ext cx="9601200" cy="761999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4800" b="1" dirty="0" smtClean="0">
                <a:solidFill>
                  <a:srgbClr val="0070C0"/>
                </a:solidFill>
              </a:rPr>
              <a:t>Pipes Formulation &amp; Simulation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2012" y="1447800"/>
            <a:ext cx="662178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4412" y="2057400"/>
            <a:ext cx="49720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5812" y="2514600"/>
            <a:ext cx="635976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65812" y="3026084"/>
            <a:ext cx="3505200" cy="631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65812" y="4073521"/>
            <a:ext cx="3962400" cy="498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865812" y="3674533"/>
            <a:ext cx="4876800" cy="440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TextBox 33"/>
          <p:cNvSpPr txBox="1"/>
          <p:nvPr/>
        </p:nvSpPr>
        <p:spPr>
          <a:xfrm>
            <a:off x="1522412" y="4970383"/>
            <a:ext cx="7620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Pipe Construction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 D</a:t>
            </a:r>
            <a:r>
              <a:rPr lang="en-US" dirty="0" smtClean="0">
                <a:solidFill>
                  <a:srgbClr val="FF0000"/>
                </a:solidFill>
              </a:rPr>
              <a:t>ata </a:t>
            </a:r>
            <a:r>
              <a:rPr lang="en-US" b="1" dirty="0" smtClean="0">
                <a:solidFill>
                  <a:srgbClr val="FF0000"/>
                </a:solidFill>
              </a:rPr>
              <a:t>P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b="1" dirty="0" smtClean="0">
                <a:solidFill>
                  <a:srgbClr val="FF0000"/>
                </a:solidFill>
              </a:rPr>
              <a:t>P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b="1" dirty="0" smtClean="0">
                <a:solidFill>
                  <a:srgbClr val="FF0000"/>
                </a:solidFill>
              </a:rPr>
              <a:t>P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, …,</a:t>
            </a:r>
            <a:r>
              <a:rPr lang="en-US" b="1" dirty="0" err="1" smtClean="0">
                <a:solidFill>
                  <a:srgbClr val="FF0000"/>
                </a:solidFill>
              </a:rPr>
              <a:t>P</a:t>
            </a:r>
            <a:r>
              <a:rPr lang="en-US" i="1" baseline="-25000" dirty="0" err="1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,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Determine </a:t>
            </a:r>
            <a:r>
              <a:rPr lang="en-US" i="1" dirty="0" smtClean="0">
                <a:sym typeface="Symbol"/>
              </a:rPr>
              <a:t></a:t>
            </a:r>
            <a:r>
              <a:rPr lang="en-US" dirty="0" smtClean="0"/>
              <a:t>(</a:t>
            </a:r>
            <a:r>
              <a:rPr lang="en-US" i="1" dirty="0" err="1" smtClean="0"/>
              <a:t>u</a:t>
            </a:r>
            <a:r>
              <a:rPr lang="en-US" dirty="0" err="1" smtClean="0"/>
              <a:t>,</a:t>
            </a:r>
            <a:r>
              <a:rPr lang="en-US" i="1" dirty="0" err="1" smtClean="0"/>
              <a:t>v</a:t>
            </a:r>
            <a:r>
              <a:rPr lang="en-US" dirty="0" smtClean="0"/>
              <a:t>) = </a:t>
            </a:r>
            <a:r>
              <a:rPr lang="en-US" i="1" dirty="0" smtClean="0"/>
              <a:t>r</a:t>
            </a:r>
            <a:r>
              <a:rPr lang="en-US" dirty="0" smtClean="0"/>
              <a:t>(</a:t>
            </a:r>
            <a:r>
              <a:rPr lang="en-US" i="1" dirty="0" smtClean="0"/>
              <a:t>v</a:t>
            </a:r>
            <a:r>
              <a:rPr lang="en-US" dirty="0" smtClean="0"/>
              <a:t>) </a:t>
            </a:r>
            <a:r>
              <a:rPr lang="en-US" i="1" dirty="0" smtClean="0">
                <a:sym typeface="Symbol"/>
              </a:rPr>
              <a:t>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)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Calculate the </a:t>
            </a:r>
            <a:r>
              <a:rPr lang="en-US" dirty="0" err="1" smtClean="0"/>
              <a:t>Spline</a:t>
            </a:r>
            <a:r>
              <a:rPr lang="en-US" dirty="0" smtClean="0"/>
              <a:t> </a:t>
            </a:r>
            <a:r>
              <a:rPr lang="en-US" b="1" dirty="0" err="1" smtClean="0"/>
              <a:t>Q</a:t>
            </a:r>
            <a:r>
              <a:rPr lang="en-US" i="1" baseline="-25000" dirty="0" err="1" smtClean="0"/>
              <a:t>i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) and </a:t>
            </a:r>
            <a:r>
              <a:rPr lang="en-US" b="1" dirty="0" err="1" smtClean="0"/>
              <a:t>C</a:t>
            </a:r>
            <a:r>
              <a:rPr lang="en-US" i="1" baseline="-25000" dirty="0" err="1" smtClean="0"/>
              <a:t>i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)  </a:t>
            </a:r>
            <a:r>
              <a:rPr lang="en-US" dirty="0" smtClean="0">
                <a:sym typeface="Wingdings" pitchFamily="2" charset="2"/>
              </a:rPr>
              <a:t> Center Curves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smtClean="0"/>
              <a:t>Compute unity tangent vectors [</a:t>
            </a:r>
            <a:r>
              <a:rPr lang="en-US" b="1" dirty="0" err="1" smtClean="0"/>
              <a:t>t</a:t>
            </a:r>
            <a:r>
              <a:rPr lang="en-US" i="1" baseline="-25000" dirty="0" err="1" smtClean="0"/>
              <a:t>Qi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smtClean="0"/>
              <a:t>(</a:t>
            </a:r>
            <a:r>
              <a:rPr lang="en-US" b="1" dirty="0" smtClean="0"/>
              <a:t>v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r>
              <a:rPr lang="en-US" i="1" baseline="-25000" dirty="0" err="1" smtClean="0"/>
              <a:t>Qi</a:t>
            </a:r>
            <a:r>
              <a:rPr lang="en-US" dirty="0" smtClean="0"/>
              <a:t> ,(</a:t>
            </a:r>
            <a:r>
              <a:rPr lang="en-US" b="1" dirty="0" smtClean="0"/>
              <a:t>v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r>
              <a:rPr lang="en-US" i="1" baseline="-25000" dirty="0" err="1" smtClean="0"/>
              <a:t>Qi</a:t>
            </a:r>
            <a:r>
              <a:rPr lang="en-US" dirty="0" smtClean="0">
                <a:sym typeface="Wingdings" pitchFamily="2" charset="2"/>
              </a:rPr>
              <a:t>] and </a:t>
            </a:r>
            <a:r>
              <a:rPr lang="en-US" dirty="0" smtClean="0"/>
              <a:t>[</a:t>
            </a:r>
            <a:r>
              <a:rPr lang="en-US" b="1" dirty="0" err="1" smtClean="0"/>
              <a:t>t</a:t>
            </a:r>
            <a:r>
              <a:rPr lang="en-US" i="1" baseline="-25000" dirty="0" err="1" smtClean="0"/>
              <a:t>Ci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smtClean="0"/>
              <a:t>(</a:t>
            </a:r>
            <a:r>
              <a:rPr lang="en-US" b="1" dirty="0" smtClean="0"/>
              <a:t>v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r>
              <a:rPr lang="en-US" i="1" baseline="-25000" dirty="0" err="1" smtClean="0"/>
              <a:t>Ci</a:t>
            </a:r>
            <a:r>
              <a:rPr lang="en-US" dirty="0" smtClean="0"/>
              <a:t> ,(</a:t>
            </a:r>
            <a:r>
              <a:rPr lang="en-US" b="1" dirty="0" smtClean="0"/>
              <a:t>v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r>
              <a:rPr lang="en-US" i="1" baseline="-25000" dirty="0" err="1" smtClean="0"/>
              <a:t>Ci</a:t>
            </a:r>
            <a:r>
              <a:rPr lang="en-US" dirty="0" smtClean="0">
                <a:sym typeface="Wingdings" pitchFamily="2" charset="2"/>
              </a:rPr>
              <a:t>]  </a:t>
            </a:r>
            <a:endParaRPr lang="en-US" dirty="0" smtClean="0"/>
          </a:p>
        </p:txBody>
      </p:sp>
      <p:sp>
        <p:nvSpPr>
          <p:cNvPr id="52" name="Rectangle 51"/>
          <p:cNvSpPr/>
          <p:nvPr/>
        </p:nvSpPr>
        <p:spPr>
          <a:xfrm>
            <a:off x="1370012" y="914400"/>
            <a:ext cx="2362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Formulation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76200"/>
            <a:ext cx="3293422" cy="685800"/>
          </a:xfrm>
        </p:spPr>
        <p:txBody>
          <a:bodyPr/>
          <a:lstStyle/>
          <a:p>
            <a:pPr algn="ctr"/>
            <a:r>
              <a:rPr lang="en-US" b="1" dirty="0" smtClean="0"/>
              <a:t>Simulation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684212" y="1524000"/>
            <a:ext cx="2209800" cy="43434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Data:</a:t>
            </a:r>
          </a:p>
          <a:p>
            <a:r>
              <a:rPr lang="en-US" sz="1800" b="1" dirty="0" smtClean="0"/>
              <a:t>P</a:t>
            </a:r>
            <a:r>
              <a:rPr lang="en-US" sz="1800" baseline="-25000" dirty="0" smtClean="0"/>
              <a:t>0 </a:t>
            </a:r>
            <a:r>
              <a:rPr lang="en-US" sz="1800" dirty="0" smtClean="0"/>
              <a:t>= &lt;-45,0,-25&gt;,   </a:t>
            </a:r>
          </a:p>
          <a:p>
            <a:r>
              <a:rPr lang="en-US" sz="1800" b="1" dirty="0" smtClean="0"/>
              <a:t>P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 = &lt;-30,025&gt;, </a:t>
            </a:r>
          </a:p>
          <a:p>
            <a:r>
              <a:rPr lang="en-US" sz="1800" b="1" dirty="0" smtClean="0"/>
              <a:t>P</a:t>
            </a:r>
            <a:r>
              <a:rPr lang="en-US" sz="1800" baseline="-25000" dirty="0" smtClean="0"/>
              <a:t>2 </a:t>
            </a:r>
            <a:r>
              <a:rPr lang="en-US" sz="1800" dirty="0" smtClean="0"/>
              <a:t>= &lt;-10,0,15&gt;, </a:t>
            </a:r>
          </a:p>
          <a:p>
            <a:r>
              <a:rPr lang="en-US" sz="1800" b="1" dirty="0" smtClean="0"/>
              <a:t>P</a:t>
            </a:r>
            <a:r>
              <a:rPr lang="en-US" sz="1800" baseline="-25000" dirty="0" smtClean="0"/>
              <a:t>3</a:t>
            </a:r>
            <a:r>
              <a:rPr lang="en-US" sz="1800" dirty="0" smtClean="0"/>
              <a:t>= &lt;0,0,-35&gt;, </a:t>
            </a:r>
          </a:p>
          <a:p>
            <a:r>
              <a:rPr lang="en-US" sz="1800" b="1" dirty="0" smtClean="0"/>
              <a:t>P</a:t>
            </a:r>
            <a:r>
              <a:rPr lang="en-US" sz="1800" baseline="-25000" dirty="0" smtClean="0"/>
              <a:t>4 </a:t>
            </a:r>
            <a:r>
              <a:rPr lang="en-US" sz="1800" dirty="0" smtClean="0"/>
              <a:t>= &lt;8,0,10&gt;, </a:t>
            </a:r>
          </a:p>
          <a:p>
            <a:r>
              <a:rPr lang="en-US" sz="1800" b="1" dirty="0" smtClean="0"/>
              <a:t>P</a:t>
            </a:r>
            <a:r>
              <a:rPr lang="en-US" sz="1800" baseline="-25000" dirty="0" smtClean="0"/>
              <a:t>5</a:t>
            </a:r>
            <a:r>
              <a:rPr lang="en-US" sz="1800" dirty="0" smtClean="0"/>
              <a:t> = &lt;20,0,0&gt;, </a:t>
            </a:r>
          </a:p>
          <a:p>
            <a:r>
              <a:rPr lang="en-US" sz="1800" b="1" dirty="0" smtClean="0"/>
              <a:t>P</a:t>
            </a:r>
            <a:r>
              <a:rPr lang="en-US" sz="1800" baseline="-25000" dirty="0" smtClean="0"/>
              <a:t>6</a:t>
            </a:r>
            <a:r>
              <a:rPr lang="en-US" sz="1800" dirty="0" smtClean="0"/>
              <a:t>= &lt;30,0,-10&gt;, </a:t>
            </a:r>
          </a:p>
          <a:p>
            <a:r>
              <a:rPr lang="en-US" sz="1800" b="1" dirty="0" smtClean="0"/>
              <a:t>P</a:t>
            </a:r>
            <a:r>
              <a:rPr lang="en-US" sz="1800" baseline="-25000" dirty="0" smtClean="0"/>
              <a:t>7</a:t>
            </a:r>
            <a:r>
              <a:rPr lang="en-US" sz="1800" dirty="0" smtClean="0"/>
              <a:t> = &lt;45,0,-25&gt;, </a:t>
            </a:r>
          </a:p>
          <a:p>
            <a:r>
              <a:rPr lang="en-US" sz="1800" b="1" dirty="0" smtClean="0"/>
              <a:t>P</a:t>
            </a:r>
            <a:r>
              <a:rPr lang="en-US" sz="1800" baseline="-25000" dirty="0" smtClean="0"/>
              <a:t>0 </a:t>
            </a:r>
            <a:r>
              <a:rPr lang="en-US" sz="1800" baseline="50000" dirty="0" smtClean="0"/>
              <a:t>u </a:t>
            </a:r>
            <a:r>
              <a:rPr lang="en-US" sz="1800" dirty="0" smtClean="0"/>
              <a:t>= &lt;3,0,12&gt;. </a:t>
            </a:r>
          </a:p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 bwMode="white">
          <a:xfrm>
            <a:off x="2665412" y="1828800"/>
            <a:ext cx="22860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None/>
              <a:tabLst/>
              <a:defRPr/>
            </a:pPr>
            <a:r>
              <a:rPr lang="en-US" dirty="0" smtClean="0">
                <a:solidFill>
                  <a:srgbClr val="FFFF00"/>
                </a:solidFill>
              </a:rPr>
              <a:t>S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olution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lvl="0">
              <a:lnSpc>
                <a:spcPct val="90000"/>
              </a:lnSpc>
              <a:spcBef>
                <a:spcPts val="1400"/>
              </a:spcBef>
            </a:pPr>
            <a:r>
              <a:rPr lang="en-US" b="1" dirty="0" smtClean="0">
                <a:solidFill>
                  <a:srgbClr val="FFFF00"/>
                </a:solidFill>
              </a:rPr>
              <a:t>P</a:t>
            </a:r>
            <a:r>
              <a:rPr lang="en-US" baseline="-25000" dirty="0" smtClean="0">
                <a:solidFill>
                  <a:srgbClr val="FFFF00"/>
                </a:solidFill>
              </a:rPr>
              <a:t>1 </a:t>
            </a:r>
            <a:r>
              <a:rPr lang="en-US" baseline="50000" dirty="0" smtClean="0">
                <a:solidFill>
                  <a:srgbClr val="FFFF00"/>
                </a:solidFill>
              </a:rPr>
              <a:t>u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&lt;27,0,88&gt;,  </a:t>
            </a:r>
          </a:p>
          <a:p>
            <a:pPr lvl="0">
              <a:lnSpc>
                <a:spcPct val="90000"/>
              </a:lnSpc>
              <a:spcBef>
                <a:spcPts val="1400"/>
              </a:spcBef>
            </a:pPr>
            <a:r>
              <a:rPr lang="en-US" b="1" dirty="0" smtClean="0">
                <a:solidFill>
                  <a:srgbClr val="FFFF00"/>
                </a:solidFill>
              </a:rPr>
              <a:t>P</a:t>
            </a:r>
            <a:r>
              <a:rPr lang="en-US" baseline="-25000" dirty="0" smtClean="0">
                <a:solidFill>
                  <a:srgbClr val="FFFF00"/>
                </a:solidFill>
              </a:rPr>
              <a:t>2 </a:t>
            </a:r>
            <a:r>
              <a:rPr lang="en-US" baseline="50000" dirty="0" smtClean="0">
                <a:solidFill>
                  <a:srgbClr val="FFFF00"/>
                </a:solidFill>
              </a:rPr>
              <a:t>u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 &lt;13,0,-108&gt;,  </a:t>
            </a:r>
          </a:p>
          <a:p>
            <a:pPr lvl="0">
              <a:lnSpc>
                <a:spcPct val="90000"/>
              </a:lnSpc>
              <a:spcBef>
                <a:spcPts val="1400"/>
              </a:spcBef>
            </a:pPr>
            <a:r>
              <a:rPr lang="en-US" b="1" dirty="0" smtClean="0">
                <a:solidFill>
                  <a:srgbClr val="FFFF00"/>
                </a:solidFill>
              </a:rPr>
              <a:t>P</a:t>
            </a:r>
            <a:r>
              <a:rPr lang="en-US" baseline="-25000" dirty="0" smtClean="0">
                <a:solidFill>
                  <a:srgbClr val="FFFF00"/>
                </a:solidFill>
              </a:rPr>
              <a:t>3 </a:t>
            </a:r>
            <a:r>
              <a:rPr lang="en-US" baseline="50000" dirty="0" smtClean="0">
                <a:solidFill>
                  <a:srgbClr val="FFFF00"/>
                </a:solidFill>
              </a:rPr>
              <a:t>u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&lt;7,0,8&gt;,  </a:t>
            </a:r>
          </a:p>
          <a:p>
            <a:pPr lvl="0">
              <a:lnSpc>
                <a:spcPct val="90000"/>
              </a:lnSpc>
              <a:spcBef>
                <a:spcPts val="1400"/>
              </a:spcBef>
            </a:pPr>
            <a:r>
              <a:rPr lang="en-US" b="1" dirty="0" smtClean="0">
                <a:solidFill>
                  <a:srgbClr val="FFFF00"/>
                </a:solidFill>
              </a:rPr>
              <a:t>P</a:t>
            </a:r>
            <a:r>
              <a:rPr lang="en-US" baseline="-25000" dirty="0" smtClean="0">
                <a:solidFill>
                  <a:srgbClr val="FFFF00"/>
                </a:solidFill>
              </a:rPr>
              <a:t>4</a:t>
            </a:r>
            <a:r>
              <a:rPr lang="en-US" baseline="50000" dirty="0" smtClean="0">
                <a:solidFill>
                  <a:srgbClr val="FFFF00"/>
                </a:solidFill>
              </a:rPr>
              <a:t>u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&lt;9,0,82&gt;,  </a:t>
            </a:r>
          </a:p>
          <a:p>
            <a:pPr lvl="0">
              <a:lnSpc>
                <a:spcPct val="90000"/>
              </a:lnSpc>
              <a:spcBef>
                <a:spcPts val="1400"/>
              </a:spcBef>
            </a:pPr>
            <a:r>
              <a:rPr lang="en-US" b="1" dirty="0" smtClean="0">
                <a:solidFill>
                  <a:srgbClr val="FFFF00"/>
                </a:solidFill>
              </a:rPr>
              <a:t>P</a:t>
            </a:r>
            <a:r>
              <a:rPr lang="en-US" baseline="-25000" dirty="0" smtClean="0">
                <a:solidFill>
                  <a:srgbClr val="FFFF00"/>
                </a:solidFill>
              </a:rPr>
              <a:t>5 </a:t>
            </a:r>
            <a:r>
              <a:rPr lang="en-US" baseline="50000" dirty="0" smtClean="0">
                <a:solidFill>
                  <a:srgbClr val="FFFF00"/>
                </a:solidFill>
              </a:rPr>
              <a:t>u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&lt;15,0,-102&gt;,   </a:t>
            </a:r>
          </a:p>
          <a:p>
            <a:pPr lvl="0">
              <a:lnSpc>
                <a:spcPct val="90000"/>
              </a:lnSpc>
              <a:spcBef>
                <a:spcPts val="1400"/>
              </a:spcBef>
            </a:pPr>
            <a:r>
              <a:rPr lang="en-US" b="1" dirty="0" smtClean="0">
                <a:solidFill>
                  <a:srgbClr val="FFFF00"/>
                </a:solidFill>
              </a:rPr>
              <a:t>P</a:t>
            </a:r>
            <a:r>
              <a:rPr lang="en-US" baseline="-25000" dirty="0" smtClean="0">
                <a:solidFill>
                  <a:srgbClr val="FFFF00"/>
                </a:solidFill>
              </a:rPr>
              <a:t>6 </a:t>
            </a:r>
            <a:r>
              <a:rPr lang="en-US" baseline="50000" dirty="0" smtClean="0">
                <a:solidFill>
                  <a:srgbClr val="FFFF00"/>
                </a:solidFill>
              </a:rPr>
              <a:t>u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&lt;5,0,82&gt;,  </a:t>
            </a:r>
          </a:p>
          <a:p>
            <a:pPr lvl="0">
              <a:lnSpc>
                <a:spcPct val="90000"/>
              </a:lnSpc>
              <a:spcBef>
                <a:spcPts val="1400"/>
              </a:spcBef>
            </a:pPr>
            <a:r>
              <a:rPr lang="en-US" b="1" dirty="0" smtClean="0">
                <a:solidFill>
                  <a:srgbClr val="FFFF00"/>
                </a:solidFill>
              </a:rPr>
              <a:t>P</a:t>
            </a:r>
            <a:r>
              <a:rPr lang="en-US" baseline="-25000" dirty="0" smtClean="0">
                <a:solidFill>
                  <a:srgbClr val="FFFF00"/>
                </a:solidFill>
              </a:rPr>
              <a:t>7 </a:t>
            </a:r>
            <a:r>
              <a:rPr lang="en-US" baseline="50000" dirty="0" smtClean="0">
                <a:solidFill>
                  <a:srgbClr val="FFFF00"/>
                </a:solidFill>
              </a:rPr>
              <a:t>u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&lt;25,0,-112&gt;. 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7612" y="3352800"/>
            <a:ext cx="4341812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85012" y="103381"/>
            <a:ext cx="4343400" cy="3554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912812" y="838200"/>
            <a:ext cx="35814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Quadratic </a:t>
            </a:r>
            <a:r>
              <a:rPr lang="en-US" sz="2400" dirty="0" err="1" smtClean="0"/>
              <a:t>Spline</a:t>
            </a:r>
            <a:r>
              <a:rPr lang="en-US" sz="2400" dirty="0" smtClean="0"/>
              <a:t> Curves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614150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:\Users\kusno\Pictures\New Picture (1)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7612" y="1295400"/>
            <a:ext cx="3686175" cy="193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2" y="0"/>
            <a:ext cx="1295400" cy="381000"/>
          </a:xfrm>
        </p:spPr>
        <p:txBody>
          <a:bodyPr>
            <a:normAutofit/>
          </a:bodyPr>
          <a:lstStyle/>
          <a:p>
            <a:pPr algn="ctr"/>
            <a:r>
              <a:rPr lang="en-US" sz="1100" b="1" dirty="0" smtClean="0"/>
              <a:t>Simulation</a:t>
            </a:r>
            <a:endParaRPr lang="en-US" sz="11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684212" y="1524000"/>
            <a:ext cx="2209800" cy="43434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Data:</a:t>
            </a:r>
          </a:p>
          <a:p>
            <a:r>
              <a:rPr lang="en-US" sz="1800" b="1" dirty="0" smtClean="0"/>
              <a:t>P</a:t>
            </a:r>
            <a:r>
              <a:rPr lang="en-US" sz="1800" baseline="-25000" dirty="0" smtClean="0"/>
              <a:t>0 </a:t>
            </a:r>
            <a:r>
              <a:rPr lang="en-US" sz="1800" dirty="0" smtClean="0"/>
              <a:t>= &lt;-45,0,-25&gt;,   </a:t>
            </a:r>
          </a:p>
          <a:p>
            <a:r>
              <a:rPr lang="en-US" sz="1800" b="1" dirty="0" smtClean="0"/>
              <a:t>P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 = &lt;-30,025&gt;, </a:t>
            </a:r>
          </a:p>
          <a:p>
            <a:r>
              <a:rPr lang="en-US" sz="1800" b="1" dirty="0" smtClean="0"/>
              <a:t>P</a:t>
            </a:r>
            <a:r>
              <a:rPr lang="en-US" sz="1800" baseline="-25000" dirty="0" smtClean="0"/>
              <a:t>2 </a:t>
            </a:r>
            <a:r>
              <a:rPr lang="en-US" sz="1800" dirty="0" smtClean="0"/>
              <a:t>= &lt;-10,0,15&gt;, </a:t>
            </a:r>
          </a:p>
          <a:p>
            <a:r>
              <a:rPr lang="en-US" sz="1800" b="1" dirty="0" smtClean="0"/>
              <a:t>P</a:t>
            </a:r>
            <a:r>
              <a:rPr lang="en-US" sz="1800" baseline="-25000" dirty="0" smtClean="0"/>
              <a:t>3</a:t>
            </a:r>
            <a:r>
              <a:rPr lang="en-US" sz="1800" dirty="0" smtClean="0"/>
              <a:t>= &lt;0,0,-35&gt;, </a:t>
            </a:r>
          </a:p>
          <a:p>
            <a:r>
              <a:rPr lang="en-US" sz="1800" b="1" dirty="0" smtClean="0"/>
              <a:t>P</a:t>
            </a:r>
            <a:r>
              <a:rPr lang="en-US" sz="1800" baseline="-25000" dirty="0" smtClean="0"/>
              <a:t>4 </a:t>
            </a:r>
            <a:r>
              <a:rPr lang="en-US" sz="1800" dirty="0" smtClean="0"/>
              <a:t>= &lt;8,0,10&gt;, </a:t>
            </a:r>
          </a:p>
          <a:p>
            <a:r>
              <a:rPr lang="en-US" sz="1800" b="1" dirty="0" smtClean="0"/>
              <a:t>P</a:t>
            </a:r>
            <a:r>
              <a:rPr lang="en-US" sz="1800" baseline="-25000" dirty="0" smtClean="0"/>
              <a:t>5</a:t>
            </a:r>
            <a:r>
              <a:rPr lang="en-US" sz="1800" dirty="0" smtClean="0"/>
              <a:t> = &lt;20,0,0&gt;, </a:t>
            </a:r>
          </a:p>
          <a:p>
            <a:r>
              <a:rPr lang="en-US" sz="1800" b="1" dirty="0" smtClean="0"/>
              <a:t>P</a:t>
            </a:r>
            <a:r>
              <a:rPr lang="en-US" sz="1800" baseline="-25000" dirty="0" smtClean="0"/>
              <a:t>6</a:t>
            </a:r>
            <a:r>
              <a:rPr lang="en-US" sz="1800" dirty="0" smtClean="0"/>
              <a:t>= &lt;30,0,-10&gt;, </a:t>
            </a:r>
          </a:p>
          <a:p>
            <a:r>
              <a:rPr lang="en-US" sz="1800" b="1" dirty="0" smtClean="0"/>
              <a:t>P</a:t>
            </a:r>
            <a:r>
              <a:rPr lang="en-US" sz="1800" baseline="-25000" dirty="0" smtClean="0"/>
              <a:t>7</a:t>
            </a:r>
            <a:r>
              <a:rPr lang="en-US" sz="1800" dirty="0" smtClean="0"/>
              <a:t> = &lt;45,0,-25&gt;, </a:t>
            </a:r>
          </a:p>
          <a:p>
            <a:r>
              <a:rPr lang="en-US" sz="1800" b="1" dirty="0" smtClean="0"/>
              <a:t>P</a:t>
            </a:r>
            <a:r>
              <a:rPr lang="en-US" sz="1800" baseline="-25000" dirty="0" smtClean="0"/>
              <a:t>0 </a:t>
            </a:r>
            <a:r>
              <a:rPr lang="en-US" sz="1800" baseline="50000" dirty="0" smtClean="0"/>
              <a:t>u </a:t>
            </a:r>
            <a:r>
              <a:rPr lang="en-US" sz="1800" dirty="0" smtClean="0"/>
              <a:t>= &lt;3,0,12&gt;. </a:t>
            </a:r>
          </a:p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 bwMode="white">
          <a:xfrm>
            <a:off x="2665412" y="1828800"/>
            <a:ext cx="22860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None/>
              <a:tabLst/>
              <a:defRPr/>
            </a:pPr>
            <a:r>
              <a:rPr lang="en-US" dirty="0" smtClean="0">
                <a:solidFill>
                  <a:srgbClr val="FFFF00"/>
                </a:solidFill>
              </a:rPr>
              <a:t>S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olution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lvl="0">
              <a:lnSpc>
                <a:spcPct val="90000"/>
              </a:lnSpc>
              <a:spcBef>
                <a:spcPts val="1400"/>
              </a:spcBef>
            </a:pPr>
            <a:r>
              <a:rPr lang="en-US" b="1" dirty="0" smtClean="0">
                <a:solidFill>
                  <a:srgbClr val="FFFF00"/>
                </a:solidFill>
              </a:rPr>
              <a:t>P</a:t>
            </a:r>
            <a:r>
              <a:rPr lang="en-US" baseline="-25000" dirty="0" smtClean="0">
                <a:solidFill>
                  <a:srgbClr val="FFFF00"/>
                </a:solidFill>
              </a:rPr>
              <a:t>1 </a:t>
            </a:r>
            <a:r>
              <a:rPr lang="en-US" baseline="50000" dirty="0" smtClean="0">
                <a:solidFill>
                  <a:srgbClr val="FFFF00"/>
                </a:solidFill>
              </a:rPr>
              <a:t>u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&lt;27,0,88&gt;,  </a:t>
            </a:r>
          </a:p>
          <a:p>
            <a:pPr lvl="0">
              <a:lnSpc>
                <a:spcPct val="90000"/>
              </a:lnSpc>
              <a:spcBef>
                <a:spcPts val="1400"/>
              </a:spcBef>
            </a:pPr>
            <a:r>
              <a:rPr lang="en-US" b="1" dirty="0" smtClean="0">
                <a:solidFill>
                  <a:srgbClr val="FFFF00"/>
                </a:solidFill>
              </a:rPr>
              <a:t>P</a:t>
            </a:r>
            <a:r>
              <a:rPr lang="en-US" baseline="-25000" dirty="0" smtClean="0">
                <a:solidFill>
                  <a:srgbClr val="FFFF00"/>
                </a:solidFill>
              </a:rPr>
              <a:t>2 </a:t>
            </a:r>
            <a:r>
              <a:rPr lang="en-US" baseline="50000" dirty="0" smtClean="0">
                <a:solidFill>
                  <a:srgbClr val="FFFF00"/>
                </a:solidFill>
              </a:rPr>
              <a:t>u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 &lt;13,0,-108&gt;,  </a:t>
            </a:r>
          </a:p>
          <a:p>
            <a:pPr lvl="0">
              <a:lnSpc>
                <a:spcPct val="90000"/>
              </a:lnSpc>
              <a:spcBef>
                <a:spcPts val="1400"/>
              </a:spcBef>
            </a:pPr>
            <a:r>
              <a:rPr lang="en-US" b="1" dirty="0" smtClean="0">
                <a:solidFill>
                  <a:srgbClr val="FFFF00"/>
                </a:solidFill>
              </a:rPr>
              <a:t>P</a:t>
            </a:r>
            <a:r>
              <a:rPr lang="en-US" baseline="-25000" dirty="0" smtClean="0">
                <a:solidFill>
                  <a:srgbClr val="FFFF00"/>
                </a:solidFill>
              </a:rPr>
              <a:t>3 </a:t>
            </a:r>
            <a:r>
              <a:rPr lang="en-US" baseline="50000" dirty="0" smtClean="0">
                <a:solidFill>
                  <a:srgbClr val="FFFF00"/>
                </a:solidFill>
              </a:rPr>
              <a:t>u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&lt;7,0,8&gt;,  </a:t>
            </a:r>
          </a:p>
          <a:p>
            <a:pPr lvl="0">
              <a:lnSpc>
                <a:spcPct val="90000"/>
              </a:lnSpc>
              <a:spcBef>
                <a:spcPts val="1400"/>
              </a:spcBef>
            </a:pPr>
            <a:r>
              <a:rPr lang="en-US" b="1" dirty="0" smtClean="0">
                <a:solidFill>
                  <a:srgbClr val="FFFF00"/>
                </a:solidFill>
              </a:rPr>
              <a:t>P</a:t>
            </a:r>
            <a:r>
              <a:rPr lang="en-US" baseline="-25000" dirty="0" smtClean="0">
                <a:solidFill>
                  <a:srgbClr val="FFFF00"/>
                </a:solidFill>
              </a:rPr>
              <a:t>4</a:t>
            </a:r>
            <a:r>
              <a:rPr lang="en-US" baseline="50000" dirty="0" smtClean="0">
                <a:solidFill>
                  <a:srgbClr val="FFFF00"/>
                </a:solidFill>
              </a:rPr>
              <a:t>u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&lt;9,0,82&gt;,  </a:t>
            </a:r>
          </a:p>
          <a:p>
            <a:pPr lvl="0">
              <a:lnSpc>
                <a:spcPct val="90000"/>
              </a:lnSpc>
              <a:spcBef>
                <a:spcPts val="1400"/>
              </a:spcBef>
            </a:pPr>
            <a:r>
              <a:rPr lang="en-US" b="1" dirty="0" smtClean="0">
                <a:solidFill>
                  <a:srgbClr val="FFFF00"/>
                </a:solidFill>
              </a:rPr>
              <a:t>P</a:t>
            </a:r>
            <a:r>
              <a:rPr lang="en-US" baseline="-25000" dirty="0" smtClean="0">
                <a:solidFill>
                  <a:srgbClr val="FFFF00"/>
                </a:solidFill>
              </a:rPr>
              <a:t>5 </a:t>
            </a:r>
            <a:r>
              <a:rPr lang="en-US" baseline="50000" dirty="0" smtClean="0">
                <a:solidFill>
                  <a:srgbClr val="FFFF00"/>
                </a:solidFill>
              </a:rPr>
              <a:t>u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&lt;15,0,-102&gt;,   </a:t>
            </a:r>
          </a:p>
          <a:p>
            <a:pPr lvl="0">
              <a:lnSpc>
                <a:spcPct val="90000"/>
              </a:lnSpc>
              <a:spcBef>
                <a:spcPts val="1400"/>
              </a:spcBef>
            </a:pPr>
            <a:r>
              <a:rPr lang="en-US" b="1" dirty="0" smtClean="0">
                <a:solidFill>
                  <a:srgbClr val="FFFF00"/>
                </a:solidFill>
              </a:rPr>
              <a:t>P</a:t>
            </a:r>
            <a:r>
              <a:rPr lang="en-US" baseline="-25000" dirty="0" smtClean="0">
                <a:solidFill>
                  <a:srgbClr val="FFFF00"/>
                </a:solidFill>
              </a:rPr>
              <a:t>6 </a:t>
            </a:r>
            <a:r>
              <a:rPr lang="en-US" baseline="50000" dirty="0" smtClean="0">
                <a:solidFill>
                  <a:srgbClr val="FFFF00"/>
                </a:solidFill>
              </a:rPr>
              <a:t>u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&lt;5,0,82&gt;,  </a:t>
            </a:r>
          </a:p>
          <a:p>
            <a:pPr lvl="0">
              <a:lnSpc>
                <a:spcPct val="90000"/>
              </a:lnSpc>
              <a:spcBef>
                <a:spcPts val="1400"/>
              </a:spcBef>
            </a:pPr>
            <a:r>
              <a:rPr lang="en-US" b="1" dirty="0" smtClean="0">
                <a:solidFill>
                  <a:srgbClr val="FFFF00"/>
                </a:solidFill>
              </a:rPr>
              <a:t>P</a:t>
            </a:r>
            <a:r>
              <a:rPr lang="en-US" baseline="-25000" dirty="0" smtClean="0">
                <a:solidFill>
                  <a:srgbClr val="FFFF00"/>
                </a:solidFill>
              </a:rPr>
              <a:t>7 </a:t>
            </a:r>
            <a:r>
              <a:rPr lang="en-US" baseline="50000" dirty="0" smtClean="0">
                <a:solidFill>
                  <a:srgbClr val="FFFF00"/>
                </a:solidFill>
              </a:rPr>
              <a:t>u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&lt;25,0,-112&gt;. 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2812" y="838200"/>
            <a:ext cx="35814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Quadratic </a:t>
            </a:r>
            <a:r>
              <a:rPr lang="en-US" sz="2400" dirty="0" err="1" smtClean="0"/>
              <a:t>Spline</a:t>
            </a:r>
            <a:r>
              <a:rPr lang="en-US" sz="2400" dirty="0" smtClean="0"/>
              <a:t> Curves</a:t>
            </a:r>
            <a:endParaRPr lang="en-US" sz="2400" dirty="0"/>
          </a:p>
        </p:txBody>
      </p:sp>
      <p:pic>
        <p:nvPicPr>
          <p:cNvPr id="9" name="Picture 8" descr="C:\Users\kusno\AppData\Local\Microsoft\Windows\INetCache\Content.Word\New Picture (16).bmp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3212" y="76200"/>
            <a:ext cx="3886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C:\Users\kusno\AppData\Local\Microsoft\Windows\INetCache\Content.Word\New Picture (17).bmp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1412" y="3810000"/>
            <a:ext cx="35814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9523412" y="2209800"/>
            <a:ext cx="1465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r</a:t>
            </a:r>
            <a:r>
              <a:rPr lang="en-US" dirty="0" smtClean="0"/>
              <a:t>(</a:t>
            </a:r>
            <a:r>
              <a:rPr lang="en-US" i="1" dirty="0" smtClean="0"/>
              <a:t>v</a:t>
            </a:r>
            <a:r>
              <a:rPr lang="en-US" dirty="0" smtClean="0"/>
              <a:t>) =</a:t>
            </a:r>
            <a:r>
              <a:rPr lang="en-US" i="1" dirty="0" smtClean="0">
                <a:sym typeface="Symbol"/>
              </a:rPr>
              <a:t>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) =1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875212" y="3200400"/>
            <a:ext cx="4600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ym typeface="Symbol"/>
              </a:rPr>
              <a:t>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) = 2.(1-u)</a:t>
            </a:r>
            <a:r>
              <a:rPr lang="en-US" baseline="30000" dirty="0" smtClean="0"/>
              <a:t>3</a:t>
            </a:r>
            <a:r>
              <a:rPr lang="en-US" dirty="0" smtClean="0"/>
              <a:t>+ 3.(1-u)</a:t>
            </a:r>
            <a:r>
              <a:rPr lang="en-US" baseline="30000" dirty="0" smtClean="0"/>
              <a:t>2</a:t>
            </a:r>
            <a:r>
              <a:rPr lang="en-US" dirty="0" smtClean="0"/>
              <a:t>.u+ 3.(1-u).u</a:t>
            </a:r>
            <a:r>
              <a:rPr lang="en-US" baseline="30000" dirty="0" smtClean="0"/>
              <a:t>2</a:t>
            </a:r>
            <a:r>
              <a:rPr lang="en-US" dirty="0" smtClean="0"/>
              <a:t> + 2.u</a:t>
            </a:r>
            <a:r>
              <a:rPr lang="en-US" baseline="30000" dirty="0" smtClean="0"/>
              <a:t>3</a:t>
            </a:r>
            <a:endParaRPr lang="en-US" dirty="0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8604689" y="4648200"/>
            <a:ext cx="3204723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</a:t>
            </a:r>
            <a:r>
              <a:rPr kumimoji="0" lang="en-US" sz="1400" b="0" i="0" u="none" strike="noStrike" cap="none" normalizeH="0" baseline="-3000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0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 &lt;45,-45,-45&gt;,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</a:t>
            </a:r>
            <a:r>
              <a:rPr kumimoji="0" lang="en-US" sz="1400" b="0" i="0" u="none" strike="noStrike" cap="none" normalizeH="0" baseline="-3000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&lt;-38,-40,-50&gt;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</a:t>
            </a:r>
            <a:r>
              <a:rPr kumimoji="0" lang="en-US" sz="1400" b="0" i="0" u="none" strike="noStrike" cap="none" normalizeH="0" baseline="-3000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 &lt;-50,-35,10&gt;,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</a:t>
            </a:r>
            <a:r>
              <a:rPr kumimoji="0" lang="en-US" sz="1400" b="0" i="0" u="none" strike="noStrike" cap="none" normalizeH="0" baseline="-3000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 &lt;-30,0,10&gt;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</a:t>
            </a:r>
            <a:r>
              <a:rPr kumimoji="0" lang="en-US" sz="1400" b="0" i="0" u="none" strike="noStrike" cap="none" normalizeH="0" baseline="-3000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 &lt;10,30,15&gt;, 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</a:t>
            </a:r>
            <a:r>
              <a:rPr kumimoji="0" lang="en-US" sz="1400" b="0" i="0" u="none" strike="noStrike" cap="none" normalizeH="0" baseline="-3000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5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&lt;40,25,-25&gt;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</a:t>
            </a:r>
            <a:r>
              <a:rPr kumimoji="0" lang="en-US" sz="1400" b="0" i="0" u="none" strike="noStrike" cap="none" normalizeH="0" baseline="-3000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6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= &lt;5,-5,0&gt;,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</a:t>
            </a:r>
            <a:r>
              <a:rPr kumimoji="0" lang="en-US" sz="1400" b="0" i="0" u="none" strike="noStrike" cap="none" normalizeH="0" baseline="-3000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7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&lt;50,15,60&gt;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P</a:t>
            </a:r>
            <a:r>
              <a:rPr lang="en-US" sz="1400" baseline="-25000" dirty="0" smtClean="0"/>
              <a:t>0 </a:t>
            </a:r>
            <a:r>
              <a:rPr lang="en-US" sz="1400" baseline="50000" dirty="0" smtClean="0"/>
              <a:t>u </a:t>
            </a:r>
            <a:r>
              <a:rPr lang="en-US" sz="1400" dirty="0" smtClean="0"/>
              <a:t>= &lt;-1.75,1.25,-1.25&gt;.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14150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2" y="0"/>
            <a:ext cx="1295400" cy="381000"/>
          </a:xfrm>
        </p:spPr>
        <p:txBody>
          <a:bodyPr>
            <a:normAutofit/>
          </a:bodyPr>
          <a:lstStyle/>
          <a:p>
            <a:pPr algn="ctr"/>
            <a:r>
              <a:rPr lang="en-US" sz="1100" b="1" dirty="0" smtClean="0"/>
              <a:t>Simulation</a:t>
            </a:r>
            <a:endParaRPr lang="en-US" sz="11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684212" y="1524000"/>
            <a:ext cx="2209800" cy="4343400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 smtClean="0"/>
              <a:t>Data:</a:t>
            </a:r>
          </a:p>
          <a:p>
            <a:r>
              <a:rPr lang="en-US" sz="1800" b="1" dirty="0" smtClean="0"/>
              <a:t>P</a:t>
            </a:r>
            <a:r>
              <a:rPr lang="en-US" sz="1800" baseline="-25000" dirty="0" smtClean="0"/>
              <a:t>0 </a:t>
            </a:r>
            <a:r>
              <a:rPr lang="en-US" sz="1800" dirty="0" smtClean="0"/>
              <a:t>= &lt;-45,0,-25&gt;,   </a:t>
            </a:r>
          </a:p>
          <a:p>
            <a:r>
              <a:rPr lang="en-US" sz="1800" b="1" dirty="0" smtClean="0"/>
              <a:t>P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 = &lt;-30,025&gt;, </a:t>
            </a:r>
          </a:p>
          <a:p>
            <a:r>
              <a:rPr lang="en-US" sz="1800" b="1" dirty="0" smtClean="0"/>
              <a:t>P</a:t>
            </a:r>
            <a:r>
              <a:rPr lang="en-US" sz="1800" baseline="-25000" dirty="0" smtClean="0"/>
              <a:t>2 </a:t>
            </a:r>
            <a:r>
              <a:rPr lang="en-US" sz="1800" dirty="0" smtClean="0"/>
              <a:t>= &lt;-10,0,15&gt;, </a:t>
            </a:r>
          </a:p>
          <a:p>
            <a:r>
              <a:rPr lang="en-US" sz="1800" b="1" dirty="0" smtClean="0"/>
              <a:t>P</a:t>
            </a:r>
            <a:r>
              <a:rPr lang="en-US" sz="1800" baseline="-25000" dirty="0" smtClean="0"/>
              <a:t>3</a:t>
            </a:r>
            <a:r>
              <a:rPr lang="en-US" sz="1800" dirty="0" smtClean="0"/>
              <a:t>= &lt;0,0,-35&gt;, </a:t>
            </a:r>
          </a:p>
          <a:p>
            <a:r>
              <a:rPr lang="en-US" sz="1800" b="1" dirty="0" smtClean="0"/>
              <a:t>P</a:t>
            </a:r>
            <a:r>
              <a:rPr lang="en-US" sz="1800" baseline="-25000" dirty="0" smtClean="0"/>
              <a:t>4 </a:t>
            </a:r>
            <a:r>
              <a:rPr lang="en-US" sz="1800" dirty="0" smtClean="0"/>
              <a:t>= &lt;8,0,10&gt;, </a:t>
            </a:r>
          </a:p>
          <a:p>
            <a:r>
              <a:rPr lang="en-US" sz="1800" b="1" dirty="0" smtClean="0"/>
              <a:t>P</a:t>
            </a:r>
            <a:r>
              <a:rPr lang="en-US" sz="1800" baseline="-25000" dirty="0" smtClean="0"/>
              <a:t>5</a:t>
            </a:r>
            <a:r>
              <a:rPr lang="en-US" sz="1800" dirty="0" smtClean="0"/>
              <a:t> = &lt;20,0,0&gt;, </a:t>
            </a:r>
          </a:p>
          <a:p>
            <a:r>
              <a:rPr lang="en-US" sz="1800" b="1" dirty="0" smtClean="0"/>
              <a:t>P</a:t>
            </a:r>
            <a:r>
              <a:rPr lang="en-US" sz="1800" baseline="-25000" dirty="0" smtClean="0"/>
              <a:t>6</a:t>
            </a:r>
            <a:r>
              <a:rPr lang="en-US" sz="1800" dirty="0" smtClean="0"/>
              <a:t>= &lt;30,0,-10&gt;, </a:t>
            </a:r>
          </a:p>
          <a:p>
            <a:r>
              <a:rPr lang="en-US" sz="1800" b="1" dirty="0" smtClean="0"/>
              <a:t>P</a:t>
            </a:r>
            <a:r>
              <a:rPr lang="en-US" sz="1800" baseline="-25000" dirty="0" smtClean="0"/>
              <a:t>7</a:t>
            </a:r>
            <a:r>
              <a:rPr lang="en-US" sz="1800" dirty="0" smtClean="0"/>
              <a:t> = &lt;45,0,-25&gt;, </a:t>
            </a:r>
          </a:p>
          <a:p>
            <a:r>
              <a:rPr lang="en-US" sz="1800" b="1" dirty="0" smtClean="0"/>
              <a:t>P</a:t>
            </a:r>
            <a:r>
              <a:rPr lang="en-US" sz="1800" baseline="-25000" dirty="0" smtClean="0"/>
              <a:t>0 </a:t>
            </a:r>
            <a:r>
              <a:rPr lang="en-US" sz="1800" baseline="50000" dirty="0" smtClean="0"/>
              <a:t>u </a:t>
            </a:r>
            <a:r>
              <a:rPr lang="en-US" sz="1800" dirty="0" smtClean="0"/>
              <a:t>= &lt;3,0,12&gt;. </a:t>
            </a:r>
          </a:p>
          <a:p>
            <a:r>
              <a:rPr lang="en-US" sz="1800" b="1" dirty="0" smtClean="0"/>
              <a:t>P</a:t>
            </a:r>
            <a:r>
              <a:rPr lang="en-US" sz="1800" b="1" baseline="-25000" dirty="0" smtClean="0"/>
              <a:t>7</a:t>
            </a:r>
            <a:r>
              <a:rPr lang="en-US" sz="1800" baseline="-25000" dirty="0" smtClean="0"/>
              <a:t> </a:t>
            </a:r>
            <a:r>
              <a:rPr lang="en-US" sz="1800" baseline="50000" dirty="0" smtClean="0"/>
              <a:t>u </a:t>
            </a:r>
            <a:r>
              <a:rPr lang="en-US" sz="1800" dirty="0" smtClean="0"/>
              <a:t>= &lt;1,0,-3&gt;.</a:t>
            </a:r>
          </a:p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 bwMode="white">
          <a:xfrm>
            <a:off x="2665412" y="1828800"/>
            <a:ext cx="2286000" cy="312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None/>
              <a:tabLst/>
              <a:defRPr/>
            </a:pPr>
            <a:r>
              <a:rPr lang="en-US" sz="1600" dirty="0" smtClean="0">
                <a:solidFill>
                  <a:srgbClr val="FFFF00"/>
                </a:solidFill>
              </a:rPr>
              <a:t>S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olution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lvl="0">
              <a:lnSpc>
                <a:spcPct val="90000"/>
              </a:lnSpc>
              <a:spcBef>
                <a:spcPts val="1400"/>
              </a:spcBef>
            </a:pPr>
            <a:r>
              <a:rPr lang="en-US" sz="1600" b="1" dirty="0" smtClean="0">
                <a:solidFill>
                  <a:srgbClr val="FFFF00"/>
                </a:solidFill>
              </a:rPr>
              <a:t>P</a:t>
            </a:r>
            <a:r>
              <a:rPr lang="en-US" sz="1600" baseline="-25000" dirty="0" smtClean="0">
                <a:solidFill>
                  <a:srgbClr val="FFFF00"/>
                </a:solidFill>
              </a:rPr>
              <a:t>1 </a:t>
            </a:r>
            <a:r>
              <a:rPr lang="en-US" sz="1600" baseline="50000" dirty="0" smtClean="0">
                <a:solidFill>
                  <a:srgbClr val="FFFF00"/>
                </a:solidFill>
              </a:rPr>
              <a:t>u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</a:t>
            </a:r>
            <a:r>
              <a:rPr lang="en-US" sz="1600" dirty="0" smtClean="0">
                <a:solidFill>
                  <a:srgbClr val="FFFF00"/>
                </a:solidFill>
              </a:rPr>
              <a:t>&lt;21.7,0,50&gt;, 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>
              <a:lnSpc>
                <a:spcPct val="90000"/>
              </a:lnSpc>
              <a:spcBef>
                <a:spcPts val="1400"/>
              </a:spcBef>
            </a:pPr>
            <a:r>
              <a:rPr lang="en-US" sz="1600" b="1" dirty="0" smtClean="0">
                <a:solidFill>
                  <a:srgbClr val="FFFF00"/>
                </a:solidFill>
              </a:rPr>
              <a:t>P</a:t>
            </a:r>
            <a:r>
              <a:rPr lang="en-US" sz="1600" baseline="-25000" dirty="0" smtClean="0">
                <a:solidFill>
                  <a:srgbClr val="FFFF00"/>
                </a:solidFill>
              </a:rPr>
              <a:t>2 </a:t>
            </a:r>
            <a:r>
              <a:rPr lang="en-US" sz="1600" baseline="50000" dirty="0" smtClean="0">
                <a:solidFill>
                  <a:srgbClr val="FFFF00"/>
                </a:solidFill>
              </a:rPr>
              <a:t>u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</a:t>
            </a:r>
            <a:r>
              <a:rPr lang="en-US" sz="1600" dirty="0" smtClean="0">
                <a:solidFill>
                  <a:srgbClr val="FFFF00"/>
                </a:solidFill>
              </a:rPr>
              <a:t>&lt;15.3,0,-55.9&gt;, 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>
              <a:lnSpc>
                <a:spcPct val="90000"/>
              </a:lnSpc>
              <a:spcBef>
                <a:spcPts val="1400"/>
              </a:spcBef>
            </a:pPr>
            <a:r>
              <a:rPr lang="en-US" sz="1600" b="1" dirty="0" smtClean="0">
                <a:solidFill>
                  <a:srgbClr val="FFFF00"/>
                </a:solidFill>
              </a:rPr>
              <a:t>P</a:t>
            </a:r>
            <a:r>
              <a:rPr lang="en-US" sz="1600" baseline="-25000" dirty="0" smtClean="0">
                <a:solidFill>
                  <a:srgbClr val="FFFF00"/>
                </a:solidFill>
              </a:rPr>
              <a:t>3 </a:t>
            </a:r>
            <a:r>
              <a:rPr lang="en-US" sz="1600" baseline="50000" dirty="0" smtClean="0">
                <a:solidFill>
                  <a:srgbClr val="FFFF00"/>
                </a:solidFill>
              </a:rPr>
              <a:t>u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</a:t>
            </a:r>
            <a:r>
              <a:rPr lang="en-US" sz="1600" dirty="0" smtClean="0">
                <a:solidFill>
                  <a:srgbClr val="FFFF00"/>
                </a:solidFill>
              </a:rPr>
              <a:t>&lt;7,0,2.6&gt;,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>
              <a:lnSpc>
                <a:spcPct val="90000"/>
              </a:lnSpc>
              <a:spcBef>
                <a:spcPts val="1400"/>
              </a:spcBef>
            </a:pPr>
            <a:r>
              <a:rPr lang="en-US" sz="1600" b="1" dirty="0" smtClean="0">
                <a:solidFill>
                  <a:srgbClr val="FFFF00"/>
                </a:solidFill>
              </a:rPr>
              <a:t>P</a:t>
            </a:r>
            <a:r>
              <a:rPr lang="en-US" sz="1600" baseline="-25000" dirty="0" smtClean="0">
                <a:solidFill>
                  <a:srgbClr val="FFFF00"/>
                </a:solidFill>
              </a:rPr>
              <a:t>4</a:t>
            </a:r>
            <a:r>
              <a:rPr lang="en-US" sz="1600" baseline="50000" dirty="0" smtClean="0">
                <a:solidFill>
                  <a:srgbClr val="FFFF00"/>
                </a:solidFill>
              </a:rPr>
              <a:t>u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</a:t>
            </a:r>
            <a:r>
              <a:rPr lang="en-US" sz="1600" dirty="0" smtClean="0">
                <a:solidFill>
                  <a:srgbClr val="FFFF00"/>
                </a:solidFill>
              </a:rPr>
              <a:t>&lt;10.8,0,30.4&gt;,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>
              <a:lnSpc>
                <a:spcPct val="90000"/>
              </a:lnSpc>
              <a:spcBef>
                <a:spcPts val="1400"/>
              </a:spcBef>
            </a:pPr>
            <a:r>
              <a:rPr lang="en-US" sz="1600" b="1" dirty="0" smtClean="0">
                <a:solidFill>
                  <a:srgbClr val="FFFF00"/>
                </a:solidFill>
              </a:rPr>
              <a:t>P</a:t>
            </a:r>
            <a:r>
              <a:rPr lang="en-US" sz="1600" baseline="-25000" dirty="0" smtClean="0">
                <a:solidFill>
                  <a:srgbClr val="FFFF00"/>
                </a:solidFill>
              </a:rPr>
              <a:t>5 </a:t>
            </a:r>
            <a:r>
              <a:rPr lang="en-US" sz="1600" baseline="50000" dirty="0" smtClean="0">
                <a:solidFill>
                  <a:srgbClr val="FFFF00"/>
                </a:solidFill>
              </a:rPr>
              <a:t>u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</a:t>
            </a:r>
            <a:r>
              <a:rPr lang="en-US" sz="1600" dirty="0" smtClean="0">
                <a:solidFill>
                  <a:srgbClr val="FFFF00"/>
                </a:solidFill>
              </a:rPr>
              <a:t>&lt;9.8,0,-19.3&gt;, 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>
              <a:lnSpc>
                <a:spcPct val="90000"/>
              </a:lnSpc>
              <a:spcBef>
                <a:spcPts val="1400"/>
              </a:spcBef>
            </a:pPr>
            <a:r>
              <a:rPr lang="en-US" sz="1600" b="1" dirty="0" smtClean="0">
                <a:solidFill>
                  <a:srgbClr val="FFFF00"/>
                </a:solidFill>
              </a:rPr>
              <a:t>P</a:t>
            </a:r>
            <a:r>
              <a:rPr lang="en-US" sz="1600" baseline="-25000" dirty="0" smtClean="0">
                <a:solidFill>
                  <a:srgbClr val="FFFF00"/>
                </a:solidFill>
              </a:rPr>
              <a:t>6 </a:t>
            </a:r>
            <a:r>
              <a:rPr lang="en-US" sz="1600" baseline="50000" dirty="0" smtClean="0">
                <a:solidFill>
                  <a:srgbClr val="FFFF00"/>
                </a:solidFill>
              </a:rPr>
              <a:t>u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</a:t>
            </a:r>
            <a:r>
              <a:rPr lang="en-US" sz="1600" dirty="0" smtClean="0">
                <a:solidFill>
                  <a:srgbClr val="FFFF00"/>
                </a:solidFill>
              </a:rPr>
              <a:t>&lt;16.1,0,-13.2&gt;.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89012" y="838200"/>
            <a:ext cx="30480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Cubic </a:t>
            </a:r>
            <a:r>
              <a:rPr lang="en-US" sz="2400" dirty="0" err="1" smtClean="0"/>
              <a:t>Spline</a:t>
            </a:r>
            <a:r>
              <a:rPr lang="en-US" sz="2400" dirty="0" smtClean="0"/>
              <a:t> Curves</a:t>
            </a:r>
            <a:endParaRPr lang="en-US" sz="2400" dirty="0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8376089" y="5244405"/>
            <a:ext cx="3254417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FF0000"/>
                </a:solidFill>
              </a:rPr>
              <a:t>P</a:t>
            </a:r>
            <a:r>
              <a:rPr lang="en-US" sz="1400" baseline="-25000" dirty="0" smtClean="0">
                <a:solidFill>
                  <a:srgbClr val="FF0000"/>
                </a:solidFill>
              </a:rPr>
              <a:t>0 </a:t>
            </a:r>
            <a:r>
              <a:rPr lang="en-US" sz="1400" dirty="0" smtClean="0">
                <a:solidFill>
                  <a:srgbClr val="FF0000"/>
                </a:solidFill>
              </a:rPr>
              <a:t>= &lt;45,-45,-45&gt;, </a:t>
            </a:r>
            <a:r>
              <a:rPr lang="en-US" sz="1400" b="1" dirty="0" smtClean="0">
                <a:solidFill>
                  <a:srgbClr val="FF0000"/>
                </a:solidFill>
              </a:rPr>
              <a:t>P</a:t>
            </a:r>
            <a:r>
              <a:rPr lang="en-US" sz="1400" baseline="-25000" dirty="0" smtClean="0">
                <a:solidFill>
                  <a:srgbClr val="FF0000"/>
                </a:solidFill>
              </a:rPr>
              <a:t>1</a:t>
            </a:r>
            <a:r>
              <a:rPr lang="en-US" sz="1400" dirty="0" smtClean="0">
                <a:solidFill>
                  <a:srgbClr val="FF0000"/>
                </a:solidFill>
              </a:rPr>
              <a:t> = &lt;-38,-40,-50&gt;,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FF0000"/>
                </a:solidFill>
              </a:rPr>
              <a:t>P</a:t>
            </a:r>
            <a:r>
              <a:rPr lang="en-US" sz="1400" baseline="-25000" dirty="0" smtClean="0">
                <a:solidFill>
                  <a:srgbClr val="FF0000"/>
                </a:solidFill>
              </a:rPr>
              <a:t>2 </a:t>
            </a:r>
            <a:r>
              <a:rPr lang="en-US" sz="1400" dirty="0" smtClean="0">
                <a:solidFill>
                  <a:srgbClr val="FF0000"/>
                </a:solidFill>
              </a:rPr>
              <a:t>= &lt;-50,-35,10&gt;, </a:t>
            </a:r>
            <a:r>
              <a:rPr lang="en-US" sz="1400" b="1" dirty="0" smtClean="0">
                <a:solidFill>
                  <a:srgbClr val="FF0000"/>
                </a:solidFill>
              </a:rPr>
              <a:t>P</a:t>
            </a:r>
            <a:r>
              <a:rPr lang="en-US" sz="1400" baseline="-25000" dirty="0" smtClean="0">
                <a:solidFill>
                  <a:srgbClr val="FF0000"/>
                </a:solidFill>
              </a:rPr>
              <a:t>3</a:t>
            </a:r>
            <a:r>
              <a:rPr lang="en-US" sz="1400" dirty="0" smtClean="0">
                <a:solidFill>
                  <a:srgbClr val="FF0000"/>
                </a:solidFill>
              </a:rPr>
              <a:t>= &lt;-30,0,10&gt;,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FF0000"/>
                </a:solidFill>
              </a:rPr>
              <a:t>P</a:t>
            </a:r>
            <a:r>
              <a:rPr lang="en-US" sz="1400" baseline="-25000" dirty="0" smtClean="0">
                <a:solidFill>
                  <a:srgbClr val="FF0000"/>
                </a:solidFill>
              </a:rPr>
              <a:t>4 </a:t>
            </a:r>
            <a:r>
              <a:rPr lang="en-US" sz="1400" dirty="0" smtClean="0">
                <a:solidFill>
                  <a:srgbClr val="FF0000"/>
                </a:solidFill>
              </a:rPr>
              <a:t>= &lt;10,30,15&gt;,  </a:t>
            </a:r>
            <a:r>
              <a:rPr lang="en-US" sz="1400" b="1" dirty="0" smtClean="0">
                <a:solidFill>
                  <a:srgbClr val="FF0000"/>
                </a:solidFill>
              </a:rPr>
              <a:t>P</a:t>
            </a:r>
            <a:r>
              <a:rPr lang="en-US" sz="1400" baseline="-25000" dirty="0" smtClean="0">
                <a:solidFill>
                  <a:srgbClr val="FF0000"/>
                </a:solidFill>
              </a:rPr>
              <a:t>5</a:t>
            </a:r>
            <a:r>
              <a:rPr lang="en-US" sz="1400" dirty="0" smtClean="0">
                <a:solidFill>
                  <a:srgbClr val="FF0000"/>
                </a:solidFill>
              </a:rPr>
              <a:t> = &lt;40,25,-25&gt;,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FF0000"/>
                </a:solidFill>
              </a:rPr>
              <a:t>P</a:t>
            </a:r>
            <a:r>
              <a:rPr lang="en-US" sz="1400" baseline="-25000" dirty="0" smtClean="0">
                <a:solidFill>
                  <a:srgbClr val="FF0000"/>
                </a:solidFill>
              </a:rPr>
              <a:t>6 </a:t>
            </a:r>
            <a:r>
              <a:rPr lang="en-US" sz="1400" dirty="0" smtClean="0">
                <a:solidFill>
                  <a:srgbClr val="FF0000"/>
                </a:solidFill>
              </a:rPr>
              <a:t>= &lt;5,-5,0&gt;, </a:t>
            </a:r>
            <a:r>
              <a:rPr lang="en-US" sz="1400" b="1" dirty="0" smtClean="0">
                <a:solidFill>
                  <a:srgbClr val="FF0000"/>
                </a:solidFill>
              </a:rPr>
              <a:t>P</a:t>
            </a:r>
            <a:r>
              <a:rPr lang="en-US" sz="1400" baseline="-25000" dirty="0" smtClean="0">
                <a:solidFill>
                  <a:srgbClr val="FF0000"/>
                </a:solidFill>
              </a:rPr>
              <a:t>7</a:t>
            </a:r>
            <a:r>
              <a:rPr lang="en-US" sz="1400" dirty="0" smtClean="0">
                <a:solidFill>
                  <a:srgbClr val="FF0000"/>
                </a:solidFill>
              </a:rPr>
              <a:t> = &lt;50,15,60&gt;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P</a:t>
            </a:r>
            <a:r>
              <a:rPr lang="en-US" sz="1400" baseline="-25000" dirty="0" smtClean="0"/>
              <a:t>0 </a:t>
            </a:r>
            <a:r>
              <a:rPr lang="en-US" sz="1400" baseline="50000" dirty="0" smtClean="0"/>
              <a:t>u </a:t>
            </a:r>
            <a:r>
              <a:rPr lang="en-US" sz="1400" dirty="0" smtClean="0"/>
              <a:t>= &lt;-20.75,1.25,-1.25&gt;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P</a:t>
            </a:r>
            <a:r>
              <a:rPr lang="en-US" sz="1400" b="1" baseline="-25000" dirty="0" smtClean="0"/>
              <a:t>7</a:t>
            </a:r>
            <a:r>
              <a:rPr lang="en-US" sz="1400" baseline="-25000" dirty="0" smtClean="0"/>
              <a:t> </a:t>
            </a:r>
            <a:r>
              <a:rPr lang="en-US" sz="1400" baseline="50000" dirty="0" smtClean="0"/>
              <a:t>u </a:t>
            </a:r>
            <a:r>
              <a:rPr lang="en-US" sz="1400" dirty="0" smtClean="0"/>
              <a:t>= &lt;5,5,5&gt;,.</a:t>
            </a:r>
          </a:p>
        </p:txBody>
      </p:sp>
      <p:pic>
        <p:nvPicPr>
          <p:cNvPr id="14" name="Picture 13" descr="C:\Users\kusno\AppData\Local\Microsoft\Windows\INetCache\Content.Word\New Picture (19).bmp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1412" y="152400"/>
            <a:ext cx="3505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 descr="C:\Users\kusno\Pictures\New Picture (21).bmp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3212" y="1828800"/>
            <a:ext cx="3733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9066212" y="3733800"/>
            <a:ext cx="1465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r</a:t>
            </a:r>
            <a:r>
              <a:rPr lang="en-US" dirty="0" smtClean="0"/>
              <a:t>(</a:t>
            </a:r>
            <a:r>
              <a:rPr lang="en-US" i="1" dirty="0" smtClean="0"/>
              <a:t>v</a:t>
            </a:r>
            <a:r>
              <a:rPr lang="en-US" dirty="0" smtClean="0"/>
              <a:t>) =</a:t>
            </a:r>
            <a:r>
              <a:rPr lang="en-US" i="1" dirty="0" smtClean="0">
                <a:sym typeface="Symbol"/>
              </a:rPr>
              <a:t></a:t>
            </a:r>
            <a:r>
              <a:rPr lang="en-US" dirty="0" smtClean="0"/>
              <a:t>(</a:t>
            </a:r>
            <a:r>
              <a:rPr lang="en-US" i="1" dirty="0" smtClean="0"/>
              <a:t>u</a:t>
            </a:r>
            <a:r>
              <a:rPr lang="en-US" dirty="0" smtClean="0"/>
              <a:t>) =1</a:t>
            </a:r>
            <a:endParaRPr lang="en-US" dirty="0"/>
          </a:p>
        </p:txBody>
      </p:sp>
      <p:pic>
        <p:nvPicPr>
          <p:cNvPr id="16" name="Picture 15" descr="C:\Users\kusno\Pictures\New Picture (23).bmp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5212" y="3657601"/>
            <a:ext cx="3429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6094412" y="152400"/>
            <a:ext cx="2819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Cubic </a:t>
            </a:r>
            <a:r>
              <a:rPr lang="en-US" sz="2400" dirty="0" err="1" smtClean="0">
                <a:solidFill>
                  <a:srgbClr val="FF0000"/>
                </a:solidFill>
              </a:rPr>
              <a:t>Spline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14150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h 16x9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343</TotalTime>
  <Words>963</Words>
  <Application>Microsoft Office PowerPoint</Application>
  <PresentationFormat>Custom</PresentationFormat>
  <Paragraphs>128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Math 16x9</vt:lpstr>
      <vt:lpstr>Modeling Pipes  Using Pipes' Center Curves  of Quadratic and Cubic Spline Interpolation </vt:lpstr>
      <vt:lpstr>List of Presentation  </vt:lpstr>
      <vt:lpstr>Introduction</vt:lpstr>
      <vt:lpstr>Quadratic and Cubic Curves  of Spline Interpolation(Review)</vt:lpstr>
      <vt:lpstr>Slide 5</vt:lpstr>
      <vt:lpstr>Slide 6</vt:lpstr>
      <vt:lpstr>Simulation</vt:lpstr>
      <vt:lpstr>Simulation</vt:lpstr>
      <vt:lpstr>Simulation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taufik</dc:creator>
  <cp:lastModifiedBy>kusno</cp:lastModifiedBy>
  <cp:revision>97</cp:revision>
  <dcterms:created xsi:type="dcterms:W3CDTF">2020-09-15T05:57:11Z</dcterms:created>
  <dcterms:modified xsi:type="dcterms:W3CDTF">2020-09-23T16:12:22Z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