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315" r:id="rId4"/>
    <p:sldId id="280" r:id="rId5"/>
    <p:sldId id="288" r:id="rId6"/>
    <p:sldId id="289" r:id="rId7"/>
    <p:sldId id="290" r:id="rId8"/>
    <p:sldId id="316" r:id="rId9"/>
    <p:sldId id="281" r:id="rId10"/>
    <p:sldId id="292" r:id="rId11"/>
    <p:sldId id="293" r:id="rId12"/>
    <p:sldId id="294" r:id="rId13"/>
    <p:sldId id="295" r:id="rId14"/>
    <p:sldId id="310" r:id="rId15"/>
    <p:sldId id="296" r:id="rId16"/>
    <p:sldId id="313" r:id="rId17"/>
    <p:sldId id="297" r:id="rId18"/>
    <p:sldId id="302" r:id="rId19"/>
    <p:sldId id="298" r:id="rId20"/>
    <p:sldId id="303" r:id="rId21"/>
    <p:sldId id="299" r:id="rId22"/>
    <p:sldId id="304" r:id="rId23"/>
    <p:sldId id="305" r:id="rId24"/>
    <p:sldId id="300" r:id="rId25"/>
    <p:sldId id="306" r:id="rId26"/>
    <p:sldId id="301" r:id="rId27"/>
    <p:sldId id="307" r:id="rId28"/>
    <p:sldId id="308" r:id="rId29"/>
    <p:sldId id="309" r:id="rId30"/>
    <p:sldId id="283" r:id="rId31"/>
    <p:sldId id="278" r:id="rId32"/>
    <p:sldId id="311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B7285"/>
    <a:srgbClr val="286A7C"/>
    <a:srgbClr val="B2B2B2"/>
    <a:srgbClr val="DDDDDD"/>
    <a:srgbClr val="EAEAEA"/>
    <a:srgbClr val="FFCC00"/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howGuides="1">
      <p:cViewPr>
        <p:scale>
          <a:sx n="90" d="100"/>
          <a:sy n="90" d="100"/>
        </p:scale>
        <p:origin x="102" y="3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82AAD-6866-4677-AEAC-590492608C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8C536-00AA-41F5-912B-DF9269397618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D" dirty="0" smtClean="0"/>
            <a:t>Solving</a:t>
          </a:r>
          <a:endParaRPr lang="en-US" dirty="0"/>
        </a:p>
      </dgm:t>
    </dgm:pt>
    <dgm:pt modelId="{ECD09396-8F0F-4EEA-B958-96ACC680F343}" type="parTrans" cxnId="{7A4929FF-15D8-4253-B74B-5EBBB66CD8BB}">
      <dgm:prSet/>
      <dgm:spPr/>
      <dgm:t>
        <a:bodyPr/>
        <a:lstStyle/>
        <a:p>
          <a:endParaRPr lang="en-US"/>
        </a:p>
      </dgm:t>
    </dgm:pt>
    <dgm:pt modelId="{D4CA1521-7883-4D2F-AAB0-AC58FB9A5917}" type="sibTrans" cxnId="{7A4929FF-15D8-4253-B74B-5EBBB66CD8BB}">
      <dgm:prSet/>
      <dgm:spPr/>
      <dgm:t>
        <a:bodyPr/>
        <a:lstStyle/>
        <a:p>
          <a:endParaRPr lang="en-US"/>
        </a:p>
      </dgm:t>
    </dgm:pt>
    <dgm:pt modelId="{C8F83417-68A5-4F27-AC48-40BC871FF44B}">
      <dgm:prSet phldrT="[Text]"/>
      <dgm:spPr/>
      <dgm:t>
        <a:bodyPr/>
        <a:lstStyle/>
        <a:p>
          <a:r>
            <a:rPr lang="en-ID" dirty="0" smtClean="0"/>
            <a:t>several BV and IV problems that have analytical solutions using the Algorithm 2 and optimization model for solving ODE</a:t>
          </a:r>
          <a:endParaRPr lang="en-US" dirty="0"/>
        </a:p>
      </dgm:t>
    </dgm:pt>
    <dgm:pt modelId="{EE729097-A0FB-4075-BE83-BD44752C12ED}" type="parTrans" cxnId="{0231E212-071E-4738-9CB6-BF691BFD5D36}">
      <dgm:prSet/>
      <dgm:spPr/>
      <dgm:t>
        <a:bodyPr/>
        <a:lstStyle/>
        <a:p>
          <a:endParaRPr lang="en-US"/>
        </a:p>
      </dgm:t>
    </dgm:pt>
    <dgm:pt modelId="{09CCEE7F-4592-417D-AF0D-95D5F33DA1DD}" type="sibTrans" cxnId="{0231E212-071E-4738-9CB6-BF691BFD5D36}">
      <dgm:prSet/>
      <dgm:spPr/>
      <dgm:t>
        <a:bodyPr/>
        <a:lstStyle/>
        <a:p>
          <a:endParaRPr lang="en-US"/>
        </a:p>
      </dgm:t>
    </dgm:pt>
    <dgm:pt modelId="{188C30B1-A1E0-413D-AA09-A27333A438C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D" dirty="0" smtClean="0"/>
            <a:t>ODE</a:t>
          </a:r>
          <a:endParaRPr lang="en-US" dirty="0"/>
        </a:p>
      </dgm:t>
    </dgm:pt>
    <dgm:pt modelId="{335DAE43-5A86-41AA-B643-4A1A50854B27}" type="parTrans" cxnId="{724F5FBF-648E-448B-9603-2AD3429F414C}">
      <dgm:prSet/>
      <dgm:spPr/>
      <dgm:t>
        <a:bodyPr/>
        <a:lstStyle/>
        <a:p>
          <a:endParaRPr lang="en-US"/>
        </a:p>
      </dgm:t>
    </dgm:pt>
    <dgm:pt modelId="{FC07F0D7-65D3-49EC-90F9-EFB3EDCD3313}" type="sibTrans" cxnId="{724F5FBF-648E-448B-9603-2AD3429F414C}">
      <dgm:prSet/>
      <dgm:spPr/>
      <dgm:t>
        <a:bodyPr/>
        <a:lstStyle/>
        <a:p>
          <a:endParaRPr lang="en-US"/>
        </a:p>
      </dgm:t>
    </dgm:pt>
    <dgm:pt modelId="{4860E7B5-CD72-4E89-8B82-6ADC89F907EC}">
      <dgm:prSet phldrT="[Text]"/>
      <dgm:spPr/>
      <dgm:t>
        <a:bodyPr/>
        <a:lstStyle/>
        <a:p>
          <a:r>
            <a:rPr lang="en-ID" dirty="0" smtClean="0"/>
            <a:t>various or different types of ODE is solved to show the capability of algorithm and compared the results between the numerical and exact results </a:t>
          </a:r>
          <a:endParaRPr lang="en-US" dirty="0"/>
        </a:p>
      </dgm:t>
    </dgm:pt>
    <dgm:pt modelId="{BCE2CE5F-F04D-41C4-90F0-E2090BB7EFFD}" type="parTrans" cxnId="{E41F98B1-7D73-4D46-9971-9D729ECC2D98}">
      <dgm:prSet/>
      <dgm:spPr/>
      <dgm:t>
        <a:bodyPr/>
        <a:lstStyle/>
        <a:p>
          <a:endParaRPr lang="en-US"/>
        </a:p>
      </dgm:t>
    </dgm:pt>
    <dgm:pt modelId="{C25E3854-A51E-432D-9E40-E3A223EE13C4}" type="sibTrans" cxnId="{E41F98B1-7D73-4D46-9971-9D729ECC2D98}">
      <dgm:prSet/>
      <dgm:spPr/>
      <dgm:t>
        <a:bodyPr/>
        <a:lstStyle/>
        <a:p>
          <a:endParaRPr lang="en-US"/>
        </a:p>
      </dgm:t>
    </dgm:pt>
    <dgm:pt modelId="{9F045F0A-1087-4AEB-A757-EB93A4AEDA17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D" dirty="0" smtClean="0"/>
            <a:t>Population</a:t>
          </a:r>
          <a:endParaRPr lang="en-US" dirty="0"/>
        </a:p>
      </dgm:t>
    </dgm:pt>
    <dgm:pt modelId="{47CD9013-83F8-4AF9-807C-F75634652689}" type="parTrans" cxnId="{6FFDE3A6-EA0C-43D9-9674-4B4AFA3537D6}">
      <dgm:prSet/>
      <dgm:spPr/>
      <dgm:t>
        <a:bodyPr/>
        <a:lstStyle/>
        <a:p>
          <a:endParaRPr lang="en-US"/>
        </a:p>
      </dgm:t>
    </dgm:pt>
    <dgm:pt modelId="{C1391AF2-DA86-4DC6-9BC5-0334B940A8E3}" type="sibTrans" cxnId="{6FFDE3A6-EA0C-43D9-9674-4B4AFA3537D6}">
      <dgm:prSet/>
      <dgm:spPr/>
      <dgm:t>
        <a:bodyPr/>
        <a:lstStyle/>
        <a:p>
          <a:endParaRPr lang="en-US"/>
        </a:p>
      </dgm:t>
    </dgm:pt>
    <dgm:pt modelId="{8EBC79CD-BE1E-49F8-8C55-2899FFF648F2}">
      <dgm:prSet phldrT="[Text]"/>
      <dgm:spPr/>
      <dgm:t>
        <a:bodyPr/>
        <a:lstStyle/>
        <a:p>
          <a:r>
            <a:rPr lang="en-ID" dirty="0" smtClean="0"/>
            <a:t>The algorithm uses population size of 300-2000, depending on the number of terms of the Fourier series.</a:t>
          </a:r>
          <a:endParaRPr lang="en-US" dirty="0"/>
        </a:p>
      </dgm:t>
    </dgm:pt>
    <dgm:pt modelId="{013B7489-E9E7-49D4-86E3-51CF6E783AE3}" type="parTrans" cxnId="{A2803A68-8BCF-4A9B-A007-13154560B85A}">
      <dgm:prSet/>
      <dgm:spPr/>
      <dgm:t>
        <a:bodyPr/>
        <a:lstStyle/>
        <a:p>
          <a:endParaRPr lang="en-US"/>
        </a:p>
      </dgm:t>
    </dgm:pt>
    <dgm:pt modelId="{0AAB94C6-FD24-4D11-AE35-206748BD0BBE}" type="sibTrans" cxnId="{A2803A68-8BCF-4A9B-A007-13154560B85A}">
      <dgm:prSet/>
      <dgm:spPr/>
      <dgm:t>
        <a:bodyPr/>
        <a:lstStyle/>
        <a:p>
          <a:endParaRPr lang="en-US"/>
        </a:p>
      </dgm:t>
    </dgm:pt>
    <dgm:pt modelId="{F9765516-0B9B-45D8-9C92-CB6B301FD253}" type="pres">
      <dgm:prSet presAssocID="{DC982AAD-6866-4677-AEAC-590492608C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BDE647D-2AAE-4FC5-85DE-8CA57C5AEACD}" type="pres">
      <dgm:prSet presAssocID="{8D58C536-00AA-41F5-912B-DF9269397618}" presName="composite" presStyleCnt="0"/>
      <dgm:spPr/>
    </dgm:pt>
    <dgm:pt modelId="{6D10CA0B-C3C6-4C88-B8BD-317AE81BDA8A}" type="pres">
      <dgm:prSet presAssocID="{8D58C536-00AA-41F5-912B-DF926939761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490EC6D-21E7-43C8-AA92-A9A11EED9BC5}" type="pres">
      <dgm:prSet presAssocID="{8D58C536-00AA-41F5-912B-DF926939761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1AEA1-A668-4BE4-9DD1-C421B4AEC171}" type="pres">
      <dgm:prSet presAssocID="{D4CA1521-7883-4D2F-AAB0-AC58FB9A5917}" presName="sp" presStyleCnt="0"/>
      <dgm:spPr/>
    </dgm:pt>
    <dgm:pt modelId="{3EC31675-F731-4D75-A5D5-F4B8990B6C95}" type="pres">
      <dgm:prSet presAssocID="{188C30B1-A1E0-413D-AA09-A27333A438C3}" presName="composite" presStyleCnt="0"/>
      <dgm:spPr/>
    </dgm:pt>
    <dgm:pt modelId="{6A3CC019-8DAC-42F3-9237-95562FD981E0}" type="pres">
      <dgm:prSet presAssocID="{188C30B1-A1E0-413D-AA09-A27333A438C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1FC2B18-915F-4D77-83A1-DC64F1ED3A6F}" type="pres">
      <dgm:prSet presAssocID="{188C30B1-A1E0-413D-AA09-A27333A438C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9BA20-114F-4367-867B-CF027E7487E0}" type="pres">
      <dgm:prSet presAssocID="{FC07F0D7-65D3-49EC-90F9-EFB3EDCD3313}" presName="sp" presStyleCnt="0"/>
      <dgm:spPr/>
    </dgm:pt>
    <dgm:pt modelId="{49AAC1B2-48D1-4F1A-8B13-C828965EE92A}" type="pres">
      <dgm:prSet presAssocID="{9F045F0A-1087-4AEB-A757-EB93A4AEDA17}" presName="composite" presStyleCnt="0"/>
      <dgm:spPr/>
    </dgm:pt>
    <dgm:pt modelId="{0CD6A0B3-C337-40A6-8E61-4883BD578118}" type="pres">
      <dgm:prSet presAssocID="{9F045F0A-1087-4AEB-A757-EB93A4AEDA1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BC6B4-0FB1-47B0-BA1F-156759279B6C}" type="pres">
      <dgm:prSet presAssocID="{9F045F0A-1087-4AEB-A757-EB93A4AEDA1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4F5FBF-648E-448B-9603-2AD3429F414C}" srcId="{DC982AAD-6866-4677-AEAC-590492608C0D}" destId="{188C30B1-A1E0-413D-AA09-A27333A438C3}" srcOrd="1" destOrd="0" parTransId="{335DAE43-5A86-41AA-B643-4A1A50854B27}" sibTransId="{FC07F0D7-65D3-49EC-90F9-EFB3EDCD3313}"/>
    <dgm:cxn modelId="{A2803A68-8BCF-4A9B-A007-13154560B85A}" srcId="{9F045F0A-1087-4AEB-A757-EB93A4AEDA17}" destId="{8EBC79CD-BE1E-49F8-8C55-2899FFF648F2}" srcOrd="0" destOrd="0" parTransId="{013B7489-E9E7-49D4-86E3-51CF6E783AE3}" sibTransId="{0AAB94C6-FD24-4D11-AE35-206748BD0BBE}"/>
    <dgm:cxn modelId="{02EB26A0-A573-4F9B-A197-33A7DEF1D168}" type="presOf" srcId="{188C30B1-A1E0-413D-AA09-A27333A438C3}" destId="{6A3CC019-8DAC-42F3-9237-95562FD981E0}" srcOrd="0" destOrd="0" presId="urn:microsoft.com/office/officeart/2005/8/layout/chevron2"/>
    <dgm:cxn modelId="{14A13290-DDB6-4430-BD48-D11D0A7618B2}" type="presOf" srcId="{DC982AAD-6866-4677-AEAC-590492608C0D}" destId="{F9765516-0B9B-45D8-9C92-CB6B301FD253}" srcOrd="0" destOrd="0" presId="urn:microsoft.com/office/officeart/2005/8/layout/chevron2"/>
    <dgm:cxn modelId="{C54F633D-E61D-49F9-A10F-2A1A482FD974}" type="presOf" srcId="{4860E7B5-CD72-4E89-8B82-6ADC89F907EC}" destId="{C1FC2B18-915F-4D77-83A1-DC64F1ED3A6F}" srcOrd="0" destOrd="0" presId="urn:microsoft.com/office/officeart/2005/8/layout/chevron2"/>
    <dgm:cxn modelId="{A2480563-15B7-476E-8F38-88C07AD80A24}" type="presOf" srcId="{8EBC79CD-BE1E-49F8-8C55-2899FFF648F2}" destId="{C4ABC6B4-0FB1-47B0-BA1F-156759279B6C}" srcOrd="0" destOrd="0" presId="urn:microsoft.com/office/officeart/2005/8/layout/chevron2"/>
    <dgm:cxn modelId="{CD385ECD-2BCB-4722-88CA-4D78EDC2654E}" type="presOf" srcId="{C8F83417-68A5-4F27-AC48-40BC871FF44B}" destId="{1490EC6D-21E7-43C8-AA92-A9A11EED9BC5}" srcOrd="0" destOrd="0" presId="urn:microsoft.com/office/officeart/2005/8/layout/chevron2"/>
    <dgm:cxn modelId="{59488925-43BF-439F-8747-CB01D4F64DAF}" type="presOf" srcId="{9F045F0A-1087-4AEB-A757-EB93A4AEDA17}" destId="{0CD6A0B3-C337-40A6-8E61-4883BD578118}" srcOrd="0" destOrd="0" presId="urn:microsoft.com/office/officeart/2005/8/layout/chevron2"/>
    <dgm:cxn modelId="{C9F8B397-E61C-4D4C-9A9F-8645359ABF04}" type="presOf" srcId="{8D58C536-00AA-41F5-912B-DF9269397618}" destId="{6D10CA0B-C3C6-4C88-B8BD-317AE81BDA8A}" srcOrd="0" destOrd="0" presId="urn:microsoft.com/office/officeart/2005/8/layout/chevron2"/>
    <dgm:cxn modelId="{6FFDE3A6-EA0C-43D9-9674-4B4AFA3537D6}" srcId="{DC982AAD-6866-4677-AEAC-590492608C0D}" destId="{9F045F0A-1087-4AEB-A757-EB93A4AEDA17}" srcOrd="2" destOrd="0" parTransId="{47CD9013-83F8-4AF9-807C-F75634652689}" sibTransId="{C1391AF2-DA86-4DC6-9BC5-0334B940A8E3}"/>
    <dgm:cxn modelId="{0231E212-071E-4738-9CB6-BF691BFD5D36}" srcId="{8D58C536-00AA-41F5-912B-DF9269397618}" destId="{C8F83417-68A5-4F27-AC48-40BC871FF44B}" srcOrd="0" destOrd="0" parTransId="{EE729097-A0FB-4075-BE83-BD44752C12ED}" sibTransId="{09CCEE7F-4592-417D-AF0D-95D5F33DA1DD}"/>
    <dgm:cxn modelId="{7A4929FF-15D8-4253-B74B-5EBBB66CD8BB}" srcId="{DC982AAD-6866-4677-AEAC-590492608C0D}" destId="{8D58C536-00AA-41F5-912B-DF9269397618}" srcOrd="0" destOrd="0" parTransId="{ECD09396-8F0F-4EEA-B958-96ACC680F343}" sibTransId="{D4CA1521-7883-4D2F-AAB0-AC58FB9A5917}"/>
    <dgm:cxn modelId="{E41F98B1-7D73-4D46-9971-9D729ECC2D98}" srcId="{188C30B1-A1E0-413D-AA09-A27333A438C3}" destId="{4860E7B5-CD72-4E89-8B82-6ADC89F907EC}" srcOrd="0" destOrd="0" parTransId="{BCE2CE5F-F04D-41C4-90F0-E2090BB7EFFD}" sibTransId="{C25E3854-A51E-432D-9E40-E3A223EE13C4}"/>
    <dgm:cxn modelId="{9F3BF30A-EE06-4F7B-BD06-938ED2A903A1}" type="presParOf" srcId="{F9765516-0B9B-45D8-9C92-CB6B301FD253}" destId="{FBDE647D-2AAE-4FC5-85DE-8CA57C5AEACD}" srcOrd="0" destOrd="0" presId="urn:microsoft.com/office/officeart/2005/8/layout/chevron2"/>
    <dgm:cxn modelId="{4A573F74-91D8-4F41-9979-CA22A236CF4E}" type="presParOf" srcId="{FBDE647D-2AAE-4FC5-85DE-8CA57C5AEACD}" destId="{6D10CA0B-C3C6-4C88-B8BD-317AE81BDA8A}" srcOrd="0" destOrd="0" presId="urn:microsoft.com/office/officeart/2005/8/layout/chevron2"/>
    <dgm:cxn modelId="{C915F61D-04D5-4DEA-9A53-6DE07918FC7B}" type="presParOf" srcId="{FBDE647D-2AAE-4FC5-85DE-8CA57C5AEACD}" destId="{1490EC6D-21E7-43C8-AA92-A9A11EED9BC5}" srcOrd="1" destOrd="0" presId="urn:microsoft.com/office/officeart/2005/8/layout/chevron2"/>
    <dgm:cxn modelId="{A1FCF366-2CA1-49EF-821A-D7398338C30E}" type="presParOf" srcId="{F9765516-0B9B-45D8-9C92-CB6B301FD253}" destId="{C8A1AEA1-A668-4BE4-9DD1-C421B4AEC171}" srcOrd="1" destOrd="0" presId="urn:microsoft.com/office/officeart/2005/8/layout/chevron2"/>
    <dgm:cxn modelId="{B12CE186-5FED-4EB0-A200-124748A05018}" type="presParOf" srcId="{F9765516-0B9B-45D8-9C92-CB6B301FD253}" destId="{3EC31675-F731-4D75-A5D5-F4B8990B6C95}" srcOrd="2" destOrd="0" presId="urn:microsoft.com/office/officeart/2005/8/layout/chevron2"/>
    <dgm:cxn modelId="{CFF6E42A-345E-48CF-A102-478FB3EE2459}" type="presParOf" srcId="{3EC31675-F731-4D75-A5D5-F4B8990B6C95}" destId="{6A3CC019-8DAC-42F3-9237-95562FD981E0}" srcOrd="0" destOrd="0" presId="urn:microsoft.com/office/officeart/2005/8/layout/chevron2"/>
    <dgm:cxn modelId="{7097A3B9-F044-43C5-B7F4-0848BD1A4419}" type="presParOf" srcId="{3EC31675-F731-4D75-A5D5-F4B8990B6C95}" destId="{C1FC2B18-915F-4D77-83A1-DC64F1ED3A6F}" srcOrd="1" destOrd="0" presId="urn:microsoft.com/office/officeart/2005/8/layout/chevron2"/>
    <dgm:cxn modelId="{A4B34DE2-308A-4FD2-9152-E58C14B5DEE0}" type="presParOf" srcId="{F9765516-0B9B-45D8-9C92-CB6B301FD253}" destId="{4219BA20-114F-4367-867B-CF027E7487E0}" srcOrd="3" destOrd="0" presId="urn:microsoft.com/office/officeart/2005/8/layout/chevron2"/>
    <dgm:cxn modelId="{CB25F4CD-085B-4C01-B64A-6816754259C3}" type="presParOf" srcId="{F9765516-0B9B-45D8-9C92-CB6B301FD253}" destId="{49AAC1B2-48D1-4F1A-8B13-C828965EE92A}" srcOrd="4" destOrd="0" presId="urn:microsoft.com/office/officeart/2005/8/layout/chevron2"/>
    <dgm:cxn modelId="{95A93D2B-550B-461C-BE76-DFE08322352F}" type="presParOf" srcId="{49AAC1B2-48D1-4F1A-8B13-C828965EE92A}" destId="{0CD6A0B3-C337-40A6-8E61-4883BD578118}" srcOrd="0" destOrd="0" presId="urn:microsoft.com/office/officeart/2005/8/layout/chevron2"/>
    <dgm:cxn modelId="{1EE2998E-9875-43C3-B262-140F112C64E7}" type="presParOf" srcId="{49AAC1B2-48D1-4F1A-8B13-C828965EE92A}" destId="{C4ABC6B4-0FB1-47B0-BA1F-156759279B6C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20522-CADE-4E6E-B907-F8228A97CCF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6CB927-3504-47A1-9252-2915B9A93118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D" dirty="0" smtClean="0"/>
            <a:t>Fourier series</a:t>
          </a:r>
          <a:endParaRPr lang="en-US" dirty="0"/>
        </a:p>
      </dgm:t>
    </dgm:pt>
    <dgm:pt modelId="{60342BCC-76A1-49BE-9DF2-3BA6B63AF0A2}" type="parTrans" cxnId="{77C6474F-8818-4285-884D-D2AE12E6649A}">
      <dgm:prSet/>
      <dgm:spPr/>
      <dgm:t>
        <a:bodyPr/>
        <a:lstStyle/>
        <a:p>
          <a:endParaRPr lang="en-US"/>
        </a:p>
      </dgm:t>
    </dgm:pt>
    <dgm:pt modelId="{3FA89E50-264D-45BD-A0D0-670EC42EA2E3}" type="sibTrans" cxnId="{77C6474F-8818-4285-884D-D2AE12E6649A}">
      <dgm:prSet/>
      <dgm:spPr/>
      <dgm:t>
        <a:bodyPr/>
        <a:lstStyle/>
        <a:p>
          <a:endParaRPr lang="en-US"/>
        </a:p>
      </dgm:t>
    </dgm:pt>
    <dgm:pt modelId="{5BEF5A2F-B387-4044-B20A-10C8610E67C4}">
      <dgm:prSet phldrT="[Text]"/>
      <dgm:spPr/>
      <dgm:t>
        <a:bodyPr/>
        <a:lstStyle/>
        <a:p>
          <a:r>
            <a:rPr lang="en-ID" dirty="0" smtClean="0"/>
            <a:t>A base approximated function such that solving ODE problem can be transformed into an optimization problem</a:t>
          </a:r>
          <a:endParaRPr lang="en-US" dirty="0"/>
        </a:p>
      </dgm:t>
    </dgm:pt>
    <dgm:pt modelId="{DF7D2604-3202-40EA-8A4B-EE45D11D54B9}" type="parTrans" cxnId="{E9A4438C-8E2A-4D85-B942-E177FCC7DF36}">
      <dgm:prSet/>
      <dgm:spPr/>
      <dgm:t>
        <a:bodyPr/>
        <a:lstStyle/>
        <a:p>
          <a:endParaRPr lang="en-US"/>
        </a:p>
      </dgm:t>
    </dgm:pt>
    <dgm:pt modelId="{0F963129-80EC-4A9B-A271-A8BBB074F21F}" type="sibTrans" cxnId="{E9A4438C-8E2A-4D85-B942-E177FCC7DF36}">
      <dgm:prSet/>
      <dgm:spPr/>
      <dgm:t>
        <a:bodyPr/>
        <a:lstStyle/>
        <a:p>
          <a:endParaRPr lang="en-US"/>
        </a:p>
      </dgm:t>
    </dgm:pt>
    <dgm:pt modelId="{73799F19-733D-453F-86DC-B562BC47F94C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D" dirty="0" smtClean="0"/>
            <a:t>Simple Adaptive DE</a:t>
          </a:r>
          <a:endParaRPr lang="en-US" dirty="0"/>
        </a:p>
      </dgm:t>
    </dgm:pt>
    <dgm:pt modelId="{52B72004-D324-4ECE-B540-BF58797521BA}" type="parTrans" cxnId="{14BAAC6D-DB6A-45C8-A2E2-89FD321579C1}">
      <dgm:prSet/>
      <dgm:spPr/>
      <dgm:t>
        <a:bodyPr/>
        <a:lstStyle/>
        <a:p>
          <a:endParaRPr lang="en-US"/>
        </a:p>
      </dgm:t>
    </dgm:pt>
    <dgm:pt modelId="{4F594E33-8EF9-48C2-90CE-381924303419}" type="sibTrans" cxnId="{14BAAC6D-DB6A-45C8-A2E2-89FD321579C1}">
      <dgm:prSet/>
      <dgm:spPr/>
      <dgm:t>
        <a:bodyPr/>
        <a:lstStyle/>
        <a:p>
          <a:endParaRPr lang="en-US"/>
        </a:p>
      </dgm:t>
    </dgm:pt>
    <dgm:pt modelId="{1ADC35D4-E374-4EFB-827E-7AE016300E56}">
      <dgm:prSet phldrT="[Text]"/>
      <dgm:spPr/>
      <dgm:t>
        <a:bodyPr/>
        <a:lstStyle/>
        <a:p>
          <a:r>
            <a:rPr lang="en-ID" dirty="0" err="1" smtClean="0"/>
            <a:t>Succesfully</a:t>
          </a:r>
          <a:r>
            <a:rPr lang="en-ID" dirty="0" smtClean="0"/>
            <a:t> giving the most  minimum results for weighted residuals function in every finite sum Fourier series that we have </a:t>
          </a:r>
          <a:r>
            <a:rPr lang="en-ID" dirty="0" err="1" smtClean="0"/>
            <a:t>choosen</a:t>
          </a:r>
          <a:endParaRPr lang="en-US" dirty="0"/>
        </a:p>
      </dgm:t>
    </dgm:pt>
    <dgm:pt modelId="{B76B6F47-E022-47EB-BD25-F35642766855}" type="parTrans" cxnId="{A6B08025-AA3A-4DB3-90AC-EF270CDB5655}">
      <dgm:prSet/>
      <dgm:spPr/>
      <dgm:t>
        <a:bodyPr/>
        <a:lstStyle/>
        <a:p>
          <a:endParaRPr lang="en-US"/>
        </a:p>
      </dgm:t>
    </dgm:pt>
    <dgm:pt modelId="{672B8D29-754C-4A80-968E-9E4AC5DE7046}" type="sibTrans" cxnId="{A6B08025-AA3A-4DB3-90AC-EF270CDB5655}">
      <dgm:prSet/>
      <dgm:spPr/>
      <dgm:t>
        <a:bodyPr/>
        <a:lstStyle/>
        <a:p>
          <a:endParaRPr lang="en-US"/>
        </a:p>
      </dgm:t>
    </dgm:pt>
    <dgm:pt modelId="{10B645B4-5002-4BE3-ADD6-447E369BE25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D" dirty="0" smtClean="0"/>
            <a:t>DE</a:t>
          </a:r>
          <a:endParaRPr lang="en-US" dirty="0"/>
        </a:p>
      </dgm:t>
    </dgm:pt>
    <dgm:pt modelId="{933EE961-DCF9-475D-AE41-69CAADCC21F5}" type="parTrans" cxnId="{E3BE0C9C-942B-44B5-938B-EB6CAC1DE0AE}">
      <dgm:prSet/>
      <dgm:spPr/>
      <dgm:t>
        <a:bodyPr/>
        <a:lstStyle/>
        <a:p>
          <a:endParaRPr lang="en-US"/>
        </a:p>
      </dgm:t>
    </dgm:pt>
    <dgm:pt modelId="{C5934B7B-B8DE-4E33-A46E-82FBA8A4BB02}" type="sibTrans" cxnId="{E3BE0C9C-942B-44B5-938B-EB6CAC1DE0AE}">
      <dgm:prSet/>
      <dgm:spPr/>
      <dgm:t>
        <a:bodyPr/>
        <a:lstStyle/>
        <a:p>
          <a:endParaRPr lang="en-US"/>
        </a:p>
      </dgm:t>
    </dgm:pt>
    <dgm:pt modelId="{44FD93E3-6F48-43BB-92B5-EBB402416D12}">
      <dgm:prSet phldrT="[Text]"/>
      <dgm:spPr/>
      <dgm:t>
        <a:bodyPr/>
        <a:lstStyle/>
        <a:p>
          <a:r>
            <a:rPr lang="en-ID" dirty="0" smtClean="0"/>
            <a:t>Applied to approximate solutions of many differential equations problems</a:t>
          </a:r>
          <a:endParaRPr lang="en-US" dirty="0"/>
        </a:p>
      </dgm:t>
    </dgm:pt>
    <dgm:pt modelId="{307FEF61-D7FD-42B7-A489-3E0E95AF3EE9}" type="parTrans" cxnId="{28564DC4-C6D9-4116-8B4D-576BB4386133}">
      <dgm:prSet/>
      <dgm:spPr/>
      <dgm:t>
        <a:bodyPr/>
        <a:lstStyle/>
        <a:p>
          <a:endParaRPr lang="en-US"/>
        </a:p>
      </dgm:t>
    </dgm:pt>
    <dgm:pt modelId="{EFBCAB5D-989C-4E5C-BF46-BCD1151F47BB}" type="sibTrans" cxnId="{28564DC4-C6D9-4116-8B4D-576BB4386133}">
      <dgm:prSet/>
      <dgm:spPr/>
      <dgm:t>
        <a:bodyPr/>
        <a:lstStyle/>
        <a:p>
          <a:endParaRPr lang="en-US"/>
        </a:p>
      </dgm:t>
    </dgm:pt>
    <dgm:pt modelId="{D95548F2-B889-465B-85B9-00664765ACBF}" type="pres">
      <dgm:prSet presAssocID="{EB520522-CADE-4E6E-B907-F8228A97CC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EA79A18-9279-465E-A038-B81608F94673}" type="pres">
      <dgm:prSet presAssocID="{296CB927-3504-47A1-9252-2915B9A93118}" presName="composite" presStyleCnt="0"/>
      <dgm:spPr/>
    </dgm:pt>
    <dgm:pt modelId="{4B059B88-2ABA-41BA-BD5E-5A8CCBE29149}" type="pres">
      <dgm:prSet presAssocID="{296CB927-3504-47A1-9252-2915B9A9311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160D13E-328D-425D-9F96-01E218FF4B39}" type="pres">
      <dgm:prSet presAssocID="{296CB927-3504-47A1-9252-2915B9A93118}" presName="descendantText" presStyleLbl="alignAcc1" presStyleIdx="0" presStyleCnt="3" custLinFactY="-20564" custLinFactNeighborX="481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CC766-1216-4154-88FD-DA1B22C1FDC2}" type="pres">
      <dgm:prSet presAssocID="{3FA89E50-264D-45BD-A0D0-670EC42EA2E3}" presName="sp" presStyleCnt="0"/>
      <dgm:spPr/>
    </dgm:pt>
    <dgm:pt modelId="{E220ED42-9A50-46C5-88E6-FC45DF1016B6}" type="pres">
      <dgm:prSet presAssocID="{73799F19-733D-453F-86DC-B562BC47F94C}" presName="composite" presStyleCnt="0"/>
      <dgm:spPr/>
    </dgm:pt>
    <dgm:pt modelId="{C79EB8EB-553C-4AC9-B731-A92695B3F789}" type="pres">
      <dgm:prSet presAssocID="{73799F19-733D-453F-86DC-B562BC47F94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C92707-9005-4476-8E50-C332D4D4D3F2}" type="pres">
      <dgm:prSet presAssocID="{73799F19-733D-453F-86DC-B562BC47F94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52B3F-A987-4F50-A1AE-51E6C0F39D0D}" type="pres">
      <dgm:prSet presAssocID="{4F594E33-8EF9-48C2-90CE-381924303419}" presName="sp" presStyleCnt="0"/>
      <dgm:spPr/>
    </dgm:pt>
    <dgm:pt modelId="{69CFB2A6-5F1D-42B9-A69F-3E39CFC56989}" type="pres">
      <dgm:prSet presAssocID="{10B645B4-5002-4BE3-ADD6-447E369BE254}" presName="composite" presStyleCnt="0"/>
      <dgm:spPr/>
    </dgm:pt>
    <dgm:pt modelId="{3AE38958-E569-438E-9B8A-2AE60669E4E2}" type="pres">
      <dgm:prSet presAssocID="{10B645B4-5002-4BE3-ADD6-447E369BE25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A9424E-2C31-45CB-87C4-F6786FA30033}" type="pres">
      <dgm:prSet presAssocID="{10B645B4-5002-4BE3-ADD6-447E369BE25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E694A6-5381-4830-8F61-4E763C5607EA}" type="presOf" srcId="{5BEF5A2F-B387-4044-B20A-10C8610E67C4}" destId="{C160D13E-328D-425D-9F96-01E218FF4B39}" srcOrd="0" destOrd="0" presId="urn:microsoft.com/office/officeart/2005/8/layout/chevron2"/>
    <dgm:cxn modelId="{A6B08025-AA3A-4DB3-90AC-EF270CDB5655}" srcId="{73799F19-733D-453F-86DC-B562BC47F94C}" destId="{1ADC35D4-E374-4EFB-827E-7AE016300E56}" srcOrd="0" destOrd="0" parTransId="{B76B6F47-E022-47EB-BD25-F35642766855}" sibTransId="{672B8D29-754C-4A80-968E-9E4AC5DE7046}"/>
    <dgm:cxn modelId="{FD907706-D840-4933-9F08-68DABDCD4825}" type="presOf" srcId="{73799F19-733D-453F-86DC-B562BC47F94C}" destId="{C79EB8EB-553C-4AC9-B731-A92695B3F789}" srcOrd="0" destOrd="0" presId="urn:microsoft.com/office/officeart/2005/8/layout/chevron2"/>
    <dgm:cxn modelId="{28564DC4-C6D9-4116-8B4D-576BB4386133}" srcId="{10B645B4-5002-4BE3-ADD6-447E369BE254}" destId="{44FD93E3-6F48-43BB-92B5-EBB402416D12}" srcOrd="0" destOrd="0" parTransId="{307FEF61-D7FD-42B7-A489-3E0E95AF3EE9}" sibTransId="{EFBCAB5D-989C-4E5C-BF46-BCD1151F47BB}"/>
    <dgm:cxn modelId="{E3BE0C9C-942B-44B5-938B-EB6CAC1DE0AE}" srcId="{EB520522-CADE-4E6E-B907-F8228A97CCF4}" destId="{10B645B4-5002-4BE3-ADD6-447E369BE254}" srcOrd="2" destOrd="0" parTransId="{933EE961-DCF9-475D-AE41-69CAADCC21F5}" sibTransId="{C5934B7B-B8DE-4E33-A46E-82FBA8A4BB02}"/>
    <dgm:cxn modelId="{B6DA85CD-FDA1-4572-9B34-83FB49C0C6E5}" type="presOf" srcId="{10B645B4-5002-4BE3-ADD6-447E369BE254}" destId="{3AE38958-E569-438E-9B8A-2AE60669E4E2}" srcOrd="0" destOrd="0" presId="urn:microsoft.com/office/officeart/2005/8/layout/chevron2"/>
    <dgm:cxn modelId="{8B64A9FC-AAD5-43F5-A36B-7FE4F50A952A}" type="presOf" srcId="{1ADC35D4-E374-4EFB-827E-7AE016300E56}" destId="{3FC92707-9005-4476-8E50-C332D4D4D3F2}" srcOrd="0" destOrd="0" presId="urn:microsoft.com/office/officeart/2005/8/layout/chevron2"/>
    <dgm:cxn modelId="{14BAAC6D-DB6A-45C8-A2E2-89FD321579C1}" srcId="{EB520522-CADE-4E6E-B907-F8228A97CCF4}" destId="{73799F19-733D-453F-86DC-B562BC47F94C}" srcOrd="1" destOrd="0" parTransId="{52B72004-D324-4ECE-B540-BF58797521BA}" sibTransId="{4F594E33-8EF9-48C2-90CE-381924303419}"/>
    <dgm:cxn modelId="{E9A4438C-8E2A-4D85-B942-E177FCC7DF36}" srcId="{296CB927-3504-47A1-9252-2915B9A93118}" destId="{5BEF5A2F-B387-4044-B20A-10C8610E67C4}" srcOrd="0" destOrd="0" parTransId="{DF7D2604-3202-40EA-8A4B-EE45D11D54B9}" sibTransId="{0F963129-80EC-4A9B-A271-A8BBB074F21F}"/>
    <dgm:cxn modelId="{BC89BDDC-1895-4669-9A20-9BEFFE03C967}" type="presOf" srcId="{296CB927-3504-47A1-9252-2915B9A93118}" destId="{4B059B88-2ABA-41BA-BD5E-5A8CCBE29149}" srcOrd="0" destOrd="0" presId="urn:microsoft.com/office/officeart/2005/8/layout/chevron2"/>
    <dgm:cxn modelId="{66183A2E-6E74-431F-A832-2BF1D5CE98C9}" type="presOf" srcId="{44FD93E3-6F48-43BB-92B5-EBB402416D12}" destId="{56A9424E-2C31-45CB-87C4-F6786FA30033}" srcOrd="0" destOrd="0" presId="urn:microsoft.com/office/officeart/2005/8/layout/chevron2"/>
    <dgm:cxn modelId="{4A51E016-897D-4E6B-A990-FCF1B6791832}" type="presOf" srcId="{EB520522-CADE-4E6E-B907-F8228A97CCF4}" destId="{D95548F2-B889-465B-85B9-00664765ACBF}" srcOrd="0" destOrd="0" presId="urn:microsoft.com/office/officeart/2005/8/layout/chevron2"/>
    <dgm:cxn modelId="{77C6474F-8818-4285-884D-D2AE12E6649A}" srcId="{EB520522-CADE-4E6E-B907-F8228A97CCF4}" destId="{296CB927-3504-47A1-9252-2915B9A93118}" srcOrd="0" destOrd="0" parTransId="{60342BCC-76A1-49BE-9DF2-3BA6B63AF0A2}" sibTransId="{3FA89E50-264D-45BD-A0D0-670EC42EA2E3}"/>
    <dgm:cxn modelId="{A0E5E1DD-C53D-4FC5-98DD-B540D6C5B59F}" type="presParOf" srcId="{D95548F2-B889-465B-85B9-00664765ACBF}" destId="{5EA79A18-9279-465E-A038-B81608F94673}" srcOrd="0" destOrd="0" presId="urn:microsoft.com/office/officeart/2005/8/layout/chevron2"/>
    <dgm:cxn modelId="{5C483E33-AF99-4A9D-BF85-A51199074F1F}" type="presParOf" srcId="{5EA79A18-9279-465E-A038-B81608F94673}" destId="{4B059B88-2ABA-41BA-BD5E-5A8CCBE29149}" srcOrd="0" destOrd="0" presId="urn:microsoft.com/office/officeart/2005/8/layout/chevron2"/>
    <dgm:cxn modelId="{E648FA36-071F-4ACD-9C4A-C2F395B27573}" type="presParOf" srcId="{5EA79A18-9279-465E-A038-B81608F94673}" destId="{C160D13E-328D-425D-9F96-01E218FF4B39}" srcOrd="1" destOrd="0" presId="urn:microsoft.com/office/officeart/2005/8/layout/chevron2"/>
    <dgm:cxn modelId="{CDFFA357-BD33-44E8-9C71-A66D43301ABA}" type="presParOf" srcId="{D95548F2-B889-465B-85B9-00664765ACBF}" destId="{27ECC766-1216-4154-88FD-DA1B22C1FDC2}" srcOrd="1" destOrd="0" presId="urn:microsoft.com/office/officeart/2005/8/layout/chevron2"/>
    <dgm:cxn modelId="{E5734495-983C-4714-81A7-55021F8A978F}" type="presParOf" srcId="{D95548F2-B889-465B-85B9-00664765ACBF}" destId="{E220ED42-9A50-46C5-88E6-FC45DF1016B6}" srcOrd="2" destOrd="0" presId="urn:microsoft.com/office/officeart/2005/8/layout/chevron2"/>
    <dgm:cxn modelId="{A54C9D40-91A6-40DD-983A-C9269882842C}" type="presParOf" srcId="{E220ED42-9A50-46C5-88E6-FC45DF1016B6}" destId="{C79EB8EB-553C-4AC9-B731-A92695B3F789}" srcOrd="0" destOrd="0" presId="urn:microsoft.com/office/officeart/2005/8/layout/chevron2"/>
    <dgm:cxn modelId="{DCED80FB-FF5D-47F0-9865-08B49F5D6A8B}" type="presParOf" srcId="{E220ED42-9A50-46C5-88E6-FC45DF1016B6}" destId="{3FC92707-9005-4476-8E50-C332D4D4D3F2}" srcOrd="1" destOrd="0" presId="urn:microsoft.com/office/officeart/2005/8/layout/chevron2"/>
    <dgm:cxn modelId="{8ABB82C9-B632-468F-9D35-6A24337DE5D4}" type="presParOf" srcId="{D95548F2-B889-465B-85B9-00664765ACBF}" destId="{2FA52B3F-A987-4F50-A1AE-51E6C0F39D0D}" srcOrd="3" destOrd="0" presId="urn:microsoft.com/office/officeart/2005/8/layout/chevron2"/>
    <dgm:cxn modelId="{D1E5B0BA-55F0-4249-84A8-7BF0184831E3}" type="presParOf" srcId="{D95548F2-B889-465B-85B9-00664765ACBF}" destId="{69CFB2A6-5F1D-42B9-A69F-3E39CFC56989}" srcOrd="4" destOrd="0" presId="urn:microsoft.com/office/officeart/2005/8/layout/chevron2"/>
    <dgm:cxn modelId="{479E56DC-98AA-4582-B2C3-1E0DD46AC3B0}" type="presParOf" srcId="{69CFB2A6-5F1D-42B9-A69F-3E39CFC56989}" destId="{3AE38958-E569-438E-9B8A-2AE60669E4E2}" srcOrd="0" destOrd="0" presId="urn:microsoft.com/office/officeart/2005/8/layout/chevron2"/>
    <dgm:cxn modelId="{DE6560D4-C1E4-44B3-9A88-915E40955795}" type="presParOf" srcId="{69CFB2A6-5F1D-42B9-A69F-3E39CFC56989}" destId="{56A9424E-2C31-45CB-87C4-F6786FA30033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446" y="1500174"/>
            <a:ext cx="9787006" cy="2680127"/>
          </a:xfrm>
        </p:spPr>
        <p:txBody>
          <a:bodyPr/>
          <a:lstStyle/>
          <a:p>
            <a:r>
              <a:rPr lang="en-ID" sz="3600" b="1" dirty="0" smtClean="0"/>
              <a:t>Solving some ordinary Differential Equations Numerically Using Differential Evolution Algorithm with a Simple Adaptive Mutation Scheme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571" y="4487791"/>
            <a:ext cx="9644129" cy="1084349"/>
          </a:xfrm>
        </p:spPr>
        <p:txBody>
          <a:bodyPr>
            <a:normAutofit fontScale="85000" lnSpcReduction="10000"/>
          </a:bodyPr>
          <a:lstStyle/>
          <a:p>
            <a:pPr algn="ctr">
              <a:spcAft>
                <a:spcPts val="600"/>
              </a:spcAft>
            </a:pPr>
            <a:r>
              <a:rPr lang="id-ID" b="1" dirty="0" smtClean="0"/>
              <a:t>Werry Febrianti, Kuntjoro Adji Sidarto, Novriana Sumarti</a:t>
            </a:r>
          </a:p>
          <a:p>
            <a:pPr algn="ctr"/>
            <a:r>
              <a:rPr lang="id-ID" b="1" dirty="0" smtClean="0"/>
              <a:t>Department of Mathematics, Institut Teknologi Bandung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 has various schemes where describe as</a:t>
            </a:r>
          </a:p>
          <a:p>
            <a:pPr>
              <a:buNone/>
            </a:pPr>
            <a:endParaRPr lang="en-ID" sz="2400" dirty="0" smtClean="0"/>
          </a:p>
          <a:p>
            <a:pPr>
              <a:buNone/>
            </a:pPr>
            <a:endParaRPr lang="en-ID" sz="2400" dirty="0" smtClean="0"/>
          </a:p>
          <a:p>
            <a:pPr marL="1255713" indent="-1077913">
              <a:buNone/>
            </a:pPr>
            <a:r>
              <a:rPr lang="en-US" sz="2400" dirty="0" smtClean="0"/>
              <a:t>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 is the chosen vector to be mutated, </a:t>
            </a:r>
            <a:endParaRPr lang="id-ID" sz="2400" dirty="0" smtClean="0"/>
          </a:p>
          <a:p>
            <a:pPr marL="1616075" indent="-538163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/>
              <a:t> is the number of pair of different vectors used in the </a:t>
            </a:r>
            <a:r>
              <a:rPr lang="en-US" sz="2400" dirty="0" smtClean="0"/>
              <a:t>mutation   operation</a:t>
            </a:r>
            <a:r>
              <a:rPr lang="en-US" sz="2400" dirty="0" smtClean="0"/>
              <a:t>, and </a:t>
            </a:r>
            <a:endParaRPr lang="id-ID" sz="2400" dirty="0" smtClean="0"/>
          </a:p>
          <a:p>
            <a:pPr marL="1350963" indent="-27305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/>
              <a:t> is the crossover type.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256374" y="2357430"/>
          <a:ext cx="5124450" cy="468313"/>
        </p:xfrm>
        <a:graphic>
          <a:graphicData uri="http://schemas.openxmlformats.org/presentationml/2006/ole">
            <p:oleObj spid="_x0000_s46083" name="Equation" r:id="rId3" imgW="2361960" imgH="215640" progId="Equation.3">
              <p:embed/>
            </p:oleObj>
          </a:graphicData>
        </a:graphic>
      </p:graphicFrame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Mutation</a:t>
            </a:r>
            <a:r>
              <a:rPr lang="en-US" sz="2400" dirty="0" smtClean="0"/>
              <a:t> The “DE/rand/1/bin” classical mutation strategy has formula:</a:t>
            </a:r>
          </a:p>
          <a:p>
            <a:endParaRPr lang="en-ID" sz="2400" dirty="0" smtClean="0"/>
          </a:p>
          <a:p>
            <a:endParaRPr lang="en-US" sz="2400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202510" y="2619373"/>
          <a:ext cx="5964000" cy="504000"/>
        </p:xfrm>
        <a:graphic>
          <a:graphicData uri="http://schemas.openxmlformats.org/presentationml/2006/ole">
            <p:oleObj spid="_x0000_s47106" name="Equation" r:id="rId3" imgW="2857320" imgH="241200" progId="Equation.3">
              <p:embed/>
            </p:oleObj>
          </a:graphicData>
        </a:graphic>
      </p:graphicFrame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paper, we used two </a:t>
            </a:r>
            <a:r>
              <a:rPr lang="en-US" sz="2400" dirty="0" err="1" smtClean="0"/>
              <a:t>stategies</a:t>
            </a:r>
            <a:r>
              <a:rPr lang="en-US" sz="2400" dirty="0" smtClean="0"/>
              <a:t> of mutations:</a:t>
            </a:r>
          </a:p>
          <a:p>
            <a:pPr>
              <a:buNone/>
            </a:pPr>
            <a:endParaRPr lang="en-US" dirty="0" smtClean="0"/>
          </a:p>
          <a:p>
            <a:endParaRPr lang="en-ID" dirty="0" smtClean="0"/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736826" y="3929066"/>
          <a:ext cx="8667329" cy="504000"/>
        </p:xfrm>
        <a:graphic>
          <a:graphicData uri="http://schemas.openxmlformats.org/presentationml/2006/ole">
            <p:oleObj spid="_x0000_s48131" name="Equation" r:id="rId3" imgW="3759120" imgH="21564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879570" y="2786058"/>
          <a:ext cx="9565309" cy="504000"/>
        </p:xfrm>
        <a:graphic>
          <a:graphicData uri="http://schemas.openxmlformats.org/presentationml/2006/ole">
            <p:oleObj spid="_x0000_s48133" name="Equation" r:id="rId4" imgW="4673520" imgH="241200" progId="Equation.3">
              <p:embed/>
            </p:oleObj>
          </a:graphicData>
        </a:graphic>
      </p:graphicFrame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Crossover</a:t>
            </a:r>
            <a:endParaRPr lang="id-ID" b="1" i="1" dirty="0" smtClean="0"/>
          </a:p>
          <a:p>
            <a:pPr>
              <a:buNone/>
            </a:pPr>
            <a:endParaRPr lang="id-ID" sz="2400" b="1" i="1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b="1" i="1" dirty="0" smtClean="0"/>
              <a:t>Selection</a:t>
            </a:r>
            <a:endParaRPr lang="id-ID" b="1" i="1" dirty="0" smtClean="0"/>
          </a:p>
          <a:p>
            <a:pPr>
              <a:buNone/>
            </a:pPr>
            <a:endParaRPr lang="id-ID" sz="2400" b="1" i="1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i="1" dirty="0" smtClean="0"/>
              <a:t>Termination Criteria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4594214" y="2071678"/>
          <a:ext cx="4361141" cy="1008000"/>
        </p:xfrm>
        <a:graphic>
          <a:graphicData uri="http://schemas.openxmlformats.org/presentationml/2006/ole">
            <p:oleObj spid="_x0000_s90113" name="Equation" r:id="rId3" imgW="2019300" imgH="469900" progId="Equation.3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4545013" y="3563946"/>
          <a:ext cx="4606925" cy="1008062"/>
        </p:xfrm>
        <a:graphic>
          <a:graphicData uri="http://schemas.openxmlformats.org/presentationml/2006/ole">
            <p:oleObj spid="_x0000_s90115" name="Equation" r:id="rId4" imgW="2133360" imgH="46980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5594346" y="5172768"/>
            <a:ext cx="2837818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d-ID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d-ID" dirty="0" smtClean="0"/>
              <a:t> = 0 </a:t>
            </a:r>
            <a:r>
              <a:rPr lang="id-ID" dirty="0" smtClean="0">
                <a:latin typeface="Times New Roman"/>
                <a:cs typeface="Times New Roman"/>
              </a:rPr>
              <a:t>&amp;&amp;</a:t>
            </a:r>
            <a:r>
              <a:rPr lang="id-ID" dirty="0" smtClean="0"/>
              <a:t> FFV = WRF</a:t>
            </a:r>
            <a:endParaRPr lang="en-US" dirty="0"/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Root of the Mean Squared Error (RMSE) is used between the numerical solution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2400" dirty="0" smtClean="0"/>
              <a:t> and the exact solution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/>
              <a:t>:</a:t>
            </a:r>
          </a:p>
          <a:p>
            <a:endParaRPr lang="en-ID" sz="2400" dirty="0" smtClean="0"/>
          </a:p>
          <a:p>
            <a:endParaRPr lang="en-ID" sz="2400" dirty="0" smtClean="0"/>
          </a:p>
          <a:p>
            <a:endParaRPr lang="en-ID" sz="2400" dirty="0" smtClean="0"/>
          </a:p>
          <a:p>
            <a:pPr>
              <a:buNone/>
            </a:pPr>
            <a:r>
              <a:rPr lang="en-US" sz="2400" dirty="0" smtClean="0"/>
              <a:t>	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 is the total number of collocation points. </a:t>
            </a:r>
          </a:p>
          <a:p>
            <a:r>
              <a:rPr lang="en-US" sz="2400" dirty="0" smtClean="0"/>
              <a:t>This error measures distances between the computed solution and the exact one. </a:t>
            </a:r>
          </a:p>
          <a:p>
            <a:r>
              <a:rPr lang="en-US" sz="2400" dirty="0" smtClean="0"/>
              <a:t>RMSE can be only used when the exact solution is known.</a:t>
            </a:r>
            <a:endParaRPr lang="en-US" sz="2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/>
        </p:nvGraphicFramePr>
        <p:xfrm>
          <a:off x="4854877" y="2571744"/>
          <a:ext cx="6311633" cy="1116000"/>
        </p:xfrm>
        <a:graphic>
          <a:graphicData uri="http://schemas.openxmlformats.org/presentationml/2006/ole">
            <p:oleObj spid="_x0000_s83969" name="Equation" r:id="rId3" imgW="3124080" imgH="533160" progId="Equation.3">
              <p:embed/>
            </p:oleObj>
          </a:graphicData>
        </a:graphic>
      </p:graphicFrame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978738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 Algorithm with a simple adaptive mutation scheme</a:t>
            </a: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-24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1593818" y="2285992"/>
            <a:ext cx="2857520" cy="328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algorithm of simple-ADE is shown in Algorithm 2.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ID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94214" y="2357430"/>
          <a:ext cx="6643735" cy="3947160"/>
        </p:xfrm>
        <a:graphic>
          <a:graphicData uri="http://schemas.openxmlformats.org/drawingml/2006/table">
            <a:tbl>
              <a:tblPr/>
              <a:tblGrid>
                <a:gridCol w="571504"/>
                <a:gridCol w="6072231"/>
              </a:tblGrid>
              <a:tr h="0">
                <a:tc gridSpan="2"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Algorithm </a:t>
                      </a: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simple-ADE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algorithm.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Setting of parameters for DE.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Initialization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Generate the initial population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Evaluate the fitness for each individual,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  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Termination condition is not satisfied </a:t>
                      </a:r>
                      <a:r>
                        <a:rPr lang="en-GB" sz="1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Mutation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set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= 0.9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and         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+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λ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             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–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)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λ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–         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 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Boundary constraints for each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GB" sz="1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 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 &lt;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      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update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  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set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= 0.5 and update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=              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 </a:t>
                      </a:r>
                      <a:r>
                        <a:rPr lang="en-GB" sz="14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λ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          –        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GB" sz="1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Crossover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Boundary constraints for each of new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Selection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14:</a:t>
                      </a:r>
                      <a:endParaRPr lang="en-US" sz="12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 while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 Global optimum solution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8594742" y="2786058"/>
          <a:ext cx="1248546" cy="252000"/>
        </p:xfrm>
        <a:graphic>
          <a:graphicData uri="http://schemas.openxmlformats.org/presentationml/2006/ole">
            <p:oleObj spid="_x0000_s58386" name="Equation" r:id="rId3" imgW="1054100" imgH="203200" progId="Equation.3">
              <p:embed/>
            </p:oleObj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9380560" y="2962124"/>
          <a:ext cx="427680" cy="324000"/>
        </p:xfrm>
        <a:graphic>
          <a:graphicData uri="http://schemas.openxmlformats.org/presentationml/2006/ole">
            <p:oleObj spid="_x0000_s58385" name="Equation" r:id="rId4" imgW="317225" imgH="241091" progId="Equation.3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7094544" y="3571876"/>
          <a:ext cx="411230" cy="324000"/>
        </p:xfrm>
        <a:graphic>
          <a:graphicData uri="http://schemas.openxmlformats.org/presentationml/2006/ole">
            <p:oleObj spid="_x0000_s58374" name="Equation" r:id="rId5" imgW="317225" imgH="253780" progId="Equation.3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8166114" y="3569066"/>
          <a:ext cx="636922" cy="360000"/>
        </p:xfrm>
        <a:graphic>
          <a:graphicData uri="http://schemas.openxmlformats.org/presentationml/2006/ole">
            <p:oleObj spid="_x0000_s58372" name="Equation" r:id="rId6" imgW="444114" imgH="253780" progId="Equation.3">
              <p:embed/>
            </p:oleObj>
          </a:graphicData>
        </a:graphic>
      </p:graphicFrame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7627950" y="3571876"/>
          <a:ext cx="323850" cy="341313"/>
        </p:xfrm>
        <a:graphic>
          <a:graphicData uri="http://schemas.openxmlformats.org/presentationml/2006/ole">
            <p:oleObj spid="_x0000_s58390" name="Equation" r:id="rId7" imgW="241200" imgH="253800" progId="Equation.3">
              <p:embed/>
            </p:oleObj>
          </a:graphicData>
        </a:graphic>
      </p:graphicFrame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8951932" y="3587753"/>
          <a:ext cx="323850" cy="341313"/>
        </p:xfrm>
        <a:graphic>
          <a:graphicData uri="http://schemas.openxmlformats.org/presentationml/2006/ole">
            <p:oleObj spid="_x0000_s58395" name="Equation" r:id="rId8" imgW="241200" imgH="253800" progId="Equation.3">
              <p:embed/>
            </p:oleObj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9666312" y="3587754"/>
          <a:ext cx="392112" cy="341312"/>
        </p:xfrm>
        <a:graphic>
          <a:graphicData uri="http://schemas.openxmlformats.org/presentationml/2006/ole">
            <p:oleObj spid="_x0000_s58396" name="Equation" r:id="rId9" imgW="291960" imgH="253800" progId="Equation.3">
              <p:embed/>
            </p:oleObj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10258425" y="3587748"/>
          <a:ext cx="425450" cy="341313"/>
        </p:xfrm>
        <a:graphic>
          <a:graphicData uri="http://schemas.openxmlformats.org/presentationml/2006/ole">
            <p:oleObj spid="_x0000_s58397" name="Equation" r:id="rId10" imgW="317160" imgH="253800" progId="Equation.3">
              <p:embed/>
            </p:oleObj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8112142" y="3890968"/>
          <a:ext cx="411162" cy="323850"/>
        </p:xfrm>
        <a:graphic>
          <a:graphicData uri="http://schemas.openxmlformats.org/presentationml/2006/ole">
            <p:oleObj spid="_x0000_s58398" name="Equation" r:id="rId11" imgW="317225" imgH="253780" progId="Equation.3">
              <p:embed/>
            </p:oleObj>
          </a:graphicData>
        </a:graphic>
      </p:graphicFrame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6237288" y="4105282"/>
          <a:ext cx="411162" cy="323850"/>
        </p:xfrm>
        <a:graphic>
          <a:graphicData uri="http://schemas.openxmlformats.org/presentationml/2006/ole">
            <p:oleObj spid="_x0000_s58399" name="Equation" r:id="rId12" imgW="317225" imgH="253780" progId="Equation.3">
              <p:embed/>
            </p:oleObj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/>
        </p:nvGraphicFramePr>
        <p:xfrm>
          <a:off x="6951668" y="4068769"/>
          <a:ext cx="636588" cy="360363"/>
        </p:xfrm>
        <a:graphic>
          <a:graphicData uri="http://schemas.openxmlformats.org/presentationml/2006/ole">
            <p:oleObj spid="_x0000_s58400" name="Equation" r:id="rId13" imgW="444114" imgH="253780" progId="Equation.3">
              <p:embed/>
            </p:oleObj>
          </a:graphicData>
        </a:graphic>
      </p:graphicFrame>
      <p:graphicFrame>
        <p:nvGraphicFramePr>
          <p:cNvPr id="58401" name="Object 33"/>
          <p:cNvGraphicFramePr>
            <a:graphicFrameLocks noChangeAspect="1"/>
          </p:cNvGraphicFramePr>
          <p:nvPr/>
        </p:nvGraphicFramePr>
        <p:xfrm>
          <a:off x="6743709" y="4354522"/>
          <a:ext cx="636587" cy="360362"/>
        </p:xfrm>
        <a:graphic>
          <a:graphicData uri="http://schemas.openxmlformats.org/presentationml/2006/ole">
            <p:oleObj spid="_x0000_s58401" name="Equation" r:id="rId14" imgW="444114" imgH="253780" progId="Equation.3">
              <p:embed/>
            </p:oleObj>
          </a:graphicData>
        </a:graphic>
      </p:graphicFrame>
      <p:graphicFrame>
        <p:nvGraphicFramePr>
          <p:cNvPr id="58402" name="Object 34"/>
          <p:cNvGraphicFramePr>
            <a:graphicFrameLocks noChangeAspect="1"/>
          </p:cNvGraphicFramePr>
          <p:nvPr/>
        </p:nvGraphicFramePr>
        <p:xfrm>
          <a:off x="7612076" y="4391034"/>
          <a:ext cx="411162" cy="323850"/>
        </p:xfrm>
        <a:graphic>
          <a:graphicData uri="http://schemas.openxmlformats.org/presentationml/2006/ole">
            <p:oleObj spid="_x0000_s58402" name="Equation" r:id="rId15" imgW="317225" imgH="253780" progId="Equation.3">
              <p:embed/>
            </p:oleObj>
          </a:graphicData>
        </a:graphic>
      </p:graphicFrame>
      <p:graphicFrame>
        <p:nvGraphicFramePr>
          <p:cNvPr id="58403" name="Object 35"/>
          <p:cNvGraphicFramePr>
            <a:graphicFrameLocks noChangeAspect="1"/>
          </p:cNvGraphicFramePr>
          <p:nvPr/>
        </p:nvGraphicFramePr>
        <p:xfrm>
          <a:off x="7826389" y="4643446"/>
          <a:ext cx="411163" cy="323850"/>
        </p:xfrm>
        <a:graphic>
          <a:graphicData uri="http://schemas.openxmlformats.org/presentationml/2006/ole">
            <p:oleObj spid="_x0000_s58403" name="Equation" r:id="rId16" imgW="317225" imgH="253780" progId="Equation.3">
              <p:embed/>
            </p:oleObj>
          </a:graphicData>
        </a:graphic>
      </p:graphicFrame>
      <p:graphicFrame>
        <p:nvGraphicFramePr>
          <p:cNvPr id="58404" name="Object 36"/>
          <p:cNvGraphicFramePr>
            <a:graphicFrameLocks noChangeAspect="1"/>
          </p:cNvGraphicFramePr>
          <p:nvPr/>
        </p:nvGraphicFramePr>
        <p:xfrm>
          <a:off x="8315345" y="4640274"/>
          <a:ext cx="636587" cy="360362"/>
        </p:xfrm>
        <a:graphic>
          <a:graphicData uri="http://schemas.openxmlformats.org/presentationml/2006/ole">
            <p:oleObj spid="_x0000_s58404" name="Equation" r:id="rId17" imgW="444114" imgH="253780" progId="Equation.3">
              <p:embed/>
            </p:oleObj>
          </a:graphicData>
        </a:graphic>
      </p:graphicFrame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9274200" y="4659323"/>
          <a:ext cx="392112" cy="341313"/>
        </p:xfrm>
        <a:graphic>
          <a:graphicData uri="http://schemas.openxmlformats.org/presentationml/2006/ole">
            <p:oleObj spid="_x0000_s58405" name="Equation" r:id="rId18" imgW="291960" imgH="253800" progId="Equation.3">
              <p:embed/>
            </p:oleObj>
          </a:graphicData>
        </a:graphic>
      </p:graphicFrame>
      <p:graphicFrame>
        <p:nvGraphicFramePr>
          <p:cNvPr id="58406" name="Object 38"/>
          <p:cNvGraphicFramePr>
            <a:graphicFrameLocks noChangeAspect="1"/>
          </p:cNvGraphicFramePr>
          <p:nvPr/>
        </p:nvGraphicFramePr>
        <p:xfrm>
          <a:off x="9809188" y="4659323"/>
          <a:ext cx="425450" cy="341313"/>
        </p:xfrm>
        <a:graphic>
          <a:graphicData uri="http://schemas.openxmlformats.org/presentationml/2006/ole">
            <p:oleObj spid="_x0000_s58406" name="Equation" r:id="rId19" imgW="317160" imgH="253800" progId="Equation.3">
              <p:embed/>
            </p:oleObj>
          </a:graphicData>
        </a:graphic>
      </p:graphicFrame>
      <p:graphicFrame>
        <p:nvGraphicFramePr>
          <p:cNvPr id="58407" name="Object 39"/>
          <p:cNvGraphicFramePr>
            <a:graphicFrameLocks noChangeAspect="1"/>
          </p:cNvGraphicFramePr>
          <p:nvPr/>
        </p:nvGraphicFramePr>
        <p:xfrm>
          <a:off x="8612207" y="5286388"/>
          <a:ext cx="411163" cy="323850"/>
        </p:xfrm>
        <a:graphic>
          <a:graphicData uri="http://schemas.openxmlformats.org/presentationml/2006/ole">
            <p:oleObj spid="_x0000_s58407" name="Equation" r:id="rId20" imgW="317225" imgH="253780" progId="Equation.3">
              <p:embed/>
            </p:oleObj>
          </a:graphicData>
        </a:graphic>
      </p:graphicFrame>
      <p:sp>
        <p:nvSpPr>
          <p:cNvPr id="37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results and </a:t>
            </a:r>
            <a:r>
              <a:rPr lang="en-US" dirty="0" err="1" smtClean="0"/>
              <a:t>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180013" y="482600"/>
          <a:ext cx="6196012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1: simple linear differential equation</a:t>
            </a:r>
          </a:p>
          <a:p>
            <a:pPr>
              <a:buNone/>
            </a:pPr>
            <a:endParaRPr lang="en-ID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ID" sz="2400" dirty="0" smtClean="0"/>
              <a:t>Result:</a:t>
            </a:r>
            <a:endParaRPr lang="en-US" sz="2400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526725" y="2100260"/>
          <a:ext cx="5854099" cy="792000"/>
        </p:xfrm>
        <a:graphic>
          <a:graphicData uri="http://schemas.openxmlformats.org/presentationml/2006/ole">
            <p:oleObj spid="_x0000_s51203" name="Equation" r:id="rId3" imgW="2844720" imgH="393480" progId="Equation.3">
              <p:embed/>
            </p:oleObj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51008" y="3714752"/>
          <a:ext cx="8929749" cy="2165196"/>
        </p:xfrm>
        <a:graphic>
          <a:graphicData uri="http://schemas.openxmlformats.org/drawingml/2006/table">
            <a:tbl>
              <a:tblPr/>
              <a:tblGrid>
                <a:gridCol w="1198902"/>
                <a:gridCol w="1198902"/>
                <a:gridCol w="1459848"/>
                <a:gridCol w="1500198"/>
                <a:gridCol w="1168460"/>
                <a:gridCol w="1332321"/>
                <a:gridCol w="1071118"/>
              </a:tblGrid>
              <a:tr h="198937">
                <a:tc gridSpan="7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"/>
                        </a:rPr>
                        <a:t>TABLE 1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"/>
                        </a:rPr>
                        <a:t>. Obtained result for the solved problem 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663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 Fourier series sum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populations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computational time (s)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violation of Constraints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best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RMSE of the best value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442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100.59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0.008317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0.008317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6.76e-04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42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254.56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0.001646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0.001646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1.19e-04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  <a:tr h="38442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936.11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0.000294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0.000294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1.19e-05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b="-1728"/>
          <a:stretch>
            <a:fillRect/>
          </a:stretch>
        </p:blipFill>
        <p:spPr bwMode="auto">
          <a:xfrm>
            <a:off x="6523040" y="1357298"/>
            <a:ext cx="5364000" cy="41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80230" y="5324789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indent="-900113"/>
            <a:r>
              <a:rPr lang="en-US" sz="1400" dirty="0" smtClean="0"/>
              <a:t>FIGURE 1. </a:t>
            </a:r>
            <a:r>
              <a:rPr lang="en-US" sz="1400" dirty="0" err="1" smtClean="0"/>
              <a:t>Comparision</a:t>
            </a:r>
            <a:r>
              <a:rPr lang="en-US" sz="1400" dirty="0" smtClean="0"/>
              <a:t> of the exact and approximated solution (WRF = 0.000294) in Problem 1</a:t>
            </a:r>
            <a:endParaRPr lang="en-US" sz="1400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308069" y="1571612"/>
          <a:ext cx="4989946" cy="3924000"/>
        </p:xfrm>
        <a:graphic>
          <a:graphicData uri="http://schemas.openxmlformats.org/presentationml/2006/ole">
            <p:oleObj spid="_x0000_s64513" name="Equation" r:id="rId4" imgW="3365280" imgH="2692080" progId="Equation.3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4417602" y="3677050"/>
            <a:ext cx="40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2: differential equation of </a:t>
            </a:r>
            <a:r>
              <a:rPr lang="en-US" sz="2400" dirty="0" err="1" smtClean="0"/>
              <a:t>undamped</a:t>
            </a:r>
            <a:r>
              <a:rPr lang="en-US" sz="2400" dirty="0" smtClean="0"/>
              <a:t> spring-mass system</a:t>
            </a:r>
          </a:p>
          <a:p>
            <a:endParaRPr lang="en-US" sz="2400" dirty="0" smtClean="0"/>
          </a:p>
          <a:p>
            <a:r>
              <a:rPr lang="en-ID" sz="2400" dirty="0" smtClean="0"/>
              <a:t>Result:</a:t>
            </a:r>
            <a:endParaRPr lang="en-US" sz="2400" dirty="0" smtClean="0"/>
          </a:p>
          <a:p>
            <a:endParaRPr lang="en-US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4852988" y="2128838"/>
          <a:ext cx="6537325" cy="431800"/>
        </p:xfrm>
        <a:graphic>
          <a:graphicData uri="http://schemas.openxmlformats.org/presentationml/2006/ole">
            <p:oleObj spid="_x0000_s52227" name="Equation" r:id="rId3" imgW="3073320" imgH="203040" progId="Equation.3">
              <p:embed/>
            </p:oleObj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51008" y="3357562"/>
          <a:ext cx="9215502" cy="1933979"/>
        </p:xfrm>
        <a:graphic>
          <a:graphicData uri="http://schemas.openxmlformats.org/drawingml/2006/table">
            <a:tbl>
              <a:tblPr/>
              <a:tblGrid>
                <a:gridCol w="1237267"/>
                <a:gridCol w="1237267"/>
                <a:gridCol w="1454556"/>
                <a:gridCol w="1432076"/>
                <a:gridCol w="1373986"/>
                <a:gridCol w="1374956"/>
                <a:gridCol w="1105394"/>
              </a:tblGrid>
              <a:tr h="275264">
                <a:tc gridSpan="7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"/>
                        </a:rPr>
                        <a:t>TABLE 2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"/>
                        </a:rPr>
                        <a:t>. Obtained result for the solved problem 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065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 Fourier series sum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populations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computational time (s)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violation of Constraints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best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RMSE of the best value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3645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450.93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0.047211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0.047211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4.99e-03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43645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1197.25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0.011499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0.011499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5.91e-04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7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08060"/>
          </a:xfrm>
        </p:spPr>
        <p:txBody>
          <a:bodyPr/>
          <a:lstStyle/>
          <a:p>
            <a:r>
              <a:rPr lang="id-ID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428736"/>
            <a:ext cx="9782801" cy="4743464"/>
          </a:xfrm>
        </p:spPr>
        <p:txBody>
          <a:bodyPr/>
          <a:lstStyle/>
          <a:p>
            <a:r>
              <a:rPr lang="id-ID" dirty="0" smtClean="0"/>
              <a:t>Introduction</a:t>
            </a:r>
            <a:endParaRPr lang="en-US" dirty="0"/>
          </a:p>
          <a:p>
            <a:r>
              <a:rPr lang="en-US" dirty="0" smtClean="0"/>
              <a:t>Approximation method for solving ordinary differential equations</a:t>
            </a:r>
            <a:endParaRPr lang="en-US" dirty="0"/>
          </a:p>
          <a:p>
            <a:r>
              <a:rPr lang="id-ID" dirty="0" smtClean="0"/>
              <a:t>Differential Evolution</a:t>
            </a:r>
          </a:p>
          <a:p>
            <a:r>
              <a:rPr lang="en-US" dirty="0" smtClean="0"/>
              <a:t>The results of the approximation solutions and compare it with the exact solutions</a:t>
            </a:r>
            <a:endParaRPr lang="id-ID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rcRect l="4348" t="4128" r="5797" b="-1130"/>
          <a:stretch>
            <a:fillRect/>
          </a:stretch>
        </p:blipFill>
        <p:spPr bwMode="auto">
          <a:xfrm>
            <a:off x="6700262" y="1643050"/>
            <a:ext cx="486000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80230" y="5715016"/>
            <a:ext cx="464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indent="-900113"/>
            <a:r>
              <a:rPr lang="en-US" sz="1400" dirty="0" smtClean="0"/>
              <a:t>FIGURE 2. </a:t>
            </a:r>
            <a:r>
              <a:rPr lang="en-US" sz="1400" dirty="0" err="1" smtClean="0"/>
              <a:t>Comparision</a:t>
            </a:r>
            <a:r>
              <a:rPr lang="en-US" sz="1400" dirty="0" smtClean="0"/>
              <a:t> of the exact and approximated solution (WRF = 0.011499) in Problem 2</a:t>
            </a:r>
            <a:endParaRPr lang="en-US" sz="1400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308066" y="1571612"/>
          <a:ext cx="4989946" cy="3924000"/>
        </p:xfrm>
        <a:graphic>
          <a:graphicData uri="http://schemas.openxmlformats.org/presentationml/2006/ole">
            <p:oleObj spid="_x0000_s57345" name="Equation" r:id="rId4" imgW="3365280" imgH="2692080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4417602" y="3677050"/>
            <a:ext cx="40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818" y="857232"/>
            <a:ext cx="9782801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3: system of ordinary differential equations</a:t>
            </a:r>
          </a:p>
          <a:p>
            <a:endParaRPr lang="en-US" sz="2400" dirty="0" smtClean="0"/>
          </a:p>
          <a:p>
            <a:pPr>
              <a:buNone/>
            </a:pPr>
            <a:endParaRPr lang="en-ID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ID" sz="2400" dirty="0" smtClean="0"/>
              <a:t>Result: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022842" y="1500174"/>
          <a:ext cx="6191250" cy="1727200"/>
        </p:xfrm>
        <a:graphic>
          <a:graphicData uri="http://schemas.openxmlformats.org/presentationml/2006/ole">
            <p:oleObj spid="_x0000_s53251" name="Equation" r:id="rId3" imgW="3009600" imgH="838080" progId="Equation.3">
              <p:embed/>
            </p:oleObj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93885" y="3500438"/>
          <a:ext cx="9001187" cy="2199106"/>
        </p:xfrm>
        <a:graphic>
          <a:graphicData uri="http://schemas.openxmlformats.org/drawingml/2006/table">
            <a:tbl>
              <a:tblPr/>
              <a:tblGrid>
                <a:gridCol w="1208493"/>
                <a:gridCol w="1208493"/>
                <a:gridCol w="1440665"/>
                <a:gridCol w="1378836"/>
                <a:gridCol w="1342033"/>
                <a:gridCol w="1342980"/>
                <a:gridCol w="1079687"/>
              </a:tblGrid>
              <a:tr h="153590">
                <a:tc gridSpan="7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"/>
                        </a:rPr>
                        <a:t>TABLE 3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"/>
                        </a:rPr>
                        <a:t>. Obtained result for the solved problem 3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8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 Fourier series sum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populations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computational time (s)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violation of Constraints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best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RMSE of the best value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93585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1000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1566.23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0.058659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0.058653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3.51e-03</a:t>
                      </a: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2.72e-03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593585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6660.76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0.011321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0.011320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4.13e-04</a:t>
                      </a: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3.35e-04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439863" y="1928802"/>
          <a:ext cx="10147300" cy="1295400"/>
        </p:xfrm>
        <a:graphic>
          <a:graphicData uri="http://schemas.openxmlformats.org/presentationml/2006/ole">
            <p:oleObj spid="_x0000_s61441" name="Equation" r:id="rId3" imgW="6845040" imgH="888840" progId="Equation.3">
              <p:embed/>
            </p:oleObj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430338" y="3786190"/>
          <a:ext cx="10164762" cy="1295400"/>
        </p:xfrm>
        <a:graphic>
          <a:graphicData uri="http://schemas.openxmlformats.org/presentationml/2006/ole">
            <p:oleObj spid="_x0000_s61442" name="Equation" r:id="rId4" imgW="6858000" imgH="888840" progId="Equation.3">
              <p:embed/>
            </p:oleObj>
          </a:graphicData>
        </a:graphic>
      </p:graphicFrame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1324" r="3743" b="-2035"/>
          <a:stretch>
            <a:fillRect/>
          </a:stretch>
        </p:blipFill>
        <p:spPr bwMode="auto">
          <a:xfrm>
            <a:off x="1308066" y="1000108"/>
            <a:ext cx="4968000" cy="42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b="-1458"/>
          <a:stretch>
            <a:fillRect/>
          </a:stretch>
        </p:blipFill>
        <p:spPr bwMode="auto">
          <a:xfrm>
            <a:off x="6380164" y="928670"/>
            <a:ext cx="5580000" cy="42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93818" y="5121487"/>
            <a:ext cx="450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/>
              <a:t>(a)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51668" y="5121487"/>
            <a:ext cx="450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/>
              <a:t>(b)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79570" y="5425330"/>
            <a:ext cx="9468000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indent="-900113"/>
            <a:r>
              <a:rPr lang="en-US" sz="1400" dirty="0" smtClean="0"/>
              <a:t>FIGURE 3. (a) </a:t>
            </a:r>
            <a:r>
              <a:rPr lang="en-US" sz="1400" dirty="0" err="1" smtClean="0"/>
              <a:t>Comparision</a:t>
            </a:r>
            <a:r>
              <a:rPr lang="en-US" sz="1400" dirty="0" smtClean="0"/>
              <a:t> of the exact and approximated solution (WRF = 0.011320) in Problem 3, (b) Approximated solution V(I) in Problem 3 </a:t>
            </a:r>
            <a:endParaRPr lang="en-US" sz="1400" dirty="0"/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4: nonlinear differential equation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r>
              <a:rPr lang="en-ID" sz="2400" dirty="0" smtClean="0"/>
              <a:t>Result:</a:t>
            </a:r>
            <a:endParaRPr lang="en-US" sz="2400" dirty="0" smtClean="0"/>
          </a:p>
          <a:p>
            <a:endParaRPr lang="en-US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559336" y="2185982"/>
          <a:ext cx="6750050" cy="457200"/>
        </p:xfrm>
        <a:graphic>
          <a:graphicData uri="http://schemas.openxmlformats.org/presentationml/2006/ole">
            <p:oleObj spid="_x0000_s54275" name="Equation" r:id="rId3" imgW="3429000" imgH="228600" progId="Equation.3">
              <p:embed/>
            </p:oleObj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22446" y="3379282"/>
          <a:ext cx="9072625" cy="2286775"/>
        </p:xfrm>
        <a:graphic>
          <a:graphicData uri="http://schemas.openxmlformats.org/drawingml/2006/table">
            <a:tbl>
              <a:tblPr/>
              <a:tblGrid>
                <a:gridCol w="1218084"/>
                <a:gridCol w="1218084"/>
                <a:gridCol w="1492922"/>
                <a:gridCol w="1348956"/>
                <a:gridCol w="1352685"/>
                <a:gridCol w="1353638"/>
                <a:gridCol w="1088256"/>
              </a:tblGrid>
              <a:tr h="208219">
                <a:tc gridSpan="7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"/>
                        </a:rPr>
                        <a:t>TABLE 4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"/>
                        </a:rPr>
                        <a:t>. Obtained result for the solved problem 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317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 Fourier series sum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populations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computational time (s)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violation of Constraints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best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RMSE of the best value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0159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360.17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0.299982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0.299982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6.36e-04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50159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435.24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0.071782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0.071782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1.43e-04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rcRect l="3767" t="4076" r="6110" b="-1394"/>
          <a:stretch>
            <a:fillRect/>
          </a:stretch>
        </p:blipFill>
        <p:spPr bwMode="auto">
          <a:xfrm>
            <a:off x="6594478" y="1518006"/>
            <a:ext cx="4929222" cy="412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8792" y="5548986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indent="-900113"/>
            <a:r>
              <a:rPr lang="en-US" sz="1400" dirty="0" smtClean="0"/>
              <a:t>FIGURE 4. </a:t>
            </a:r>
            <a:r>
              <a:rPr lang="en-US" sz="1400" dirty="0" err="1" smtClean="0"/>
              <a:t>Comparision</a:t>
            </a:r>
            <a:r>
              <a:rPr lang="en-US" sz="1400" dirty="0" smtClean="0"/>
              <a:t> of the exact and approximated solution (WRF = 0.071782) in Problem 4</a:t>
            </a:r>
            <a:endParaRPr lang="en-US" sz="1400" dirty="0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1379504" y="1643050"/>
          <a:ext cx="4933950" cy="3924300"/>
        </p:xfrm>
        <a:graphic>
          <a:graphicData uri="http://schemas.openxmlformats.org/presentationml/2006/ole">
            <p:oleObj spid="_x0000_s63489" name="Equation" r:id="rId4" imgW="3327120" imgH="2692080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4417602" y="3677050"/>
            <a:ext cx="40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64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5: </a:t>
            </a:r>
            <a:r>
              <a:rPr lang="en-US" sz="2400" dirty="0" smtClean="0"/>
              <a:t>system </a:t>
            </a:r>
            <a:r>
              <a:rPr lang="en-US" sz="2400" dirty="0" smtClean="0"/>
              <a:t>of nonlinear differential equation</a:t>
            </a:r>
          </a:p>
          <a:p>
            <a:endParaRPr lang="en-US" sz="2400" dirty="0" smtClean="0"/>
          </a:p>
          <a:p>
            <a:pPr marL="8966200" indent="0">
              <a:buNone/>
            </a:pPr>
            <a:r>
              <a:rPr lang="en-ID" sz="2400" dirty="0" smtClean="0"/>
              <a:t>                                                                                                           </a:t>
            </a:r>
            <a:r>
              <a:rPr lang="id-ID" sz="2400" dirty="0" smtClean="0"/>
              <a:t>    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(22)</a:t>
            </a:r>
          </a:p>
          <a:p>
            <a:endParaRPr lang="en-US" sz="2400" dirty="0" smtClean="0"/>
          </a:p>
          <a:p>
            <a:endParaRPr lang="en-ID" sz="2400" dirty="0" smtClean="0"/>
          </a:p>
          <a:p>
            <a:pPr>
              <a:buNone/>
            </a:pPr>
            <a:r>
              <a:rPr lang="en-ID" sz="2400" dirty="0" smtClean="0"/>
              <a:t>   The initial conditions: </a:t>
            </a:r>
            <a:r>
              <a:rPr lang="en-ID" sz="2400" dirty="0" smtClean="0"/>
              <a:t>                     </a:t>
            </a:r>
            <a:r>
              <a:rPr lang="en-ID" dirty="0" smtClean="0"/>
              <a:t>,         </a:t>
            </a:r>
            <a:r>
              <a:rPr lang="id-ID" dirty="0" smtClean="0"/>
              <a:t> </a:t>
            </a:r>
            <a:r>
              <a:rPr lang="en-ID" dirty="0" smtClean="0"/>
              <a:t>    ,            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022439" y="2161132"/>
          <a:ext cx="2349720" cy="2268000"/>
        </p:xfrm>
        <a:graphic>
          <a:graphicData uri="http://schemas.openxmlformats.org/presentationml/2006/ole">
            <p:oleObj spid="_x0000_s55299" name="Equation" r:id="rId3" imgW="1092200" imgH="1054100" progId="Equation.3">
              <p:embed/>
            </p:oleObj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4879965" y="2283744"/>
          <a:ext cx="1953392" cy="468000"/>
        </p:xfrm>
        <a:graphic>
          <a:graphicData uri="http://schemas.openxmlformats.org/presentationml/2006/ole">
            <p:oleObj spid="_x0000_s55301" name="Equation" r:id="rId4" imgW="914003" imgH="215806" progId="Equation.3">
              <p:embed/>
            </p:oleObj>
          </a:graphicData>
        </a:graphic>
      </p:graphicFrame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4879966" y="2998124"/>
          <a:ext cx="5011500" cy="468000"/>
        </p:xfrm>
        <a:graphic>
          <a:graphicData uri="http://schemas.openxmlformats.org/presentationml/2006/ole">
            <p:oleObj spid="_x0000_s55303" name="Equation" r:id="rId5" imgW="2451100" imgH="228600" progId="Equation.3">
              <p:embed/>
            </p:oleObj>
          </a:graphicData>
        </a:graphic>
      </p:graphicFrame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4879966" y="3712504"/>
          <a:ext cx="4309500" cy="468000"/>
        </p:xfrm>
        <a:graphic>
          <a:graphicData uri="http://schemas.openxmlformats.org/presentationml/2006/ole">
            <p:oleObj spid="_x0000_s55305" name="Equation" r:id="rId6" imgW="2108200" imgH="228600" progId="Equation.3">
              <p:embed/>
            </p:oleObj>
          </a:graphicData>
        </a:graphic>
      </p:graphicFrame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522908" y="4572008"/>
          <a:ext cx="1071569" cy="408351"/>
        </p:xfrm>
        <a:graphic>
          <a:graphicData uri="http://schemas.openxmlformats.org/presentationml/2006/ole">
            <p:oleObj spid="_x0000_s55307" name="Equation" r:id="rId7" imgW="533160" imgH="203040" progId="Equation.3">
              <p:embed/>
            </p:oleObj>
          </a:graphicData>
        </a:graphic>
      </p:graphicFrame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6859588" y="4540269"/>
          <a:ext cx="1231594" cy="460367"/>
        </p:xfrm>
        <a:graphic>
          <a:graphicData uri="http://schemas.openxmlformats.org/presentationml/2006/ole">
            <p:oleObj spid="_x0000_s55309" name="Equation" r:id="rId8" imgW="545760" imgH="203040" progId="Equation.3">
              <p:embed/>
            </p:oleObj>
          </a:graphicData>
        </a:graphic>
      </p:graphicFrame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8308990" y="4554148"/>
          <a:ext cx="1071570" cy="446488"/>
        </p:xfrm>
        <a:graphic>
          <a:graphicData uri="http://schemas.openxmlformats.org/presentationml/2006/ole">
            <p:oleObj spid="_x0000_s55313" name="Equation" r:id="rId9" imgW="457200" imgH="190500" progId="Equation.3">
              <p:embed/>
            </p:oleObj>
          </a:graphicData>
        </a:graphic>
      </p:graphicFrame>
      <p:sp>
        <p:nvSpPr>
          <p:cNvPr id="31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smtClean="0"/>
              <a:t>Result: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9570" y="2261058"/>
          <a:ext cx="9501255" cy="2859335"/>
        </p:xfrm>
        <a:graphic>
          <a:graphicData uri="http://schemas.openxmlformats.org/drawingml/2006/table">
            <a:tbl>
              <a:tblPr/>
              <a:tblGrid>
                <a:gridCol w="1275632"/>
                <a:gridCol w="1275632"/>
                <a:gridCol w="1416591"/>
                <a:gridCol w="1559549"/>
                <a:gridCol w="1416591"/>
                <a:gridCol w="1417590"/>
                <a:gridCol w="1139670"/>
              </a:tblGrid>
              <a:tr h="257297">
                <a:tc gridSpan="7"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"/>
                        </a:rPr>
                        <a:t>TABLE 5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"/>
                        </a:rPr>
                        <a:t>. Obtained result for the solved problem 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70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 Fourier series sum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Number of populations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computational time (s)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violation of Constraints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Average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The best value of WRF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"/>
                        </a:rPr>
                        <a:t>RMSE of the best value</a:t>
                      </a:r>
                      <a:endParaRPr lang="en-US" sz="16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935259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9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895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74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044365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044365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7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81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e-04</a:t>
                      </a: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41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e-0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84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e-0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935259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6320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95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09479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009479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7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21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e-0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7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77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e-0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80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e-0</a:t>
                      </a:r>
                      <a:r>
                        <a:rPr lang="id-ID" sz="16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1620875" y="1133468"/>
          <a:ext cx="9902825" cy="1295400"/>
        </p:xfrm>
        <a:graphic>
          <a:graphicData uri="http://schemas.openxmlformats.org/presentationml/2006/ole">
            <p:oleObj spid="_x0000_s81921" name="Equation" r:id="rId3" imgW="6680160" imgH="888840" progId="Equation.3">
              <p:embed/>
            </p:oleObj>
          </a:graphicData>
        </a:graphic>
      </p:graphicFrame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601788" y="2633666"/>
          <a:ext cx="9940925" cy="1295400"/>
        </p:xfrm>
        <a:graphic>
          <a:graphicData uri="http://schemas.openxmlformats.org/presentationml/2006/ole">
            <p:oleObj spid="_x0000_s81922" name="Equation" r:id="rId4" imgW="6705360" imgH="888840" progId="Equation.3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593818" y="4205302"/>
          <a:ext cx="9921875" cy="1295400"/>
        </p:xfrm>
        <a:graphic>
          <a:graphicData uri="http://schemas.openxmlformats.org/presentationml/2006/ole">
            <p:oleObj spid="_x0000_s81923" name="Equation" r:id="rId5" imgW="6692760" imgH="888840" progId="Equation.3">
              <p:embed/>
            </p:oleObj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2899" t="1932" r="7471"/>
          <a:stretch>
            <a:fillRect/>
          </a:stretch>
        </p:blipFill>
        <p:spPr bwMode="auto">
          <a:xfrm>
            <a:off x="3692560" y="714356"/>
            <a:ext cx="5688000" cy="47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94082" y="5500702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indent="-900113"/>
            <a:r>
              <a:rPr lang="en-US" sz="1400" dirty="0" smtClean="0"/>
              <a:t>FIGURE 5. </a:t>
            </a:r>
            <a:r>
              <a:rPr lang="en-US" sz="1400" dirty="0" err="1" smtClean="0"/>
              <a:t>Comparision</a:t>
            </a:r>
            <a:r>
              <a:rPr lang="en-US" sz="1400" dirty="0" smtClean="0"/>
              <a:t> of the exact and approximated solution (WRF = 0.009479) in Problem 5</a:t>
            </a:r>
            <a:endParaRPr lang="en-US" sz="1400" dirty="0"/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6893188" y="500042"/>
            <a:ext cx="2916000" cy="61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Solving of ODE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37156" y="1571612"/>
            <a:ext cx="201600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Analitic way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93386" y="1571612"/>
            <a:ext cx="201600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Numerically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37552" y="2928934"/>
            <a:ext cx="3286148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Aproximated solution with Fourier seies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80428" y="5429264"/>
            <a:ext cx="271464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Coefficient of  Finite Sum of Fourier Series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023238" y="4214818"/>
            <a:ext cx="3438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Metaheuristic</a:t>
            </a:r>
            <a:r>
              <a:rPr lang="en-ID" dirty="0" smtClean="0"/>
              <a:t> Algorithms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7068387" y="288811"/>
            <a:ext cx="459570" cy="2106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rot="16200000" flipH="1">
            <a:off x="9096502" y="366728"/>
            <a:ext cx="459570" cy="19501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</p:cNvCxnSpPr>
          <p:nvPr/>
        </p:nvCxnSpPr>
        <p:spPr>
          <a:xfrm rot="16200000" flipH="1">
            <a:off x="10055287" y="2674967"/>
            <a:ext cx="500066" cy="7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10021258" y="3998260"/>
            <a:ext cx="428628" cy="44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80032" y="3786190"/>
            <a:ext cx="2286016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Differential Evolution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237156" y="5286388"/>
            <a:ext cx="2556000" cy="104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 simple Adaptive  Scheme in Mutation Part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7666048" y="4500570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7" idx="0"/>
          </p:cNvCxnSpPr>
          <p:nvPr/>
        </p:nvCxnSpPr>
        <p:spPr>
          <a:xfrm rot="5400000">
            <a:off x="6411941" y="5175289"/>
            <a:ext cx="214314" cy="7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0" idx="1"/>
          </p:cNvCxnSpPr>
          <p:nvPr/>
        </p:nvCxnSpPr>
        <p:spPr>
          <a:xfrm>
            <a:off x="7808924" y="5786454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37156" y="1714488"/>
          <a:ext cx="5848891" cy="399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08060"/>
          </a:xfrm>
        </p:spPr>
        <p:txBody>
          <a:bodyPr/>
          <a:lstStyle/>
          <a:p>
            <a:r>
              <a:rPr lang="id-ID" dirty="0" smtClean="0"/>
              <a:t>Reference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357298"/>
            <a:ext cx="9782801" cy="4743464"/>
          </a:xfrm>
        </p:spPr>
        <p:txBody>
          <a:bodyPr>
            <a:noAutofit/>
          </a:bodyPr>
          <a:lstStyle/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W. E. Boyce and R.C. Diprima, Elementary Differential Equuations and Boundary Value Problems, 6th ed, John Wiley &amp; Sons, New York, 1997.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J. K. Zhou, Differential Transform and its Applications for Electrical Circuits, Huarjung University Press, Wuhan, 1986. 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H. Yaghoobi and M. Torabi, Int. Commun. Heat Mass Transf. 38, 815-820 (2011).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M. Torabi, H. Yaghoobi and A. Fereidoo, Recent Pat. Mech. Eng. 5, 150-155 (2012). 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H. P. Chu and C.L. Chen, Commun. Nonlinear Sci. 13, 1605-1614 (2008).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H. P. Chu and C.Y. Lo, Numer. Heat Transf.: Part A 53, 295-307 (2008).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H. S. Peng and C.L. Chen, Int. J. Heat Mass Transf. 54, 2427-2433 (2011).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K. R. Rao and P. Yip, Discrete Cosine Transform. Algorithms, Advantages and Applications, Academic Press, Inc.,1990.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H. Osman and G. Laporte, Ann. Oper. Res. 63, 513-623 (1996).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F. Glover and G.A. Kochenberger, Handbook of Metaheuristics, Kluwer Academic Publishers, USA, 2003. 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X. S. Yang, Nature-Inspired Metaheuristic Algorithms, second ed, Luniver Press, United Kingdom, 2010a.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X. S. Yang, Engineering Optimization : an Introduction with Metaheuristic Applications, John Wiley &amp; Sons, Hoboken, New Jersey, 2010b. 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G. D. Mateescu, Romanian Journal of Economic Forecasting 2, 5-9 (2006).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E. N. Mastorakis, Unstable ordinary differential equations : solution via genetic algorithms and the method of Nelder-Mead. In Proceedings of the sixth WSEAS International Conference on Systems Theory &amp; Scientific Computation 119, Elounda, Greece, (2007), pp. 297-354.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Z. Y. Lee, Appl. Math. Comput. 179, 779-786 (2006).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M. Babaei, Applied Soft Computing 13, 3354-3365 (2013).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H. Cao, L. Kang, Y. Chen, Genet. Program. Evol. March. 1, 309-337 (2000).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C. Reich, Simulation of imprecise ordinary differential equations using evolutionary algorithms, In  Proceedings of the 2000 ACM Symposium on Applied Computing 1, (2000), pp-428-432.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J. M. Chaquet, E.J. Carmona. Applied Soft Computing 12, (2012), pp 3051-3062.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N. Panagant, S. Bureerat, Advanced Materials Research 932, (2014), pp 1129-1133.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K. J. Bathe, Finite Element Procedures 2nd ed, Prentice Hall, New Jersey, 1996.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K. V.Price, R. M. Storn, J. A. Lampinen, Differential Evolution A Practical Approach to Global Optimization, Springer, Germany, 2005.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V. Feoktistov, Differential Evolution In Search of Solutions, Springer, U.S., (2006), pp 1 – 78.</a:t>
            </a:r>
          </a:p>
          <a:p>
            <a:pPr marL="263525" indent="-263525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970" dirty="0" smtClean="0"/>
              <a:t>Y. Li, F. Geng, and M. Cui, The Analytical Solution of a System of Nonlinear Differential Equations, Int. Journal of Math. Analysis 1, (2007), 451 – 462.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920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082" y="2598003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Approximation method for solving ODE</a:t>
            </a:r>
            <a:r>
              <a:rPr lang="en-US" cap="none" dirty="0" smtClean="0"/>
              <a:t>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smtClean="0"/>
              <a:t>  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308858" y="5786454"/>
            <a:ext cx="259200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Fourier Coefficients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23304" y="500042"/>
            <a:ext cx="2928958" cy="82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Constraints </a:t>
            </a:r>
            <a:endParaRPr lang="id-ID" dirty="0" smtClean="0"/>
          </a:p>
          <a:p>
            <a:pPr algn="ctr"/>
            <a:r>
              <a:rPr lang="en-ID" dirty="0" smtClean="0"/>
              <a:t>(the initial and boundary condition of ODE)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8164923" y="3428603"/>
            <a:ext cx="7151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2" idx="2"/>
            <a:endCxn id="46" idx="0"/>
          </p:cNvCxnSpPr>
          <p:nvPr/>
        </p:nvCxnSpPr>
        <p:spPr>
          <a:xfrm rot="16200000" flipH="1">
            <a:off x="8339932" y="4200190"/>
            <a:ext cx="457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2" idx="0"/>
          </p:cNvCxnSpPr>
          <p:nvPr/>
        </p:nvCxnSpPr>
        <p:spPr>
          <a:xfrm rot="5400000">
            <a:off x="8167808" y="2716314"/>
            <a:ext cx="828000" cy="2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  <a:endCxn id="11" idx="0"/>
          </p:cNvCxnSpPr>
          <p:nvPr/>
        </p:nvCxnSpPr>
        <p:spPr>
          <a:xfrm rot="16200000" flipH="1">
            <a:off x="8335139" y="5516735"/>
            <a:ext cx="529322" cy="1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3" idx="6"/>
            <a:endCxn id="42" idx="1"/>
          </p:cNvCxnSpPr>
          <p:nvPr/>
        </p:nvCxnSpPr>
        <p:spPr>
          <a:xfrm>
            <a:off x="6808792" y="3550504"/>
            <a:ext cx="734082" cy="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41" idx="0"/>
          </p:cNvCxnSpPr>
          <p:nvPr/>
        </p:nvCxnSpPr>
        <p:spPr>
          <a:xfrm rot="16200000" flipH="1">
            <a:off x="9713419" y="1602405"/>
            <a:ext cx="558578" cy="9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65850" y="500042"/>
            <a:ext cx="2052000" cy="82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ODE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65850" y="1886620"/>
            <a:ext cx="2052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Weighted Residual Function (WRF)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971634" y="1886620"/>
            <a:ext cx="2052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Penalty Function Value </a:t>
            </a:r>
            <a:endParaRPr lang="id-ID" dirty="0" smtClean="0"/>
          </a:p>
          <a:p>
            <a:pPr algn="ctr"/>
            <a:r>
              <a:rPr lang="en-ID" dirty="0" smtClean="0"/>
              <a:t>(PFV)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42874" y="3143248"/>
            <a:ext cx="2052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Fitness</a:t>
            </a:r>
            <a:r>
              <a:rPr lang="en-ID" dirty="0" smtClean="0"/>
              <a:t> Function </a:t>
            </a:r>
            <a:r>
              <a:rPr lang="id-ID" dirty="0" smtClean="0"/>
              <a:t> Value </a:t>
            </a:r>
            <a:r>
              <a:rPr lang="en-ID" dirty="0" smtClean="0"/>
              <a:t>(</a:t>
            </a:r>
            <a:r>
              <a:rPr lang="id-ID" dirty="0" smtClean="0"/>
              <a:t>F</a:t>
            </a:r>
            <a:r>
              <a:rPr lang="en-ID" dirty="0" smtClean="0"/>
              <a:t>F</a:t>
            </a:r>
            <a:r>
              <a:rPr lang="id-ID" dirty="0" smtClean="0"/>
              <a:t>V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37156" y="3100504"/>
            <a:ext cx="1571636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Fourier series</a:t>
            </a:r>
            <a:endParaRPr lang="id-ID" dirty="0"/>
          </a:p>
        </p:txBody>
      </p:sp>
      <p:sp>
        <p:nvSpPr>
          <p:cNvPr id="46" name="Flowchart: Predefined Process 45"/>
          <p:cNvSpPr/>
          <p:nvPr/>
        </p:nvSpPr>
        <p:spPr>
          <a:xfrm>
            <a:off x="7808924" y="4429132"/>
            <a:ext cx="1571636" cy="828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DE</a:t>
            </a:r>
            <a:endParaRPr lang="id-ID" dirty="0"/>
          </a:p>
        </p:txBody>
      </p:sp>
      <p:cxnSp>
        <p:nvCxnSpPr>
          <p:cNvPr id="48" name="Straight Connector 47"/>
          <p:cNvCxnSpPr>
            <a:stCxn id="39" idx="3"/>
            <a:endCxn id="13" idx="1"/>
          </p:cNvCxnSpPr>
          <p:nvPr/>
        </p:nvCxnSpPr>
        <p:spPr>
          <a:xfrm>
            <a:off x="8217850" y="914042"/>
            <a:ext cx="305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2"/>
            <a:endCxn id="40" idx="0"/>
          </p:cNvCxnSpPr>
          <p:nvPr/>
        </p:nvCxnSpPr>
        <p:spPr>
          <a:xfrm rot="5400000">
            <a:off x="6912561" y="1607331"/>
            <a:ext cx="558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3"/>
            <a:endCxn id="41" idx="1"/>
          </p:cNvCxnSpPr>
          <p:nvPr/>
        </p:nvCxnSpPr>
        <p:spPr>
          <a:xfrm>
            <a:off x="8217850" y="2300620"/>
            <a:ext cx="753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D" sz="2400" dirty="0" smtClean="0"/>
          </a:p>
          <a:p>
            <a:endParaRPr lang="en-ID" sz="2400" dirty="0" smtClean="0"/>
          </a:p>
          <a:p>
            <a:endParaRPr lang="en-ID" sz="2400" dirty="0" smtClean="0"/>
          </a:p>
          <a:p>
            <a:endParaRPr lang="en-ID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39266" y="4529826"/>
          <a:ext cx="8527244" cy="828000"/>
        </p:xfrm>
        <a:graphic>
          <a:graphicData uri="http://schemas.openxmlformats.org/presentationml/2006/ole">
            <p:oleObj spid="_x0000_s1027" name="Equation" r:id="rId3" imgW="4394160" imgH="43164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5380032" y="2143116"/>
            <a:ext cx="6000792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808663" y="2228850"/>
          <a:ext cx="5349875" cy="485775"/>
        </p:xfrm>
        <a:graphic>
          <a:graphicData uri="http://schemas.openxmlformats.org/presentationml/2006/ole">
            <p:oleObj spid="_x0000_s1028" name="Equation" r:id="rId4" imgW="2552400" imgH="228600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094148" y="1928802"/>
            <a:ext cx="12858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51074" y="4429132"/>
            <a:ext cx="9215502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3818" y="2928934"/>
            <a:ext cx="435771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solution of the ODE will </a:t>
            </a:r>
            <a:r>
              <a:rPr lang="en-US" dirty="0" smtClean="0"/>
              <a:t>be approximated </a:t>
            </a:r>
            <a:r>
              <a:rPr lang="en-US" dirty="0" smtClean="0"/>
              <a:t>in term of Fourier series as follow:</a:t>
            </a:r>
          </a:p>
        </p:txBody>
      </p:sp>
      <p:cxnSp>
        <p:nvCxnSpPr>
          <p:cNvPr id="19" name="Straight Arrow Connector 18"/>
          <p:cNvCxnSpPr>
            <a:stCxn id="15" idx="4"/>
            <a:endCxn id="16" idx="0"/>
          </p:cNvCxnSpPr>
          <p:nvPr/>
        </p:nvCxnSpPr>
        <p:spPr>
          <a:xfrm rot="16200000" flipH="1">
            <a:off x="5272875" y="2643182"/>
            <a:ext cx="285752" cy="328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1808132" y="1000108"/>
            <a:ext cx="2357454" cy="9286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ODE of order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sz="2400" dirty="0" smtClean="0"/>
          </a:p>
          <a:p>
            <a:endParaRPr lang="en-ID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 is weight function (in this paper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en-US" sz="2400" dirty="0" smtClean="0"/>
              <a:t>), </a:t>
            </a:r>
          </a:p>
          <a:p>
            <a:endParaRPr lang="en-ID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5165718" y="2201862"/>
          <a:ext cx="5746518" cy="864000"/>
        </p:xfrm>
        <a:graphic>
          <a:graphicData uri="http://schemas.openxmlformats.org/presentationml/2006/ole">
            <p:oleObj spid="_x0000_s43012" name="Equation" r:id="rId3" imgW="2552400" imgH="380880" progId="Equation.3">
              <p:embed/>
            </p:oleObj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737090" y="4714884"/>
          <a:ext cx="6158549" cy="486000"/>
        </p:xfrm>
        <a:graphic>
          <a:graphicData uri="http://schemas.openxmlformats.org/presentationml/2006/ole">
            <p:oleObj spid="_x0000_s43016" name="Equation" r:id="rId4" imgW="3174840" imgH="2538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280" y="2071678"/>
            <a:ext cx="5929354" cy="9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94214" y="4643446"/>
            <a:ext cx="642942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462" y="221455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08066" y="3857628"/>
            <a:ext cx="3286148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</a:t>
            </a:r>
            <a:r>
              <a:rPr lang="en-US" dirty="0" err="1" smtClean="0"/>
              <a:t>esidual</a:t>
            </a:r>
            <a:r>
              <a:rPr lang="en-US" dirty="0" smtClean="0"/>
              <a:t> function</a:t>
            </a:r>
            <a:r>
              <a:rPr lang="id-ID" dirty="0" smtClean="0"/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dirty="0" smtClean="0"/>
              <a:t>)</a:t>
            </a:r>
            <a:r>
              <a:rPr lang="en-US" dirty="0" smtClean="0"/>
              <a:t> is evaluated by substituting (2) to the ODE (1):</a:t>
            </a:r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450942" y="1214422"/>
            <a:ext cx="2928958" cy="107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weighted residual function as follows </a:t>
            </a:r>
            <a:r>
              <a:rPr lang="en-US" dirty="0" smtClean="0"/>
              <a:t>: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sz="2400" dirty="0" smtClean="0"/>
          </a:p>
          <a:p>
            <a:endParaRPr lang="en-ID" sz="2400" dirty="0" smtClean="0"/>
          </a:p>
          <a:p>
            <a:endParaRPr lang="en-ID" sz="2400" dirty="0" smtClean="0"/>
          </a:p>
          <a:p>
            <a:r>
              <a:rPr lang="en-US" sz="2400" dirty="0" smtClean="0"/>
              <a:t>where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/>
              <a:t> is penalty multiplier which is chosen to be a large number,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IVs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BVs</a:t>
            </a:r>
            <a:r>
              <a:rPr lang="en-US" sz="2400" dirty="0" smtClean="0"/>
              <a:t> are the initial conditions and number of boundary,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/>
              <a:t> is the violation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constraint which is computed from equation:</a:t>
            </a:r>
            <a:r>
              <a:rPr lang="en-US" dirty="0" smtClean="0"/>
              <a:t> </a:t>
            </a:r>
          </a:p>
          <a:p>
            <a:endParaRPr lang="en-ID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5892800" y="2100260"/>
          <a:ext cx="5338763" cy="900112"/>
        </p:xfrm>
        <a:graphic>
          <a:graphicData uri="http://schemas.openxmlformats.org/presentationml/2006/ole">
            <p:oleObj spid="_x0000_s44035" name="Equation" r:id="rId3" imgW="2616120" imgH="444240" progId="Equation.3">
              <p:embed/>
            </p:oleObj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379900" y="4572008"/>
          <a:ext cx="6865938" cy="576263"/>
        </p:xfrm>
        <a:graphic>
          <a:graphicData uri="http://schemas.openxmlformats.org/presentationml/2006/ole">
            <p:oleObj spid="_x0000_s44036" name="Equation" r:id="rId4" imgW="3327120" imgH="27936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5665784" y="2063810"/>
            <a:ext cx="5715040" cy="9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5586" y="4429132"/>
            <a:ext cx="7236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3665520" y="1285860"/>
            <a:ext cx="2000264" cy="785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penalty function as follows </a:t>
            </a:r>
            <a:r>
              <a:rPr lang="en-US" dirty="0" smtClean="0"/>
              <a:t>: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94478" y="5572140"/>
            <a:ext cx="2592000" cy="68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baseline="-25000" dirty="0" smtClean="0"/>
              <a:t>0</a:t>
            </a:r>
            <a:r>
              <a:rPr lang="id-ID" dirty="0" smtClean="0"/>
              <a:t>,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baseline="-25000" dirty="0" smtClean="0"/>
              <a:t>1</a:t>
            </a:r>
            <a:r>
              <a:rPr lang="id-ID" dirty="0" smtClean="0"/>
              <a:t>,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baseline="-25000" dirty="0" smtClean="0"/>
              <a:t>1</a:t>
            </a:r>
            <a:r>
              <a:rPr lang="id-ID" dirty="0" smtClean="0"/>
              <a:t>, ...,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dirty="0" smtClean="0"/>
              <a:t>,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dirty="0" smtClean="0"/>
              <a:t>, ...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66114" y="571480"/>
            <a:ext cx="3312000" cy="82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2">
                    <a:lumMod val="75000"/>
                  </a:schemeClr>
                </a:solidFill>
              </a:rPr>
              <a:t>Constraints </a:t>
            </a:r>
            <a:endParaRPr lang="id-ID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42478" y="571480"/>
            <a:ext cx="2052000" cy="82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2">
                    <a:lumMod val="75000"/>
                  </a:schemeClr>
                </a:solidFill>
              </a:rPr>
              <a:t>ODE</a:t>
            </a:r>
            <a:endParaRPr lang="id-ID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2478" y="1928802"/>
            <a:ext cx="2052000" cy="82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9056" y="1928802"/>
            <a:ext cx="2016000" cy="82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9998" y="3243943"/>
            <a:ext cx="2052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FFV = WRF + PFV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7094544" y="4566950"/>
            <a:ext cx="1571636" cy="648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DE</a:t>
            </a:r>
            <a:endParaRPr lang="id-ID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4760492" y="1033298"/>
          <a:ext cx="1710812" cy="324000"/>
        </p:xfrm>
        <a:graphic>
          <a:graphicData uri="http://schemas.openxmlformats.org/presentationml/2006/ole">
            <p:oleObj spid="_x0000_s89090" name="Equation" r:id="rId3" imgW="1155600" imgH="215640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8166114" y="961298"/>
          <a:ext cx="3278695" cy="396000"/>
        </p:xfrm>
        <a:graphic>
          <a:graphicData uri="http://schemas.openxmlformats.org/presentationml/2006/ole">
            <p:oleObj spid="_x0000_s89091" name="Equation" r:id="rId4" imgW="2209680" imgH="266400" progId="Equation.3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633618" y="2138620"/>
          <a:ext cx="1928185" cy="576000"/>
        </p:xfrm>
        <a:graphic>
          <a:graphicData uri="http://schemas.openxmlformats.org/presentationml/2006/ole">
            <p:oleObj spid="_x0000_s89093" name="Equation" r:id="rId5" imgW="1282680" imgH="380880" progId="Equation.3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023370" y="2004323"/>
          <a:ext cx="1620000" cy="781735"/>
        </p:xfrm>
        <a:graphic>
          <a:graphicData uri="http://schemas.openxmlformats.org/presentationml/2006/ole">
            <p:oleObj spid="_x0000_s89094" name="Equation" r:id="rId6" imgW="914400" imgH="444240" progId="Equation.3">
              <p:embed/>
            </p:oleObj>
          </a:graphicData>
        </a:graphic>
      </p:graphicFrame>
      <p:sp>
        <p:nvSpPr>
          <p:cNvPr id="19" name="Flowchart: Terminator 18"/>
          <p:cNvSpPr/>
          <p:nvPr/>
        </p:nvSpPr>
        <p:spPr>
          <a:xfrm>
            <a:off x="1450942" y="3214687"/>
            <a:ext cx="4896000" cy="9000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522380" y="3357563"/>
          <a:ext cx="4759238" cy="612000"/>
        </p:xfrm>
        <a:graphic>
          <a:graphicData uri="http://schemas.openxmlformats.org/presentationml/2006/ole">
            <p:oleObj spid="_x0000_s89095" name="Equation" r:id="rId7" imgW="3416040" imgH="44424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9809188" y="3786190"/>
            <a:ext cx="150019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Optimum value</a:t>
            </a:r>
            <a:r>
              <a:rPr lang="id-ID" dirty="0" smtClean="0"/>
              <a:t>:</a:t>
            </a:r>
          </a:p>
          <a:p>
            <a:pPr algn="ctr"/>
            <a:r>
              <a:rPr lang="en-ID" dirty="0" smtClean="0"/>
              <a:t>FFV </a:t>
            </a:r>
            <a:r>
              <a:rPr lang="en-ID" dirty="0" smtClean="0">
                <a:latin typeface="Times New Roman"/>
                <a:cs typeface="Times New Roman"/>
              </a:rPr>
              <a:t>→</a:t>
            </a:r>
            <a:r>
              <a:rPr lang="en-ID" dirty="0" smtClean="0"/>
              <a:t> zero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 rot="5400000">
            <a:off x="5303817" y="1664141"/>
            <a:ext cx="529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 rot="5400000">
            <a:off x="9554924" y="1661612"/>
            <a:ext cx="529322" cy="5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8" idx="1"/>
          </p:cNvCxnSpPr>
          <p:nvPr/>
        </p:nvCxnSpPr>
        <p:spPr>
          <a:xfrm>
            <a:off x="6594478" y="2342802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0"/>
          </p:cNvCxnSpPr>
          <p:nvPr/>
        </p:nvCxnSpPr>
        <p:spPr>
          <a:xfrm rot="16200000" flipH="1">
            <a:off x="7439924" y="2797869"/>
            <a:ext cx="886512" cy="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3"/>
            <a:endCxn id="9" idx="1"/>
          </p:cNvCxnSpPr>
          <p:nvPr/>
        </p:nvCxnSpPr>
        <p:spPr>
          <a:xfrm flipV="1">
            <a:off x="6346942" y="3657943"/>
            <a:ext cx="513056" cy="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1" idx="0"/>
          </p:cNvCxnSpPr>
          <p:nvPr/>
        </p:nvCxnSpPr>
        <p:spPr>
          <a:xfrm rot="5400000">
            <a:off x="7635677" y="4316628"/>
            <a:ext cx="495007" cy="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0" idx="1"/>
          </p:cNvCxnSpPr>
          <p:nvPr/>
        </p:nvCxnSpPr>
        <p:spPr>
          <a:xfrm>
            <a:off x="7880362" y="4357694"/>
            <a:ext cx="192882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4" idx="0"/>
          </p:cNvCxnSpPr>
          <p:nvPr/>
        </p:nvCxnSpPr>
        <p:spPr>
          <a:xfrm rot="16200000" flipH="1">
            <a:off x="7706825" y="5388487"/>
            <a:ext cx="357190" cy="1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2"/>
          <p:cNvSpPr>
            <a:spLocks noGrp="1"/>
          </p:cNvSpPr>
          <p:nvPr>
            <p:ph type="title"/>
          </p:nvPr>
        </p:nvSpPr>
        <p:spPr>
          <a:xfrm>
            <a:off x="1593436" y="-24"/>
            <a:ext cx="9782801" cy="396000"/>
          </a:xfrm>
        </p:spPr>
        <p:txBody>
          <a:bodyPr>
            <a:normAutofit/>
          </a:bodyPr>
          <a:lstStyle/>
          <a:p>
            <a:pPr algn="r"/>
            <a:r>
              <a:rPr lang="en-US" sz="1800" b="1" cap="all" dirty="0" smtClean="0"/>
              <a:t>Cont…</a:t>
            </a:r>
            <a:endParaRPr lang="en-US" sz="1800" b="1" cap="al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 smtClean="0"/>
              <a:t>The standard algorithm of DE: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Standard Algorithm of Differential Evolution</a:t>
            </a:r>
          </a:p>
          <a:p>
            <a:r>
              <a:rPr lang="en-US" dirty="0" smtClean="0"/>
              <a:t>Differential Evolution Algorithm with a simple adaptive mutation scheme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65718" y="1428736"/>
          <a:ext cx="6357982" cy="3285530"/>
        </p:xfrm>
        <a:graphic>
          <a:graphicData uri="http://schemas.openxmlformats.org/drawingml/2006/table">
            <a:tbl>
              <a:tblPr/>
              <a:tblGrid>
                <a:gridCol w="500066"/>
                <a:gridCol w="5857916"/>
              </a:tblGrid>
              <a:tr h="273746">
                <a:tc gridSpan="2">
                  <a:txBody>
                    <a:bodyPr/>
                    <a:lstStyle/>
                    <a:p>
                      <a:pPr indent="18034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Algorithm 1.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The basic of DE algorithm.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indent="18034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Setting of parameters for DE.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Initialization</a:t>
                      </a:r>
                      <a:r>
                        <a:rPr lang="en-GB" sz="1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Generate the initial population 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Assess the fitness for each individual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GB" sz="1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Termination condition is not satisfied </a:t>
                      </a:r>
                      <a:r>
                        <a:rPr lang="en-GB" sz="17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Mutation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Crossover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Boundary constraints for each 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Selection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  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 while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119">
                <a:tc>
                  <a:txBody>
                    <a:bodyPr/>
                    <a:lstStyle/>
                    <a:p>
                      <a:pPr marL="263525" indent="-263525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 Global optimum solution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4152" marR="641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809188" y="2143116"/>
          <a:ext cx="1679575" cy="287337"/>
        </p:xfrm>
        <a:graphic>
          <a:graphicData uri="http://schemas.openxmlformats.org/presentationml/2006/ole">
            <p:oleObj spid="_x0000_s49154" name="Equation" r:id="rId3" imgW="1485720" imgH="253800" progId="Equation.3">
              <p:embed/>
            </p:oleObj>
          </a:graphicData>
        </a:graphic>
      </p:graphicFrame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9166246" y="3571876"/>
          <a:ext cx="1034308" cy="324000"/>
        </p:xfrm>
        <a:graphic>
          <a:graphicData uri="http://schemas.openxmlformats.org/presentationml/2006/ole">
            <p:oleObj spid="_x0000_s49153" name="Equation" r:id="rId4" imgW="787058" imgH="25389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4657</TotalTime>
  <Words>1866</Words>
  <Application>Microsoft Office PowerPoint</Application>
  <PresentationFormat>Custom</PresentationFormat>
  <Paragraphs>377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Math 16x9</vt:lpstr>
      <vt:lpstr>Equation</vt:lpstr>
      <vt:lpstr>Microsoft Equation 3.0</vt:lpstr>
      <vt:lpstr>Solving some ordinary Differential Equations Numerically Using Differential Evolution Algorithm with a Simple Adaptive Mutation Scheme</vt:lpstr>
      <vt:lpstr>Outline</vt:lpstr>
      <vt:lpstr>Introduction</vt:lpstr>
      <vt:lpstr>Approximation method for solving ODEs</vt:lpstr>
      <vt:lpstr>Cont…</vt:lpstr>
      <vt:lpstr>Cont…</vt:lpstr>
      <vt:lpstr>Cont…</vt:lpstr>
      <vt:lpstr>Cont…</vt:lpstr>
      <vt:lpstr>Differential Evolution</vt:lpstr>
      <vt:lpstr>Cont…</vt:lpstr>
      <vt:lpstr>Cont…</vt:lpstr>
      <vt:lpstr>Cont…</vt:lpstr>
      <vt:lpstr>Cont…</vt:lpstr>
      <vt:lpstr>Cont…</vt:lpstr>
      <vt:lpstr>Cont…</vt:lpstr>
      <vt:lpstr>The results and comparISON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Conclusion</vt:lpstr>
      <vt:lpstr>Reference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Werry Febrianti</cp:lastModifiedBy>
  <cp:revision>233</cp:revision>
  <dcterms:created xsi:type="dcterms:W3CDTF">2020-09-15T05:57:11Z</dcterms:created>
  <dcterms:modified xsi:type="dcterms:W3CDTF">2020-09-25T09:04:42Z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