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73" r:id="rId4"/>
    <p:sldId id="275" r:id="rId5"/>
    <p:sldId id="283" r:id="rId6"/>
    <p:sldId id="284" r:id="rId7"/>
    <p:sldId id="282" r:id="rId8"/>
    <p:sldId id="274" r:id="rId9"/>
    <p:sldId id="276" r:id="rId10"/>
    <p:sldId id="278" r:id="rId11"/>
    <p:sldId id="262" r:id="rId12"/>
    <p:sldId id="279" r:id="rId13"/>
    <p:sldId id="280" r:id="rId14"/>
    <p:sldId id="281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462" y="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NIVERSITAS%20AHMAD%20DAHLAN\OPS\FUZZY%20CNN\REVISI\HASI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EUCLIDEAN DISTANCE WITH SENTIMENT LABEL VECTOR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CNN Sentiment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Indonesian Sentiment Twitter</c:v>
                </c:pt>
                <c:pt idx="1">
                  <c:v>Airline Sentiment Twitter</c:v>
                </c:pt>
                <c:pt idx="2">
                  <c:v>IMDB Film Review</c:v>
                </c:pt>
                <c:pt idx="3">
                  <c:v>Average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69.73</c:v>
                </c:pt>
                <c:pt idx="1">
                  <c:v>61.47</c:v>
                </c:pt>
                <c:pt idx="2">
                  <c:v>28.58</c:v>
                </c:pt>
                <c:pt idx="3">
                  <c:v>53.259999999999991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04-4D10-8CCA-C492489A5EF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CNN Fuzzy Sentiment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Indonesian Sentiment Twitter</c:v>
                </c:pt>
                <c:pt idx="1">
                  <c:v>Airline Sentiment Twitter</c:v>
                </c:pt>
                <c:pt idx="2">
                  <c:v>IMDB Film Review</c:v>
                </c:pt>
                <c:pt idx="3">
                  <c:v>Average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20.079999999999998</c:v>
                </c:pt>
                <c:pt idx="1">
                  <c:v>8.89</c:v>
                </c:pt>
                <c:pt idx="2">
                  <c:v>28.17</c:v>
                </c:pt>
                <c:pt idx="3">
                  <c:v>19.046666666666667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04-4D10-8CCA-C492489A5E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33033311"/>
        <c:axId val="1329682511"/>
      </c:barChart>
      <c:catAx>
        <c:axId val="1333033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682511"/>
        <c:crosses val="autoZero"/>
        <c:auto val="1"/>
        <c:lblAlgn val="ctr"/>
        <c:lblOffset val="100"/>
        <c:noMultiLvlLbl val="0"/>
      </c:catAx>
      <c:valAx>
        <c:axId val="13296825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3303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ICOMCOS 2020, 29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ICOMCOS 2020, 29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Fuzzy Sentiment Analysis </a:t>
            </a:r>
            <a:br>
              <a:rPr lang="en-US" sz="3600" dirty="0"/>
            </a:br>
            <a:r>
              <a:rPr lang="en-US" sz="3600" dirty="0"/>
              <a:t>Using Convolutional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Roboto" pitchFamily="2" charset="0"/>
                <a:ea typeface="Roboto" pitchFamily="2" charset="0"/>
              </a:rPr>
              <a:t>Sugiyarto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, </a:t>
            </a:r>
            <a:r>
              <a:rPr lang="en-US" sz="2000" b="1" dirty="0">
                <a:latin typeface="Roboto" pitchFamily="2" charset="0"/>
                <a:ea typeface="Roboto" pitchFamily="2" charset="0"/>
              </a:rPr>
              <a:t>Joko </a:t>
            </a:r>
            <a:r>
              <a:rPr lang="en-US" sz="2000" b="1" dirty="0" err="1">
                <a:latin typeface="Roboto" pitchFamily="2" charset="0"/>
                <a:ea typeface="Roboto" pitchFamily="2" charset="0"/>
              </a:rPr>
              <a:t>Eliyanto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, </a:t>
            </a:r>
            <a:r>
              <a:rPr lang="en-US" sz="2000" dirty="0" err="1">
                <a:latin typeface="Roboto" pitchFamily="2" charset="0"/>
                <a:ea typeface="Roboto" pitchFamily="2" charset="0"/>
              </a:rPr>
              <a:t>Nursyiva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err="1">
                <a:latin typeface="Roboto" pitchFamily="2" charset="0"/>
                <a:ea typeface="Roboto" pitchFamily="2" charset="0"/>
              </a:rPr>
              <a:t>Irsalinda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, </a:t>
            </a:r>
            <a:r>
              <a:rPr lang="en-US" sz="2000" dirty="0" err="1">
                <a:latin typeface="Roboto" pitchFamily="2" charset="0"/>
                <a:ea typeface="Roboto" pitchFamily="2" charset="0"/>
              </a:rPr>
              <a:t>Meita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err="1">
                <a:latin typeface="Roboto" pitchFamily="2" charset="0"/>
                <a:ea typeface="Roboto" pitchFamily="2" charset="0"/>
              </a:rPr>
              <a:t>Fitrianawati</a:t>
            </a:r>
            <a:endParaRPr lang="en-US" sz="20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Roboto" pitchFamily="2" charset="0"/>
              </a:rPr>
              <a:t>CNN Model Result</a:t>
            </a: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50440F-046F-4580-8450-DE7AD44E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29151"/>
              </p:ext>
            </p:extLst>
          </p:nvPr>
        </p:nvGraphicFramePr>
        <p:xfrm>
          <a:off x="1413892" y="2564904"/>
          <a:ext cx="10307595" cy="24825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912630951"/>
                    </a:ext>
                  </a:extLst>
                </a:gridCol>
                <a:gridCol w="1614079">
                  <a:extLst>
                    <a:ext uri="{9D8B030D-6E8A-4147-A177-3AD203B41FA5}">
                      <a16:colId xmlns:a16="http://schemas.microsoft.com/office/drawing/2014/main" val="3171162844"/>
                    </a:ext>
                  </a:extLst>
                </a:gridCol>
                <a:gridCol w="3101224">
                  <a:extLst>
                    <a:ext uri="{9D8B030D-6E8A-4147-A177-3AD203B41FA5}">
                      <a16:colId xmlns:a16="http://schemas.microsoft.com/office/drawing/2014/main" val="295960450"/>
                    </a:ext>
                  </a:extLst>
                </a:gridCol>
                <a:gridCol w="2063900">
                  <a:extLst>
                    <a:ext uri="{9D8B030D-6E8A-4147-A177-3AD203B41FA5}">
                      <a16:colId xmlns:a16="http://schemas.microsoft.com/office/drawing/2014/main" val="923836928"/>
                    </a:ext>
                  </a:extLst>
                </a:gridCol>
              </a:tblGrid>
              <a:tr h="1004558"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TABLE </a:t>
                      </a:r>
                      <a:r>
                        <a:rPr lang="en-US" sz="1800" dirty="0">
                          <a:effectLst/>
                        </a:rPr>
                        <a:t>2</a:t>
                      </a:r>
                      <a:r>
                        <a:rPr lang="id-ID" sz="1800" dirty="0">
                          <a:effectLst/>
                        </a:rPr>
                        <a:t>. </a:t>
                      </a:r>
                      <a:r>
                        <a:rPr lang="en-US" sz="1800" dirty="0">
                          <a:effectLst/>
                        </a:rPr>
                        <a:t>Convolutional neural networks model accuracy</a:t>
                      </a:r>
                      <a:r>
                        <a:rPr lang="id-ID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441965"/>
                  </a:ext>
                </a:extLst>
              </a:tr>
              <a:tr h="554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Dataset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Training Accuracy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Validation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Epoch Number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1297436"/>
                  </a:ext>
                </a:extLst>
              </a:tr>
              <a:tr h="307911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Indonesian Sentiment Twitter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98.44 %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53.44 %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3041050"/>
                  </a:ext>
                </a:extLst>
              </a:tr>
              <a:tr h="307911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Airline Sentiment Twitter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99.56 %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76.40 %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6601600"/>
                  </a:ext>
                </a:extLst>
              </a:tr>
              <a:tr h="307911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IMDB Film Review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99.99 %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86.88 %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80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67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31B4C7-E24E-4AC3-9D10-D5A5A35F8765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0EE221CE-4DBF-4E8E-AA6B-06FA6AB8F8F8}"/>
              </a:ext>
            </a:extLst>
          </p:cNvPr>
          <p:cNvSpPr txBox="1">
            <a:spLocks/>
          </p:cNvSpPr>
          <p:nvPr/>
        </p:nvSpPr>
        <p:spPr>
          <a:xfrm>
            <a:off x="479123" y="355600"/>
            <a:ext cx="9782801" cy="12398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a typeface="Roboto" pitchFamily="2" charset="0"/>
              </a:rPr>
              <a:t>CNN Model Result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51ACDD-0327-4371-A752-D348D8593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649"/>
              </p:ext>
            </p:extLst>
          </p:nvPr>
        </p:nvGraphicFramePr>
        <p:xfrm>
          <a:off x="477788" y="1196752"/>
          <a:ext cx="11108725" cy="503147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43093">
                  <a:extLst>
                    <a:ext uri="{9D8B030D-6E8A-4147-A177-3AD203B41FA5}">
                      <a16:colId xmlns:a16="http://schemas.microsoft.com/office/drawing/2014/main" val="3208010495"/>
                    </a:ext>
                  </a:extLst>
                </a:gridCol>
                <a:gridCol w="2222031">
                  <a:extLst>
                    <a:ext uri="{9D8B030D-6E8A-4147-A177-3AD203B41FA5}">
                      <a16:colId xmlns:a16="http://schemas.microsoft.com/office/drawing/2014/main" val="2772472188"/>
                    </a:ext>
                  </a:extLst>
                </a:gridCol>
                <a:gridCol w="2415869">
                  <a:extLst>
                    <a:ext uri="{9D8B030D-6E8A-4147-A177-3AD203B41FA5}">
                      <a16:colId xmlns:a16="http://schemas.microsoft.com/office/drawing/2014/main" val="1357827270"/>
                    </a:ext>
                  </a:extLst>
                </a:gridCol>
                <a:gridCol w="2227732">
                  <a:extLst>
                    <a:ext uri="{9D8B030D-6E8A-4147-A177-3AD203B41FA5}">
                      <a16:colId xmlns:a16="http://schemas.microsoft.com/office/drawing/2014/main" val="175281186"/>
                    </a:ext>
                  </a:extLst>
                </a:gridCol>
              </a:tblGrid>
              <a:tr h="345442"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TABLE </a:t>
                      </a:r>
                      <a:r>
                        <a:rPr lang="en-US" sz="1400" dirty="0">
                          <a:effectLst/>
                        </a:rPr>
                        <a:t>3</a:t>
                      </a:r>
                      <a:r>
                        <a:rPr lang="id-ID" sz="1400" dirty="0">
                          <a:effectLst/>
                        </a:rPr>
                        <a:t>. </a:t>
                      </a:r>
                      <a:r>
                        <a:rPr lang="en-US" sz="1400" dirty="0">
                          <a:effectLst/>
                        </a:rPr>
                        <a:t>Fuzzy sentiment analysis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03160"/>
                  </a:ext>
                </a:extLst>
              </a:tr>
              <a:tr h="12000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Indonesian </a:t>
                      </a:r>
                      <a:r>
                        <a:rPr lang="en-US" sz="1400" dirty="0" err="1">
                          <a:effectLst/>
                        </a:rPr>
                        <a:t>Sentimen</a:t>
                      </a:r>
                      <a:r>
                        <a:rPr lang="en-US" sz="1400" dirty="0">
                          <a:effectLst/>
                        </a:rPr>
                        <a:t> Twitter Dataset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77292"/>
                  </a:ext>
                </a:extLst>
              </a:tr>
              <a:tr h="285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Sentiment Label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Sentiment Prediction using CNN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Fuzzy Sentiment Prediction using CNN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1651645755"/>
                  </a:ext>
                </a:extLst>
              </a:tr>
              <a:tr h="423531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lagu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bosan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apa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aku</a:t>
                      </a:r>
                      <a:r>
                        <a:rPr lang="en-US" sz="1200" dirty="0">
                          <a:effectLst/>
                        </a:rPr>
                        <a:t> save </a:t>
                      </a:r>
                      <a:r>
                        <a:rPr lang="en-US" sz="1200" dirty="0" err="1">
                          <a:effectLst/>
                        </a:rPr>
                        <a:t>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huhuhuhuhuhuhuhuhuhuuuuuuuuuuuuuu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Negatif</a:t>
                      </a:r>
                      <a:r>
                        <a:rPr lang="en-US" sz="1200" dirty="0">
                          <a:effectLst/>
                        </a:rPr>
                        <a:t> [0]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1650261201"/>
                  </a:ext>
                </a:extLst>
              </a:tr>
              <a:tr h="423531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kita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lanjutkan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saja</a:t>
                      </a:r>
                      <a:r>
                        <a:rPr lang="en-US" sz="1200" dirty="0">
                          <a:effectLst/>
                        </a:rPr>
                        <a:t> diam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hingga</a:t>
                      </a:r>
                      <a:r>
                        <a:rPr lang="en-US" sz="1200" dirty="0">
                          <a:effectLst/>
                        </a:rPr>
                        <a:t> kau dan </a:t>
                      </a:r>
                      <a:r>
                        <a:rPr lang="en-US" sz="1200" dirty="0" err="1">
                          <a:effectLst/>
                        </a:rPr>
                        <a:t>aku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mengerti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semua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kebersamaan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harus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melibatkan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hati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Negatif</a:t>
                      </a:r>
                      <a:r>
                        <a:rPr lang="en-US" sz="1200" dirty="0">
                          <a:effectLst/>
                        </a:rPr>
                        <a:t> [0]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[0.5]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0.4986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2042497417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makasih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loh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ntar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kita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bagi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aku</a:t>
                      </a:r>
                      <a:r>
                        <a:rPr lang="en-US" sz="1200" dirty="0">
                          <a:effectLst/>
                        </a:rPr>
                        <a:t> 99 9 </a:t>
                      </a:r>
                      <a:r>
                        <a:rPr lang="en-US" sz="1200" dirty="0" err="1">
                          <a:effectLst/>
                        </a:rPr>
                        <a:t>sisanya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kamu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Positif</a:t>
                      </a:r>
                      <a:r>
                        <a:rPr lang="en-US" sz="1200" dirty="0">
                          <a:effectLst/>
                        </a:rPr>
                        <a:t> [1]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[1]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0.9994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3789996711"/>
                  </a:ext>
                </a:extLst>
              </a:tr>
              <a:tr h="423531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faham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betul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jenis</a:t>
                      </a:r>
                      <a:r>
                        <a:rPr lang="en-US" sz="1200" dirty="0">
                          <a:effectLst/>
                        </a:rPr>
                        <a:t> orang </a:t>
                      </a:r>
                      <a:r>
                        <a:rPr lang="en-US" sz="1200" dirty="0" err="1">
                          <a:effectLst/>
                        </a:rPr>
                        <a:t>malaysia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tak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reti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sangkut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balik</a:t>
                      </a:r>
                      <a:r>
                        <a:rPr lang="en-US" sz="1200" dirty="0">
                          <a:effectLst/>
                        </a:rPr>
                        <a:t> hose </a:t>
                      </a:r>
                      <a:r>
                        <a:rPr lang="en-US" sz="1200" dirty="0" err="1">
                          <a:effectLst/>
                        </a:rPr>
                        <a:t>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geli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bodoh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pegang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Positif</a:t>
                      </a:r>
                      <a:r>
                        <a:rPr lang="en-US" sz="1200" dirty="0">
                          <a:effectLst/>
                        </a:rPr>
                        <a:t> [1]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[1]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2416317017"/>
                  </a:ext>
                </a:extLst>
              </a:tr>
              <a:tr h="10588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Airline Sentiment Twitter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69262"/>
                  </a:ext>
                </a:extLst>
              </a:tr>
              <a:tr h="105883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</a:t>
                      </a:r>
                      <a:r>
                        <a:rPr lang="en-US" sz="1200" dirty="0" err="1">
                          <a:effectLst/>
                        </a:rPr>
                        <a:t>dhepburn</a:t>
                      </a:r>
                      <a:r>
                        <a:rPr lang="en-US" sz="1200" dirty="0">
                          <a:effectLst/>
                        </a:rPr>
                        <a:t> said.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Neutral [0.5]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[0.5]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2341748935"/>
                  </a:ext>
                </a:extLst>
              </a:tr>
              <a:tr h="317648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plus you've added commercials to the experience tacky.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Positif [1]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[1]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0.9999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3505045669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 didn't today... Must mean I need to take another trip!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Neutral [0.5]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[0.5]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0.4999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2015754441"/>
                  </a:ext>
                </a:extLst>
              </a:tr>
              <a:tr h="423531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it's really aggressive to blast obnoxious "entertainment" in your guests' faces &amp;amp; they have little recourse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Negatif [0]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4113952230"/>
                  </a:ext>
                </a:extLst>
              </a:tr>
              <a:tr h="10588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IMDB Film Review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81569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One of the other reviewers has mentioned that ...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Positif [1]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[1]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4083414537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 wonderful little production. The filming tec...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Positif [1]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[1]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755350630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 thought this was a wonderful way to spend </a:t>
                      </a:r>
                      <a:r>
                        <a:rPr lang="en-US" sz="1200" dirty="0" err="1">
                          <a:effectLst/>
                        </a:rPr>
                        <a:t>ti</a:t>
                      </a:r>
                      <a:r>
                        <a:rPr lang="en-US" sz="1200" dirty="0">
                          <a:effectLst/>
                        </a:rPr>
                        <a:t>..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Positif [1]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[1]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0.9999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4150192225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Basically there's a family where a little boy ...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Negatif [0]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0.0035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47" marR="47647" marT="0" marB="0"/>
                </a:tc>
                <a:extLst>
                  <a:ext uri="{0D108BD9-81ED-4DB2-BD59-A6C34878D82A}">
                    <a16:rowId xmlns:a16="http://schemas.microsoft.com/office/drawing/2014/main" val="281612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ea typeface="Roboto" pitchFamily="2" charset="0"/>
              </a:rPr>
              <a:t>Measuring Fuzzy Sentiment VS Hard Sentiment Performance</a:t>
            </a:r>
            <a:endParaRPr lang="en-US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E2FA65-4A13-4AAC-9902-C388978A0C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546934"/>
              </p:ext>
            </p:extLst>
          </p:nvPr>
        </p:nvGraphicFramePr>
        <p:xfrm>
          <a:off x="1917948" y="1700808"/>
          <a:ext cx="9113228" cy="4039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96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83C1-FEB5-4624-A5E3-86617441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63AB-47FC-40E2-9DBB-6EE4948E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fuzzy convolutional neural networks can give a sentiment value in fuzzy form.</a:t>
            </a:r>
            <a:r>
              <a:rPr lang="id-ID" dirty="0"/>
              <a:t> </a:t>
            </a:r>
            <a:endParaRPr lang="en-US" dirty="0"/>
          </a:p>
          <a:p>
            <a:r>
              <a:rPr lang="id-ID" dirty="0"/>
              <a:t>Sentiment in fuzzy form bears a better resemblance to the original class label compared to </a:t>
            </a:r>
            <a:r>
              <a:rPr lang="en-US" dirty="0"/>
              <a:t>convolutional neural networks</a:t>
            </a:r>
            <a:r>
              <a:rPr lang="id-ID" dirty="0"/>
              <a:t> sentiment values. </a:t>
            </a:r>
            <a:endParaRPr lang="en-US" dirty="0"/>
          </a:p>
          <a:p>
            <a:r>
              <a:rPr lang="id-ID" dirty="0"/>
              <a:t>The application of the fuzzy concept in the classification process until the output results are still in the form of a fuzzy set is recommended for further research.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C19E83-91E5-44E4-9482-A89FA022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719" y="2516337"/>
            <a:ext cx="3115962" cy="1325563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30D61-AFE6-493E-A290-3A2EBBC7B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99" y="2136286"/>
            <a:ext cx="4090504" cy="2336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734499-9A1F-404F-BE4C-275C81C00BA8}"/>
              </a:ext>
            </a:extLst>
          </p:cNvPr>
          <p:cNvSpPr/>
          <p:nvPr/>
        </p:nvSpPr>
        <p:spPr>
          <a:xfrm>
            <a:off x="6672649" y="1297459"/>
            <a:ext cx="61783" cy="3744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ea typeface="Roboto" pitchFamily="2" charset="0"/>
              </a:rPr>
              <a:t>Problem Background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ea typeface="Roboto" pitchFamily="2" charset="0"/>
              </a:rPr>
              <a:t>Dataset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ea typeface="Roboto" pitchFamily="2" charset="0"/>
              </a:rPr>
              <a:t>Sentiment Analysis using Convolutional Neural Networks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ea typeface="Roboto" pitchFamily="2" charset="0"/>
              </a:rPr>
              <a:t>Fuzzy Sentiment Analysis using CNN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ea typeface="Roboto" pitchFamily="2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  <a:ea typeface="Roboto" pitchFamily="2" charset="0"/>
              </a:rPr>
              <a:t>Sentiment analysis is way to understand the sentiments contained in a sentence. The sentence sentiment can be negative, neutral or positive.</a:t>
            </a:r>
          </a:p>
          <a:p>
            <a:endParaRPr lang="en-US" dirty="0">
              <a:latin typeface="+mj-lt"/>
              <a:ea typeface="Roboto" pitchFamily="2" charset="0"/>
            </a:endParaRPr>
          </a:p>
          <a:p>
            <a:r>
              <a:rPr lang="en-US" dirty="0">
                <a:latin typeface="+mj-lt"/>
                <a:ea typeface="Roboto" pitchFamily="2" charset="0"/>
              </a:rPr>
              <a:t>Big Data on text mining experience today. We need sentiment analysis method that deal with dynamism on meet new language or new vocabulary.</a:t>
            </a:r>
          </a:p>
          <a:p>
            <a:endParaRPr lang="en-US" dirty="0">
              <a:solidFill>
                <a:srgbClr val="FF0000"/>
              </a:solidFill>
              <a:latin typeface="+mj-lt"/>
              <a:ea typeface="Roboto" pitchFamily="2" charset="0"/>
            </a:endParaRPr>
          </a:p>
          <a:p>
            <a:r>
              <a:rPr lang="en-US" dirty="0">
                <a:latin typeface="+mj-lt"/>
                <a:ea typeface="Roboto" pitchFamily="2" charset="0"/>
              </a:rPr>
              <a:t>In fact, each sentence does not always have positive, negative or neutral sentiment clearly. We need a technique to describe the ambiguity of sentence sentiment or sentiment degree.</a:t>
            </a:r>
          </a:p>
          <a:p>
            <a:endParaRPr lang="en-US" dirty="0">
              <a:solidFill>
                <a:srgbClr val="FF0000"/>
              </a:solidFill>
              <a:latin typeface="+mj-lt"/>
              <a:ea typeface="Roboto" pitchFamily="2" charset="0"/>
            </a:endParaRPr>
          </a:p>
          <a:p>
            <a:endParaRPr lang="en-US" dirty="0">
              <a:solidFill>
                <a:srgbClr val="FF0000"/>
              </a:solidFill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  <a:ea typeface="Robot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Roboto" pitchFamily="2" charset="0"/>
              </a:rPr>
              <a:t>Sentiment Analysis using CNN(Machine Learning)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ea typeface="Roboto" pitchFamily="2" charset="0"/>
              </a:rPr>
              <a:t>Why Machine Learning Model?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  <a:ea typeface="Roboto" pitchFamily="2" charset="0"/>
              </a:rPr>
              <a:t>Machine learning approach have a dynamism to meet with new language datasets or new vocabulary.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  <a:ea typeface="Roboto" pitchFamily="2" charset="0"/>
              </a:rPr>
              <a:t>Better than a lexicon-based approach.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  <a:ea typeface="Roboto" pitchFamily="2" charset="0"/>
              </a:rPr>
              <a:t>This data trained using machine learning is very influential on the resulting classification model, the greater dataset will give the better result.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+mj-lt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Roboto" pitchFamily="2" charset="0"/>
              </a:rPr>
              <a:t>Sentiment Analysis using CNN(Machine Learning)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ea typeface="Roboto" pitchFamily="2" charset="0"/>
              </a:rPr>
              <a:t>Why CNN?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  <a:ea typeface="Roboto" pitchFamily="2" charset="0"/>
              </a:rPr>
              <a:t>CNN is One of Popular Algorithm of Classification Problem in  Machine Learning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  <a:ea typeface="Roboto" pitchFamily="2" charset="0"/>
              </a:rPr>
              <a:t>CNN has the best level of accuracy based on some research in previous.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  <a:ea typeface="Roboto" pitchFamily="2" charset="0"/>
              </a:rPr>
              <a:t>It has advantages for feature extraction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+mj-lt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Roboto" pitchFamily="2" charset="0"/>
              </a:rPr>
              <a:t>Fuzzy Sentiment Analysis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ea typeface="Roboto" pitchFamily="2" charset="0"/>
              </a:rPr>
              <a:t>Why Fuzzy Logic?</a:t>
            </a:r>
          </a:p>
          <a:p>
            <a:pPr>
              <a:lnSpc>
                <a:spcPct val="120000"/>
              </a:lnSpc>
            </a:pPr>
            <a:r>
              <a:rPr lang="en-US" dirty="0"/>
              <a:t>Fuzzy logic allows for the inclusion of vague human assessments in computing problems. </a:t>
            </a:r>
          </a:p>
          <a:p>
            <a:pPr>
              <a:lnSpc>
                <a:spcPct val="120000"/>
              </a:lnSpc>
            </a:pPr>
            <a:r>
              <a:rPr lang="en-US" dirty="0"/>
              <a:t>New computing methods based on fuzzy logic can be used in the development of intelligent systems for decision making, identification, pattern recognition, optimization, and control.</a:t>
            </a:r>
            <a:endParaRPr lang="en-US" dirty="0">
              <a:latin typeface="+mj-lt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8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Roboto" pitchFamily="2" charset="0"/>
              </a:rPr>
              <a:t>Research Objective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+mj-lt"/>
                <a:ea typeface="Roboto" pitchFamily="2" charset="0"/>
              </a:rPr>
              <a:t>Calculate sentiment analysis classification using CNN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  <a:ea typeface="Roboto" pitchFamily="2" charset="0"/>
              </a:rPr>
              <a:t>Build sentiment score in fuzzy form based on CNN result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  <a:ea typeface="Roboto" pitchFamily="2" charset="0"/>
              </a:rPr>
              <a:t>Calculate the Euclid distance between two type of sentiment score with sentiment label. </a:t>
            </a:r>
          </a:p>
        </p:txBody>
      </p:sp>
    </p:spTree>
    <p:extLst>
      <p:ext uri="{BB962C8B-B14F-4D97-AF65-F5344CB8AC3E}">
        <p14:creationId xmlns:p14="http://schemas.microsoft.com/office/powerpoint/2010/main" val="60920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4C79B6-90F4-4ED9-921E-0215A2B0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118491"/>
              </p:ext>
            </p:extLst>
          </p:nvPr>
        </p:nvGraphicFramePr>
        <p:xfrm>
          <a:off x="1593437" y="2636912"/>
          <a:ext cx="9973584" cy="246355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047603">
                  <a:extLst>
                    <a:ext uri="{9D8B030D-6E8A-4147-A177-3AD203B41FA5}">
                      <a16:colId xmlns:a16="http://schemas.microsoft.com/office/drawing/2014/main" val="3185348108"/>
                    </a:ext>
                  </a:extLst>
                </a:gridCol>
                <a:gridCol w="1933228">
                  <a:extLst>
                    <a:ext uri="{9D8B030D-6E8A-4147-A177-3AD203B41FA5}">
                      <a16:colId xmlns:a16="http://schemas.microsoft.com/office/drawing/2014/main" val="564285939"/>
                    </a:ext>
                  </a:extLst>
                </a:gridCol>
                <a:gridCol w="1890368">
                  <a:extLst>
                    <a:ext uri="{9D8B030D-6E8A-4147-A177-3AD203B41FA5}">
                      <a16:colId xmlns:a16="http://schemas.microsoft.com/office/drawing/2014/main" val="2615266080"/>
                    </a:ext>
                  </a:extLst>
                </a:gridCol>
                <a:gridCol w="2102385">
                  <a:extLst>
                    <a:ext uri="{9D8B030D-6E8A-4147-A177-3AD203B41FA5}">
                      <a16:colId xmlns:a16="http://schemas.microsoft.com/office/drawing/2014/main" val="588553963"/>
                    </a:ext>
                  </a:extLst>
                </a:gridCol>
              </a:tblGrid>
              <a:tr h="939556"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+mj-lt"/>
                        </a:rPr>
                        <a:t>TABLE 1. 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Sentiment Analysis Dataset</a:t>
                      </a:r>
                      <a:r>
                        <a:rPr lang="id-ID" sz="2000" dirty="0">
                          <a:effectLst/>
                          <a:latin typeface="+mj-lt"/>
                        </a:rPr>
                        <a:t>.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753072"/>
                  </a:ext>
                </a:extLst>
              </a:tr>
              <a:tr h="5183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Dataset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Sentiment Class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Records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CSV File Size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1139641"/>
                  </a:ext>
                </a:extLst>
              </a:tr>
              <a:tr h="287986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Indonesian Sentiment Twitter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3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+mj-lt"/>
                        </a:rPr>
                        <a:t>10.806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  <a:buAutoNum type="arabicPlain" startAt="962"/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  </a:t>
                      </a:r>
                      <a:r>
                        <a:rPr lang="id-ID" sz="2000" dirty="0">
                          <a:effectLst/>
                          <a:latin typeface="+mj-lt"/>
                        </a:rPr>
                        <a:t>KB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8508096"/>
                  </a:ext>
                </a:extLst>
              </a:tr>
              <a:tr h="287986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Airline Sentiment Twitter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3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+mj-lt"/>
                        </a:rPr>
                        <a:t>14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.</a:t>
                      </a:r>
                      <a:r>
                        <a:rPr lang="id-ID" sz="2000" dirty="0">
                          <a:effectLst/>
                          <a:latin typeface="+mj-lt"/>
                        </a:rPr>
                        <a:t>640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+mj-lt"/>
                        </a:rPr>
                        <a:t>3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.073 KB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433647"/>
                  </a:ext>
                </a:extLst>
              </a:tr>
              <a:tr h="287986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IMDB Film Review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2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50.000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64.661 KB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32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09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Roboto" pitchFamily="2" charset="0"/>
              </a:rPr>
              <a:t>Fuzzy Sentiment Analysis using CNN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BE3F6-2FDF-47C8-8778-09FA08A3B3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1772816"/>
            <a:ext cx="9541536" cy="1239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A208B-3FEE-4091-8DBB-D50750AFDA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24" y="3713557"/>
            <a:ext cx="2716548" cy="2083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24A8A-B2EF-44BB-B2D6-953945FCD80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81" y="3713557"/>
            <a:ext cx="2533260" cy="2083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414A1-EA27-4CC2-A132-2B4D7B0EC8C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3793372"/>
            <a:ext cx="4116868" cy="200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469</TotalTime>
  <Words>737</Words>
  <Application>Microsoft Office PowerPoint</Application>
  <PresentationFormat>Custom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Euphemia</vt:lpstr>
      <vt:lpstr>Roboto</vt:lpstr>
      <vt:lpstr>Times New Roman</vt:lpstr>
      <vt:lpstr>Math 16x9</vt:lpstr>
      <vt:lpstr>Fuzzy Sentiment Analysis  Using Convolutional Neural Network</vt:lpstr>
      <vt:lpstr>Outline</vt:lpstr>
      <vt:lpstr>Problem Background</vt:lpstr>
      <vt:lpstr>Sentiment Analysis using CNN(Machine Learning)</vt:lpstr>
      <vt:lpstr>Sentiment Analysis using CNN(Machine Learning)</vt:lpstr>
      <vt:lpstr>Fuzzy Sentiment Analysis</vt:lpstr>
      <vt:lpstr>Research Objective</vt:lpstr>
      <vt:lpstr>Dataset</vt:lpstr>
      <vt:lpstr>Fuzzy Sentiment Analysis using CNN</vt:lpstr>
      <vt:lpstr>CNN Model Result</vt:lpstr>
      <vt:lpstr>PowerPoint Presentation</vt:lpstr>
      <vt:lpstr>Measuring Fuzzy Sentiment VS Hard Sentiment Performance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Windows User</cp:lastModifiedBy>
  <cp:revision>11</cp:revision>
  <dcterms:created xsi:type="dcterms:W3CDTF">2020-09-15T05:57:11Z</dcterms:created>
  <dcterms:modified xsi:type="dcterms:W3CDTF">2020-09-25T03:17:26Z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