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3"/>
    <p:sldId id="267" r:id="rId4"/>
    <p:sldId id="268" r:id="rId5"/>
    <p:sldId id="269" r:id="rId6"/>
    <p:sldId id="260" r:id="rId7"/>
    <p:sldId id="279" r:id="rId8"/>
    <p:sldId id="281" r:id="rId9"/>
    <p:sldId id="282" r:id="rId10"/>
    <p:sldId id="261" r:id="rId11"/>
    <p:sldId id="283" r:id="rId12"/>
    <p:sldId id="284" r:id="rId13"/>
    <p:sldId id="285" r:id="rId14"/>
    <p:sldId id="286" r:id="rId15"/>
    <p:sldId id="287" r:id="rId16"/>
    <p:sldId id="288" r:id="rId17"/>
    <p:sldId id="289" r:id="rId18"/>
    <p:sldId id="290" r:id="rId19"/>
    <p:sldId id="291" r:id="rId20"/>
    <p:sldId id="292" r:id="rId21"/>
    <p:sldId id="293" r:id="rId22"/>
    <p:sldId id="272" r:id="rId23"/>
    <p:sldId id="264"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9" d="100"/>
          <a:sy n="89" d="100"/>
        </p:scale>
        <p:origin x="432" y="53"/>
      </p:cViewPr>
      <p:guideLst>
        <p:guide orient="horz" pos="2159"/>
        <p:guide pos="3839"/>
        <p:guide pos="984"/>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GIF"/><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GIF"/><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lang="en-US" smtClean="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10"/>
          </p:nvPr>
        </p:nvSpPr>
        <p:spPr/>
        <p:txBody>
          <a:bodyPr/>
          <a:lstStyle/>
          <a:p>
            <a:fld id="{C2C6F8EA-316C-41DE-B9A4-EDCC3A85ED9A}" type="datetimeFigureOut">
              <a:rPr lang="en-US"/>
            </a:fld>
            <a:endParaRPr lang="en-US"/>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lstStyle/>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10"/>
          </p:nvPr>
        </p:nvSpPr>
        <p:spPr/>
        <p:txBody>
          <a:bodyPr/>
          <a:lstStyle/>
          <a:p>
            <a:fld id="{C2C6F8EA-316C-41DE-B9A4-EDCC3A85ED9A}" type="datetimeFigureOut">
              <a:rPr lang="en-US"/>
            </a:fld>
            <a:endParaRPr lang="en-US"/>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lang="en-US" smtClean="0"/>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Date Placeholder 4"/>
          <p:cNvSpPr>
            <a:spLocks noGrp="1"/>
          </p:cNvSpPr>
          <p:nvPr>
            <p:ph type="dt" sz="half" idx="10"/>
          </p:nvPr>
        </p:nvSpPr>
        <p:spPr/>
        <p:txBody>
          <a:bodyPr/>
          <a:lstStyle/>
          <a:p>
            <a:fld id="{C2C6F8EA-316C-41DE-B9A4-EDCC3A85ED9A}" type="datetimeFigureOut">
              <a:rPr lang="en-US"/>
            </a:fld>
            <a:endParaRPr lang="en-US"/>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6"/>
          <p:cNvSpPr>
            <a:spLocks noGrp="1"/>
          </p:cNvSpPr>
          <p:nvPr>
            <p:ph type="dt" sz="half" idx="10"/>
          </p:nvPr>
        </p:nvSpPr>
        <p:spPr/>
        <p:txBody>
          <a:bodyPr/>
          <a:lstStyle/>
          <a:p>
            <a:fld id="{C2C6F8EA-316C-41DE-B9A4-EDCC3A85ED9A}" type="datetimeFigureOut">
              <a:rPr lang="en-US"/>
            </a:fld>
            <a:endParaRPr lang="en-US"/>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Date Placeholder 2"/>
          <p:cNvSpPr>
            <a:spLocks noGrp="1"/>
          </p:cNvSpPr>
          <p:nvPr>
            <p:ph type="dt" sz="half" idx="10"/>
          </p:nvPr>
        </p:nvSpPr>
        <p:spPr/>
        <p:txBody>
          <a:bodyPr/>
          <a:lstStyle/>
          <a:p>
            <a:fld id="{C2C6F8EA-316C-41DE-B9A4-EDCC3A85ED9A}" type="datetimeFigureOut">
              <a:rPr lang="en-US"/>
            </a:fld>
            <a:endParaRPr lang="en-US"/>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2" name="Date Placeholder 1"/>
          <p:cNvSpPr>
            <a:spLocks noGrp="1"/>
          </p:cNvSpPr>
          <p:nvPr>
            <p:ph type="dt" sz="half" idx="10"/>
          </p:nvPr>
        </p:nvSpPr>
        <p:spPr/>
        <p:txBody>
          <a:bodyPr/>
          <a:lstStyle/>
          <a:p>
            <a:fld id="{C2C6F8EA-316C-41DE-B9A4-EDCC3A85ED9A}" type="datetimeFigureOut">
              <a:rPr lang="en-US"/>
            </a:fld>
            <a:endParaRPr lang="en-US"/>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lang="en-US" smtClean="0"/>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2C6F8EA-316C-41DE-B9A4-EDCC3A85ED9A}" type="datetimeFigureOut">
              <a:rPr lang="en-US"/>
            </a:fld>
            <a:endParaRPr lang="en-US"/>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image" Target="../media/image3.GIF"/><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fld>
            <a:endParaRPr lang="en-US"/>
          </a:p>
        </p:txBody>
      </p:sp>
      <p:pic>
        <p:nvPicPr>
          <p:cNvPr id="1026" name="Picture 2" descr="AIP Publishing confirmed as publisher - ICIMECE 2018"/>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6.xml"/><Relationship Id="rId5" Type="http://schemas.openxmlformats.org/officeDocument/2006/relationships/image" Target="../media/image13.wmf"/><Relationship Id="rId4" Type="http://schemas.openxmlformats.org/officeDocument/2006/relationships/oleObject" Target="../embeddings/oleObject6.bin"/><Relationship Id="rId3" Type="http://schemas.openxmlformats.org/officeDocument/2006/relationships/image" Target="../media/image12.jpeg"/><Relationship Id="rId2" Type="http://schemas.openxmlformats.org/officeDocument/2006/relationships/image" Target="../media/image11.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6.xml"/><Relationship Id="rId4" Type="http://schemas.openxmlformats.org/officeDocument/2006/relationships/image" Target="../media/image15.wmf"/><Relationship Id="rId3" Type="http://schemas.openxmlformats.org/officeDocument/2006/relationships/oleObject" Target="../embeddings/oleObject8.bin"/><Relationship Id="rId2" Type="http://schemas.openxmlformats.org/officeDocument/2006/relationships/image" Target="../media/image14.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6.x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 Id="rId3" Type="http://schemas.openxmlformats.org/officeDocument/2006/relationships/oleObject" Target="../embeddings/oleObject10.bin"/><Relationship Id="rId2" Type="http://schemas.openxmlformats.org/officeDocument/2006/relationships/image" Target="../media/image16.wmf"/><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6.xml"/><Relationship Id="rId2" Type="http://schemas.openxmlformats.org/officeDocument/2006/relationships/image" Target="../media/image19.w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6.xml"/><Relationship Id="rId2" Type="http://schemas.openxmlformats.org/officeDocument/2006/relationships/image" Target="../media/image21.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6.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6.bin"/><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6.xml"/><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6.xml"/><Relationship Id="rId2" Type="http://schemas.openxmlformats.org/officeDocument/2006/relationships/image" Target="../media/image26.wmf"/><Relationship Id="rId1"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75" y="1600200"/>
            <a:ext cx="9043035" cy="3480435"/>
          </a:xfrm>
        </p:spPr>
        <p:txBody>
          <a:bodyPr/>
          <a:lstStyle/>
          <a:p>
            <a:pPr algn="ctr"/>
            <a:r>
              <a:rPr lang="en-US" sz="3600" b="1"/>
              <a:t>Comparison of Characteristic of Furrow Irrigation Infiltration in Various Types of Soils Using Dual Reciprocity Boundary Element Method</a:t>
            </a:r>
            <a:endParaRPr lang="en-US" sz="36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35" y="291465"/>
            <a:ext cx="9782810" cy="1011555"/>
          </a:xfrm>
        </p:spPr>
        <p:txBody>
          <a:bodyPr>
            <a:normAutofit/>
          </a:bodyPr>
          <a:lstStyle/>
          <a:p>
            <a:r>
              <a:rPr lang="en-US" sz="2400"/>
              <a:t>The following describes the procedure for solving with DBREM :</a:t>
            </a:r>
            <a:endParaRPr lang="en-US" sz="2400"/>
          </a:p>
        </p:txBody>
      </p:sp>
      <p:sp>
        <p:nvSpPr>
          <p:cNvPr id="5" name="Content Placeholder 4"/>
          <p:cNvSpPr>
            <a:spLocks noGrp="1"/>
          </p:cNvSpPr>
          <p:nvPr>
            <p:ph sz="half" idx="2"/>
          </p:nvPr>
        </p:nvSpPr>
        <p:spPr>
          <a:xfrm>
            <a:off x="1593215" y="1303655"/>
            <a:ext cx="4672330" cy="455295"/>
          </a:xfrm>
        </p:spPr>
        <p:txBody>
          <a:bodyPr>
            <a:normAutofit fontScale="90000"/>
          </a:bodyPr>
          <a:p>
            <a:pPr marL="0" indent="0">
              <a:buNone/>
            </a:pPr>
            <a:r>
              <a:rPr lang="en-US"/>
              <a:t>1.Reciprocal relation </a:t>
            </a:r>
            <a:endParaRPr lang="en-US"/>
          </a:p>
          <a:p>
            <a:endParaRPr lang="en-US"/>
          </a:p>
        </p:txBody>
      </p:sp>
      <p:sp>
        <p:nvSpPr>
          <p:cNvPr id="6" name="Content Placeholder 4"/>
          <p:cNvSpPr>
            <a:spLocks noGrp="1"/>
          </p:cNvSpPr>
          <p:nvPr/>
        </p:nvSpPr>
        <p:spPr>
          <a:xfrm>
            <a:off x="1621790" y="2679065"/>
            <a:ext cx="6002020" cy="510540"/>
          </a:xfrm>
          <a:prstGeom prst="rect">
            <a:avLst/>
          </a:prstGeom>
        </p:spPr>
        <p:txBody>
          <a:bodyPr vert="horz" lIns="91440" tIns="45720" rIns="91440" bIns="45720" rtlCol="0">
            <a:normAutofit fontScale="9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2. Boundary Integral Equations </a:t>
            </a:r>
            <a:endParaRPr lang="en-US"/>
          </a:p>
          <a:p>
            <a:endParaRPr lang="en-US"/>
          </a:p>
        </p:txBody>
      </p:sp>
      <p:sp>
        <p:nvSpPr>
          <p:cNvPr id="14" name="Content Placeholder 4"/>
          <p:cNvSpPr>
            <a:spLocks noGrp="1"/>
          </p:cNvSpPr>
          <p:nvPr/>
        </p:nvSpPr>
        <p:spPr>
          <a:xfrm>
            <a:off x="2185670" y="3950335"/>
            <a:ext cx="9432925" cy="410210"/>
          </a:xfrm>
          <a:prstGeom prst="rect">
            <a:avLst/>
          </a:prstGeom>
        </p:spPr>
        <p:txBody>
          <a:bodyPr vert="horz" lIns="91440" tIns="45720" rIns="91440" bIns="45720" rtlCol="0">
            <a:normAutofit fontScale="8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with</a:t>
            </a:r>
            <a:endParaRPr lang="en-US"/>
          </a:p>
        </p:txBody>
      </p:sp>
      <p:graphicFrame>
        <p:nvGraphicFramePr>
          <p:cNvPr id="-2147482615" name="Object -2147482616"/>
          <p:cNvGraphicFramePr>
            <a:graphicFrameLocks noChangeAspect="1"/>
          </p:cNvGraphicFramePr>
          <p:nvPr/>
        </p:nvGraphicFramePr>
        <p:xfrm>
          <a:off x="3777615" y="1758950"/>
          <a:ext cx="5084445" cy="820420"/>
        </p:xfrm>
        <a:graphic>
          <a:graphicData uri="http://schemas.openxmlformats.org/presentationml/2006/ole">
            <mc:AlternateContent xmlns:mc="http://schemas.openxmlformats.org/markup-compatibility/2006">
              <mc:Choice xmlns:v="urn:schemas-microsoft-com:vml" Requires="v">
                <p:oleObj spid="_x0000_s9" name="" r:id="rId1" imgW="2667000" imgH="431800" progId="Equation.DSMT4">
                  <p:embed/>
                </p:oleObj>
              </mc:Choice>
              <mc:Fallback>
                <p:oleObj name="" r:id="rId1" imgW="2667000" imgH="431800" progId="Equation.DSMT4">
                  <p:embed/>
                  <p:pic>
                    <p:nvPicPr>
                      <p:cNvPr id="0" name="Picture 8"/>
                      <p:cNvPicPr/>
                      <p:nvPr/>
                    </p:nvPicPr>
                    <p:blipFill>
                      <a:blip r:embed="rId2"/>
                      <a:stretch>
                        <a:fillRect/>
                      </a:stretch>
                    </p:blipFill>
                    <p:spPr>
                      <a:xfrm>
                        <a:off x="3777615" y="1758950"/>
                        <a:ext cx="5084445" cy="820420"/>
                      </a:xfrm>
                      <a:prstGeom prst="rect">
                        <a:avLst/>
                      </a:prstGeom>
                      <a:noFill/>
                      <a:ln w="38100">
                        <a:noFill/>
                        <a:miter/>
                      </a:ln>
                    </p:spPr>
                  </p:pic>
                </p:oleObj>
              </mc:Fallback>
            </mc:AlternateContent>
          </a:graphicData>
        </a:graphic>
      </p:graphicFrame>
      <p:pic>
        <p:nvPicPr>
          <p:cNvPr id="105" name="Picture 104"/>
          <p:cNvPicPr/>
          <p:nvPr/>
        </p:nvPicPr>
        <p:blipFill>
          <a:blip r:embed="rId3"/>
          <a:stretch>
            <a:fillRect/>
          </a:stretch>
        </p:blipFill>
        <p:spPr>
          <a:xfrm>
            <a:off x="2310765" y="3314065"/>
            <a:ext cx="8651875" cy="636270"/>
          </a:xfrm>
          <a:prstGeom prst="rect">
            <a:avLst/>
          </a:prstGeom>
          <a:noFill/>
          <a:ln w="9525">
            <a:noFill/>
          </a:ln>
        </p:spPr>
      </p:pic>
      <p:graphicFrame>
        <p:nvGraphicFramePr>
          <p:cNvPr id="-2147482602" name="Object -2147482603"/>
          <p:cNvGraphicFramePr>
            <a:graphicFrameLocks noChangeAspect="1"/>
          </p:cNvGraphicFramePr>
          <p:nvPr/>
        </p:nvGraphicFramePr>
        <p:xfrm>
          <a:off x="4400550" y="4360545"/>
          <a:ext cx="4225925" cy="1476375"/>
        </p:xfrm>
        <a:graphic>
          <a:graphicData uri="http://schemas.openxmlformats.org/presentationml/2006/ole">
            <mc:AlternateContent xmlns:mc="http://schemas.openxmlformats.org/markup-compatibility/2006">
              <mc:Choice xmlns:v="urn:schemas-microsoft-com:vml" Requires="v">
                <p:oleObj spid="_x0000_s10" name="" r:id="rId4" imgW="2590800" imgH="889000" progId="Equation.DSMT4">
                  <p:embed/>
                </p:oleObj>
              </mc:Choice>
              <mc:Fallback>
                <p:oleObj name="" r:id="rId4" imgW="2590800" imgH="889000" progId="Equation.DSMT4">
                  <p:embed/>
                  <p:pic>
                    <p:nvPicPr>
                      <p:cNvPr id="0" name="Picture 9"/>
                      <p:cNvPicPr/>
                      <p:nvPr/>
                    </p:nvPicPr>
                    <p:blipFill>
                      <a:blip r:embed="rId5"/>
                      <a:stretch>
                        <a:fillRect/>
                      </a:stretch>
                    </p:blipFill>
                    <p:spPr>
                      <a:xfrm>
                        <a:off x="4400550" y="4360545"/>
                        <a:ext cx="4225925" cy="14763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35" y="291465"/>
            <a:ext cx="9782810" cy="411480"/>
          </a:xfrm>
        </p:spPr>
        <p:txBody>
          <a:bodyPr>
            <a:normAutofit fontScale="90000"/>
          </a:bodyPr>
          <a:lstStyle/>
          <a:p>
            <a:r>
              <a:rPr lang="en-US" sz="2400"/>
              <a:t>3.Domain Integral Approach</a:t>
            </a:r>
            <a:endParaRPr lang="en-US" sz="2400"/>
          </a:p>
        </p:txBody>
      </p:sp>
      <p:sp>
        <p:nvSpPr>
          <p:cNvPr id="5" name="Content Placeholder 4"/>
          <p:cNvSpPr>
            <a:spLocks noGrp="1"/>
          </p:cNvSpPr>
          <p:nvPr>
            <p:ph sz="half" idx="2"/>
          </p:nvPr>
        </p:nvSpPr>
        <p:spPr>
          <a:xfrm>
            <a:off x="1550035" y="2020570"/>
            <a:ext cx="10253980" cy="497205"/>
          </a:xfrm>
        </p:spPr>
        <p:txBody>
          <a:bodyPr>
            <a:normAutofit fontScale="80000"/>
          </a:bodyPr>
          <a:p>
            <a:pPr marL="0" indent="0">
              <a:buNone/>
            </a:pPr>
            <a:r>
              <a:rPr lang="en-US"/>
              <a:t>4.Boundary Integral Equations in the Form of Lines Integral </a:t>
            </a:r>
            <a:endParaRPr lang="en-US"/>
          </a:p>
          <a:p>
            <a:endParaRPr lang="en-US"/>
          </a:p>
        </p:txBody>
      </p:sp>
      <p:sp>
        <p:nvSpPr>
          <p:cNvPr id="6" name="Content Placeholder 4"/>
          <p:cNvSpPr>
            <a:spLocks noGrp="1"/>
          </p:cNvSpPr>
          <p:nvPr/>
        </p:nvSpPr>
        <p:spPr>
          <a:xfrm>
            <a:off x="1421765" y="4668520"/>
            <a:ext cx="6002020" cy="510540"/>
          </a:xfrm>
          <a:prstGeom prst="rect">
            <a:avLst/>
          </a:prstGeom>
        </p:spPr>
        <p:txBody>
          <a:bodyPr vert="horz" lIns="91440" tIns="45720" rIns="91440" bIns="45720" rtlCol="0">
            <a:normAutofit fontScale="9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2. Boundary Integral Equations </a:t>
            </a:r>
            <a:endParaRPr lang="en-US"/>
          </a:p>
          <a:p>
            <a:endParaRPr lang="en-US"/>
          </a:p>
        </p:txBody>
      </p:sp>
      <p:sp>
        <p:nvSpPr>
          <p:cNvPr id="14" name="Content Placeholder 4"/>
          <p:cNvSpPr>
            <a:spLocks noGrp="1"/>
          </p:cNvSpPr>
          <p:nvPr/>
        </p:nvSpPr>
        <p:spPr>
          <a:xfrm>
            <a:off x="1899920" y="5264785"/>
            <a:ext cx="9432925" cy="410210"/>
          </a:xfrm>
          <a:prstGeom prst="rect">
            <a:avLst/>
          </a:prstGeom>
        </p:spPr>
        <p:txBody>
          <a:bodyPr vert="horz" lIns="91440" tIns="45720" rIns="91440" bIns="45720" rtlCol="0">
            <a:normAutofit fontScale="8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with</a:t>
            </a:r>
            <a:endParaRPr lang="en-US"/>
          </a:p>
        </p:txBody>
      </p:sp>
      <p:graphicFrame>
        <p:nvGraphicFramePr>
          <p:cNvPr id="-2147482613" name="Object -2147482614"/>
          <p:cNvGraphicFramePr>
            <a:graphicFrameLocks noChangeAspect="1"/>
          </p:cNvGraphicFramePr>
          <p:nvPr/>
        </p:nvGraphicFramePr>
        <p:xfrm>
          <a:off x="1935480" y="702945"/>
          <a:ext cx="9027160" cy="1317625"/>
        </p:xfrm>
        <a:graphic>
          <a:graphicData uri="http://schemas.openxmlformats.org/presentationml/2006/ole">
            <mc:AlternateContent xmlns:mc="http://schemas.openxmlformats.org/markup-compatibility/2006">
              <mc:Choice xmlns:v="urn:schemas-microsoft-com:vml" Requires="v">
                <p:oleObj spid="_x0000_s3076" name="" r:id="rId1" imgW="5372100" imgH="762000" progId="Equation.DSMT4">
                  <p:embed/>
                </p:oleObj>
              </mc:Choice>
              <mc:Fallback>
                <p:oleObj name="" r:id="rId1" imgW="5372100" imgH="762000" progId="Equation.DSMT4">
                  <p:embed/>
                  <p:pic>
                    <p:nvPicPr>
                      <p:cNvPr id="0" name="Picture 3075"/>
                      <p:cNvPicPr/>
                      <p:nvPr/>
                    </p:nvPicPr>
                    <p:blipFill>
                      <a:blip r:embed="rId2"/>
                      <a:stretch>
                        <a:fillRect/>
                      </a:stretch>
                    </p:blipFill>
                    <p:spPr>
                      <a:xfrm>
                        <a:off x="1935480" y="702945"/>
                        <a:ext cx="9027160" cy="1317625"/>
                      </a:xfrm>
                      <a:prstGeom prst="rect">
                        <a:avLst/>
                      </a:prstGeom>
                      <a:noFill/>
                      <a:ln w="38100">
                        <a:noFill/>
                        <a:miter/>
                      </a:ln>
                    </p:spPr>
                  </p:pic>
                </p:oleObj>
              </mc:Fallback>
            </mc:AlternateContent>
          </a:graphicData>
        </a:graphic>
      </p:graphicFrame>
      <p:graphicFrame>
        <p:nvGraphicFramePr>
          <p:cNvPr id="-2147482612" name="Object -2147482613"/>
          <p:cNvGraphicFramePr>
            <a:graphicFrameLocks noChangeAspect="1"/>
          </p:cNvGraphicFramePr>
          <p:nvPr/>
        </p:nvGraphicFramePr>
        <p:xfrm>
          <a:off x="2146935" y="2446020"/>
          <a:ext cx="8721725" cy="1652905"/>
        </p:xfrm>
        <a:graphic>
          <a:graphicData uri="http://schemas.openxmlformats.org/presentationml/2006/ole">
            <mc:AlternateContent xmlns:mc="http://schemas.openxmlformats.org/markup-compatibility/2006">
              <mc:Choice xmlns:v="urn:schemas-microsoft-com:vml" Requires="v">
                <p:oleObj spid="_x0000_s7" name="" r:id="rId3" imgW="5080000" imgH="939800" progId="Equation.DSMT4">
                  <p:embed/>
                </p:oleObj>
              </mc:Choice>
              <mc:Fallback>
                <p:oleObj name="" r:id="rId3" imgW="5080000" imgH="939800" progId="Equation.DSMT4">
                  <p:embed/>
                  <p:pic>
                    <p:nvPicPr>
                      <p:cNvPr id="0" name="Picture 6"/>
                      <p:cNvPicPr/>
                      <p:nvPr/>
                    </p:nvPicPr>
                    <p:blipFill>
                      <a:blip r:embed="rId4"/>
                      <a:stretch>
                        <a:fillRect/>
                      </a:stretch>
                    </p:blipFill>
                    <p:spPr>
                      <a:xfrm>
                        <a:off x="2146935" y="2446020"/>
                        <a:ext cx="8721725" cy="165290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35" y="291465"/>
            <a:ext cx="9782810" cy="411480"/>
          </a:xfrm>
        </p:spPr>
        <p:txBody>
          <a:bodyPr>
            <a:normAutofit fontScale="90000"/>
          </a:bodyPr>
          <a:lstStyle/>
          <a:p>
            <a:r>
              <a:rPr lang="en-US" sz="2400"/>
              <a:t>5.Completion of Boundary Integral Equations</a:t>
            </a:r>
            <a:endParaRPr lang="en-US" sz="2400"/>
          </a:p>
        </p:txBody>
      </p:sp>
      <p:sp>
        <p:nvSpPr>
          <p:cNvPr id="6" name="Content Placeholder 4"/>
          <p:cNvSpPr>
            <a:spLocks noGrp="1"/>
          </p:cNvSpPr>
          <p:nvPr/>
        </p:nvSpPr>
        <p:spPr>
          <a:xfrm>
            <a:off x="1550035" y="2525395"/>
            <a:ext cx="10245090" cy="1681480"/>
          </a:xfrm>
          <a:prstGeom prst="rect">
            <a:avLst/>
          </a:prstGeom>
        </p:spPr>
        <p:txBody>
          <a:bodyPr vert="horz" lIns="91440" tIns="45720" rIns="91440" bIns="45720" rtlCol="0">
            <a:normAutofit fontScale="8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6.Complete the system of linear equations. Next, by substituting the system of linear equations solution into the boundary integral equation, an equation can be obtained that can be used to evaluate the partial differential equation solution at all points in the domain.</a:t>
            </a:r>
            <a:endParaRPr lang="en-US"/>
          </a:p>
        </p:txBody>
      </p:sp>
      <p:sp>
        <p:nvSpPr>
          <p:cNvPr id="14" name="Content Placeholder 4"/>
          <p:cNvSpPr>
            <a:spLocks noGrp="1"/>
          </p:cNvSpPr>
          <p:nvPr/>
        </p:nvSpPr>
        <p:spPr>
          <a:xfrm>
            <a:off x="1550035" y="5721350"/>
            <a:ext cx="9432925" cy="410210"/>
          </a:xfrm>
          <a:prstGeom prst="rect">
            <a:avLst/>
          </a:prstGeom>
        </p:spPr>
        <p:txBody>
          <a:bodyPr vert="horz" lIns="91440" tIns="45720" rIns="91440" bIns="45720" rtlCol="0">
            <a:normAutofit fontScale="8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with</a:t>
            </a:r>
            <a:endParaRPr lang="en-US"/>
          </a:p>
        </p:txBody>
      </p:sp>
      <p:graphicFrame>
        <p:nvGraphicFramePr>
          <p:cNvPr id="-2147482611" name="Object -2147482612"/>
          <p:cNvGraphicFramePr>
            <a:graphicFrameLocks noChangeAspect="1"/>
          </p:cNvGraphicFramePr>
          <p:nvPr/>
        </p:nvGraphicFramePr>
        <p:xfrm>
          <a:off x="2075180" y="774700"/>
          <a:ext cx="8037830" cy="1643380"/>
        </p:xfrm>
        <a:graphic>
          <a:graphicData uri="http://schemas.openxmlformats.org/presentationml/2006/ole">
            <mc:AlternateContent xmlns:mc="http://schemas.openxmlformats.org/markup-compatibility/2006">
              <mc:Choice xmlns:v="urn:schemas-microsoft-com:vml" Requires="v">
                <p:oleObj spid="_x0000_s8" name="" r:id="rId1" imgW="4279900" imgH="889000" progId="Equation.DSMT4">
                  <p:embed/>
                </p:oleObj>
              </mc:Choice>
              <mc:Fallback>
                <p:oleObj name="" r:id="rId1" imgW="4279900" imgH="889000" progId="Equation.DSMT4">
                  <p:embed/>
                  <p:pic>
                    <p:nvPicPr>
                      <p:cNvPr id="0" name="Picture 7"/>
                      <p:cNvPicPr/>
                      <p:nvPr/>
                    </p:nvPicPr>
                    <p:blipFill>
                      <a:blip r:embed="rId2"/>
                      <a:stretch>
                        <a:fillRect/>
                      </a:stretch>
                    </p:blipFill>
                    <p:spPr>
                      <a:xfrm>
                        <a:off x="2075180" y="774700"/>
                        <a:ext cx="8037830" cy="1643380"/>
                      </a:xfrm>
                      <a:prstGeom prst="rect">
                        <a:avLst/>
                      </a:prstGeom>
                      <a:noFill/>
                      <a:ln w="38100">
                        <a:noFill/>
                        <a:miter/>
                      </a:ln>
                    </p:spPr>
                  </p:pic>
                </p:oleObj>
              </mc:Fallback>
            </mc:AlternateContent>
          </a:graphicData>
        </a:graphic>
      </p:graphicFrame>
      <p:graphicFrame>
        <p:nvGraphicFramePr>
          <p:cNvPr id="-2147482609" name="Object -2147482610"/>
          <p:cNvGraphicFramePr>
            <a:graphicFrameLocks noChangeAspect="1"/>
          </p:cNvGraphicFramePr>
          <p:nvPr/>
        </p:nvGraphicFramePr>
        <p:xfrm>
          <a:off x="3037205" y="4106545"/>
          <a:ext cx="6113145" cy="1657350"/>
        </p:xfrm>
        <a:graphic>
          <a:graphicData uri="http://schemas.openxmlformats.org/presentationml/2006/ole">
            <mc:AlternateContent xmlns:mc="http://schemas.openxmlformats.org/markup-compatibility/2006">
              <mc:Choice xmlns:v="urn:schemas-microsoft-com:vml" Requires="v">
                <p:oleObj spid="_x0000_s9" name="" r:id="rId3" imgW="3136900" imgH="889000" progId="Equation.DSMT4">
                  <p:embed/>
                </p:oleObj>
              </mc:Choice>
              <mc:Fallback>
                <p:oleObj name="" r:id="rId3" imgW="3136900" imgH="889000" progId="Equation.DSMT4">
                  <p:embed/>
                  <p:pic>
                    <p:nvPicPr>
                      <p:cNvPr id="0" name="Picture 8"/>
                      <p:cNvPicPr/>
                      <p:nvPr/>
                    </p:nvPicPr>
                    <p:blipFill>
                      <a:blip r:embed="rId4"/>
                      <a:stretch>
                        <a:fillRect/>
                      </a:stretch>
                    </p:blipFill>
                    <p:spPr>
                      <a:xfrm>
                        <a:off x="3037205" y="4106545"/>
                        <a:ext cx="6113145" cy="1657350"/>
                      </a:xfrm>
                      <a:prstGeom prst="rect">
                        <a:avLst/>
                      </a:prstGeom>
                      <a:noFill/>
                      <a:ln w="38100">
                        <a:noFill/>
                        <a:miter/>
                      </a:ln>
                    </p:spPr>
                  </p:pic>
                </p:oleObj>
              </mc:Fallback>
            </mc:AlternateContent>
          </a:graphicData>
        </a:graphic>
      </p:graphicFrame>
      <p:graphicFrame>
        <p:nvGraphicFramePr>
          <p:cNvPr id="-2147482608" name="Object -2147482609"/>
          <p:cNvGraphicFramePr>
            <a:graphicFrameLocks noChangeAspect="1"/>
          </p:cNvGraphicFramePr>
          <p:nvPr/>
        </p:nvGraphicFramePr>
        <p:xfrm>
          <a:off x="2580005" y="5673090"/>
          <a:ext cx="1692275" cy="458470"/>
        </p:xfrm>
        <a:graphic>
          <a:graphicData uri="http://schemas.openxmlformats.org/presentationml/2006/ole">
            <mc:AlternateContent xmlns:mc="http://schemas.openxmlformats.org/markup-compatibility/2006">
              <mc:Choice xmlns:v="urn:schemas-microsoft-com:vml" Requires="v">
                <p:oleObj spid="_x0000_s10" name="" r:id="rId5" imgW="889000" imgH="254000" progId="Equation.DSMT4">
                  <p:embed/>
                </p:oleObj>
              </mc:Choice>
              <mc:Fallback>
                <p:oleObj name="" r:id="rId5" imgW="889000" imgH="254000" progId="Equation.DSMT4">
                  <p:embed/>
                  <p:pic>
                    <p:nvPicPr>
                      <p:cNvPr id="0" name="Picture 9"/>
                      <p:cNvPicPr/>
                      <p:nvPr/>
                    </p:nvPicPr>
                    <p:blipFill>
                      <a:blip r:embed="rId6"/>
                      <a:stretch>
                        <a:fillRect/>
                      </a:stretch>
                    </p:blipFill>
                    <p:spPr>
                      <a:xfrm>
                        <a:off x="2580005" y="5673090"/>
                        <a:ext cx="1692275" cy="4584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35" y="291465"/>
            <a:ext cx="9782810" cy="612140"/>
          </a:xfrm>
        </p:spPr>
        <p:txBody>
          <a:bodyPr>
            <a:normAutofit/>
          </a:bodyPr>
          <a:lstStyle/>
          <a:p>
            <a:r>
              <a:rPr lang="en-US" b="1"/>
              <a:t>RESULTS AND DISCUSSIONS</a:t>
            </a:r>
            <a:endParaRPr lang="en-US" sz="2800"/>
          </a:p>
        </p:txBody>
      </p:sp>
      <p:sp>
        <p:nvSpPr>
          <p:cNvPr id="5" name="Content Placeholder 4"/>
          <p:cNvSpPr>
            <a:spLocks noGrp="1"/>
          </p:cNvSpPr>
          <p:nvPr>
            <p:ph sz="half" idx="2"/>
          </p:nvPr>
        </p:nvSpPr>
        <p:spPr>
          <a:xfrm>
            <a:off x="1605280" y="1374775"/>
            <a:ext cx="9672320" cy="883285"/>
          </a:xfrm>
        </p:spPr>
        <p:txBody>
          <a:bodyPr>
            <a:normAutofit fontScale="80000"/>
          </a:bodyPr>
          <a:p>
            <a:r>
              <a:rPr lang="en-US"/>
              <a:t>This study uses DRBEM to solve water infiltration problems in various channel irrigation channels.</a:t>
            </a:r>
            <a:endParaRPr lang="en-US"/>
          </a:p>
        </p:txBody>
      </p:sp>
      <p:graphicFrame>
        <p:nvGraphicFramePr>
          <p:cNvPr id="23" name="Object 22"/>
          <p:cNvGraphicFramePr/>
          <p:nvPr/>
        </p:nvGraphicFramePr>
        <p:xfrm>
          <a:off x="1468755" y="2446020"/>
          <a:ext cx="9945370" cy="2972435"/>
        </p:xfrm>
        <a:graphic>
          <a:graphicData uri="http://schemas.openxmlformats.org/presentationml/2006/ole">
            <mc:AlternateContent xmlns:mc="http://schemas.openxmlformats.org/markup-compatibility/2006">
              <mc:Choice xmlns:v="urn:schemas-microsoft-com:vml" Requires="v">
                <p:oleObj spid="_x0000_s24" name="" r:id="rId1" imgW="8782050" imgH="2143125" progId="Paint.Picture">
                  <p:embed/>
                </p:oleObj>
              </mc:Choice>
              <mc:Fallback>
                <p:oleObj name="" r:id="rId1" imgW="8782050" imgH="2143125" progId="Paint.Picture">
                  <p:embed/>
                  <p:pic>
                    <p:nvPicPr>
                      <p:cNvPr id="0" name="Picture 23"/>
                      <p:cNvPicPr/>
                      <p:nvPr/>
                    </p:nvPicPr>
                    <p:blipFill>
                      <a:blip r:embed="rId2"/>
                      <a:stretch>
                        <a:fillRect/>
                      </a:stretch>
                    </p:blipFill>
                    <p:spPr>
                      <a:xfrm>
                        <a:off x="1468755" y="2446020"/>
                        <a:ext cx="9945370" cy="297243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487170" y="117475"/>
            <a:ext cx="9776460" cy="883285"/>
          </a:xfrm>
        </p:spPr>
        <p:txBody>
          <a:bodyPr>
            <a:normAutofit/>
          </a:bodyPr>
          <a:p>
            <a:pPr marL="0" indent="0">
              <a:buNone/>
            </a:pPr>
            <a:r>
              <a:rPr lang="en-US" b="1"/>
              <a:t>Mathematical Models of Infiltration in Furrow Irrigation</a:t>
            </a:r>
            <a:endParaRPr lang="en-US" b="1"/>
          </a:p>
        </p:txBody>
      </p:sp>
      <p:sp>
        <p:nvSpPr>
          <p:cNvPr id="6" name="Content Placeholder 4"/>
          <p:cNvSpPr>
            <a:spLocks noGrp="1"/>
          </p:cNvSpPr>
          <p:nvPr/>
        </p:nvSpPr>
        <p:spPr>
          <a:xfrm>
            <a:off x="1487170" y="1000760"/>
            <a:ext cx="10058400" cy="5657215"/>
          </a:xfrm>
          <a:prstGeom prst="rect">
            <a:avLst/>
          </a:prstGeom>
        </p:spPr>
        <p:txBody>
          <a:bodyPr vert="horz" lIns="91440" tIns="45720" rIns="91440" bIns="45720" rtlCol="0">
            <a:normAutofit fontScale="85000" lnSpcReduction="1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The channel irrigation channel uses the trapezoidal, so the assumptions used are as follows:</a:t>
            </a:r>
            <a:endParaRPr lang="en-US"/>
          </a:p>
          <a:p>
            <a:pPr marL="0" indent="0">
              <a:buNone/>
            </a:pPr>
            <a:r>
              <a:rPr lang="en-US"/>
              <a:t>1.Trapezoidal irrigation channel with a channel surface length of 2L.</a:t>
            </a:r>
            <a:endParaRPr lang="en-US"/>
          </a:p>
          <a:p>
            <a:pPr marL="0" indent="0">
              <a:buNone/>
            </a:pPr>
            <a:r>
              <a:rPr lang="en-US"/>
              <a:t>2.The distance between the midpoints of two adjacent channels is 2 (L + D).</a:t>
            </a:r>
            <a:endParaRPr lang="en-US"/>
          </a:p>
          <a:p>
            <a:pPr marL="0" indent="0">
              <a:buNone/>
            </a:pPr>
            <a:r>
              <a:rPr lang="en-US"/>
              <a:t>3.The channel is always full of water.</a:t>
            </a:r>
            <a:endParaRPr lang="en-US"/>
          </a:p>
          <a:p>
            <a:pPr marL="0" indent="0">
              <a:buNone/>
            </a:pPr>
            <a:r>
              <a:rPr lang="en-US"/>
              <a:t>4.The influence of other irrigation channels is ignored.</a:t>
            </a:r>
            <a:endParaRPr lang="en-US"/>
          </a:p>
          <a:p>
            <a:pPr marL="0" indent="0">
              <a:buNone/>
            </a:pPr>
            <a:r>
              <a:rPr lang="en-US"/>
              <a:t>5.The infiltration rate of water / large incoming fluxes on the surface of the irrigation channel is constant, that is equal to </a:t>
            </a:r>
            <a:endParaRPr lang="en-US"/>
          </a:p>
          <a:p>
            <a:pPr marL="0" indent="0">
              <a:buNone/>
            </a:pPr>
            <a:r>
              <a:rPr lang="en-US"/>
              <a:t>6.There is no incoming water flow except from the channel.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591310" y="117475"/>
            <a:ext cx="9672320" cy="883285"/>
          </a:xfrm>
        </p:spPr>
        <p:txBody>
          <a:bodyPr>
            <a:normAutofit/>
          </a:bodyPr>
          <a:p>
            <a:r>
              <a:rPr lang="en-US"/>
              <a:t>Mathematical model of water infiltration in furrow irrigation channel</a:t>
            </a:r>
            <a:endParaRPr lang="en-US"/>
          </a:p>
        </p:txBody>
      </p:sp>
      <p:pic>
        <p:nvPicPr>
          <p:cNvPr id="9"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96055" y="1003935"/>
            <a:ext cx="4863465" cy="485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591310" y="117475"/>
            <a:ext cx="9886315" cy="2483485"/>
          </a:xfrm>
        </p:spPr>
        <p:txBody>
          <a:bodyPr>
            <a:normAutofit fontScale="80000"/>
          </a:bodyPr>
          <a:p>
            <a:r>
              <a:rPr lang="en-US"/>
              <a:t>DRBEM implementation using Matlab, after Matlab program implementation is complete then it is used to solve the infiltration problem in four homogeneous soil types.</a:t>
            </a:r>
            <a:endParaRPr lang="en-US"/>
          </a:p>
          <a:p>
            <a:r>
              <a:rPr lang="en-US"/>
              <a:t>Furthermore, each soil type will be evaluated with ψ and θ at several points along the line X = 10 cm , X = 30 cm, X = 50 cm, X = 70 cm, and X = 90 cm, for 0≤Z≤160 cm.</a:t>
            </a:r>
            <a:endParaRPr lang="en-US"/>
          </a:p>
        </p:txBody>
      </p:sp>
      <p:graphicFrame>
        <p:nvGraphicFramePr>
          <p:cNvPr id="2" name="Object 1"/>
          <p:cNvGraphicFramePr/>
          <p:nvPr/>
        </p:nvGraphicFramePr>
        <p:xfrm>
          <a:off x="1524000" y="2240915"/>
          <a:ext cx="9570720" cy="4528185"/>
        </p:xfrm>
        <a:graphic>
          <a:graphicData uri="http://schemas.openxmlformats.org/presentationml/2006/ole">
            <mc:AlternateContent xmlns:mc="http://schemas.openxmlformats.org/markup-compatibility/2006">
              <mc:Choice xmlns:v="urn:schemas-microsoft-com:vml" Requires="v">
                <p:oleObj spid="_x0000_s3" name="" r:id="rId1" imgW="9563100" imgH="4524375" progId="Paint.Picture">
                  <p:embed/>
                </p:oleObj>
              </mc:Choice>
              <mc:Fallback>
                <p:oleObj name="" r:id="rId1" imgW="9563100" imgH="4524375" progId="Paint.Picture">
                  <p:embed/>
                  <p:pic>
                    <p:nvPicPr>
                      <p:cNvPr id="0" name="Picture 2"/>
                      <p:cNvPicPr/>
                      <p:nvPr/>
                    </p:nvPicPr>
                    <p:blipFill>
                      <a:blip r:embed="rId2"/>
                      <a:stretch>
                        <a:fillRect/>
                      </a:stretch>
                    </p:blipFill>
                    <p:spPr>
                      <a:xfrm>
                        <a:off x="1524000" y="2240915"/>
                        <a:ext cx="9570720" cy="45281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562735" y="3932555"/>
            <a:ext cx="9886315" cy="2483485"/>
          </a:xfrm>
        </p:spPr>
        <p:txBody>
          <a:bodyPr>
            <a:normAutofit fontScale="70000"/>
          </a:bodyPr>
          <a:p>
            <a:r>
              <a:rPr lang="en-US"/>
              <a:t>Based on Figure 2b and 3b the water content in shallow soil is greater than deep soil under the channel assuming water is entering from the channel that seeps deeper into the soil under the channel. The value of θ plotted for each type of soil in these figures show that for shallow soil, the largest water content is sandy soil, i.e. Sand and Gila Fine Sandy Loam. For deep soil, large water content is found in clay soil, i.e. Latene Clay Loam and Yolo Clay.</a:t>
            </a:r>
            <a:endParaRPr lang="en-US"/>
          </a:p>
        </p:txBody>
      </p:sp>
      <p:graphicFrame>
        <p:nvGraphicFramePr>
          <p:cNvPr id="8" name="Object 7"/>
          <p:cNvGraphicFramePr/>
          <p:nvPr/>
        </p:nvGraphicFramePr>
        <p:xfrm>
          <a:off x="1862455" y="164465"/>
          <a:ext cx="8681085" cy="3768090"/>
        </p:xfrm>
        <a:graphic>
          <a:graphicData uri="http://schemas.openxmlformats.org/presentationml/2006/ole">
            <mc:AlternateContent xmlns:mc="http://schemas.openxmlformats.org/markup-compatibility/2006">
              <mc:Choice xmlns:v="urn:schemas-microsoft-com:vml" Requires="v">
                <p:oleObj spid="_x0000_s9" name="" r:id="rId1" imgW="9372600" imgH="4610100" progId="Paint.Picture">
                  <p:embed/>
                </p:oleObj>
              </mc:Choice>
              <mc:Fallback>
                <p:oleObj name="" r:id="rId1" imgW="9372600" imgH="4610100" progId="Paint.Picture">
                  <p:embed/>
                  <p:pic>
                    <p:nvPicPr>
                      <p:cNvPr id="0" name="Picture 8"/>
                      <p:cNvPicPr/>
                      <p:nvPr/>
                    </p:nvPicPr>
                    <p:blipFill>
                      <a:blip r:embed="rId2"/>
                      <a:stretch>
                        <a:fillRect/>
                      </a:stretch>
                    </p:blipFill>
                    <p:spPr>
                      <a:xfrm>
                        <a:off x="1862455" y="164465"/>
                        <a:ext cx="8681085" cy="37680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2459990" y="102870"/>
          <a:ext cx="7160260" cy="2926080"/>
        </p:xfrm>
        <a:graphic>
          <a:graphicData uri="http://schemas.openxmlformats.org/presentationml/2006/ole">
            <mc:AlternateContent xmlns:mc="http://schemas.openxmlformats.org/markup-compatibility/2006">
              <mc:Choice xmlns:v="urn:schemas-microsoft-com:vml" Requires="v">
                <p:oleObj spid="_x0000_s3" name="" r:id="rId1" imgW="8696325" imgH="4191000" progId="Paint.Picture">
                  <p:embed/>
                </p:oleObj>
              </mc:Choice>
              <mc:Fallback>
                <p:oleObj name="" r:id="rId1" imgW="8696325" imgH="4191000" progId="Paint.Picture">
                  <p:embed/>
                  <p:pic>
                    <p:nvPicPr>
                      <p:cNvPr id="0" name="Picture 2"/>
                      <p:cNvPicPr/>
                      <p:nvPr/>
                    </p:nvPicPr>
                    <p:blipFill>
                      <a:blip r:embed="rId2"/>
                      <a:stretch>
                        <a:fillRect/>
                      </a:stretch>
                    </p:blipFill>
                    <p:spPr>
                      <a:xfrm>
                        <a:off x="2459990" y="102870"/>
                        <a:ext cx="7160260" cy="2926080"/>
                      </a:xfrm>
                      <a:prstGeom prst="rect">
                        <a:avLst/>
                      </a:prstGeom>
                    </p:spPr>
                  </p:pic>
                </p:oleObj>
              </mc:Fallback>
            </mc:AlternateContent>
          </a:graphicData>
        </a:graphic>
      </p:graphicFrame>
      <p:graphicFrame>
        <p:nvGraphicFramePr>
          <p:cNvPr id="6" name="Content Placeholder 5"/>
          <p:cNvGraphicFramePr/>
          <p:nvPr>
            <p:ph idx="1"/>
          </p:nvPr>
        </p:nvGraphicFramePr>
        <p:xfrm>
          <a:off x="2513330" y="3112770"/>
          <a:ext cx="7135495" cy="2875280"/>
        </p:xfrm>
        <a:graphic>
          <a:graphicData uri="http://schemas.openxmlformats.org/presentationml/2006/ole">
            <mc:AlternateContent xmlns:mc="http://schemas.openxmlformats.org/markup-compatibility/2006">
              <mc:Choice xmlns:v="urn:schemas-microsoft-com:vml" Requires="v">
                <p:oleObj spid="_x0000_s7" name="" r:id="rId3" imgW="8115300" imgH="3943350" progId="Paint.Picture">
                  <p:embed/>
                </p:oleObj>
              </mc:Choice>
              <mc:Fallback>
                <p:oleObj name="" r:id="rId3" imgW="8115300" imgH="3943350" progId="Paint.Picture">
                  <p:embed/>
                  <p:pic>
                    <p:nvPicPr>
                      <p:cNvPr id="0" name="Picture 6"/>
                      <p:cNvPicPr/>
                      <p:nvPr/>
                    </p:nvPicPr>
                    <p:blipFill>
                      <a:blip r:embed="rId4"/>
                      <a:stretch>
                        <a:fillRect/>
                      </a:stretch>
                    </p:blipFill>
                    <p:spPr>
                      <a:xfrm>
                        <a:off x="2513330" y="3112770"/>
                        <a:ext cx="7135495" cy="28752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134110" y="4147820"/>
            <a:ext cx="10629265" cy="2483485"/>
          </a:xfrm>
        </p:spPr>
        <p:txBody>
          <a:bodyPr>
            <a:normAutofit fontScale="60000"/>
          </a:bodyPr>
          <a:p>
            <a:r>
              <a:rPr lang="en-US"/>
              <a:t>Based on Figure 4b, 5b, and 6b, it can be seen that for soils that are outside of the bottom of the channel, the clay soil types, i.e. Yolo Clay and lateen Clay Foam, contain more water than sandy soils (Sand Gila Fine Sandy Loam. The explanation from this conclusion is that the clay soils holds more water or does not easily absorb water, thus the water in the channel does not run out but it can seep into the side of the channel. In contrast to sandy soils which have high water absorption so the water in the channel immediately seeps down without having the time to seep to the side of the channel.</a:t>
            </a:r>
            <a:endParaRPr lang="en-US"/>
          </a:p>
        </p:txBody>
      </p:sp>
      <p:graphicFrame>
        <p:nvGraphicFramePr>
          <p:cNvPr id="2" name="Object 1"/>
          <p:cNvGraphicFramePr/>
          <p:nvPr/>
        </p:nvGraphicFramePr>
        <p:xfrm>
          <a:off x="2216150" y="107315"/>
          <a:ext cx="8102600" cy="4098925"/>
        </p:xfrm>
        <a:graphic>
          <a:graphicData uri="http://schemas.openxmlformats.org/presentationml/2006/ole">
            <mc:AlternateContent xmlns:mc="http://schemas.openxmlformats.org/markup-compatibility/2006">
              <mc:Choice xmlns:v="urn:schemas-microsoft-com:vml" Requires="v">
                <p:oleObj spid="_x0000_s3" name="" r:id="rId1" imgW="8096250" imgH="4095750" progId="Paint.Picture">
                  <p:embed/>
                </p:oleObj>
              </mc:Choice>
              <mc:Fallback>
                <p:oleObj name="" r:id="rId1" imgW="8096250" imgH="4095750" progId="Paint.Picture">
                  <p:embed/>
                  <p:pic>
                    <p:nvPicPr>
                      <p:cNvPr id="0" name="Picture 2"/>
                      <p:cNvPicPr/>
                      <p:nvPr/>
                    </p:nvPicPr>
                    <p:blipFill>
                      <a:blip r:embed="rId2"/>
                      <a:stretch>
                        <a:fillRect/>
                      </a:stretch>
                    </p:blipFill>
                    <p:spPr>
                      <a:xfrm>
                        <a:off x="2216150" y="107315"/>
                        <a:ext cx="8102600" cy="40989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Point to Discuss</a:t>
            </a:r>
            <a:endParaRPr lang="en-US" b="1" dirty="0"/>
          </a:p>
        </p:txBody>
      </p:sp>
      <p:sp>
        <p:nvSpPr>
          <p:cNvPr id="14" name="Content Placeholder 13"/>
          <p:cNvSpPr>
            <a:spLocks noGrp="1"/>
          </p:cNvSpPr>
          <p:nvPr>
            <p:ph idx="1"/>
          </p:nvPr>
        </p:nvSpPr>
        <p:spPr/>
        <p:txBody>
          <a:bodyPr/>
          <a:lstStyle/>
          <a:p>
            <a:r>
              <a:rPr lang="en-US" b="1">
                <a:sym typeface="+mn-ea"/>
              </a:rPr>
              <a:t>INTRODUCTION</a:t>
            </a:r>
            <a:endParaRPr lang="en-US"/>
          </a:p>
          <a:p>
            <a:r>
              <a:rPr lang="en-US"/>
              <a:t>METHODS</a:t>
            </a:r>
            <a:endParaRPr lang="en-US"/>
          </a:p>
          <a:p>
            <a:r>
              <a:rPr lang="en-US"/>
              <a:t>RESULTS AND DISCUSSIONS</a:t>
            </a:r>
            <a:endParaRPr lang="en-US"/>
          </a:p>
          <a:p>
            <a:r>
              <a:rPr lang="en-US" dirty="0"/>
              <a:t>CONCLUSION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134110" y="4147820"/>
            <a:ext cx="10629265" cy="2483485"/>
          </a:xfrm>
        </p:spPr>
        <p:txBody>
          <a:bodyPr>
            <a:normAutofit fontScale="70000"/>
          </a:bodyPr>
          <a:p>
            <a:pPr algn="just"/>
            <a:r>
              <a:rPr lang="en-US"/>
              <a:t>Based on Figure 7b - 10b, all of these soil types have the greatest water content located under the channel, while the smallest one at the surface of the soil on outside of the channel which is the furthest from the center of the channel. Based on Figure 7b - 10b the upper soil layer, the farther the distance from the channel, the smaller the water content, different in the lower soil layer, the water content tends to be the same and does not depend on the distance from the channel.</a:t>
            </a:r>
            <a:endParaRPr lang="en-US"/>
          </a:p>
        </p:txBody>
      </p:sp>
      <p:graphicFrame>
        <p:nvGraphicFramePr>
          <p:cNvPr id="4" name="Object 3"/>
          <p:cNvGraphicFramePr/>
          <p:nvPr/>
        </p:nvGraphicFramePr>
        <p:xfrm>
          <a:off x="3044190" y="88265"/>
          <a:ext cx="6115685" cy="4060190"/>
        </p:xfrm>
        <a:graphic>
          <a:graphicData uri="http://schemas.openxmlformats.org/presentationml/2006/ole">
            <mc:AlternateContent xmlns:mc="http://schemas.openxmlformats.org/markup-compatibility/2006">
              <mc:Choice xmlns:v="urn:schemas-microsoft-com:vml" Requires="v">
                <p:oleObj spid="_x0000_s6" name="" r:id="rId1" imgW="6581775" imgH="4676775" progId="Paint.Picture">
                  <p:embed/>
                </p:oleObj>
              </mc:Choice>
              <mc:Fallback>
                <p:oleObj name="" r:id="rId1" imgW="6581775" imgH="4676775" progId="Paint.Picture">
                  <p:embed/>
                  <p:pic>
                    <p:nvPicPr>
                      <p:cNvPr id="0" name="Picture 5"/>
                      <p:cNvPicPr/>
                      <p:nvPr/>
                    </p:nvPicPr>
                    <p:blipFill>
                      <a:blip r:embed="rId2"/>
                      <a:stretch>
                        <a:fillRect/>
                      </a:stretch>
                    </p:blipFill>
                    <p:spPr>
                      <a:xfrm>
                        <a:off x="3044190" y="88265"/>
                        <a:ext cx="6115685" cy="40601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CONCLUSION</a:t>
            </a:r>
            <a:endParaRPr lang="en-US"/>
          </a:p>
        </p:txBody>
      </p:sp>
      <p:sp>
        <p:nvSpPr>
          <p:cNvPr id="4" name="Content Placeholder 3"/>
          <p:cNvSpPr>
            <a:spLocks noGrp="1"/>
          </p:cNvSpPr>
          <p:nvPr>
            <p:ph idx="1"/>
          </p:nvPr>
        </p:nvSpPr>
        <p:spPr>
          <a:xfrm>
            <a:off x="5180330" y="482600"/>
            <a:ext cx="6537960" cy="6232525"/>
          </a:xfrm>
        </p:spPr>
        <p:txBody>
          <a:bodyPr>
            <a:normAutofit fontScale="50000"/>
          </a:bodyPr>
          <a:lstStyle/>
          <a:p>
            <a:r>
              <a:rPr lang="en-US" sz="3200"/>
              <a:t>DRBEM can mathematically solve for water infiltration in a channel surface irrigation channel system in homogeneous soil in the form of MSB with modified Helmholtz equation as the governing equation and the boundary condition is a mixed boundary condition.</a:t>
            </a:r>
            <a:endParaRPr lang="en-US" sz="3200"/>
          </a:p>
          <a:p>
            <a:r>
              <a:rPr lang="en-US" sz="3200"/>
              <a:t>The largest water content value is located at the bottom of the channel and the smallest water content at ground level outside the channel which is the furthest from the center of the channel. For the topsoil water content, the farther the distance from the channel the smaller the water content, while in the lower soil layer the water content tends to be the same and does not depend on the distance from the channel.</a:t>
            </a:r>
            <a:endParaRPr lang="en-US" sz="3200"/>
          </a:p>
          <a:p>
            <a:r>
              <a:rPr lang="en-US" sz="3200"/>
              <a:t>The value of absorption is directly proportional to the water content. However, the relationship pattern for each soil type is different, so that the absorption affects the soil type texture or α value and can be ordered based on the soil type texture. The most containing water respectively are Sand (Regosol Order of sandy soil type), Gila Fine Sandy Loam (Podsolik Order of sandy clay), Latene Clay Loam (Alluvial Order of clay loam type), and Yolo Clay (Order of Latosol clay soil type).</a:t>
            </a:r>
            <a:endParaRPr 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References</a:t>
            </a:r>
            <a:endParaRPr lang="en-US"/>
          </a:p>
        </p:txBody>
      </p:sp>
      <p:sp>
        <p:nvSpPr>
          <p:cNvPr id="10" name="Text Placeholder 9"/>
          <p:cNvSpPr>
            <a:spLocks noGrp="1"/>
          </p:cNvSpPr>
          <p:nvPr>
            <p:ph type="body" sz="half" idx="2"/>
          </p:nvPr>
        </p:nvSpPr>
        <p:spPr>
          <a:xfrm>
            <a:off x="4918075" y="100330"/>
            <a:ext cx="6921500" cy="6758305"/>
          </a:xfrm>
        </p:spPr>
        <p:txBody>
          <a:bodyPr>
            <a:noAutofit/>
          </a:bodyPr>
          <a:lstStyle/>
          <a:p>
            <a:pPr>
              <a:lnSpc>
                <a:spcPct val="100000"/>
              </a:lnSpc>
              <a:spcBef>
                <a:spcPts val="0"/>
              </a:spcBef>
              <a:spcAft>
                <a:spcPts val="0"/>
              </a:spcAft>
            </a:pPr>
            <a:r>
              <a:rPr lang="en-US" sz="1100"/>
              <a:t>1.M. G. Bos, R.A.L. Kselik, R. Allen, and D. Molden, Water Requirements for Irrigation and the Environment, (Springer, New York, 2009).</a:t>
            </a:r>
            <a:endParaRPr lang="en-US" sz="1100"/>
          </a:p>
          <a:p>
            <a:pPr>
              <a:lnSpc>
                <a:spcPct val="100000"/>
              </a:lnSpc>
              <a:spcBef>
                <a:spcPts val="0"/>
              </a:spcBef>
              <a:spcAft>
                <a:spcPts val="0"/>
              </a:spcAft>
            </a:pPr>
            <a:r>
              <a:rPr lang="en-US" sz="1100"/>
              <a:t>2.E Bresler, "Analysis of Trickle Irrigation with Application to Design Problems," Irrigation Science, 1, 3-17 (1978).</a:t>
            </a:r>
            <a:endParaRPr lang="en-US" sz="1100"/>
          </a:p>
          <a:p>
            <a:pPr>
              <a:lnSpc>
                <a:spcPct val="100000"/>
              </a:lnSpc>
              <a:spcBef>
                <a:spcPts val="0"/>
              </a:spcBef>
              <a:spcAft>
                <a:spcPts val="0"/>
              </a:spcAft>
            </a:pPr>
            <a:r>
              <a:rPr lang="en-US" sz="1100"/>
              <a:t>3.M Manaqib, "Mathematical Model for MERS-COV Disease Transmission with Medical Mask Usage and Vaction ," Inprime: Indonesian Journal of Pure and Applied Mathematics, 1, 97-109 (2019).</a:t>
            </a:r>
            <a:endParaRPr lang="en-US" sz="1100"/>
          </a:p>
          <a:p>
            <a:pPr>
              <a:lnSpc>
                <a:spcPct val="100000"/>
              </a:lnSpc>
              <a:spcBef>
                <a:spcPts val="0"/>
              </a:spcBef>
              <a:spcAft>
                <a:spcPts val="0"/>
              </a:spcAft>
            </a:pPr>
            <a:r>
              <a:rPr lang="en-US" sz="1100"/>
              <a:t>4.C. Pozrikidis, A Practical Guide to Boundary Element Methods with The Software Library BEMLIB, (CHAPMAN &amp; HALL/CRC, Florida, 2002).</a:t>
            </a:r>
            <a:endParaRPr lang="en-US" sz="1100"/>
          </a:p>
          <a:p>
            <a:pPr>
              <a:lnSpc>
                <a:spcPct val="100000"/>
              </a:lnSpc>
              <a:spcBef>
                <a:spcPts val="0"/>
              </a:spcBef>
              <a:spcAft>
                <a:spcPts val="0"/>
              </a:spcAft>
            </a:pPr>
            <a:r>
              <a:rPr lang="en-US" sz="1100"/>
              <a:t>5.J. T. Katsikadelis, Boundary Element: Teory and Applications. (Elsevier Science, Oxford, 2002).</a:t>
            </a:r>
            <a:endParaRPr lang="en-US" sz="1100"/>
          </a:p>
          <a:p>
            <a:pPr>
              <a:lnSpc>
                <a:spcPct val="100000"/>
              </a:lnSpc>
              <a:spcBef>
                <a:spcPts val="0"/>
              </a:spcBef>
              <a:spcAft>
                <a:spcPts val="0"/>
              </a:spcAft>
            </a:pPr>
            <a:r>
              <a:rPr lang="en-US" sz="1100"/>
              <a:t>6.V. Batu , "Steady Infiltration from Single and Periodic Strip Source," Soil Sci. Soc. Am, 42, 544-549 (1978).</a:t>
            </a:r>
            <a:endParaRPr lang="en-US" sz="1100"/>
          </a:p>
          <a:p>
            <a:pPr>
              <a:lnSpc>
                <a:spcPct val="100000"/>
              </a:lnSpc>
              <a:spcBef>
                <a:spcPts val="0"/>
              </a:spcBef>
              <a:spcAft>
                <a:spcPts val="0"/>
              </a:spcAft>
            </a:pPr>
            <a:r>
              <a:rPr lang="en-US" sz="1100"/>
              <a:t>7.Imam Solekhudin and K.C. Ang, "Suction Potential and Water Absorption from Periodic Channels in Different Types of Homogeneous Soils," Electronic Jurnal of Boundary Element, 10, 42-55 (2012).</a:t>
            </a:r>
            <a:endParaRPr lang="en-US" sz="1100"/>
          </a:p>
          <a:p>
            <a:pPr>
              <a:lnSpc>
                <a:spcPct val="100000"/>
              </a:lnSpc>
              <a:spcBef>
                <a:spcPts val="0"/>
              </a:spcBef>
              <a:spcAft>
                <a:spcPts val="0"/>
              </a:spcAft>
            </a:pPr>
            <a:r>
              <a:rPr lang="en-US" sz="1100"/>
              <a:t>8.NurhasanahA., ManaqibM., and FauziahI, “Analysis Infiltration Waters in Various Forms of Irrigation Channels by Using Dual Reciprocity Boundary Element Method,” Jurnal Matematika MANTIK, 6, 52-65 (2020).</a:t>
            </a:r>
            <a:endParaRPr lang="en-US" sz="1100"/>
          </a:p>
          <a:p>
            <a:pPr>
              <a:lnSpc>
                <a:spcPct val="100000"/>
              </a:lnSpc>
              <a:spcBef>
                <a:spcPts val="0"/>
              </a:spcBef>
              <a:spcAft>
                <a:spcPts val="0"/>
              </a:spcAft>
            </a:pPr>
            <a:r>
              <a:rPr lang="en-US" sz="1100"/>
              <a:t>9.M Manaqib, "Dual Reciprocity Boundary Element Method untuk Menyelesaikan Masalah Infiltrasi Air pada Saluran Irigasi Alur," in proceeddings of Seminar Matematika dan Pendidikan Matematika UNY, Yogyakarta, (2017).</a:t>
            </a:r>
            <a:endParaRPr lang="en-US" sz="1100"/>
          </a:p>
          <a:p>
            <a:pPr>
              <a:lnSpc>
                <a:spcPct val="100000"/>
              </a:lnSpc>
              <a:spcBef>
                <a:spcPts val="0"/>
              </a:spcBef>
              <a:spcAft>
                <a:spcPts val="0"/>
              </a:spcAft>
            </a:pPr>
            <a:r>
              <a:rPr lang="en-US" sz="1100"/>
              <a:t>10.D. Subardja, S. Ritung, M. Anda, Sukarman, E. Suryani, and R. E. Subandiono, Petunjuk Teknis Klasifikasi Tanah Nasional. (Balai Besar Litbang Sumberdaya Lahan Pertanian Badan Penelitian dan Pengembangan Pertanian, Bogor, 2014).</a:t>
            </a:r>
            <a:endParaRPr lang="en-US" sz="1100"/>
          </a:p>
          <a:p>
            <a:pPr>
              <a:lnSpc>
                <a:spcPct val="100000"/>
              </a:lnSpc>
              <a:spcBef>
                <a:spcPts val="0"/>
              </a:spcBef>
              <a:spcAft>
                <a:spcPts val="0"/>
              </a:spcAft>
            </a:pPr>
            <a:r>
              <a:rPr lang="en-US" sz="1100"/>
              <a:t>11.A. A. Fard, A. W. Warrick, and D. O. Lomen, “Design Nomographs for Trickle Irrigation System,” J. Irrig. Drain. Eng., 110,  107 (1982).</a:t>
            </a:r>
            <a:endParaRPr lang="en-US" sz="1100"/>
          </a:p>
          <a:p>
            <a:pPr>
              <a:lnSpc>
                <a:spcPct val="100000"/>
              </a:lnSpc>
              <a:spcBef>
                <a:spcPts val="0"/>
              </a:spcBef>
              <a:spcAft>
                <a:spcPts val="0"/>
              </a:spcAft>
            </a:pPr>
            <a:r>
              <a:rPr lang="en-US" sz="1100"/>
              <a:t>12.H. A. Basha, “Multidimensional Linearized Nonsteady Infiltration with Prescribed Boundary Conditions at The Soil Surface,” Water Resour. Res., 35, 75–83 (1999).</a:t>
            </a:r>
            <a:endParaRPr lang="en-US" sz="1100"/>
          </a:p>
          <a:p>
            <a:pPr>
              <a:lnSpc>
                <a:spcPct val="100000"/>
              </a:lnSpc>
              <a:spcBef>
                <a:spcPts val="0"/>
              </a:spcBef>
              <a:spcAft>
                <a:spcPts val="0"/>
              </a:spcAft>
            </a:pPr>
            <a:r>
              <a:rPr lang="en-US" sz="1100"/>
              <a:t>13.M. Lobo, D.L. Clements and N. Widana , "Infiltration from Irrigation Channels in a Soil with Impermeable Inclusions," ANZIAM, 46, 1055-1068 (2005).</a:t>
            </a:r>
            <a:endParaRPr lang="en-US" sz="1100"/>
          </a:p>
          <a:p>
            <a:pPr>
              <a:lnSpc>
                <a:spcPct val="100000"/>
              </a:lnSpc>
              <a:spcBef>
                <a:spcPts val="0"/>
              </a:spcBef>
              <a:spcAft>
                <a:spcPts val="0"/>
              </a:spcAft>
            </a:pPr>
            <a:r>
              <a:rPr lang="en-US" sz="1100"/>
              <a:t>14.M Manaqib, "Pemodelan Matematika Infiltrasi Air pada Saluran Irigasi Alur," MANTIK, 3, 25-31 (2017).</a:t>
            </a:r>
            <a:endParaRPr lang="en-US" sz="1100"/>
          </a:p>
          <a:p>
            <a:pPr>
              <a:lnSpc>
                <a:spcPct val="100000"/>
              </a:lnSpc>
              <a:spcBef>
                <a:spcPts val="0"/>
              </a:spcBef>
              <a:spcAft>
                <a:spcPts val="0"/>
              </a:spcAft>
            </a:pPr>
            <a:r>
              <a:rPr lang="en-US" sz="1100"/>
              <a:t>15.D. L. Clements, M. Lobo, and N. Widana, "A Hypersingular Boundary Integral Equation for a Class of a Problems Concerning Infiltration from Periodic Channels," Electronic Journal of Boundary Element, 5, 1-16 (2007).</a:t>
            </a:r>
            <a:endParaRPr lang="en-US" sz="1100"/>
          </a:p>
          <a:p>
            <a:pPr>
              <a:lnSpc>
                <a:spcPct val="100000"/>
              </a:lnSpc>
              <a:spcBef>
                <a:spcPts val="0"/>
              </a:spcBef>
              <a:spcAft>
                <a:spcPts val="0"/>
              </a:spcAft>
            </a:pPr>
            <a:r>
              <a:rPr lang="en-US" sz="1100"/>
              <a:t>16.I. Solekhudin and K.C. Ang, "A Dual Reciprocity Boundary Element Method for Steady Infiltration Problems," ANZIAM, 54, 171-180 (2013).</a:t>
            </a:r>
            <a:endParaRPr lang="en-US" sz="11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p:nvPr>
            <p:ph sz="half" idx="2"/>
          </p:nvPr>
        </p:nvGraphicFramePr>
        <p:xfrm>
          <a:off x="3608070" y="2916555"/>
          <a:ext cx="5942965" cy="3067685"/>
        </p:xfrm>
        <a:graphic>
          <a:graphicData uri="http://schemas.openxmlformats.org/presentationml/2006/ole">
            <mc:AlternateContent xmlns:mc="http://schemas.openxmlformats.org/markup-compatibility/2006">
              <mc:Choice xmlns:v="urn:schemas-microsoft-com:vml" Requires="v">
                <p:oleObj spid="_x0000_s5" name="" r:id="rId1" imgW="5362575" imgH="2638425" progId="Paint.Picture">
                  <p:embed/>
                </p:oleObj>
              </mc:Choice>
              <mc:Fallback>
                <p:oleObj name="" r:id="rId1" imgW="5362575" imgH="2638425" progId="Paint.Picture">
                  <p:embed/>
                  <p:pic>
                    <p:nvPicPr>
                      <p:cNvPr id="0" name="Picture 4"/>
                      <p:cNvPicPr/>
                      <p:nvPr/>
                    </p:nvPicPr>
                    <p:blipFill>
                      <a:blip r:embed="rId2"/>
                      <a:stretch>
                        <a:fillRect/>
                      </a:stretch>
                    </p:blipFill>
                    <p:spPr>
                      <a:xfrm>
                        <a:off x="3608070" y="2916555"/>
                        <a:ext cx="5942965" cy="3067685"/>
                      </a:xfrm>
                      <a:prstGeom prst="rect">
                        <a:avLst/>
                      </a:prstGeom>
                    </p:spPr>
                  </p:pic>
                </p:oleObj>
              </mc:Fallback>
            </mc:AlternateContent>
          </a:graphicData>
        </a:graphic>
      </p:graphicFrame>
      <p:sp>
        <p:nvSpPr>
          <p:cNvPr id="2" name="Title 1"/>
          <p:cNvSpPr>
            <a:spLocks noGrp="1"/>
          </p:cNvSpPr>
          <p:nvPr>
            <p:ph type="title"/>
          </p:nvPr>
        </p:nvSpPr>
        <p:spPr>
          <a:xfrm>
            <a:off x="1593215" y="177800"/>
            <a:ext cx="9782810" cy="826135"/>
          </a:xfrm>
        </p:spPr>
        <p:txBody>
          <a:bodyPr/>
          <a:lstStyle/>
          <a:p>
            <a:r>
              <a:rPr lang="en-US" b="1"/>
              <a:t>INTRODUCTION</a:t>
            </a:r>
            <a:endParaRPr lang="en-US" b="1"/>
          </a:p>
        </p:txBody>
      </p:sp>
      <p:sp>
        <p:nvSpPr>
          <p:cNvPr id="3" name="Content Placeholder 2"/>
          <p:cNvSpPr/>
          <p:nvPr>
            <p:ph sz="half" idx="1"/>
          </p:nvPr>
        </p:nvSpPr>
        <p:spPr>
          <a:xfrm>
            <a:off x="1266825" y="1147445"/>
            <a:ext cx="10828655" cy="5168265"/>
          </a:xfrm>
        </p:spPr>
        <p:txBody>
          <a:bodyPr/>
          <a:p>
            <a:r>
              <a:rPr lang="en-US">
                <a:sym typeface="+mn-ea"/>
              </a:rPr>
              <a:t>The amount of water on earth is very restricted</a:t>
            </a:r>
            <a:endParaRPr lang="en-US"/>
          </a:p>
          <a:p>
            <a:r>
              <a:rPr lang="en-US"/>
              <a:t>It is  only 3% is  fresh water.</a:t>
            </a:r>
            <a:endParaRPr lang="en-US"/>
          </a:p>
          <a:p>
            <a:r>
              <a:rPr lang="en-US"/>
              <a:t>Less than 1% is on the surface.</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456055" y="196215"/>
            <a:ext cx="9960610" cy="2383155"/>
          </a:xfrm>
        </p:spPr>
        <p:txBody>
          <a:bodyPr>
            <a:normAutofit fontScale="80000"/>
          </a:bodyPr>
          <a:lstStyle/>
          <a:p>
            <a:r>
              <a:rPr lang="en-US"/>
              <a:t>Year by year number of human population is increasing.</a:t>
            </a:r>
            <a:endParaRPr lang="en-US"/>
          </a:p>
          <a:p>
            <a:r>
              <a:rPr lang="en-US"/>
              <a:t>Follwed by the number of water consumption </a:t>
            </a:r>
            <a:endParaRPr lang="en-US"/>
          </a:p>
          <a:p>
            <a:r>
              <a:rPr lang="en-US" dirty="0"/>
              <a:t>The biggest area which consumes water is agriculture</a:t>
            </a:r>
            <a:endParaRPr lang="en-US" dirty="0"/>
          </a:p>
          <a:p>
            <a:r>
              <a:rPr lang="en-US" dirty="0"/>
              <a:t>That's why the sistem of irrigation in agriculture sector is very important </a:t>
            </a:r>
            <a:endParaRPr lang="en-US" dirty="0"/>
          </a:p>
        </p:txBody>
      </p:sp>
      <p:pic>
        <p:nvPicPr>
          <p:cNvPr id="5" name="Content Placeholder 4" descr="WhatsApp Image 2020-09-26 at 06.49.53 (1)"/>
          <p:cNvPicPr>
            <a:picLocks noChangeAspect="1"/>
          </p:cNvPicPr>
          <p:nvPr>
            <p:ph sz="half" idx="2"/>
          </p:nvPr>
        </p:nvPicPr>
        <p:blipFill>
          <a:blip r:embed="rId1"/>
          <a:stretch>
            <a:fillRect/>
          </a:stretch>
        </p:blipFill>
        <p:spPr>
          <a:xfrm>
            <a:off x="1245870" y="2580005"/>
            <a:ext cx="5410200" cy="3474720"/>
          </a:xfrm>
          <a:prstGeom prst="rect">
            <a:avLst/>
          </a:prstGeom>
        </p:spPr>
      </p:pic>
      <p:pic>
        <p:nvPicPr>
          <p:cNvPr id="9" name="Picture 8" descr="WhatsApp Image 2020-09-26 at 06.49.52"/>
          <p:cNvPicPr>
            <a:picLocks noChangeAspect="1"/>
          </p:cNvPicPr>
          <p:nvPr/>
        </p:nvPicPr>
        <p:blipFill>
          <a:blip r:embed="rId2"/>
          <a:stretch>
            <a:fillRect/>
          </a:stretch>
        </p:blipFill>
        <p:spPr>
          <a:xfrm>
            <a:off x="6719570" y="2699385"/>
            <a:ext cx="5126990" cy="3355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15" y="177800"/>
            <a:ext cx="9782810" cy="868045"/>
          </a:xfrm>
        </p:spPr>
        <p:txBody>
          <a:bodyPr/>
          <a:lstStyle/>
          <a:p>
            <a:r>
              <a:rPr lang="en-US" b="1" dirty="0"/>
              <a:t>Clasification of Soil</a:t>
            </a:r>
            <a:endParaRPr lang="en-US" b="1" dirty="0"/>
          </a:p>
        </p:txBody>
      </p:sp>
      <p:sp>
        <p:nvSpPr>
          <p:cNvPr id="5" name="Content Placeholder 4"/>
          <p:cNvSpPr>
            <a:spLocks noGrp="1"/>
          </p:cNvSpPr>
          <p:nvPr>
            <p:ph sz="half" idx="2"/>
          </p:nvPr>
        </p:nvSpPr>
        <p:spPr>
          <a:xfrm>
            <a:off x="1593215" y="1045845"/>
            <a:ext cx="4814570" cy="4897755"/>
          </a:xfrm>
        </p:spPr>
        <p:txBody>
          <a:bodyPr>
            <a:normAutofit fontScale="90000"/>
          </a:bodyPr>
          <a:lstStyle/>
          <a:p>
            <a:r>
              <a:rPr lang="en-US"/>
              <a:t>The main factor that influences the process of water infiltration in irrigation channel is soil type.</a:t>
            </a:r>
            <a:endParaRPr lang="en-US"/>
          </a:p>
          <a:p>
            <a:r>
              <a:rPr lang="en-US"/>
              <a:t>Every soil has different constituent substances implying different infiltration processes.</a:t>
            </a:r>
            <a:endParaRPr lang="en-US"/>
          </a:p>
          <a:p>
            <a:r>
              <a:rPr lang="en-US"/>
              <a:t>The elements in the soils are generally sand, silt, and clay with different grains of soil.</a:t>
            </a:r>
            <a:endParaRPr lang="en-US"/>
          </a:p>
        </p:txBody>
      </p:sp>
      <p:pic>
        <p:nvPicPr>
          <p:cNvPr id="3" name="Content Placeholder 2" descr="klasifikasi_susunan_butir"/>
          <p:cNvPicPr>
            <a:picLocks noChangeAspect="1"/>
          </p:cNvPicPr>
          <p:nvPr>
            <p:ph sz="quarter" idx="4"/>
          </p:nvPr>
        </p:nvPicPr>
        <p:blipFill>
          <a:blip r:embed="rId1"/>
          <a:stretch>
            <a:fillRect/>
          </a:stretch>
        </p:blipFill>
        <p:spPr>
          <a:xfrm>
            <a:off x="6557645" y="1530350"/>
            <a:ext cx="4819015" cy="456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15" y="177800"/>
            <a:ext cx="9782810" cy="868045"/>
          </a:xfrm>
        </p:spPr>
        <p:txBody>
          <a:bodyPr/>
          <a:lstStyle/>
          <a:p>
            <a:r>
              <a:rPr lang="en-US" b="1" dirty="0"/>
              <a:t>Clasification of Soil</a:t>
            </a:r>
            <a:endParaRPr lang="en-US" b="1" dirty="0"/>
          </a:p>
        </p:txBody>
      </p:sp>
      <p:sp>
        <p:nvSpPr>
          <p:cNvPr id="5" name="Content Placeholder 4"/>
          <p:cNvSpPr>
            <a:spLocks noGrp="1"/>
          </p:cNvSpPr>
          <p:nvPr>
            <p:ph sz="half" idx="2"/>
          </p:nvPr>
        </p:nvSpPr>
        <p:spPr>
          <a:xfrm>
            <a:off x="1593215" y="1175385"/>
            <a:ext cx="5443220" cy="4996815"/>
          </a:xfrm>
        </p:spPr>
        <p:txBody>
          <a:bodyPr>
            <a:normAutofit fontScale="80000"/>
          </a:bodyPr>
          <a:lstStyle/>
          <a:p>
            <a:r>
              <a:rPr lang="en-US"/>
              <a:t>One approach to find and explain solutions to problems that occur in the real world is by </a:t>
            </a:r>
            <a:r>
              <a:rPr lang="en-US" b="1"/>
              <a:t>mathematical modeling</a:t>
            </a:r>
            <a:r>
              <a:rPr lang="en-US"/>
              <a:t>. </a:t>
            </a:r>
            <a:endParaRPr lang="en-US"/>
          </a:p>
          <a:p>
            <a:r>
              <a:rPr lang="en-US"/>
              <a:t>After the mathematical model is obtained it can be solved mathematically, and can be applied in real problems.</a:t>
            </a:r>
            <a:endParaRPr lang="en-US"/>
          </a:p>
          <a:p>
            <a:r>
              <a:rPr lang="en-US"/>
              <a:t>Mathematical model for water infiltration in a channel irrigation is a </a:t>
            </a:r>
            <a:r>
              <a:rPr lang="en-US" b="1"/>
              <a:t>modified Helmhotz equation</a:t>
            </a:r>
            <a:r>
              <a:rPr lang="en-US"/>
              <a:t> in the form of a </a:t>
            </a:r>
            <a:r>
              <a:rPr lang="en-US" b="1"/>
              <a:t>partial differential equation</a:t>
            </a:r>
            <a:r>
              <a:rPr lang="en-US"/>
              <a:t> </a:t>
            </a:r>
            <a:r>
              <a:rPr lang="en-US" b="1"/>
              <a:t>(PDE)</a:t>
            </a:r>
            <a:r>
              <a:rPr lang="en-US"/>
              <a:t> with boundary conditions or in mathematics, it is called </a:t>
            </a:r>
            <a:r>
              <a:rPr lang="en-US" b="1"/>
              <a:t>Boundary Value Problem (BVP)</a:t>
            </a:r>
            <a:endParaRPr lang="en-US" b="1"/>
          </a:p>
        </p:txBody>
      </p:sp>
      <p:pic>
        <p:nvPicPr>
          <p:cNvPr id="3" name="Content Placeholder 2" descr="klasifikasi_susunan_butir"/>
          <p:cNvPicPr>
            <a:picLocks noChangeAspect="1"/>
          </p:cNvPicPr>
          <p:nvPr>
            <p:ph sz="quarter" idx="4"/>
          </p:nvPr>
        </p:nvPicPr>
        <p:blipFill>
          <a:blip r:embed="rId1"/>
          <a:stretch>
            <a:fillRect/>
          </a:stretch>
        </p:blipFill>
        <p:spPr>
          <a:xfrm>
            <a:off x="6900545" y="1606550"/>
            <a:ext cx="4819015" cy="456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15" y="177800"/>
            <a:ext cx="9782810" cy="868045"/>
          </a:xfrm>
        </p:spPr>
        <p:txBody>
          <a:bodyPr>
            <a:normAutofit/>
          </a:bodyPr>
          <a:lstStyle/>
          <a:p>
            <a:r>
              <a:rPr lang="en-US">
                <a:sym typeface="+mn-ea"/>
              </a:rPr>
              <a:t>Boundary Element Method</a:t>
            </a:r>
            <a:endParaRPr lang="en-US" b="1" dirty="0"/>
          </a:p>
        </p:txBody>
      </p:sp>
      <p:sp>
        <p:nvSpPr>
          <p:cNvPr id="5" name="Content Placeholder 4"/>
          <p:cNvSpPr>
            <a:spLocks noGrp="1"/>
          </p:cNvSpPr>
          <p:nvPr>
            <p:ph sz="half" idx="2"/>
          </p:nvPr>
        </p:nvSpPr>
        <p:spPr>
          <a:xfrm>
            <a:off x="1593215" y="1045845"/>
            <a:ext cx="9672320" cy="5126355"/>
          </a:xfrm>
        </p:spPr>
        <p:txBody>
          <a:bodyPr>
            <a:normAutofit fontScale="80000"/>
          </a:bodyPr>
          <a:lstStyle/>
          <a:p>
            <a:r>
              <a:rPr lang="en-US"/>
              <a:t>A method that is used to get the solution is by using </a:t>
            </a:r>
            <a:r>
              <a:rPr lang="en-US" b="1"/>
              <a:t>numerical method</a:t>
            </a:r>
            <a:r>
              <a:rPr lang="en-US"/>
              <a:t> called </a:t>
            </a:r>
            <a:r>
              <a:rPr lang="en-US" b="1"/>
              <a:t>Dual Reciprocity Boundary Element Method (DRBEM)</a:t>
            </a:r>
            <a:r>
              <a:rPr lang="en-US"/>
              <a:t> numerical method. DRBEM is part of the Boundary Element Method (BEM)</a:t>
            </a:r>
            <a:endParaRPr lang="en-US"/>
          </a:p>
          <a:p>
            <a:r>
              <a:rPr lang="en-US"/>
              <a:t>BEM is a numerical method used to </a:t>
            </a:r>
            <a:r>
              <a:rPr lang="en-US" b="1"/>
              <a:t>solve partial differential equations</a:t>
            </a:r>
            <a:r>
              <a:rPr lang="en-US"/>
              <a:t> found in mathematical physics and engineering.</a:t>
            </a:r>
            <a:endParaRPr lang="en-US"/>
          </a:p>
          <a:p>
            <a:r>
              <a:rPr lang="en-US"/>
              <a:t>The reasons of choosing DRBEM</a:t>
            </a:r>
            <a:endParaRPr lang="en-US"/>
          </a:p>
          <a:p>
            <a:pPr marL="0" indent="0">
              <a:buNone/>
            </a:pPr>
            <a:r>
              <a:rPr lang="en-US"/>
              <a:t>(1)</a:t>
            </a:r>
            <a:r>
              <a:rPr lang="en-US" b="1"/>
              <a:t>Discretization is only done at the domain boundary</a:t>
            </a:r>
            <a:r>
              <a:rPr lang="en-US"/>
              <a:t>, thus making numerical modeling with BEM simpler and reducing the number of collocation points needed; </a:t>
            </a:r>
            <a:endParaRPr lang="en-US"/>
          </a:p>
          <a:p>
            <a:pPr marL="0" indent="0">
              <a:buNone/>
            </a:pPr>
            <a:r>
              <a:rPr lang="en-US"/>
              <a:t>(2) BEM is </a:t>
            </a:r>
            <a:r>
              <a:rPr lang="en-US" b="1"/>
              <a:t>proven effective</a:t>
            </a:r>
            <a:r>
              <a:rPr lang="en-US"/>
              <a:t> in calculating derivatives from field functions such as </a:t>
            </a:r>
            <a:r>
              <a:rPr lang="en-US" b="1"/>
              <a:t>flux</a:t>
            </a:r>
            <a:r>
              <a:rPr lang="en-US"/>
              <a:t>;</a:t>
            </a:r>
            <a:endParaRPr lang="en-US"/>
          </a:p>
          <a:p>
            <a:pPr marL="0" indent="0">
              <a:buNone/>
            </a:pPr>
            <a:r>
              <a:rPr lang="en-US"/>
              <a:t>(3) Using a set of collocation points located at the domain boundaries can be used to </a:t>
            </a:r>
            <a:r>
              <a:rPr lang="en-US" b="1"/>
              <a:t>find solutions at all points</a:t>
            </a:r>
            <a:r>
              <a:rPr lang="en-US"/>
              <a:t> in the domain; </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15" y="177800"/>
            <a:ext cx="9782810" cy="868045"/>
          </a:xfrm>
        </p:spPr>
        <p:txBody>
          <a:bodyPr>
            <a:normAutofit/>
          </a:bodyPr>
          <a:lstStyle/>
          <a:p>
            <a:r>
              <a:rPr lang="en-US" b="1">
                <a:sym typeface="+mn-ea"/>
              </a:rPr>
              <a:t>Focus of The Research</a:t>
            </a:r>
            <a:endParaRPr lang="en-US" b="1" dirty="0"/>
          </a:p>
        </p:txBody>
      </p:sp>
      <p:sp>
        <p:nvSpPr>
          <p:cNvPr id="5" name="Content Placeholder 4"/>
          <p:cNvSpPr>
            <a:spLocks noGrp="1"/>
          </p:cNvSpPr>
          <p:nvPr>
            <p:ph sz="half" idx="2"/>
          </p:nvPr>
        </p:nvSpPr>
        <p:spPr>
          <a:xfrm>
            <a:off x="1593215" y="1045845"/>
            <a:ext cx="9672320" cy="5126355"/>
          </a:xfrm>
        </p:spPr>
        <p:txBody>
          <a:bodyPr>
            <a:normAutofit/>
          </a:bodyPr>
          <a:lstStyle/>
          <a:p>
            <a:r>
              <a:rPr lang="en-US"/>
              <a:t>According to description stated above, DRBEM is more effective in solving mathematical models of furrow irrigation infiltration. </a:t>
            </a:r>
            <a:endParaRPr lang="en-US"/>
          </a:p>
          <a:p>
            <a:r>
              <a:rPr lang="en-US"/>
              <a:t>Therefore, the focus of the research is </a:t>
            </a:r>
            <a:r>
              <a:rPr lang="en-US" b="1">
                <a:sym typeface="+mn-ea"/>
              </a:rPr>
              <a:t>Furrow Irrigation Infiltration in Various Types of Soils </a:t>
            </a:r>
            <a:r>
              <a:rPr lang="en-US">
                <a:sym typeface="+mn-ea"/>
              </a:rPr>
              <a:t>with</a:t>
            </a:r>
            <a:r>
              <a:rPr lang="en-US"/>
              <a:t> </a:t>
            </a:r>
            <a:r>
              <a:rPr lang="en-US" b="1"/>
              <a:t>different type of soils</a:t>
            </a:r>
            <a:r>
              <a:rPr lang="en-US"/>
              <a:t> and will be analyzed in terms of </a:t>
            </a:r>
            <a:r>
              <a:rPr lang="en-US" b="1"/>
              <a:t>suction potential and water content</a:t>
            </a:r>
            <a:r>
              <a:rPr lang="en-US"/>
              <a:t>. </a:t>
            </a:r>
            <a:endParaRPr lang="en-US"/>
          </a:p>
          <a:p>
            <a:r>
              <a:rPr lang="en-US"/>
              <a:t>Soil types studied in this research are Sand (Regosol order sandy soil type), Gila Fine Sandy Loam (Podsolik order sandy clay type), Latene Clay Loam (Alluvial order clay loam type), dan Yolo Clay (Latosol order sandy soil type).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35" y="291465"/>
            <a:ext cx="9782810" cy="1011555"/>
          </a:xfrm>
        </p:spPr>
        <p:txBody>
          <a:bodyPr>
            <a:normAutofit/>
          </a:bodyPr>
          <a:lstStyle/>
          <a:p>
            <a:r>
              <a:rPr lang="en-US" b="1"/>
              <a:t>METHODS</a:t>
            </a:r>
            <a:br>
              <a:rPr lang="en-US" b="1"/>
            </a:br>
            <a:r>
              <a:rPr lang="en-US" sz="2800"/>
              <a:t>Solution of Helmholtz Equation with DRBEM</a:t>
            </a:r>
            <a:endParaRPr lang="en-US" sz="2800"/>
          </a:p>
        </p:txBody>
      </p:sp>
      <p:sp>
        <p:nvSpPr>
          <p:cNvPr id="5" name="Content Placeholder 4"/>
          <p:cNvSpPr>
            <a:spLocks noGrp="1"/>
          </p:cNvSpPr>
          <p:nvPr>
            <p:ph sz="half" idx="2"/>
          </p:nvPr>
        </p:nvSpPr>
        <p:spPr>
          <a:xfrm>
            <a:off x="1593215" y="1303655"/>
            <a:ext cx="9672320" cy="883285"/>
          </a:xfrm>
        </p:spPr>
        <p:txBody>
          <a:bodyPr>
            <a:normAutofit fontScale="90000"/>
          </a:bodyPr>
          <a:p>
            <a:r>
              <a:rPr lang="en-US"/>
              <a:t>This Helmhotz equation has R domain, a closed and bounded region by a simple curve C. </a:t>
            </a:r>
            <a:endParaRPr lang="en-US"/>
          </a:p>
          <a:p>
            <a:endParaRPr lang="en-US"/>
          </a:p>
        </p:txBody>
      </p:sp>
      <p:graphicFrame>
        <p:nvGraphicFramePr>
          <p:cNvPr id="-2147482623" name="Object -2147482624"/>
          <p:cNvGraphicFramePr>
            <a:graphicFrameLocks noChangeAspect="1"/>
          </p:cNvGraphicFramePr>
          <p:nvPr/>
        </p:nvGraphicFramePr>
        <p:xfrm>
          <a:off x="2869565" y="2203450"/>
          <a:ext cx="6622415" cy="847090"/>
        </p:xfrm>
        <a:graphic>
          <a:graphicData uri="http://schemas.openxmlformats.org/presentationml/2006/ole">
            <mc:AlternateContent xmlns:mc="http://schemas.openxmlformats.org/markup-compatibility/2006">
              <mc:Choice xmlns:v="urn:schemas-microsoft-com:vml" Requires="v">
                <p:oleObj spid="_x0000_s3076" name="" r:id="rId1" imgW="3340100" imgH="457200" progId="Equation.DSMT4">
                  <p:embed/>
                </p:oleObj>
              </mc:Choice>
              <mc:Fallback>
                <p:oleObj name="" r:id="rId1" imgW="3340100" imgH="457200" progId="Equation.DSMT4">
                  <p:embed/>
                  <p:pic>
                    <p:nvPicPr>
                      <p:cNvPr id="0" name="Picture 3075"/>
                      <p:cNvPicPr/>
                      <p:nvPr/>
                    </p:nvPicPr>
                    <p:blipFill>
                      <a:blip r:embed="rId2"/>
                      <a:stretch>
                        <a:fillRect/>
                      </a:stretch>
                    </p:blipFill>
                    <p:spPr>
                      <a:xfrm>
                        <a:off x="2869565" y="2203450"/>
                        <a:ext cx="6622415" cy="847090"/>
                      </a:xfrm>
                      <a:prstGeom prst="rect">
                        <a:avLst/>
                      </a:prstGeom>
                      <a:noFill/>
                      <a:ln w="38100">
                        <a:noFill/>
                        <a:miter/>
                      </a:ln>
                    </p:spPr>
                  </p:pic>
                </p:oleObj>
              </mc:Fallback>
            </mc:AlternateContent>
          </a:graphicData>
        </a:graphic>
      </p:graphicFrame>
      <p:sp>
        <p:nvSpPr>
          <p:cNvPr id="6" name="Content Placeholder 4"/>
          <p:cNvSpPr>
            <a:spLocks noGrp="1"/>
          </p:cNvSpPr>
          <p:nvPr/>
        </p:nvSpPr>
        <p:spPr>
          <a:xfrm>
            <a:off x="1916430" y="3050540"/>
            <a:ext cx="6002020" cy="510540"/>
          </a:xfrm>
          <a:prstGeom prst="rect">
            <a:avLst/>
          </a:prstGeom>
        </p:spPr>
        <p:txBody>
          <a:bodyPr vert="horz" lIns="91440" tIns="45720" rIns="91440" bIns="45720" rtlCol="0">
            <a:normAutofit fontScale="90000"/>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with the boundary conditions  </a:t>
            </a:r>
            <a:endParaRPr lang="en-US"/>
          </a:p>
          <a:p>
            <a:endParaRPr lang="en-US"/>
          </a:p>
        </p:txBody>
      </p:sp>
      <p:graphicFrame>
        <p:nvGraphicFramePr>
          <p:cNvPr id="-2147482622" name="Object -2147482623"/>
          <p:cNvGraphicFramePr>
            <a:graphicFrameLocks noChangeAspect="1"/>
          </p:cNvGraphicFramePr>
          <p:nvPr/>
        </p:nvGraphicFramePr>
        <p:xfrm>
          <a:off x="4511675" y="3561080"/>
          <a:ext cx="3937635" cy="1310005"/>
        </p:xfrm>
        <a:graphic>
          <a:graphicData uri="http://schemas.openxmlformats.org/presentationml/2006/ole">
            <mc:AlternateContent xmlns:mc="http://schemas.openxmlformats.org/markup-compatibility/2006">
              <mc:Choice xmlns:v="urn:schemas-microsoft-com:vml" Requires="v">
                <p:oleObj spid="_x0000_s7" name="" r:id="rId3" imgW="1790700" imgH="634365" progId="Equation.DSMT4">
                  <p:embed/>
                </p:oleObj>
              </mc:Choice>
              <mc:Fallback>
                <p:oleObj name="" r:id="rId3" imgW="1790700" imgH="634365" progId="Equation.DSMT4">
                  <p:embed/>
                  <p:pic>
                    <p:nvPicPr>
                      <p:cNvPr id="0" name="Picture 6"/>
                      <p:cNvPicPr/>
                      <p:nvPr/>
                    </p:nvPicPr>
                    <p:blipFill>
                      <a:blip r:embed="rId4"/>
                      <a:stretch>
                        <a:fillRect/>
                      </a:stretch>
                    </p:blipFill>
                    <p:spPr>
                      <a:xfrm>
                        <a:off x="4511675" y="3561080"/>
                        <a:ext cx="3937635" cy="1310005"/>
                      </a:xfrm>
                      <a:prstGeom prst="rect">
                        <a:avLst/>
                      </a:prstGeom>
                      <a:noFill/>
                      <a:ln w="38100">
                        <a:noFill/>
                        <a:miter/>
                      </a:ln>
                    </p:spPr>
                  </p:pic>
                </p:oleObj>
              </mc:Fallback>
            </mc:AlternateContent>
          </a:graphicData>
        </a:graphic>
      </p:graphicFrame>
      <p:sp>
        <p:nvSpPr>
          <p:cNvPr id="14" name="Content Placeholder 4"/>
          <p:cNvSpPr>
            <a:spLocks noGrp="1"/>
          </p:cNvSpPr>
          <p:nvPr/>
        </p:nvSpPr>
        <p:spPr>
          <a:xfrm>
            <a:off x="1899920" y="4684395"/>
            <a:ext cx="9432925" cy="509905"/>
          </a:xfrm>
          <a:prstGeom prst="rect">
            <a:avLst/>
          </a:prstGeom>
        </p:spPr>
        <p:txBody>
          <a:bodyPr vert="horz" lIns="91440" tIns="45720" rIns="91440" bIns="45720" rtlCol="0">
            <a:normAutofit/>
          </a:bodyPr>
          <a:lst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a:t>and</a:t>
            </a:r>
            <a:endParaRPr lang="en-US"/>
          </a:p>
        </p:txBody>
      </p:sp>
      <p:graphicFrame>
        <p:nvGraphicFramePr>
          <p:cNvPr id="-2147482619" name="Object -2147482620"/>
          <p:cNvGraphicFramePr>
            <a:graphicFrameLocks noChangeAspect="1"/>
          </p:cNvGraphicFramePr>
          <p:nvPr/>
        </p:nvGraphicFramePr>
        <p:xfrm>
          <a:off x="2736215" y="4713605"/>
          <a:ext cx="1540510" cy="480695"/>
        </p:xfrm>
        <a:graphic>
          <a:graphicData uri="http://schemas.openxmlformats.org/presentationml/2006/ole">
            <mc:AlternateContent xmlns:mc="http://schemas.openxmlformats.org/markup-compatibility/2006">
              <mc:Choice xmlns:v="urn:schemas-microsoft-com:vml" Requires="v">
                <p:oleObj spid="_x0000_s15" name="" r:id="rId5" imgW="1713230" imgH="499745" progId="Equation.DSMT4">
                  <p:embed/>
                </p:oleObj>
              </mc:Choice>
              <mc:Fallback>
                <p:oleObj name="" r:id="rId5" imgW="1713230" imgH="499745" progId="Equation.DSMT4">
                  <p:embed/>
                  <p:pic>
                    <p:nvPicPr>
                      <p:cNvPr id="0" name="Picture 14"/>
                      <p:cNvPicPr/>
                      <p:nvPr/>
                    </p:nvPicPr>
                    <p:blipFill>
                      <a:blip r:embed="rId6"/>
                      <a:stretch>
                        <a:fillRect/>
                      </a:stretch>
                    </p:blipFill>
                    <p:spPr>
                      <a:xfrm>
                        <a:off x="2736215" y="4713605"/>
                        <a:ext cx="1540510" cy="4806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9730</Words>
  <Application>WPS Presentation</Application>
  <PresentationFormat>Custom</PresentationFormat>
  <Paragraphs>134</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18</vt:i4>
      </vt:variant>
      <vt:variant>
        <vt:lpstr>幻灯片标题</vt:lpstr>
      </vt:variant>
      <vt:variant>
        <vt:i4>22</vt:i4>
      </vt:variant>
    </vt:vector>
  </HeadingPairs>
  <TitlesOfParts>
    <vt:vector size="50" baseType="lpstr">
      <vt:lpstr>Arial</vt:lpstr>
      <vt:lpstr>SimSun</vt:lpstr>
      <vt:lpstr>Wingdings</vt:lpstr>
      <vt:lpstr>Euphemia</vt:lpstr>
      <vt:lpstr>Courant</vt:lpstr>
      <vt:lpstr>Arial Narrow</vt:lpstr>
      <vt:lpstr>Microsoft YaHei</vt:lpstr>
      <vt:lpstr>Arial Unicode MS</vt:lpstr>
      <vt:lpstr>Times New Roman</vt:lpstr>
      <vt:lpstr>Math 16x9</vt:lpstr>
      <vt:lpstr>Paint.Picture</vt:lpstr>
      <vt:lpstr>Equation.DSMT4</vt:lpstr>
      <vt:lpstr>Equation.DSMT4</vt:lpstr>
      <vt:lpstr>Paint.Picture</vt:lpstr>
      <vt:lpstr>Paint.Picture</vt:lpstr>
      <vt:lpstr>Paint.Picture</vt:lpstr>
      <vt:lpstr>Paint.Picture</vt:lpstr>
      <vt:lpstr>Paint.Picture</vt:lpstr>
      <vt:lpstr>Paint.Picture</vt:lpstr>
      <vt:lpstr>Paint.Picture</vt:lpstr>
      <vt:lpstr>Equation.DSMT4</vt:lpstr>
      <vt:lpstr>Equation.DSMT4</vt:lpstr>
      <vt:lpstr>Equation.DSMT4</vt:lpstr>
      <vt:lpstr>Equation.DSMT4</vt:lpstr>
      <vt:lpstr>Equation.DSMT4</vt:lpstr>
      <vt:lpstr>Equation.DSMT4</vt:lpstr>
      <vt:lpstr>Equation.DSMT4</vt:lpstr>
      <vt:lpstr>Equation.DSMT4</vt:lpstr>
      <vt:lpstr>Title Layout</vt:lpstr>
      <vt:lpstr>Title and Content Layout with List</vt:lpstr>
      <vt:lpstr>Title and Content Layout with Chart</vt:lpstr>
      <vt:lpstr>Two Content Layout with Table</vt:lpstr>
      <vt:lpstr>Add a Slide Title - 2</vt:lpstr>
      <vt:lpstr>Clasification of Soil</vt:lpstr>
      <vt:lpstr>Clasification of Soil</vt:lpstr>
      <vt:lpstr>Boundary Element Method</vt:lpstr>
      <vt:lpstr>Add a Slide Title - 3</vt:lpstr>
      <vt:lpstr>METHODS Solution of Helmholtz Equation with DRBEM</vt:lpstr>
      <vt:lpstr>The following describes the procedure for solving with DBREM :</vt:lpstr>
      <vt:lpstr>3.Domain Integral Approach</vt:lpstr>
      <vt:lpstr>METHODS Solution of Helmholtz Equation with DRBEM</vt:lpstr>
      <vt:lpstr>RESULTS AND DISCUSSIONS</vt:lpstr>
      <vt:lpstr>PowerPoint 演示文稿</vt:lpstr>
      <vt:lpstr>PowerPoint 演示文稿</vt:lpstr>
      <vt:lpstr>PowerPoint 演示文稿</vt:lpstr>
      <vt:lpstr>PowerPoint 演示文稿</vt:lpstr>
      <vt:lpstr>PowerPoint 演示文稿</vt:lpstr>
      <vt:lpstr>PowerPoint 演示文稿</vt:lpstr>
      <vt:lpstr>Add a Slide Title - 4</vt:lpstr>
      <vt:lpstr>Add a Slide Title - 5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Muhammad Manaqib</cp:lastModifiedBy>
  <cp:revision>13</cp:revision>
  <dcterms:created xsi:type="dcterms:W3CDTF">2020-09-15T05:57:00Z</dcterms:created>
  <dcterms:modified xsi:type="dcterms:W3CDTF">2020-09-26T16:55:07Z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1033-11.2.0.9684</vt:lpwstr>
  </property>
</Properties>
</file>