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67" r:id="rId3"/>
    <p:sldId id="273" r:id="rId4"/>
    <p:sldId id="274" r:id="rId5"/>
    <p:sldId id="275" r:id="rId6"/>
    <p:sldId id="276" r:id="rId7"/>
    <p:sldId id="277" r:id="rId8"/>
    <p:sldId id="278" r:id="rId9"/>
    <p:sldId id="279" r:id="rId10"/>
    <p:sldId id="280" r:id="rId11"/>
    <p:sldId id="281" r:id="rId12"/>
    <p:sldId id="284" r:id="rId13"/>
    <p:sldId id="282" r:id="rId14"/>
    <p:sldId id="283" r:id="rId15"/>
    <p:sldId id="285" r:id="rId16"/>
    <p:sldId id="286" r:id="rId17"/>
    <p:sldId id="289" r:id="rId18"/>
    <p:sldId id="287" r:id="rId19"/>
    <p:sldId id="288" r:id="rId20"/>
    <p:sldId id="290" r:id="rId21"/>
    <p:sldId id="291"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p:scale>
          <a:sx n="66" d="100"/>
          <a:sy n="66" d="100"/>
        </p:scale>
        <p:origin x="600" y="3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PENELITIAN\Mandiri%202020\Publikasi\Comparison_SF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none" spc="0" normalizeH="0" baseline="0">
                <a:solidFill>
                  <a:sysClr val="windowText" lastClr="000000"/>
                </a:solidFill>
                <a:latin typeface="Times New Roman" panose="02020603050405020304" pitchFamily="18" charset="0"/>
                <a:ea typeface="+mj-ea"/>
                <a:cs typeface="Times New Roman" panose="02020603050405020304" pitchFamily="18" charset="0"/>
              </a:defRPr>
            </a:pPr>
            <a:r>
              <a:rPr lang="id-ID" sz="1200">
                <a:solidFill>
                  <a:sysClr val="windowText" lastClr="000000"/>
                </a:solidFill>
                <a:latin typeface="Times New Roman" panose="02020603050405020304" pitchFamily="18" charset="0"/>
                <a:cs typeface="Times New Roman" panose="02020603050405020304" pitchFamily="18" charset="0"/>
              </a:rPr>
              <a:t>Performance </a:t>
            </a:r>
            <a:r>
              <a:rPr lang="id-ID" sz="1200" b="1" i="0" u="none" strike="noStrike" cap="none" normalizeH="0" baseline="0">
                <a:effectLst/>
              </a:rPr>
              <a:t>Comparison </a:t>
            </a:r>
            <a:endParaRPr lang="en-US" sz="12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1" i="0" u="none" strike="noStrike" kern="1200" cap="none" spc="0" normalizeH="0" baseline="0">
              <a:solidFill>
                <a:sysClr val="windowText" lastClr="000000"/>
              </a:solidFill>
              <a:latin typeface="Times New Roman" panose="02020603050405020304" pitchFamily="18" charset="0"/>
              <a:ea typeface="+mj-ea"/>
              <a:cs typeface="Times New Roman" panose="02020603050405020304" pitchFamily="18" charset="0"/>
            </a:defRPr>
          </a:pPr>
          <a:endParaRPr lang="id-ID"/>
        </a:p>
      </c:txPr>
    </c:title>
    <c:autoTitleDeleted val="0"/>
    <c:plotArea>
      <c:layout>
        <c:manualLayout>
          <c:layoutTarget val="inner"/>
          <c:xMode val="edge"/>
          <c:yMode val="edge"/>
          <c:x val="0.10049689981942397"/>
          <c:y val="0.16574074074074072"/>
          <c:w val="0.87210847908011979"/>
          <c:h val="0.558215587634879"/>
        </c:manualLayout>
      </c:layout>
      <c:barChart>
        <c:barDir val="col"/>
        <c:grouping val="clustered"/>
        <c:varyColors val="0"/>
        <c:ser>
          <c:idx val="0"/>
          <c:order val="0"/>
          <c:tx>
            <c:strRef>
              <c:f>Sheet2!$A$2</c:f>
              <c:strCache>
                <c:ptCount val="1"/>
                <c:pt idx="0">
                  <c:v>SFS</c:v>
                </c:pt>
              </c:strCache>
            </c:strRef>
          </c:tx>
          <c:spPr>
            <a:solidFill>
              <a:schemeClr val="accent2"/>
            </a:solidFill>
            <a:ln>
              <a:noFill/>
            </a:ln>
            <a:effectLst/>
          </c:spPr>
          <c:invertIfNegative val="0"/>
          <c:cat>
            <c:strRef>
              <c:f>Sheet2!$B$1:$M$1</c:f>
              <c:strCache>
                <c:ptCount val="12"/>
                <c:pt idx="0">
                  <c:v>20x5</c:v>
                </c:pt>
                <c:pt idx="1">
                  <c:v>20x10</c:v>
                </c:pt>
                <c:pt idx="2">
                  <c:v>20x20</c:v>
                </c:pt>
                <c:pt idx="3">
                  <c:v>50x5</c:v>
                </c:pt>
                <c:pt idx="4">
                  <c:v>50x10</c:v>
                </c:pt>
                <c:pt idx="5">
                  <c:v>50x20</c:v>
                </c:pt>
                <c:pt idx="6">
                  <c:v>100x5</c:v>
                </c:pt>
                <c:pt idx="7">
                  <c:v>100x10</c:v>
                </c:pt>
                <c:pt idx="8">
                  <c:v>100x20</c:v>
                </c:pt>
                <c:pt idx="9">
                  <c:v>200x10</c:v>
                </c:pt>
                <c:pt idx="10">
                  <c:v>200x20</c:v>
                </c:pt>
                <c:pt idx="11">
                  <c:v>500x20</c:v>
                </c:pt>
              </c:strCache>
            </c:strRef>
          </c:cat>
          <c:val>
            <c:numRef>
              <c:f>Sheet2!$B$2:$M$2</c:f>
              <c:numCache>
                <c:formatCode>0.0</c:formatCode>
                <c:ptCount val="12"/>
                <c:pt idx="0">
                  <c:v>1.7918622848200314</c:v>
                </c:pt>
                <c:pt idx="1">
                  <c:v>5.221238938053097</c:v>
                </c:pt>
                <c:pt idx="2">
                  <c:v>4.9629999999999992</c:v>
                </c:pt>
                <c:pt idx="3">
                  <c:v>1.4096999999999997</c:v>
                </c:pt>
                <c:pt idx="4">
                  <c:v>10.280800000000001</c:v>
                </c:pt>
                <c:pt idx="5">
                  <c:v>11.5792</c:v>
                </c:pt>
                <c:pt idx="6">
                  <c:v>1.5073999999999999</c:v>
                </c:pt>
                <c:pt idx="7">
                  <c:v>8.7453000000000003</c:v>
                </c:pt>
                <c:pt idx="8">
                  <c:v>14.1114</c:v>
                </c:pt>
                <c:pt idx="9">
                  <c:v>5.9150999999999998</c:v>
                </c:pt>
                <c:pt idx="10">
                  <c:v>14.278700000000001</c:v>
                </c:pt>
                <c:pt idx="11">
                  <c:v>12.161700000000002</c:v>
                </c:pt>
              </c:numCache>
            </c:numRef>
          </c:val>
          <c:extLst>
            <c:ext xmlns:c16="http://schemas.microsoft.com/office/drawing/2014/chart" uri="{C3380CC4-5D6E-409C-BE32-E72D297353CC}">
              <c16:uniqueId val="{00000000-E024-42EF-8242-D376C63FAD86}"/>
            </c:ext>
          </c:extLst>
        </c:ser>
        <c:ser>
          <c:idx val="1"/>
          <c:order val="1"/>
          <c:tx>
            <c:strRef>
              <c:f>Sheet2!$A$3</c:f>
              <c:strCache>
                <c:ptCount val="1"/>
                <c:pt idx="0">
                  <c:v>FPA</c:v>
                </c:pt>
              </c:strCache>
            </c:strRef>
          </c:tx>
          <c:spPr>
            <a:solidFill>
              <a:schemeClr val="accent4"/>
            </a:solidFill>
            <a:ln>
              <a:noFill/>
            </a:ln>
            <a:effectLst/>
          </c:spPr>
          <c:invertIfNegative val="0"/>
          <c:cat>
            <c:strRef>
              <c:f>Sheet2!$B$1:$M$1</c:f>
              <c:strCache>
                <c:ptCount val="12"/>
                <c:pt idx="0">
                  <c:v>20x5</c:v>
                </c:pt>
                <c:pt idx="1">
                  <c:v>20x10</c:v>
                </c:pt>
                <c:pt idx="2">
                  <c:v>20x20</c:v>
                </c:pt>
                <c:pt idx="3">
                  <c:v>50x5</c:v>
                </c:pt>
                <c:pt idx="4">
                  <c:v>50x10</c:v>
                </c:pt>
                <c:pt idx="5">
                  <c:v>50x20</c:v>
                </c:pt>
                <c:pt idx="6">
                  <c:v>100x5</c:v>
                </c:pt>
                <c:pt idx="7">
                  <c:v>100x10</c:v>
                </c:pt>
                <c:pt idx="8">
                  <c:v>100x20</c:v>
                </c:pt>
                <c:pt idx="9">
                  <c:v>200x10</c:v>
                </c:pt>
                <c:pt idx="10">
                  <c:v>200x20</c:v>
                </c:pt>
                <c:pt idx="11">
                  <c:v>500x20</c:v>
                </c:pt>
              </c:strCache>
            </c:strRef>
          </c:cat>
          <c:val>
            <c:numRef>
              <c:f>Sheet2!$B$3:$M$3</c:f>
              <c:numCache>
                <c:formatCode>0.0</c:formatCode>
                <c:ptCount val="12"/>
                <c:pt idx="0">
                  <c:v>1.9248826291079812</c:v>
                </c:pt>
                <c:pt idx="1">
                  <c:v>7.9519595448798999</c:v>
                </c:pt>
                <c:pt idx="2">
                  <c:v>5.9251197213757072</c:v>
                </c:pt>
                <c:pt idx="3">
                  <c:v>2.6505139500734214</c:v>
                </c:pt>
                <c:pt idx="4">
                  <c:v>13.771313941825477</c:v>
                </c:pt>
                <c:pt idx="5">
                  <c:v>14.963636363636363</c:v>
                </c:pt>
                <c:pt idx="6">
                  <c:v>2.7289277261969778</c:v>
                </c:pt>
                <c:pt idx="7">
                  <c:v>9.4694045060658585</c:v>
                </c:pt>
                <c:pt idx="8">
                  <c:v>17.063850370848115</c:v>
                </c:pt>
                <c:pt idx="9">
                  <c:v>6.6902964463266432</c:v>
                </c:pt>
                <c:pt idx="10">
                  <c:v>14.725323805270211</c:v>
                </c:pt>
                <c:pt idx="11">
                  <c:v>12.222734254992321</c:v>
                </c:pt>
              </c:numCache>
            </c:numRef>
          </c:val>
          <c:extLst>
            <c:ext xmlns:c16="http://schemas.microsoft.com/office/drawing/2014/chart" uri="{C3380CC4-5D6E-409C-BE32-E72D297353CC}">
              <c16:uniqueId val="{00000001-E024-42EF-8242-D376C63FAD86}"/>
            </c:ext>
          </c:extLst>
        </c:ser>
        <c:ser>
          <c:idx val="2"/>
          <c:order val="2"/>
          <c:tx>
            <c:strRef>
              <c:f>Sheet2!$A$4</c:f>
              <c:strCache>
                <c:ptCount val="1"/>
                <c:pt idx="0">
                  <c:v>CS</c:v>
                </c:pt>
              </c:strCache>
            </c:strRef>
          </c:tx>
          <c:spPr>
            <a:solidFill>
              <a:schemeClr val="accent6"/>
            </a:solidFill>
            <a:ln>
              <a:noFill/>
            </a:ln>
            <a:effectLst/>
          </c:spPr>
          <c:invertIfNegative val="0"/>
          <c:cat>
            <c:strRef>
              <c:f>Sheet2!$B$1:$M$1</c:f>
              <c:strCache>
                <c:ptCount val="12"/>
                <c:pt idx="0">
                  <c:v>20x5</c:v>
                </c:pt>
                <c:pt idx="1">
                  <c:v>20x10</c:v>
                </c:pt>
                <c:pt idx="2">
                  <c:v>20x20</c:v>
                </c:pt>
                <c:pt idx="3">
                  <c:v>50x5</c:v>
                </c:pt>
                <c:pt idx="4">
                  <c:v>50x10</c:v>
                </c:pt>
                <c:pt idx="5">
                  <c:v>50x20</c:v>
                </c:pt>
                <c:pt idx="6">
                  <c:v>100x5</c:v>
                </c:pt>
                <c:pt idx="7">
                  <c:v>100x10</c:v>
                </c:pt>
                <c:pt idx="8">
                  <c:v>100x20</c:v>
                </c:pt>
                <c:pt idx="9">
                  <c:v>200x10</c:v>
                </c:pt>
                <c:pt idx="10">
                  <c:v>200x20</c:v>
                </c:pt>
                <c:pt idx="11">
                  <c:v>500x20</c:v>
                </c:pt>
              </c:strCache>
            </c:strRef>
          </c:cat>
          <c:val>
            <c:numRef>
              <c:f>Sheet2!$B$4:$M$4</c:f>
              <c:numCache>
                <c:formatCode>0.0</c:formatCode>
                <c:ptCount val="12"/>
                <c:pt idx="0">
                  <c:v>1.8309859154929575</c:v>
                </c:pt>
                <c:pt idx="1">
                  <c:v>7.0733249051833109</c:v>
                </c:pt>
                <c:pt idx="2">
                  <c:v>5.5158902916848067</c:v>
                </c:pt>
                <c:pt idx="3">
                  <c:v>1.7180616740088108</c:v>
                </c:pt>
                <c:pt idx="4">
                  <c:v>13.403543965229023</c:v>
                </c:pt>
                <c:pt idx="5">
                  <c:v>14.394805194805192</c:v>
                </c:pt>
                <c:pt idx="6">
                  <c:v>2.0506611687602403</c:v>
                </c:pt>
                <c:pt idx="7">
                  <c:v>10.176776429809358</c:v>
                </c:pt>
                <c:pt idx="8">
                  <c:v>16.715575620767492</c:v>
                </c:pt>
                <c:pt idx="9">
                  <c:v>6.5034063708341021</c:v>
                </c:pt>
                <c:pt idx="10">
                  <c:v>14.708351942831621</c:v>
                </c:pt>
                <c:pt idx="11">
                  <c:v>12.170506912442397</c:v>
                </c:pt>
              </c:numCache>
            </c:numRef>
          </c:val>
          <c:extLst>
            <c:ext xmlns:c16="http://schemas.microsoft.com/office/drawing/2014/chart" uri="{C3380CC4-5D6E-409C-BE32-E72D297353CC}">
              <c16:uniqueId val="{00000002-E024-42EF-8242-D376C63FAD86}"/>
            </c:ext>
          </c:extLst>
        </c:ser>
        <c:ser>
          <c:idx val="3"/>
          <c:order val="3"/>
          <c:tx>
            <c:strRef>
              <c:f>Sheet2!$A$5</c:f>
              <c:strCache>
                <c:ptCount val="1"/>
                <c:pt idx="0">
                  <c:v>TLBO</c:v>
                </c:pt>
              </c:strCache>
            </c:strRef>
          </c:tx>
          <c:spPr>
            <a:solidFill>
              <a:schemeClr val="accent2">
                <a:lumMod val="60000"/>
              </a:schemeClr>
            </a:solidFill>
            <a:ln>
              <a:noFill/>
            </a:ln>
            <a:effectLst/>
          </c:spPr>
          <c:invertIfNegative val="0"/>
          <c:cat>
            <c:strRef>
              <c:f>Sheet2!$B$1:$M$1</c:f>
              <c:strCache>
                <c:ptCount val="12"/>
                <c:pt idx="0">
                  <c:v>20x5</c:v>
                </c:pt>
                <c:pt idx="1">
                  <c:v>20x10</c:v>
                </c:pt>
                <c:pt idx="2">
                  <c:v>20x20</c:v>
                </c:pt>
                <c:pt idx="3">
                  <c:v>50x5</c:v>
                </c:pt>
                <c:pt idx="4">
                  <c:v>50x10</c:v>
                </c:pt>
                <c:pt idx="5">
                  <c:v>50x20</c:v>
                </c:pt>
                <c:pt idx="6">
                  <c:v>100x5</c:v>
                </c:pt>
                <c:pt idx="7">
                  <c:v>100x10</c:v>
                </c:pt>
                <c:pt idx="8">
                  <c:v>100x20</c:v>
                </c:pt>
                <c:pt idx="9">
                  <c:v>200x10</c:v>
                </c:pt>
                <c:pt idx="10">
                  <c:v>200x20</c:v>
                </c:pt>
                <c:pt idx="11">
                  <c:v>500x20</c:v>
                </c:pt>
              </c:strCache>
            </c:strRef>
          </c:cat>
          <c:val>
            <c:numRef>
              <c:f>Sheet2!$B$5:$M$5</c:f>
              <c:numCache>
                <c:formatCode>0.0</c:formatCode>
                <c:ptCount val="12"/>
                <c:pt idx="0">
                  <c:v>1.7214397496087639</c:v>
                </c:pt>
                <c:pt idx="1">
                  <c:v>5.8723135271807836</c:v>
                </c:pt>
                <c:pt idx="2">
                  <c:v>5.4026991728341311</c:v>
                </c:pt>
                <c:pt idx="3">
                  <c:v>1.9750367107195301</c:v>
                </c:pt>
                <c:pt idx="4">
                  <c:v>14.095620193915078</c:v>
                </c:pt>
                <c:pt idx="5">
                  <c:v>14.361038961038961</c:v>
                </c:pt>
                <c:pt idx="6">
                  <c:v>2.6524667758965959</c:v>
                </c:pt>
                <c:pt idx="7">
                  <c:v>10.433275563258231</c:v>
                </c:pt>
                <c:pt idx="8">
                  <c:v>16.880038697194454</c:v>
                </c:pt>
                <c:pt idx="9">
                  <c:v>6.6129626219849014</c:v>
                </c:pt>
                <c:pt idx="10">
                  <c:v>14.750334970969183</c:v>
                </c:pt>
                <c:pt idx="11">
                  <c:v>12.162442396313363</c:v>
                </c:pt>
              </c:numCache>
            </c:numRef>
          </c:val>
          <c:extLst>
            <c:ext xmlns:c16="http://schemas.microsoft.com/office/drawing/2014/chart" uri="{C3380CC4-5D6E-409C-BE32-E72D297353CC}">
              <c16:uniqueId val="{00000003-E024-42EF-8242-D376C63FAD86}"/>
            </c:ext>
          </c:extLst>
        </c:ser>
        <c:dLbls>
          <c:showLegendKey val="0"/>
          <c:showVal val="0"/>
          <c:showCatName val="0"/>
          <c:showSerName val="0"/>
          <c:showPercent val="0"/>
          <c:showBubbleSize val="0"/>
        </c:dLbls>
        <c:gapWidth val="267"/>
        <c:overlap val="-43"/>
        <c:axId val="1179331200"/>
        <c:axId val="1179332288"/>
      </c:barChart>
      <c:catAx>
        <c:axId val="117933120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r>
                  <a:rPr lang="id-ID" b="1">
                    <a:solidFill>
                      <a:sysClr val="windowText" lastClr="000000"/>
                    </a:solidFill>
                    <a:latin typeface="Times New Roman" panose="02020603050405020304" pitchFamily="18" charset="0"/>
                    <a:cs typeface="Times New Roman" panose="02020603050405020304" pitchFamily="18" charset="0"/>
                  </a:rPr>
                  <a:t>Problem Type</a:t>
                </a:r>
                <a:endParaRPr lang="en-US" b="1">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id-ID"/>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700" b="0" i="0" u="none" strike="noStrike" kern="1200" cap="none" spc="0" normalizeH="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179332288"/>
        <c:crosses val="autoZero"/>
        <c:auto val="1"/>
        <c:lblAlgn val="ctr"/>
        <c:lblOffset val="100"/>
        <c:noMultiLvlLbl val="0"/>
      </c:catAx>
      <c:valAx>
        <c:axId val="11793322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solidFill>
                      <a:sysClr val="windowText" lastClr="000000"/>
                    </a:solidFill>
                    <a:latin typeface="Times New Roman" panose="02020603050405020304" pitchFamily="18" charset="0"/>
                    <a:cs typeface="Times New Roman" panose="02020603050405020304" pitchFamily="18" charset="0"/>
                    <a:sym typeface="Symbol" panose="05050102010706020507" pitchFamily="18" charset="2"/>
                  </a:rPr>
                  <a:t></a:t>
                </a:r>
                <a:r>
                  <a:rPr lang="id-ID">
                    <a:solidFill>
                      <a:sysClr val="windowText" lastClr="000000"/>
                    </a:solidFill>
                    <a:latin typeface="Times New Roman" panose="02020603050405020304" pitchFamily="18" charset="0"/>
                    <a:cs typeface="Times New Roman" panose="02020603050405020304" pitchFamily="18" charset="0"/>
                    <a:sym typeface="Symbol" panose="05050102010706020507" pitchFamily="18" charset="2"/>
                  </a:rPr>
                  <a:t>avg</a:t>
                </a:r>
                <a:endParaRPr lang="en-US">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id-ID"/>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117933120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9/26/2020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dirty="0"/>
          </a:p>
        </p:txBody>
      </p:sp>
      <p:sp>
        <p:nvSpPr>
          <p:cNvPr id="5" name="Footer Placeholder 4"/>
          <p:cNvSpPr>
            <a:spLocks noGrp="1"/>
          </p:cNvSpPr>
          <p:nvPr>
            <p:ph type="ftr" sz="quarter" idx="11"/>
          </p:nvPr>
        </p:nvSpPr>
        <p:spPr/>
        <p:txBody>
          <a:bodyPr/>
          <a:lstStyle/>
          <a:p>
            <a:r>
              <a:rPr lang="en-US" dirty="0"/>
              <a:t>ICOMCOS 2020, 29</a:t>
            </a:r>
            <a:r>
              <a:rPr lang="en-US" baseline="30000" dirty="0"/>
              <a:t>TH</a:t>
            </a:r>
            <a:r>
              <a:rPr lang="en-US" dirty="0"/>
              <a:t> September 2020</a:t>
            </a: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9/26/2020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9/26/2020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9/26/2020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ICOMCOS 2020, 29</a:t>
            </a:r>
            <a:r>
              <a:rPr lang="en-US" baseline="30000" dirty="0"/>
              <a:t>TH</a:t>
            </a:r>
            <a:r>
              <a:rPr lang="en-US" dirty="0"/>
              <a:t> September 2020</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t>Stochastic Fractal Search Algorithm in Permutation </a:t>
            </a:r>
            <a:r>
              <a:rPr lang="en-US" sz="3200" b="1" dirty="0" err="1"/>
              <a:t>Flowshop</a:t>
            </a:r>
            <a:r>
              <a:rPr lang="en-US" sz="3200" b="1" dirty="0"/>
              <a:t> </a:t>
            </a:r>
            <a:r>
              <a:rPr lang="en-US" sz="3200" b="1" dirty="0" err="1"/>
              <a:t>Schedulling</a:t>
            </a:r>
            <a:r>
              <a:rPr lang="en-US" sz="3200" b="1" dirty="0"/>
              <a:t> Problem </a:t>
            </a:r>
          </a:p>
        </p:txBody>
      </p:sp>
      <p:sp>
        <p:nvSpPr>
          <p:cNvPr id="3" name="Subtitle 2"/>
          <p:cNvSpPr>
            <a:spLocks noGrp="1"/>
          </p:cNvSpPr>
          <p:nvPr>
            <p:ph type="subTitle" idx="1"/>
          </p:nvPr>
        </p:nvSpPr>
        <p:spPr/>
        <p:txBody>
          <a:bodyPr>
            <a:normAutofit/>
          </a:bodyPr>
          <a:lstStyle/>
          <a:p>
            <a:r>
              <a:rPr lang="en-US" sz="1800" dirty="0"/>
              <a:t>Ayomi Sasmito and Asri </a:t>
            </a:r>
            <a:r>
              <a:rPr lang="en-US" sz="1800" dirty="0" err="1"/>
              <a:t>Bekti</a:t>
            </a:r>
            <a:r>
              <a:rPr lang="en-US" sz="1800" dirty="0"/>
              <a:t> </a:t>
            </a:r>
            <a:r>
              <a:rPr lang="en-US" sz="1800" dirty="0" err="1"/>
              <a:t>Pratiwi</a:t>
            </a:r>
            <a:endParaRPr lang="en-US" sz="200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06EE-BB1E-42FD-A5FE-7FB432AD5542}"/>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FDDBC1DD-287A-49F5-ACE9-7BB39F301175}"/>
              </a:ext>
            </a:extLst>
          </p:cNvPr>
          <p:cNvSpPr>
            <a:spLocks noGrp="1"/>
          </p:cNvSpPr>
          <p:nvPr>
            <p:ph idx="1"/>
          </p:nvPr>
        </p:nvSpPr>
        <p:spPr/>
        <p:txBody>
          <a:bodyPr/>
          <a:lstStyle/>
          <a:p>
            <a:endParaRPr lang="id-ID" dirty="0"/>
          </a:p>
        </p:txBody>
      </p:sp>
      <p:grpSp>
        <p:nvGrpSpPr>
          <p:cNvPr id="6" name="Group 5">
            <a:extLst>
              <a:ext uri="{FF2B5EF4-FFF2-40B4-BE49-F238E27FC236}">
                <a16:creationId xmlns:a16="http://schemas.microsoft.com/office/drawing/2014/main" id="{94CB9EE5-B92D-49FA-B18F-D9A09B205783}"/>
              </a:ext>
            </a:extLst>
          </p:cNvPr>
          <p:cNvGrpSpPr/>
          <p:nvPr/>
        </p:nvGrpSpPr>
        <p:grpSpPr>
          <a:xfrm>
            <a:off x="2776424" y="120650"/>
            <a:ext cx="7416824" cy="6616700"/>
            <a:chOff x="0" y="0"/>
            <a:chExt cx="4872664" cy="7434469"/>
          </a:xfrm>
        </p:grpSpPr>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3D777484-3327-4EB6-9BD4-4AB7CA509A4E}"/>
                    </a:ext>
                  </a:extLst>
                </p:cNvPr>
                <p:cNvSpPr/>
                <p:nvPr/>
              </p:nvSpPr>
              <p:spPr>
                <a:xfrm>
                  <a:off x="1276350" y="1371600"/>
                  <a:ext cx="1785418" cy="3632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lvl="0" indent="-342900" algn="just">
                    <a:lnSpc>
                      <a:spcPct val="107000"/>
                    </a:lnSpc>
                    <a:buFont typeface="Times New Roman" panose="02020603050405020304" pitchFamily="18" charset="0"/>
                    <a:buChar char="-"/>
                  </a:pPr>
                  <a:r>
                    <a:rPr lang="en-US" sz="900">
                      <a:effectLst/>
                      <a:latin typeface="Times New Roman" panose="02020603050405020304" pitchFamily="18" charset="0"/>
                      <a:ea typeface="Calibri" panose="020F0502020204030204" pitchFamily="34" charset="0"/>
                      <a:cs typeface="Arial" panose="020B0604020202020204" pitchFamily="34" charset="0"/>
                    </a:rPr>
                    <a:t>Evaluate fitness function</a:t>
                  </a:r>
                  <a:endParaRPr lang="id-ID" sz="90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Times New Roman" panose="02020603050405020304" pitchFamily="18" charset="0"/>
                    <a:buChar char="-"/>
                  </a:pPr>
                  <a:r>
                    <a:rPr lang="en-US" sz="900">
                      <a:effectLst/>
                      <a:latin typeface="Times New Roman" panose="02020603050405020304" pitchFamily="18" charset="0"/>
                      <a:ea typeface="Calibri" panose="020F0502020204030204" pitchFamily="34" charset="0"/>
                      <a:cs typeface="Arial" panose="020B0604020202020204" pitchFamily="34" charset="0"/>
                    </a:rPr>
                    <a:t>Identify the best </a:t>
                  </a:r>
                  <a:r>
                    <a:rPr lang="id-ID" sz="900">
                      <a:effectLst/>
                      <a:latin typeface="Times New Roman" panose="02020603050405020304" pitchFamily="18" charset="0"/>
                      <a:ea typeface="Calibri" panose="020F0502020204030204" pitchFamily="34" charset="0"/>
                      <a:cs typeface="Arial" panose="020B0604020202020204" pitchFamily="34" charset="0"/>
                    </a:rPr>
                    <a:t>particle</a:t>
                  </a:r>
                  <a:r>
                    <a:rPr lang="en-US" sz="9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900" i="1">
                              <a:effectLst/>
                              <a:latin typeface="Cambria Math" panose="02040503050406030204" pitchFamily="18" charset="0"/>
                              <a:ea typeface="Calibri" panose="020F0502020204030204" pitchFamily="34" charset="0"/>
                              <a:cs typeface="Arial" panose="020B0604020202020204" pitchFamily="34" charset="0"/>
                            </a:rPr>
                          </m:ctrlPr>
                        </m:sSubPr>
                        <m:e>
                          <m:r>
                            <a:rPr lang="en-US" sz="900" i="1">
                              <a:effectLst/>
                              <a:latin typeface="Cambria Math" panose="02040503050406030204" pitchFamily="18" charset="0"/>
                              <a:ea typeface="Calibri" panose="020F0502020204030204" pitchFamily="34" charset="0"/>
                              <a:cs typeface="Arial" panose="020B0604020202020204" pitchFamily="34" charset="0"/>
                            </a:rPr>
                            <m:t>𝑋</m:t>
                          </m:r>
                        </m:e>
                        <m:sub>
                          <m:r>
                            <a:rPr lang="en-US" sz="900" i="1">
                              <a:effectLst/>
                              <a:latin typeface="Cambria Math" panose="02040503050406030204" pitchFamily="18" charset="0"/>
                              <a:ea typeface="Calibri" panose="020F0502020204030204" pitchFamily="34" charset="0"/>
                              <a:cs typeface="Arial" panose="020B0604020202020204" pitchFamily="34" charset="0"/>
                            </a:rPr>
                            <m:t>𝑏𝑒𝑠𝑡</m:t>
                          </m:r>
                        </m:sub>
                      </m:sSub>
                      <m:r>
                        <a:rPr lang="en-US" sz="900" i="1">
                          <a:effectLst/>
                          <a:latin typeface="Cambria Math" panose="02040503050406030204" pitchFamily="18" charset="0"/>
                          <a:ea typeface="Calibri" panose="020F0502020204030204" pitchFamily="34" charset="0"/>
                          <a:cs typeface="Arial" panose="020B0604020202020204" pitchFamily="34" charset="0"/>
                        </a:rPr>
                        <m:t>)</m:t>
                      </m:r>
                    </m:oMath>
                  </a14:m>
                  <a:r>
                    <a:rPr lang="en-US" sz="900">
                      <a:effectLst/>
                      <a:latin typeface="Times New Roman" panose="02020603050405020304" pitchFamily="18" charset="0"/>
                      <a:ea typeface="Times New Roman" panose="02020603050405020304" pitchFamily="18" charset="0"/>
                      <a:cs typeface="Arial" panose="020B0604020202020204" pitchFamily="34" charset="0"/>
                    </a:rPr>
                    <a:t> </a:t>
                  </a:r>
                  <a:endParaRPr lang="id-ID" sz="9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p:sp>
              <p:nvSpPr>
                <p:cNvPr id="7" name="Rectangle 6">
                  <a:extLst>
                    <a:ext uri="{FF2B5EF4-FFF2-40B4-BE49-F238E27FC236}">
                      <a16:creationId xmlns:a16="http://schemas.microsoft.com/office/drawing/2014/main" id="{3D777484-3327-4EB6-9BD4-4AB7CA509A4E}"/>
                    </a:ext>
                  </a:extLst>
                </p:cNvPr>
                <p:cNvSpPr>
                  <a:spLocks noRot="1" noChangeAspect="1" noMove="1" noResize="1" noEditPoints="1" noAdjustHandles="1" noChangeArrowheads="1" noChangeShapeType="1" noTextEdit="1"/>
                </p:cNvSpPr>
                <p:nvPr/>
              </p:nvSpPr>
              <p:spPr>
                <a:xfrm>
                  <a:off x="1276350" y="1371600"/>
                  <a:ext cx="1785418" cy="363219"/>
                </a:xfrm>
                <a:prstGeom prst="rect">
                  <a:avLst/>
                </a:prstGeom>
                <a:blipFill>
                  <a:blip r:embed="rId2"/>
                  <a:stretch>
                    <a:fillRect t="-5455" b="-12727"/>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CD11C8D5-C93C-43AC-95F9-6B4EA8EDA243}"/>
                    </a:ext>
                  </a:extLst>
                </p:cNvPr>
                <p:cNvSpPr/>
                <p:nvPr/>
              </p:nvSpPr>
              <p:spPr>
                <a:xfrm>
                  <a:off x="1809750" y="1866900"/>
                  <a:ext cx="694869" cy="21927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rPr>
                          <m:t>𝑖𝑡𝑒𝑟</m:t>
                        </m:r>
                        <m:r>
                          <a:rPr lang="en-US" sz="900" i="1">
                            <a:effectLst/>
                            <a:latin typeface="Cambria Math" panose="02040503050406030204" pitchFamily="18" charset="0"/>
                            <a:ea typeface="Times New Roman" panose="02020603050405020304" pitchFamily="18" charset="0"/>
                          </a:rPr>
                          <m:t>=1</m:t>
                        </m:r>
                      </m:oMath>
                    </m:oMathPara>
                  </a14:m>
                  <a:endParaRPr lang="id-ID" sz="900">
                    <a:effectLst/>
                    <a:latin typeface="Times New Roman" panose="02020603050405020304" pitchFamily="18" charset="0"/>
                    <a:ea typeface="Times New Roman" panose="02020603050405020304" pitchFamily="18" charset="0"/>
                  </a:endParaRPr>
                </a:p>
              </p:txBody>
            </p:sp>
          </mc:Choice>
          <mc:Fallback>
            <p:sp>
              <p:nvSpPr>
                <p:cNvPr id="8" name="Rectangle 7">
                  <a:extLst>
                    <a:ext uri="{FF2B5EF4-FFF2-40B4-BE49-F238E27FC236}">
                      <a16:creationId xmlns:a16="http://schemas.microsoft.com/office/drawing/2014/main" id="{CD11C8D5-C93C-43AC-95F9-6B4EA8EDA243}"/>
                    </a:ext>
                  </a:extLst>
                </p:cNvPr>
                <p:cNvSpPr>
                  <a:spLocks noRot="1" noChangeAspect="1" noMove="1" noResize="1" noEditPoints="1" noAdjustHandles="1" noChangeArrowheads="1" noChangeShapeType="1" noTextEdit="1"/>
                </p:cNvSpPr>
                <p:nvPr/>
              </p:nvSpPr>
              <p:spPr>
                <a:xfrm>
                  <a:off x="1809750" y="1866900"/>
                  <a:ext cx="694869" cy="219276"/>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7ED0E65-CF6A-43C2-A243-7DEDF30855FA}"/>
                    </a:ext>
                  </a:extLst>
                </p:cNvPr>
                <p:cNvSpPr/>
                <p:nvPr/>
              </p:nvSpPr>
              <p:spPr>
                <a:xfrm>
                  <a:off x="1676400" y="2247900"/>
                  <a:ext cx="996462" cy="25420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rPr>
                          <m:t>𝐷𝑖𝑓𝑓</m:t>
                        </m:r>
                        <m:r>
                          <a:rPr lang="en-US" sz="900" i="1">
                            <a:effectLst/>
                            <a:latin typeface="Cambria Math" panose="02040503050406030204" pitchFamily="18" charset="0"/>
                            <a:ea typeface="Times New Roman" panose="02020603050405020304" pitchFamily="18" charset="0"/>
                          </a:rPr>
                          <m:t>=1</m:t>
                        </m:r>
                      </m:oMath>
                    </m:oMathPara>
                  </a14:m>
                  <a:endParaRPr lang="id-ID" sz="900">
                    <a:effectLst/>
                    <a:latin typeface="Times New Roman" panose="02020603050405020304" pitchFamily="18" charset="0"/>
                    <a:ea typeface="Times New Roman" panose="02020603050405020304" pitchFamily="18" charset="0"/>
                  </a:endParaRPr>
                </a:p>
              </p:txBody>
            </p:sp>
          </mc:Choice>
          <mc:Fallback>
            <p:sp>
              <p:nvSpPr>
                <p:cNvPr id="9" name="Rectangle 8">
                  <a:extLst>
                    <a:ext uri="{FF2B5EF4-FFF2-40B4-BE49-F238E27FC236}">
                      <a16:creationId xmlns:a16="http://schemas.microsoft.com/office/drawing/2014/main" id="{47ED0E65-CF6A-43C2-A243-7DEDF30855FA}"/>
                    </a:ext>
                  </a:extLst>
                </p:cNvPr>
                <p:cNvSpPr>
                  <a:spLocks noRot="1" noChangeAspect="1" noMove="1" noResize="1" noEditPoints="1" noAdjustHandles="1" noChangeArrowheads="1" noChangeShapeType="1" noTextEdit="1"/>
                </p:cNvSpPr>
                <p:nvPr/>
              </p:nvSpPr>
              <p:spPr>
                <a:xfrm>
                  <a:off x="1676400" y="2247900"/>
                  <a:ext cx="996462" cy="254201"/>
                </a:xfrm>
                <a:prstGeom prst="rect">
                  <a:avLst/>
                </a:prstGeom>
                <a:blipFill>
                  <a:blip r:embed="rId4"/>
                  <a:stretch>
                    <a:fillRect/>
                  </a:stretch>
                </a:blipFill>
              </p:spPr>
              <p:txBody>
                <a:bodyPr/>
                <a:lstStyle/>
                <a:p>
                  <a:r>
                    <a:rPr lang="id-ID">
                      <a:noFill/>
                    </a:rPr>
                    <a:t> </a:t>
                  </a:r>
                </a:p>
              </p:txBody>
            </p:sp>
          </mc:Fallback>
        </mc:AlternateContent>
        <p:grpSp>
          <p:nvGrpSpPr>
            <p:cNvPr id="10" name="Group 9">
              <a:extLst>
                <a:ext uri="{FF2B5EF4-FFF2-40B4-BE49-F238E27FC236}">
                  <a16:creationId xmlns:a16="http://schemas.microsoft.com/office/drawing/2014/main" id="{B590DC16-DBBA-46D1-B1AE-E98B5B9D2F2E}"/>
                </a:ext>
              </a:extLst>
            </p:cNvPr>
            <p:cNvGrpSpPr/>
            <p:nvPr/>
          </p:nvGrpSpPr>
          <p:grpSpPr>
            <a:xfrm>
              <a:off x="1276350" y="0"/>
              <a:ext cx="1767000" cy="1366830"/>
              <a:chOff x="14010" y="0"/>
              <a:chExt cx="1786965" cy="1416873"/>
            </a:xfrm>
          </p:grpSpPr>
          <p:sp>
            <p:nvSpPr>
              <p:cNvPr id="41" name="Flowchart: Terminator 40">
                <a:extLst>
                  <a:ext uri="{FF2B5EF4-FFF2-40B4-BE49-F238E27FC236}">
                    <a16:creationId xmlns:a16="http://schemas.microsoft.com/office/drawing/2014/main" id="{73E29170-EBD5-4E0B-A358-73856EFB7C9D}"/>
                  </a:ext>
                </a:extLst>
              </p:cNvPr>
              <p:cNvSpPr/>
              <p:nvPr/>
            </p:nvSpPr>
            <p:spPr>
              <a:xfrm>
                <a:off x="531446" y="0"/>
                <a:ext cx="744146" cy="346636"/>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a:effectLst/>
                    <a:latin typeface="Times New Roman" panose="02020603050405020304" pitchFamily="18" charset="0"/>
                    <a:ea typeface="Times New Roman" panose="02020603050405020304" pitchFamily="18" charset="0"/>
                  </a:rPr>
                  <a:t>Start</a:t>
                </a:r>
                <a:endParaRPr lang="id-ID" sz="9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42" name="Rectangle 41">
                    <a:extLst>
                      <a:ext uri="{FF2B5EF4-FFF2-40B4-BE49-F238E27FC236}">
                        <a16:creationId xmlns:a16="http://schemas.microsoft.com/office/drawing/2014/main" id="{E80B2382-2B7A-4947-BC1F-7FEFBB01D778}"/>
                      </a:ext>
                    </a:extLst>
                  </p:cNvPr>
                  <p:cNvSpPr/>
                  <p:nvPr/>
                </p:nvSpPr>
                <p:spPr>
                  <a:xfrm>
                    <a:off x="14011" y="500184"/>
                    <a:ext cx="1786480" cy="38128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a:effectLst/>
                        <a:latin typeface="Times New Roman" panose="02020603050405020304" pitchFamily="18" charset="0"/>
                        <a:ea typeface="Times New Roman" panose="02020603050405020304" pitchFamily="18" charset="0"/>
                      </a:rPr>
                      <a:t>Initialization parameters (</a:t>
                    </a:r>
                    <a14:m>
                      <m:oMath xmlns:m="http://schemas.openxmlformats.org/officeDocument/2006/math">
                        <m:sSub>
                          <m:sSubPr>
                            <m:ctrlPr>
                              <a:rPr lang="id-ID" sz="900" i="1">
                                <a:effectLst/>
                                <a:latin typeface="Cambria Math" panose="02040503050406030204" pitchFamily="18" charset="0"/>
                                <a:ea typeface="Times New Roman" panose="02020603050405020304" pitchFamily="18" charset="0"/>
                              </a:rPr>
                            </m:ctrlPr>
                          </m:sSubPr>
                          <m:e>
                            <m:r>
                              <a:rPr lang="en-US" sz="900" i="1">
                                <a:effectLst/>
                                <a:latin typeface="Cambria Math" panose="02040503050406030204" pitchFamily="18" charset="0"/>
                                <a:ea typeface="Times New Roman" panose="02020603050405020304" pitchFamily="18" charset="0"/>
                              </a:rPr>
                              <m:t>𝑁</m:t>
                            </m:r>
                          </m:e>
                          <m:sub>
                            <m:r>
                              <a:rPr lang="en-US" sz="900" i="1">
                                <a:effectLst/>
                                <a:latin typeface="Cambria Math" panose="02040503050406030204" pitchFamily="18" charset="0"/>
                                <a:ea typeface="Times New Roman" panose="02020603050405020304" pitchFamily="18" charset="0"/>
                              </a:rPr>
                              <m:t>𝑝</m:t>
                            </m:r>
                          </m:sub>
                        </m:sSub>
                        <m:r>
                          <a:rPr lang="en-US" sz="900" i="1">
                            <a:effectLst/>
                            <a:latin typeface="Cambria Math" panose="02040503050406030204" pitchFamily="18" charset="0"/>
                            <a:ea typeface="Times New Roman" panose="02020603050405020304" pitchFamily="18" charset="0"/>
                          </a:rPr>
                          <m:t>, </m:t>
                        </m:r>
                        <m:r>
                          <a:rPr lang="en-US" sz="900" i="1">
                            <a:effectLst/>
                            <a:latin typeface="Cambria Math" panose="02040503050406030204" pitchFamily="18" charset="0"/>
                            <a:ea typeface="Times New Roman" panose="02020603050405020304" pitchFamily="18" charset="0"/>
                          </a:rPr>
                          <m:t>𝑀𝐷𝑁</m:t>
                        </m:r>
                        <m:r>
                          <a:rPr lang="en-US" sz="900" i="1">
                            <a:effectLst/>
                            <a:latin typeface="Cambria Math" panose="02040503050406030204" pitchFamily="18" charset="0"/>
                            <a:ea typeface="Times New Roman" panose="02020603050405020304" pitchFamily="18" charset="0"/>
                          </a:rPr>
                          <m:t>, </m:t>
                        </m:r>
                        <m:r>
                          <a:rPr lang="en-US" sz="900" i="1">
                            <a:effectLst/>
                            <a:latin typeface="Cambria Math" panose="02040503050406030204" pitchFamily="18" charset="0"/>
                            <a:ea typeface="Times New Roman" panose="02020603050405020304" pitchFamily="18" charset="0"/>
                          </a:rPr>
                          <m:t>𝑚𝑎</m:t>
                        </m:r>
                        <m:sSub>
                          <m:sSubPr>
                            <m:ctrlPr>
                              <a:rPr lang="id-ID" sz="900" i="1">
                                <a:effectLst/>
                                <a:latin typeface="Cambria Math" panose="02040503050406030204" pitchFamily="18" charset="0"/>
                                <a:ea typeface="Times New Roman" panose="02020603050405020304" pitchFamily="18" charset="0"/>
                              </a:rPr>
                            </m:ctrlPr>
                          </m:sSubPr>
                          <m:e>
                            <m:r>
                              <a:rPr lang="en-US" sz="900" i="1">
                                <a:effectLst/>
                                <a:latin typeface="Cambria Math" panose="02040503050406030204" pitchFamily="18" charset="0"/>
                                <a:ea typeface="Times New Roman" panose="02020603050405020304" pitchFamily="18" charset="0"/>
                              </a:rPr>
                              <m:t>𝑥</m:t>
                            </m:r>
                          </m:e>
                          <m:sub>
                            <m:r>
                              <a:rPr lang="en-US" sz="900" i="1">
                                <a:effectLst/>
                                <a:latin typeface="Cambria Math" panose="02040503050406030204" pitchFamily="18" charset="0"/>
                                <a:ea typeface="Times New Roman" panose="02020603050405020304" pitchFamily="18" charset="0"/>
                              </a:rPr>
                              <m:t>𝑖𝑡𝑒𝑟</m:t>
                            </m:r>
                          </m:sub>
                        </m:sSub>
                        <m:r>
                          <a:rPr lang="en-US" sz="900" i="1">
                            <a:effectLst/>
                            <a:latin typeface="Cambria Math" panose="02040503050406030204" pitchFamily="18" charset="0"/>
                            <a:ea typeface="Times New Roman" panose="02020603050405020304" pitchFamily="18" charset="0"/>
                          </a:rPr>
                          <m:t>, </m:t>
                        </m:r>
                        <m:r>
                          <a:rPr lang="en-US" sz="900" i="1">
                            <a:effectLst/>
                            <a:latin typeface="Cambria Math" panose="02040503050406030204" pitchFamily="18" charset="0"/>
                            <a:ea typeface="Times New Roman" panose="02020603050405020304" pitchFamily="18" charset="0"/>
                          </a:rPr>
                          <m:t>𝐺𝑤</m:t>
                        </m:r>
                        <m:r>
                          <a:rPr lang="en-US" sz="900" i="1">
                            <a:effectLst/>
                            <a:latin typeface="Cambria Math" panose="02040503050406030204" pitchFamily="18" charset="0"/>
                            <a:ea typeface="Times New Roman" panose="02020603050405020304" pitchFamily="18" charset="0"/>
                          </a:rPr>
                          <m:t>)</m:t>
                        </m:r>
                      </m:oMath>
                    </a14:m>
                    <a:endParaRPr lang="id-ID" sz="900">
                      <a:effectLst/>
                      <a:latin typeface="Times New Roman" panose="02020603050405020304" pitchFamily="18" charset="0"/>
                      <a:ea typeface="Times New Roman" panose="02020603050405020304" pitchFamily="18" charset="0"/>
                    </a:endParaRPr>
                  </a:p>
                </p:txBody>
              </p:sp>
            </mc:Choice>
            <mc:Fallback>
              <p:sp>
                <p:nvSpPr>
                  <p:cNvPr id="42" name="Rectangle 41">
                    <a:extLst>
                      <a:ext uri="{FF2B5EF4-FFF2-40B4-BE49-F238E27FC236}">
                        <a16:creationId xmlns:a16="http://schemas.microsoft.com/office/drawing/2014/main" id="{E80B2382-2B7A-4947-BC1F-7FEFBB01D778}"/>
                      </a:ext>
                    </a:extLst>
                  </p:cNvPr>
                  <p:cNvSpPr>
                    <a:spLocks noRot="1" noChangeAspect="1" noMove="1" noResize="1" noEditPoints="1" noAdjustHandles="1" noChangeArrowheads="1" noChangeShapeType="1" noTextEdit="1"/>
                  </p:cNvSpPr>
                  <p:nvPr/>
                </p:nvSpPr>
                <p:spPr>
                  <a:xfrm>
                    <a:off x="14011" y="500184"/>
                    <a:ext cx="1786480" cy="381284"/>
                  </a:xfrm>
                  <a:prstGeom prst="rect">
                    <a:avLst/>
                  </a:prstGeom>
                  <a:blipFill>
                    <a:blip r:embed="rId5"/>
                    <a:stretch>
                      <a:fillRect/>
                    </a:stretch>
                  </a:blipFill>
                </p:spPr>
                <p:txBody>
                  <a:bodyPr/>
                  <a:lstStyle/>
                  <a:p>
                    <a:r>
                      <a:rPr lang="id-ID">
                        <a:noFill/>
                      </a:rPr>
                      <a:t> </a:t>
                    </a:r>
                  </a:p>
                </p:txBody>
              </p:sp>
            </mc:Fallback>
          </mc:AlternateContent>
          <p:sp>
            <p:nvSpPr>
              <p:cNvPr id="43" name="Rectangle 42">
                <a:extLst>
                  <a:ext uri="{FF2B5EF4-FFF2-40B4-BE49-F238E27FC236}">
                    <a16:creationId xmlns:a16="http://schemas.microsoft.com/office/drawing/2014/main" id="{293001D5-0A08-47BF-A966-313E4C6E3A8D}"/>
                  </a:ext>
                </a:extLst>
              </p:cNvPr>
              <p:cNvSpPr/>
              <p:nvPr/>
            </p:nvSpPr>
            <p:spPr>
              <a:xfrm>
                <a:off x="14010" y="1036073"/>
                <a:ext cx="1786965" cy="25101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a:effectLst/>
                    <a:latin typeface="Times New Roman" panose="02020603050405020304" pitchFamily="18" charset="0"/>
                    <a:ea typeface="Times New Roman" panose="02020603050405020304" pitchFamily="18" charset="0"/>
                  </a:rPr>
                  <a:t>Generate initial population randomly</a:t>
                </a:r>
                <a:endParaRPr lang="id-ID" sz="900">
                  <a:effectLst/>
                  <a:latin typeface="Times New Roman" panose="02020603050405020304" pitchFamily="18" charset="0"/>
                  <a:ea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911AFAA1-197B-4B68-9015-51A91D834F1C}"/>
                  </a:ext>
                </a:extLst>
              </p:cNvPr>
              <p:cNvCxnSpPr/>
              <p:nvPr/>
            </p:nvCxnSpPr>
            <p:spPr>
              <a:xfrm>
                <a:off x="903449" y="346613"/>
                <a:ext cx="3732" cy="153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F9A4903-F480-4B62-A85D-05BE2DCC78E8}"/>
                  </a:ext>
                </a:extLst>
              </p:cNvPr>
              <p:cNvCxnSpPr/>
              <p:nvPr/>
            </p:nvCxnSpPr>
            <p:spPr>
              <a:xfrm>
                <a:off x="907181" y="881408"/>
                <a:ext cx="242" cy="154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0AFB83EA-7B53-48F1-9BBC-70FC189362BB}"/>
                  </a:ext>
                </a:extLst>
              </p:cNvPr>
              <p:cNvCxnSpPr/>
              <p:nvPr/>
            </p:nvCxnSpPr>
            <p:spPr>
              <a:xfrm>
                <a:off x="907493" y="1287085"/>
                <a:ext cx="2307" cy="129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1" name="Straight Arrow Connector 10">
              <a:extLst>
                <a:ext uri="{FF2B5EF4-FFF2-40B4-BE49-F238E27FC236}">
                  <a16:creationId xmlns:a16="http://schemas.microsoft.com/office/drawing/2014/main" id="{6D3824BB-8FD8-499F-B910-3DD1001F9509}"/>
                </a:ext>
              </a:extLst>
            </p:cNvPr>
            <p:cNvCxnSpPr/>
            <p:nvPr/>
          </p:nvCxnSpPr>
          <p:spPr>
            <a:xfrm>
              <a:off x="2171700" y="1733550"/>
              <a:ext cx="1016" cy="13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E46C63A-FBC2-43BC-9449-566431B09841}"/>
                </a:ext>
              </a:extLst>
            </p:cNvPr>
            <p:cNvCxnSpPr/>
            <p:nvPr/>
          </p:nvCxnSpPr>
          <p:spPr>
            <a:xfrm>
              <a:off x="2171700" y="2095500"/>
              <a:ext cx="2306" cy="150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D5DC5E4-7AE8-4D68-BAC9-C6271ADDDB9C}"/>
                </a:ext>
              </a:extLst>
            </p:cNvPr>
            <p:cNvCxnSpPr/>
            <p:nvPr/>
          </p:nvCxnSpPr>
          <p:spPr>
            <a:xfrm flipH="1">
              <a:off x="2171700" y="2495550"/>
              <a:ext cx="1313" cy="157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96C8326E-6337-4AA7-A86F-D1F624DACCAF}"/>
                    </a:ext>
                  </a:extLst>
                </p:cNvPr>
                <p:cNvSpPr/>
                <p:nvPr/>
              </p:nvSpPr>
              <p:spPr>
                <a:xfrm>
                  <a:off x="1276350" y="2647949"/>
                  <a:ext cx="1795847" cy="6600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lvl="0" indent="-342900" algn="just">
                    <a:buFont typeface="Times New Roman" panose="02020603050405020304" pitchFamily="18" charset="0"/>
                    <a:buChar char="-"/>
                  </a:pPr>
                  <a:r>
                    <a:rPr lang="en-US" sz="900" dirty="0">
                      <a:effectLst/>
                      <a:latin typeface="Times New Roman" panose="02020603050405020304" pitchFamily="18" charset="0"/>
                      <a:ea typeface="Times New Roman" panose="02020603050405020304" pitchFamily="18" charset="0"/>
                      <a:cs typeface="Arial" panose="020B0604020202020204" pitchFamily="34" charset="0"/>
                    </a:rPr>
                    <a:t>Generate new p</a:t>
                  </a:r>
                  <a:r>
                    <a:rPr lang="id-ID" sz="900" dirty="0">
                      <a:effectLst/>
                      <a:latin typeface="Times New Roman" panose="02020603050405020304" pitchFamily="18" charset="0"/>
                      <a:ea typeface="Times New Roman" panose="02020603050405020304" pitchFamily="18" charset="0"/>
                      <a:cs typeface="Arial" panose="020B0604020202020204" pitchFamily="34" charset="0"/>
                    </a:rPr>
                    <a:t>article</a:t>
                  </a:r>
                  <a:r>
                    <a:rPr lang="en-US" sz="900" dirty="0">
                      <a:effectLst/>
                      <a:latin typeface="Times New Roman" panose="02020603050405020304" pitchFamily="18" charset="0"/>
                      <a:ea typeface="Times New Roman" panose="02020603050405020304" pitchFamily="18" charset="0"/>
                      <a:cs typeface="Arial" panose="020B0604020202020204" pitchFamily="34" charset="0"/>
                    </a:rPr>
                    <a:t>s </a:t>
                  </a:r>
                  <a:endParaRPr lang="id-ID" sz="9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buFont typeface="Times New Roman" panose="02020603050405020304" pitchFamily="18" charset="0"/>
                    <a:buChar char="-"/>
                  </a:pPr>
                  <a:r>
                    <a:rPr lang="en-US" sz="900" dirty="0">
                      <a:effectLst/>
                      <a:latin typeface="Times New Roman" panose="02020603050405020304" pitchFamily="18" charset="0"/>
                      <a:ea typeface="Calibri" panose="020F0502020204030204" pitchFamily="34" charset="0"/>
                      <a:cs typeface="Arial" panose="020B0604020202020204" pitchFamily="34" charset="0"/>
                    </a:rPr>
                    <a:t>Evaluate fitness </a:t>
                  </a:r>
                  <a:r>
                    <a:rPr lang="id-ID" sz="900" dirty="0">
                      <a:effectLst/>
                      <a:latin typeface="Times New Roman" panose="02020603050405020304" pitchFamily="18" charset="0"/>
                      <a:ea typeface="Calibri" panose="020F0502020204030204" pitchFamily="34" charset="0"/>
                      <a:cs typeface="Arial" panose="020B0604020202020204" pitchFamily="34" charset="0"/>
                    </a:rPr>
                    <a:t>values</a:t>
                  </a:r>
                </a:p>
                <a:p>
                  <a:pPr marL="342900" lvl="0" indent="-342900" algn="just">
                    <a:buFont typeface="Times New Roman" panose="02020603050405020304" pitchFamily="18" charset="0"/>
                    <a:buChar char="-"/>
                  </a:pPr>
                  <a:r>
                    <a:rPr lang="id-ID" sz="900" dirty="0">
                      <a:effectLst/>
                      <a:latin typeface="Times New Roman" panose="02020603050405020304" pitchFamily="18" charset="0"/>
                      <a:ea typeface="Calibri" panose="020F0502020204030204" pitchFamily="34" charset="0"/>
                      <a:cs typeface="Arial" panose="020B0604020202020204" pitchFamily="34" charset="0"/>
                    </a:rPr>
                    <a:t>Update the particles</a:t>
                  </a:r>
                </a:p>
                <a:p>
                  <a:pPr marL="342900" lvl="0" indent="-342900" algn="just">
                    <a:spcAft>
                      <a:spcPts val="800"/>
                    </a:spcAft>
                    <a:buFont typeface="Times New Roman" panose="02020603050405020304" pitchFamily="18" charset="0"/>
                    <a:buChar char="-"/>
                  </a:pPr>
                  <a:r>
                    <a:rPr lang="en-US" sz="900" dirty="0">
                      <a:effectLst/>
                      <a:latin typeface="Times New Roman" panose="02020603050405020304" pitchFamily="18" charset="0"/>
                      <a:ea typeface="Calibri" panose="020F0502020204030204" pitchFamily="34" charset="0"/>
                      <a:cs typeface="Arial" panose="020B0604020202020204" pitchFamily="34" charset="0"/>
                    </a:rPr>
                    <a:t>Identify the best </a:t>
                  </a:r>
                  <a:r>
                    <a:rPr lang="id-ID" sz="900" dirty="0">
                      <a:effectLst/>
                      <a:latin typeface="Times New Roman" panose="02020603050405020304" pitchFamily="18" charset="0"/>
                      <a:ea typeface="Calibri" panose="020F0502020204030204" pitchFamily="34" charset="0"/>
                      <a:cs typeface="Arial" panose="020B0604020202020204" pitchFamily="34" charset="0"/>
                    </a:rPr>
                    <a:t>particle</a:t>
                  </a:r>
                  <a:r>
                    <a:rPr lang="en-US" sz="9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900" i="1">
                              <a:effectLst/>
                              <a:latin typeface="Cambria Math" panose="02040503050406030204" pitchFamily="18" charset="0"/>
                              <a:ea typeface="Calibri" panose="020F0502020204030204" pitchFamily="34" charset="0"/>
                              <a:cs typeface="Arial" panose="020B0604020202020204" pitchFamily="34" charset="0"/>
                            </a:rPr>
                          </m:ctrlPr>
                        </m:sSubPr>
                        <m:e>
                          <m:r>
                            <a:rPr lang="en-US" sz="900" i="1">
                              <a:effectLst/>
                              <a:latin typeface="Cambria Math" panose="02040503050406030204" pitchFamily="18" charset="0"/>
                              <a:ea typeface="Calibri" panose="020F0502020204030204" pitchFamily="34" charset="0"/>
                              <a:cs typeface="Arial" panose="020B0604020202020204" pitchFamily="34" charset="0"/>
                            </a:rPr>
                            <m:t>𝑋</m:t>
                          </m:r>
                        </m:e>
                        <m:sub>
                          <m:r>
                            <a:rPr lang="en-US" sz="900" i="1">
                              <a:effectLst/>
                              <a:latin typeface="Cambria Math" panose="02040503050406030204" pitchFamily="18" charset="0"/>
                              <a:ea typeface="Calibri" panose="020F0502020204030204" pitchFamily="34" charset="0"/>
                              <a:cs typeface="Arial" panose="020B0604020202020204" pitchFamily="34" charset="0"/>
                            </a:rPr>
                            <m:t>𝑏𝑒𝑠𝑡</m:t>
                          </m:r>
                        </m:sub>
                      </m:sSub>
                      <m:r>
                        <a:rPr lang="en-US" sz="900" i="1">
                          <a:effectLst/>
                          <a:latin typeface="Cambria Math" panose="02040503050406030204" pitchFamily="18" charset="0"/>
                          <a:ea typeface="Calibri" panose="020F0502020204030204" pitchFamily="34" charset="0"/>
                          <a:cs typeface="Arial" panose="020B0604020202020204" pitchFamily="34" charset="0"/>
                        </a:rPr>
                        <m:t>)</m:t>
                      </m:r>
                    </m:oMath>
                  </a14:m>
                  <a:endParaRPr lang="id-ID" sz="9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p:sp>
              <p:nvSpPr>
                <p:cNvPr id="14" name="Rectangle 13">
                  <a:extLst>
                    <a:ext uri="{FF2B5EF4-FFF2-40B4-BE49-F238E27FC236}">
                      <a16:creationId xmlns:a16="http://schemas.microsoft.com/office/drawing/2014/main" id="{96C8326E-6337-4AA7-A86F-D1F624DACCAF}"/>
                    </a:ext>
                  </a:extLst>
                </p:cNvPr>
                <p:cNvSpPr>
                  <a:spLocks noRot="1" noChangeAspect="1" noMove="1" noResize="1" noEditPoints="1" noAdjustHandles="1" noChangeArrowheads="1" noChangeShapeType="1" noTextEdit="1"/>
                </p:cNvSpPr>
                <p:nvPr/>
              </p:nvSpPr>
              <p:spPr>
                <a:xfrm>
                  <a:off x="1276350" y="2647949"/>
                  <a:ext cx="1795847" cy="660012"/>
                </a:xfrm>
                <a:prstGeom prst="rect">
                  <a:avLst/>
                </a:prstGeom>
                <a:blipFill>
                  <a:blip r:embed="rId6"/>
                  <a:stretch>
                    <a:fillRect t="-3030" b="-8081"/>
                  </a:stretch>
                </a:blipFill>
                <a:ln>
                  <a:solidFill>
                    <a:schemeClr val="tx1"/>
                  </a:solidFill>
                </a:ln>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B68946CC-73DB-40A6-B9C2-BD83A2F4F252}"/>
                    </a:ext>
                  </a:extLst>
                </p:cNvPr>
                <p:cNvSpPr/>
                <p:nvPr/>
              </p:nvSpPr>
              <p:spPr>
                <a:xfrm>
                  <a:off x="3276600" y="3162300"/>
                  <a:ext cx="978501" cy="24771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rPr>
                          <m:t>𝐷𝑖𝑓𝑓</m:t>
                        </m:r>
                        <m:r>
                          <a:rPr lang="en-US" sz="900" i="1">
                            <a:effectLst/>
                            <a:latin typeface="Cambria Math" panose="02040503050406030204" pitchFamily="18" charset="0"/>
                            <a:ea typeface="Times New Roman" panose="02020603050405020304" pitchFamily="18" charset="0"/>
                          </a:rPr>
                          <m:t>=</m:t>
                        </m:r>
                        <m:r>
                          <a:rPr lang="en-US" sz="900" i="1">
                            <a:effectLst/>
                            <a:latin typeface="Cambria Math" panose="02040503050406030204" pitchFamily="18" charset="0"/>
                            <a:ea typeface="Times New Roman" panose="02020603050405020304" pitchFamily="18" charset="0"/>
                          </a:rPr>
                          <m:t>𝐷𝑖𝑓𝑓</m:t>
                        </m:r>
                        <m:r>
                          <a:rPr lang="en-US" sz="900" i="1">
                            <a:effectLst/>
                            <a:latin typeface="Cambria Math" panose="02040503050406030204" pitchFamily="18" charset="0"/>
                            <a:ea typeface="Times New Roman" panose="02020603050405020304" pitchFamily="18" charset="0"/>
                          </a:rPr>
                          <m:t>+1</m:t>
                        </m:r>
                      </m:oMath>
                    </m:oMathPara>
                  </a14:m>
                  <a:endParaRPr lang="id-ID" sz="900">
                    <a:effectLst/>
                    <a:latin typeface="Times New Roman" panose="02020603050405020304" pitchFamily="18" charset="0"/>
                    <a:ea typeface="Times New Roman" panose="02020603050405020304" pitchFamily="18" charset="0"/>
                  </a:endParaRPr>
                </a:p>
              </p:txBody>
            </p:sp>
          </mc:Choice>
          <mc:Fallback>
            <p:sp>
              <p:nvSpPr>
                <p:cNvPr id="15" name="Rectangle 14">
                  <a:extLst>
                    <a:ext uri="{FF2B5EF4-FFF2-40B4-BE49-F238E27FC236}">
                      <a16:creationId xmlns:a16="http://schemas.microsoft.com/office/drawing/2014/main" id="{B68946CC-73DB-40A6-B9C2-BD83A2F4F252}"/>
                    </a:ext>
                  </a:extLst>
                </p:cNvPr>
                <p:cNvSpPr>
                  <a:spLocks noRot="1" noChangeAspect="1" noMove="1" noResize="1" noEditPoints="1" noAdjustHandles="1" noChangeArrowheads="1" noChangeShapeType="1" noTextEdit="1"/>
                </p:cNvSpPr>
                <p:nvPr/>
              </p:nvSpPr>
              <p:spPr>
                <a:xfrm>
                  <a:off x="3276600" y="3162300"/>
                  <a:ext cx="978501" cy="247713"/>
                </a:xfrm>
                <a:prstGeom prst="rect">
                  <a:avLst/>
                </a:prstGeom>
                <a:blipFill>
                  <a:blip r:embed="rId7"/>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6" name="Flowchart: Decision 15">
                  <a:extLst>
                    <a:ext uri="{FF2B5EF4-FFF2-40B4-BE49-F238E27FC236}">
                      <a16:creationId xmlns:a16="http://schemas.microsoft.com/office/drawing/2014/main" id="{8CD05D1F-7BD7-4762-A216-8DE965F817A0}"/>
                    </a:ext>
                  </a:extLst>
                </p:cNvPr>
                <p:cNvSpPr/>
                <p:nvPr/>
              </p:nvSpPr>
              <p:spPr>
                <a:xfrm>
                  <a:off x="1104900" y="3505200"/>
                  <a:ext cx="2136775" cy="549097"/>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rPr>
                          <m:t>𝐷𝑖𝑓𝑓</m:t>
                        </m:r>
                        <m:r>
                          <a:rPr lang="en-US" sz="900" i="1">
                            <a:effectLst/>
                            <a:latin typeface="Cambria Math" panose="02040503050406030204" pitchFamily="18" charset="0"/>
                            <a:ea typeface="Times New Roman" panose="02020603050405020304" pitchFamily="18" charset="0"/>
                          </a:rPr>
                          <m:t>=</m:t>
                        </m:r>
                        <m:r>
                          <a:rPr lang="en-US" sz="900" i="1">
                            <a:effectLst/>
                            <a:latin typeface="Cambria Math" panose="02040503050406030204" pitchFamily="18" charset="0"/>
                            <a:ea typeface="Times New Roman" panose="02020603050405020304" pitchFamily="18" charset="0"/>
                          </a:rPr>
                          <m:t>𝑀𝐷𝑁</m:t>
                        </m:r>
                        <m:r>
                          <a:rPr lang="en-US" sz="900" i="1">
                            <a:effectLst/>
                            <a:latin typeface="Cambria Math" panose="02040503050406030204" pitchFamily="18" charset="0"/>
                            <a:ea typeface="Times New Roman" panose="02020603050405020304" pitchFamily="18" charset="0"/>
                          </a:rPr>
                          <m:t>?</m:t>
                        </m:r>
                      </m:oMath>
                    </m:oMathPara>
                  </a14:m>
                  <a:endParaRPr lang="id-ID" sz="900">
                    <a:effectLst/>
                    <a:latin typeface="Times New Roman" panose="02020603050405020304" pitchFamily="18" charset="0"/>
                    <a:ea typeface="Times New Roman" panose="02020603050405020304" pitchFamily="18" charset="0"/>
                  </a:endParaRPr>
                </a:p>
              </p:txBody>
            </p:sp>
          </mc:Choice>
          <mc:Fallback>
            <p:sp>
              <p:nvSpPr>
                <p:cNvPr id="16" name="Flowchart: Decision 15">
                  <a:extLst>
                    <a:ext uri="{FF2B5EF4-FFF2-40B4-BE49-F238E27FC236}">
                      <a16:creationId xmlns:a16="http://schemas.microsoft.com/office/drawing/2014/main" id="{8CD05D1F-7BD7-4762-A216-8DE965F817A0}"/>
                    </a:ext>
                  </a:extLst>
                </p:cNvPr>
                <p:cNvSpPr>
                  <a:spLocks noRot="1" noChangeAspect="1" noMove="1" noResize="1" noEditPoints="1" noAdjustHandles="1" noChangeArrowheads="1" noChangeShapeType="1" noTextEdit="1"/>
                </p:cNvSpPr>
                <p:nvPr/>
              </p:nvSpPr>
              <p:spPr>
                <a:xfrm>
                  <a:off x="1104900" y="3505200"/>
                  <a:ext cx="2136775" cy="549097"/>
                </a:xfrm>
                <a:prstGeom prst="flowChartDecision">
                  <a:avLst/>
                </a:prstGeom>
                <a:blipFill>
                  <a:blip r:embed="rId8"/>
                  <a:stretch>
                    <a:fillRect/>
                  </a:stretch>
                </a:blipFill>
              </p:spPr>
              <p:txBody>
                <a:bodyPr/>
                <a:lstStyle/>
                <a:p>
                  <a:r>
                    <a:rPr lang="id-ID">
                      <a:noFill/>
                    </a:rPr>
                    <a:t> </a:t>
                  </a:r>
                </a:p>
              </p:txBody>
            </p:sp>
          </mc:Fallback>
        </mc:AlternateContent>
        <p:cxnSp>
          <p:nvCxnSpPr>
            <p:cNvPr id="17" name="Connector: Elbow 16">
              <a:extLst>
                <a:ext uri="{FF2B5EF4-FFF2-40B4-BE49-F238E27FC236}">
                  <a16:creationId xmlns:a16="http://schemas.microsoft.com/office/drawing/2014/main" id="{876BD350-3DE1-405F-8ADE-8E1ED492F4FE}"/>
                </a:ext>
              </a:extLst>
            </p:cNvPr>
            <p:cNvCxnSpPr/>
            <p:nvPr/>
          </p:nvCxnSpPr>
          <p:spPr>
            <a:xfrm rot="16200000" flipV="1">
              <a:off x="2781300" y="2266950"/>
              <a:ext cx="1538937" cy="17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7E749302-F76F-4B35-9FBA-2A5381D7CCD6}"/>
                </a:ext>
              </a:extLst>
            </p:cNvPr>
            <p:cNvCxnSpPr/>
            <p:nvPr/>
          </p:nvCxnSpPr>
          <p:spPr>
            <a:xfrm rot="16200000" flipV="1">
              <a:off x="3314700" y="2705100"/>
              <a:ext cx="213785" cy="6919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F1F15B21-A092-4227-AB89-A887A53ACCF3}"/>
                </a:ext>
              </a:extLst>
            </p:cNvPr>
            <p:cNvCxnSpPr/>
            <p:nvPr/>
          </p:nvCxnSpPr>
          <p:spPr>
            <a:xfrm flipV="1">
              <a:off x="3238500" y="3409950"/>
              <a:ext cx="516154" cy="3657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0" name="Text Box 63">
              <a:extLst>
                <a:ext uri="{FF2B5EF4-FFF2-40B4-BE49-F238E27FC236}">
                  <a16:creationId xmlns:a16="http://schemas.microsoft.com/office/drawing/2014/main" id="{E91BC8C7-7867-41F0-82F2-C849E7D7A53C}"/>
                </a:ext>
              </a:extLst>
            </p:cNvPr>
            <p:cNvSpPr txBox="1"/>
            <p:nvPr/>
          </p:nvSpPr>
          <p:spPr>
            <a:xfrm>
              <a:off x="3238500" y="3486150"/>
              <a:ext cx="378676" cy="22618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900">
                  <a:effectLst/>
                  <a:latin typeface="Times New Roman" panose="02020603050405020304" pitchFamily="18" charset="0"/>
                  <a:ea typeface="Times New Roman" panose="02020603050405020304" pitchFamily="18" charset="0"/>
                </a:rPr>
                <a:t>No</a:t>
              </a:r>
              <a:endParaRPr lang="id-ID" sz="900">
                <a:effectLst/>
                <a:latin typeface="Times New Roman" panose="02020603050405020304" pitchFamily="18" charset="0"/>
                <a:ea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BA51522C-D579-4BDE-8B42-FFF4F9C9B369}"/>
                </a:ext>
              </a:extLst>
            </p:cNvPr>
            <p:cNvCxnSpPr/>
            <p:nvPr/>
          </p:nvCxnSpPr>
          <p:spPr>
            <a:xfrm>
              <a:off x="2171700" y="4038600"/>
              <a:ext cx="6420" cy="202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1C6551DB-90C7-4F61-B59A-33EBBB2ED68D}"/>
                    </a:ext>
                  </a:extLst>
                </p:cNvPr>
                <p:cNvSpPr/>
                <p:nvPr/>
              </p:nvSpPr>
              <p:spPr>
                <a:xfrm>
                  <a:off x="1276350" y="4193285"/>
                  <a:ext cx="1797050" cy="83883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lvl="0" indent="-342900" algn="just">
                    <a:buFont typeface="Times New Roman" panose="02020603050405020304" pitchFamily="18" charset="0"/>
                    <a:buChar char="-"/>
                  </a:pPr>
                  <a:r>
                    <a:rPr lang="id-ID" sz="900" dirty="0">
                      <a:effectLst/>
                      <a:latin typeface="Times New Roman" panose="02020603050405020304" pitchFamily="18" charset="0"/>
                      <a:ea typeface="Calibri" panose="020F0502020204030204" pitchFamily="34" charset="0"/>
                      <a:cs typeface="Arial" panose="020B0604020202020204" pitchFamily="34" charset="0"/>
                    </a:rPr>
                    <a:t>If condition is satisfied, then g</a:t>
                  </a:r>
                  <a:r>
                    <a:rPr lang="en-US" sz="900" dirty="0" err="1">
                      <a:effectLst/>
                      <a:latin typeface="Times New Roman" panose="02020603050405020304" pitchFamily="18" charset="0"/>
                      <a:ea typeface="Calibri" panose="020F0502020204030204" pitchFamily="34" charset="0"/>
                      <a:cs typeface="Arial" panose="020B0604020202020204" pitchFamily="34" charset="0"/>
                    </a:rPr>
                    <a:t>enerate</a:t>
                  </a:r>
                  <a:r>
                    <a:rPr lang="en-US" sz="900" dirty="0">
                      <a:effectLst/>
                      <a:latin typeface="Times New Roman" panose="02020603050405020304" pitchFamily="18" charset="0"/>
                      <a:ea typeface="Calibri" panose="020F0502020204030204" pitchFamily="34" charset="0"/>
                      <a:cs typeface="Arial" panose="020B0604020202020204" pitchFamily="34" charset="0"/>
                    </a:rPr>
                    <a:t> new p</a:t>
                  </a:r>
                  <a:r>
                    <a:rPr lang="id-ID" sz="900" dirty="0">
                      <a:effectLst/>
                      <a:latin typeface="Times New Roman" panose="02020603050405020304" pitchFamily="18" charset="0"/>
                      <a:ea typeface="Calibri" panose="020F0502020204030204" pitchFamily="34" charset="0"/>
                      <a:cs typeface="Arial" panose="020B0604020202020204" pitchFamily="34" charset="0"/>
                    </a:rPr>
                    <a:t>article</a:t>
                  </a:r>
                </a:p>
                <a:p>
                  <a:pPr marL="342900" lvl="0" indent="-342900" algn="just">
                    <a:buFont typeface="Times New Roman" panose="02020603050405020304" pitchFamily="18" charset="0"/>
                    <a:buChar char="-"/>
                  </a:pPr>
                  <a:r>
                    <a:rPr lang="en-US" sz="900" dirty="0">
                      <a:effectLst/>
                      <a:latin typeface="Times New Roman" panose="02020603050405020304" pitchFamily="18" charset="0"/>
                      <a:ea typeface="Calibri" panose="020F0502020204030204" pitchFamily="34" charset="0"/>
                      <a:cs typeface="Arial" panose="020B0604020202020204" pitchFamily="34" charset="0"/>
                    </a:rPr>
                    <a:t>Evaluate fitness</a:t>
                  </a:r>
                  <a:r>
                    <a:rPr lang="id-ID" sz="900" dirty="0">
                      <a:effectLst/>
                      <a:latin typeface="Times New Roman" panose="02020603050405020304" pitchFamily="18" charset="0"/>
                      <a:ea typeface="Calibri" panose="020F0502020204030204" pitchFamily="34" charset="0"/>
                      <a:cs typeface="Arial" panose="020B0604020202020204" pitchFamily="34" charset="0"/>
                    </a:rPr>
                    <a:t> values</a:t>
                  </a:r>
                </a:p>
                <a:p>
                  <a:pPr marL="342900" lvl="0" indent="-342900" algn="just">
                    <a:buFont typeface="Times New Roman" panose="02020603050405020304" pitchFamily="18" charset="0"/>
                    <a:buChar char="-"/>
                  </a:pPr>
                  <a:r>
                    <a:rPr lang="id-ID" sz="900" dirty="0">
                      <a:effectLst/>
                      <a:latin typeface="Times New Roman" panose="02020603050405020304" pitchFamily="18" charset="0"/>
                      <a:ea typeface="Calibri" panose="020F0502020204030204" pitchFamily="34" charset="0"/>
                      <a:cs typeface="Arial" panose="020B0604020202020204" pitchFamily="34" charset="0"/>
                    </a:rPr>
                    <a:t>Update the particle</a:t>
                  </a:r>
                </a:p>
                <a:p>
                  <a:pPr marL="342900" lvl="0" indent="-342900" algn="just">
                    <a:spcAft>
                      <a:spcPts val="800"/>
                    </a:spcAft>
                    <a:buFont typeface="Times New Roman" panose="02020603050405020304" pitchFamily="18" charset="0"/>
                    <a:buChar char="-"/>
                  </a:pPr>
                  <a:r>
                    <a:rPr lang="en-US" sz="900" dirty="0">
                      <a:effectLst/>
                      <a:latin typeface="Times New Roman" panose="02020603050405020304" pitchFamily="18" charset="0"/>
                      <a:ea typeface="Calibri" panose="020F0502020204030204" pitchFamily="34" charset="0"/>
                      <a:cs typeface="Arial" panose="020B0604020202020204" pitchFamily="34" charset="0"/>
                    </a:rPr>
                    <a:t>Identify the best p</a:t>
                  </a:r>
                  <a:r>
                    <a:rPr lang="id-ID" sz="900" dirty="0">
                      <a:effectLst/>
                      <a:latin typeface="Times New Roman" panose="02020603050405020304" pitchFamily="18" charset="0"/>
                      <a:ea typeface="Calibri" panose="020F0502020204030204" pitchFamily="34" charset="0"/>
                      <a:cs typeface="Arial" panose="020B0604020202020204" pitchFamily="34" charset="0"/>
                    </a:rPr>
                    <a:t>article</a:t>
                  </a:r>
                  <a:r>
                    <a:rPr lang="en-US" sz="9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900" i="1">
                              <a:effectLst/>
                              <a:latin typeface="Cambria Math" panose="02040503050406030204" pitchFamily="18" charset="0"/>
                              <a:ea typeface="Calibri" panose="020F0502020204030204" pitchFamily="34" charset="0"/>
                              <a:cs typeface="Arial" panose="020B0604020202020204" pitchFamily="34" charset="0"/>
                            </a:rPr>
                          </m:ctrlPr>
                        </m:sSubPr>
                        <m:e>
                          <m:r>
                            <a:rPr lang="en-US" sz="900" i="1">
                              <a:effectLst/>
                              <a:latin typeface="Cambria Math" panose="02040503050406030204" pitchFamily="18" charset="0"/>
                              <a:ea typeface="Calibri" panose="020F0502020204030204" pitchFamily="34" charset="0"/>
                              <a:cs typeface="Arial" panose="020B0604020202020204" pitchFamily="34" charset="0"/>
                            </a:rPr>
                            <m:t>𝑋</m:t>
                          </m:r>
                        </m:e>
                        <m:sub>
                          <m:r>
                            <a:rPr lang="en-US" sz="900" i="1">
                              <a:effectLst/>
                              <a:latin typeface="Cambria Math" panose="02040503050406030204" pitchFamily="18" charset="0"/>
                              <a:ea typeface="Calibri" panose="020F0502020204030204" pitchFamily="34" charset="0"/>
                              <a:cs typeface="Arial" panose="020B0604020202020204" pitchFamily="34" charset="0"/>
                            </a:rPr>
                            <m:t>𝑏𝑒𝑠𝑡</m:t>
                          </m:r>
                        </m:sub>
                      </m:sSub>
                      <m:r>
                        <a:rPr lang="en-US" sz="900" i="1">
                          <a:effectLst/>
                          <a:latin typeface="Cambria Math" panose="02040503050406030204" pitchFamily="18" charset="0"/>
                          <a:ea typeface="Calibri" panose="020F0502020204030204" pitchFamily="34" charset="0"/>
                          <a:cs typeface="Arial" panose="020B0604020202020204" pitchFamily="34" charset="0"/>
                        </a:rPr>
                        <m:t>)</m:t>
                      </m:r>
                    </m:oMath>
                  </a14:m>
                  <a:endParaRPr lang="id-ID" sz="9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p:sp>
              <p:nvSpPr>
                <p:cNvPr id="22" name="Rectangle 21">
                  <a:extLst>
                    <a:ext uri="{FF2B5EF4-FFF2-40B4-BE49-F238E27FC236}">
                      <a16:creationId xmlns:a16="http://schemas.microsoft.com/office/drawing/2014/main" id="{1C6551DB-90C7-4F61-B59A-33EBBB2ED68D}"/>
                    </a:ext>
                  </a:extLst>
                </p:cNvPr>
                <p:cNvSpPr>
                  <a:spLocks noRot="1" noChangeAspect="1" noMove="1" noResize="1" noEditPoints="1" noAdjustHandles="1" noChangeArrowheads="1" noChangeShapeType="1" noTextEdit="1"/>
                </p:cNvSpPr>
                <p:nvPr/>
              </p:nvSpPr>
              <p:spPr>
                <a:xfrm>
                  <a:off x="1276350" y="4193285"/>
                  <a:ext cx="1797050" cy="838839"/>
                </a:xfrm>
                <a:prstGeom prst="rect">
                  <a:avLst/>
                </a:prstGeom>
                <a:blipFill>
                  <a:blip r:embed="rId9"/>
                  <a:stretch>
                    <a:fillRect t="-806" b="-4839"/>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E94AAFFF-DDB4-430A-8B19-11FB4B7291B4}"/>
                    </a:ext>
                  </a:extLst>
                </p:cNvPr>
                <p:cNvSpPr/>
                <p:nvPr/>
              </p:nvSpPr>
              <p:spPr>
                <a:xfrm>
                  <a:off x="3962400" y="3924300"/>
                  <a:ext cx="910264" cy="23558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rPr>
                          <m:t>𝑖𝑡𝑒𝑟</m:t>
                        </m:r>
                        <m:r>
                          <a:rPr lang="en-US" sz="900" i="1">
                            <a:effectLst/>
                            <a:latin typeface="Cambria Math" panose="02040503050406030204" pitchFamily="18" charset="0"/>
                            <a:ea typeface="Times New Roman" panose="02020603050405020304" pitchFamily="18" charset="0"/>
                          </a:rPr>
                          <m:t>=</m:t>
                        </m:r>
                        <m:r>
                          <a:rPr lang="en-US" sz="900" i="1">
                            <a:effectLst/>
                            <a:latin typeface="Cambria Math" panose="02040503050406030204" pitchFamily="18" charset="0"/>
                            <a:ea typeface="Times New Roman" panose="02020603050405020304" pitchFamily="18" charset="0"/>
                          </a:rPr>
                          <m:t>𝑖𝑡𝑒𝑟</m:t>
                        </m:r>
                        <m:r>
                          <a:rPr lang="en-US" sz="900" i="1">
                            <a:effectLst/>
                            <a:latin typeface="Cambria Math" panose="02040503050406030204" pitchFamily="18" charset="0"/>
                            <a:ea typeface="Times New Roman" panose="02020603050405020304" pitchFamily="18" charset="0"/>
                          </a:rPr>
                          <m:t>+1</m:t>
                        </m:r>
                      </m:oMath>
                    </m:oMathPara>
                  </a14:m>
                  <a:endParaRPr lang="id-ID" sz="900">
                    <a:effectLst/>
                    <a:latin typeface="Times New Roman" panose="02020603050405020304" pitchFamily="18" charset="0"/>
                    <a:ea typeface="Times New Roman" panose="02020603050405020304" pitchFamily="18" charset="0"/>
                  </a:endParaRPr>
                </a:p>
              </p:txBody>
            </p:sp>
          </mc:Choice>
          <mc:Fallback>
            <p:sp>
              <p:nvSpPr>
                <p:cNvPr id="23" name="Rectangle 22">
                  <a:extLst>
                    <a:ext uri="{FF2B5EF4-FFF2-40B4-BE49-F238E27FC236}">
                      <a16:creationId xmlns:a16="http://schemas.microsoft.com/office/drawing/2014/main" id="{E94AAFFF-DDB4-430A-8B19-11FB4B7291B4}"/>
                    </a:ext>
                  </a:extLst>
                </p:cNvPr>
                <p:cNvSpPr>
                  <a:spLocks noRot="1" noChangeAspect="1" noMove="1" noResize="1" noEditPoints="1" noAdjustHandles="1" noChangeArrowheads="1" noChangeShapeType="1" noTextEdit="1"/>
                </p:cNvSpPr>
                <p:nvPr/>
              </p:nvSpPr>
              <p:spPr>
                <a:xfrm>
                  <a:off x="3962400" y="3924300"/>
                  <a:ext cx="910264" cy="235583"/>
                </a:xfrm>
                <a:prstGeom prst="rect">
                  <a:avLst/>
                </a:prstGeom>
                <a:blipFill>
                  <a:blip r:embed="rId10"/>
                  <a:stretch>
                    <a:fillRect/>
                  </a:stretch>
                </a:blipFill>
              </p:spPr>
              <p:txBody>
                <a:bodyPr/>
                <a:lstStyle/>
                <a:p>
                  <a:r>
                    <a:rPr lang="id-ID">
                      <a:noFill/>
                    </a:rPr>
                    <a:t> </a:t>
                  </a:r>
                </a:p>
              </p:txBody>
            </p:sp>
          </mc:Fallback>
        </mc:AlternateContent>
        <p:cxnSp>
          <p:nvCxnSpPr>
            <p:cNvPr id="24" name="Straight Arrow Connector 23">
              <a:extLst>
                <a:ext uri="{FF2B5EF4-FFF2-40B4-BE49-F238E27FC236}">
                  <a16:creationId xmlns:a16="http://schemas.microsoft.com/office/drawing/2014/main" id="{AA4DF69A-C73D-4F9B-A3A8-58E40B7F79CE}"/>
                </a:ext>
              </a:extLst>
            </p:cNvPr>
            <p:cNvCxnSpPr/>
            <p:nvPr/>
          </p:nvCxnSpPr>
          <p:spPr>
            <a:xfrm>
              <a:off x="2171700" y="5810250"/>
              <a:ext cx="5080"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7CCA6962-E10B-46CC-8236-53F1BD4FF38A}"/>
                </a:ext>
              </a:extLst>
            </p:cNvPr>
            <p:cNvCxnSpPr/>
            <p:nvPr/>
          </p:nvCxnSpPr>
          <p:spPr>
            <a:xfrm flipV="1">
              <a:off x="3333750" y="4152900"/>
              <a:ext cx="1111885" cy="21998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 name="Flowchart: Decision 25">
                  <a:extLst>
                    <a:ext uri="{FF2B5EF4-FFF2-40B4-BE49-F238E27FC236}">
                      <a16:creationId xmlns:a16="http://schemas.microsoft.com/office/drawing/2014/main" id="{20AB34AE-F72B-482F-B2DA-03B58AFC34B7}"/>
                    </a:ext>
                  </a:extLst>
                </p:cNvPr>
                <p:cNvSpPr/>
                <p:nvPr/>
              </p:nvSpPr>
              <p:spPr>
                <a:xfrm>
                  <a:off x="1028700" y="6019800"/>
                  <a:ext cx="2313940" cy="68326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rPr>
                          <m:t>𝑖𝑡𝑒𝑟</m:t>
                        </m:r>
                        <m:r>
                          <a:rPr lang="en-US" sz="900" i="1">
                            <a:effectLst/>
                            <a:latin typeface="Cambria Math" panose="02040503050406030204" pitchFamily="18" charset="0"/>
                            <a:ea typeface="Times New Roman" panose="02020603050405020304" pitchFamily="18" charset="0"/>
                          </a:rPr>
                          <m:t>= </m:t>
                        </m:r>
                        <m:r>
                          <a:rPr lang="en-US" sz="900" i="1">
                            <a:effectLst/>
                            <a:latin typeface="Cambria Math" panose="02040503050406030204" pitchFamily="18" charset="0"/>
                            <a:ea typeface="Times New Roman" panose="02020603050405020304" pitchFamily="18" charset="0"/>
                          </a:rPr>
                          <m:t>𝑚𝑎</m:t>
                        </m:r>
                        <m:sSub>
                          <m:sSubPr>
                            <m:ctrlPr>
                              <a:rPr lang="id-ID" sz="900" i="1">
                                <a:effectLst/>
                                <a:latin typeface="Cambria Math" panose="02040503050406030204" pitchFamily="18" charset="0"/>
                                <a:ea typeface="Times New Roman" panose="02020603050405020304" pitchFamily="18" charset="0"/>
                              </a:rPr>
                            </m:ctrlPr>
                          </m:sSubPr>
                          <m:e>
                            <m:r>
                              <a:rPr lang="en-US" sz="900" i="1">
                                <a:effectLst/>
                                <a:latin typeface="Cambria Math" panose="02040503050406030204" pitchFamily="18" charset="0"/>
                                <a:ea typeface="Times New Roman" panose="02020603050405020304" pitchFamily="18" charset="0"/>
                              </a:rPr>
                              <m:t>𝑥</m:t>
                            </m:r>
                          </m:e>
                          <m:sub>
                            <m:r>
                              <a:rPr lang="en-US" sz="900" i="1">
                                <a:effectLst/>
                                <a:latin typeface="Cambria Math" panose="02040503050406030204" pitchFamily="18" charset="0"/>
                                <a:ea typeface="Times New Roman" panose="02020603050405020304" pitchFamily="18" charset="0"/>
                              </a:rPr>
                              <m:t>𝑖𝑡𝑒𝑟</m:t>
                            </m:r>
                          </m:sub>
                        </m:sSub>
                        <m:r>
                          <a:rPr lang="en-US" sz="900" i="1">
                            <a:effectLst/>
                            <a:latin typeface="Cambria Math" panose="02040503050406030204" pitchFamily="18" charset="0"/>
                            <a:ea typeface="Times New Roman" panose="02020603050405020304" pitchFamily="18" charset="0"/>
                          </a:rPr>
                          <m:t> ? </m:t>
                        </m:r>
                      </m:oMath>
                    </m:oMathPara>
                  </a14:m>
                  <a:endParaRPr lang="id-ID" sz="900">
                    <a:effectLst/>
                    <a:latin typeface="Times New Roman" panose="02020603050405020304" pitchFamily="18" charset="0"/>
                    <a:ea typeface="Times New Roman" panose="02020603050405020304" pitchFamily="18" charset="0"/>
                  </a:endParaRPr>
                </a:p>
              </p:txBody>
            </p:sp>
          </mc:Choice>
          <mc:Fallback>
            <p:sp>
              <p:nvSpPr>
                <p:cNvPr id="26" name="Flowchart: Decision 25">
                  <a:extLst>
                    <a:ext uri="{FF2B5EF4-FFF2-40B4-BE49-F238E27FC236}">
                      <a16:creationId xmlns:a16="http://schemas.microsoft.com/office/drawing/2014/main" id="{20AB34AE-F72B-482F-B2DA-03B58AFC34B7}"/>
                    </a:ext>
                  </a:extLst>
                </p:cNvPr>
                <p:cNvSpPr>
                  <a:spLocks noRot="1" noChangeAspect="1" noMove="1" noResize="1" noEditPoints="1" noAdjustHandles="1" noChangeArrowheads="1" noChangeShapeType="1" noTextEdit="1"/>
                </p:cNvSpPr>
                <p:nvPr/>
              </p:nvSpPr>
              <p:spPr>
                <a:xfrm>
                  <a:off x="1028700" y="6019800"/>
                  <a:ext cx="2313940" cy="683260"/>
                </a:xfrm>
                <a:prstGeom prst="flowChartDecision">
                  <a:avLst/>
                </a:prstGeom>
                <a:blipFill>
                  <a:blip r:embed="rId11"/>
                  <a:stretch>
                    <a:fillRect/>
                  </a:stretch>
                </a:blipFill>
              </p:spPr>
              <p:txBody>
                <a:bodyPr/>
                <a:lstStyle/>
                <a:p>
                  <a:r>
                    <a:rPr lang="id-ID">
                      <a:noFill/>
                    </a:rPr>
                    <a:t> </a:t>
                  </a:r>
                </a:p>
              </p:txBody>
            </p:sp>
          </mc:Fallback>
        </mc:AlternateContent>
        <p:sp>
          <p:nvSpPr>
            <p:cNvPr id="27" name="Text Box 73">
              <a:extLst>
                <a:ext uri="{FF2B5EF4-FFF2-40B4-BE49-F238E27FC236}">
                  <a16:creationId xmlns:a16="http://schemas.microsoft.com/office/drawing/2014/main" id="{EFF024E8-ECD8-4F78-9AA2-731AE04A6FCC}"/>
                </a:ext>
              </a:extLst>
            </p:cNvPr>
            <p:cNvSpPr txBox="1"/>
            <p:nvPr/>
          </p:nvSpPr>
          <p:spPr>
            <a:xfrm>
              <a:off x="3390900" y="6115050"/>
              <a:ext cx="378675" cy="2261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900">
                  <a:effectLst/>
                  <a:latin typeface="Times New Roman" panose="02020603050405020304" pitchFamily="18" charset="0"/>
                  <a:ea typeface="Times New Roman" panose="02020603050405020304" pitchFamily="18" charset="0"/>
                </a:rPr>
                <a:t>No</a:t>
              </a:r>
              <a:endParaRPr lang="id-ID" sz="900">
                <a:effectLst/>
                <a:latin typeface="Times New Roman" panose="02020603050405020304" pitchFamily="18" charset="0"/>
                <a:ea typeface="Times New Roman" panose="02020603050405020304" pitchFamily="18" charset="0"/>
              </a:endParaRPr>
            </a:p>
          </p:txBody>
        </p:sp>
        <p:sp>
          <p:nvSpPr>
            <p:cNvPr id="28" name="Text Box 74">
              <a:extLst>
                <a:ext uri="{FF2B5EF4-FFF2-40B4-BE49-F238E27FC236}">
                  <a16:creationId xmlns:a16="http://schemas.microsoft.com/office/drawing/2014/main" id="{153720BF-0428-4AEE-BAA8-050BA3DF78B3}"/>
                </a:ext>
              </a:extLst>
            </p:cNvPr>
            <p:cNvSpPr txBox="1"/>
            <p:nvPr/>
          </p:nvSpPr>
          <p:spPr>
            <a:xfrm>
              <a:off x="2209800" y="6724650"/>
              <a:ext cx="450215" cy="2247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900">
                  <a:effectLst/>
                  <a:latin typeface="Times New Roman" panose="02020603050405020304" pitchFamily="18" charset="0"/>
                  <a:ea typeface="Times New Roman" panose="02020603050405020304" pitchFamily="18" charset="0"/>
                </a:rPr>
                <a:t>Yes</a:t>
              </a:r>
              <a:endParaRPr lang="id-ID" sz="900">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98C32870-6B3C-4D00-A536-1AC807BE36D5}"/>
                </a:ext>
              </a:extLst>
            </p:cNvPr>
            <p:cNvCxnSpPr/>
            <p:nvPr/>
          </p:nvCxnSpPr>
          <p:spPr>
            <a:xfrm>
              <a:off x="2190750" y="6705600"/>
              <a:ext cx="2540" cy="332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Flowchart: Terminator 29">
              <a:extLst>
                <a:ext uri="{FF2B5EF4-FFF2-40B4-BE49-F238E27FC236}">
                  <a16:creationId xmlns:a16="http://schemas.microsoft.com/office/drawing/2014/main" id="{4450D723-B5D3-40C7-B43F-DF3BE8001432}"/>
                </a:ext>
              </a:extLst>
            </p:cNvPr>
            <p:cNvSpPr/>
            <p:nvPr/>
          </p:nvSpPr>
          <p:spPr>
            <a:xfrm>
              <a:off x="1828568" y="7048500"/>
              <a:ext cx="734695" cy="38596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a:effectLst/>
                  <a:latin typeface="Times New Roman" panose="02020603050405020304" pitchFamily="18" charset="0"/>
                  <a:ea typeface="Times New Roman" panose="02020603050405020304" pitchFamily="18" charset="0"/>
                </a:rPr>
                <a:t>Stop</a:t>
              </a:r>
              <a:endParaRPr lang="id-ID" sz="9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AA89CAB9-5440-4F71-BA99-980B7ED9D28C}"/>
                    </a:ext>
                  </a:extLst>
                </p:cNvPr>
                <p:cNvSpPr/>
                <p:nvPr/>
              </p:nvSpPr>
              <p:spPr>
                <a:xfrm>
                  <a:off x="1295400" y="5181600"/>
                  <a:ext cx="1797050" cy="6070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lvl="0" indent="-342900" algn="just">
                    <a:lnSpc>
                      <a:spcPct val="107000"/>
                    </a:lnSpc>
                    <a:buFont typeface="Times New Roman" panose="02020603050405020304" pitchFamily="18" charset="0"/>
                    <a:buChar char="-"/>
                  </a:pPr>
                  <a:r>
                    <a:rPr lang="en-US" sz="900">
                      <a:effectLst/>
                      <a:latin typeface="Times New Roman" panose="02020603050405020304" pitchFamily="18" charset="0"/>
                      <a:ea typeface="Calibri" panose="020F0502020204030204" pitchFamily="34" charset="0"/>
                      <a:cs typeface="Arial" panose="020B0604020202020204" pitchFamily="34" charset="0"/>
                    </a:rPr>
                    <a:t>Generate new p</a:t>
                  </a:r>
                  <a:r>
                    <a:rPr lang="id-ID" sz="900">
                      <a:effectLst/>
                      <a:latin typeface="Times New Roman" panose="02020603050405020304" pitchFamily="18" charset="0"/>
                      <a:ea typeface="Calibri" panose="020F0502020204030204" pitchFamily="34" charset="0"/>
                      <a:cs typeface="Arial" panose="020B0604020202020204" pitchFamily="34" charset="0"/>
                    </a:rPr>
                    <a:t>articles</a:t>
                  </a:r>
                </a:p>
                <a:p>
                  <a:pPr marL="342900" lvl="0" indent="-342900" algn="just">
                    <a:lnSpc>
                      <a:spcPct val="107000"/>
                    </a:lnSpc>
                    <a:buFont typeface="Times New Roman" panose="02020603050405020304" pitchFamily="18" charset="0"/>
                    <a:buChar char="-"/>
                  </a:pPr>
                  <a:r>
                    <a:rPr lang="en-US" sz="900">
                      <a:effectLst/>
                      <a:latin typeface="Times New Roman" panose="02020603050405020304" pitchFamily="18" charset="0"/>
                      <a:ea typeface="Calibri" panose="020F0502020204030204" pitchFamily="34" charset="0"/>
                      <a:cs typeface="Arial" panose="020B0604020202020204" pitchFamily="34" charset="0"/>
                    </a:rPr>
                    <a:t>Evaluate fitness </a:t>
                  </a:r>
                  <a:r>
                    <a:rPr lang="id-ID" sz="900">
                      <a:effectLst/>
                      <a:latin typeface="Times New Roman" panose="02020603050405020304" pitchFamily="18" charset="0"/>
                      <a:ea typeface="Calibri" panose="020F0502020204030204" pitchFamily="34" charset="0"/>
                      <a:cs typeface="Arial" panose="020B0604020202020204" pitchFamily="34" charset="0"/>
                    </a:rPr>
                    <a:t>values</a:t>
                  </a:r>
                </a:p>
                <a:p>
                  <a:pPr marL="342900" lvl="0" indent="-342900" algn="just">
                    <a:lnSpc>
                      <a:spcPct val="107000"/>
                    </a:lnSpc>
                    <a:buFont typeface="Times New Roman" panose="02020603050405020304" pitchFamily="18" charset="0"/>
                    <a:buChar char="-"/>
                  </a:pPr>
                  <a:r>
                    <a:rPr lang="id-ID" sz="900">
                      <a:effectLst/>
                      <a:latin typeface="Times New Roman" panose="02020603050405020304" pitchFamily="18" charset="0"/>
                      <a:ea typeface="Calibri" panose="020F0502020204030204" pitchFamily="34" charset="0"/>
                      <a:cs typeface="Arial" panose="020B0604020202020204" pitchFamily="34" charset="0"/>
                    </a:rPr>
                    <a:t>Update the particles</a:t>
                  </a:r>
                </a:p>
                <a:p>
                  <a:pPr marL="342900" lvl="0" indent="-342900" algn="just">
                    <a:lnSpc>
                      <a:spcPct val="107000"/>
                    </a:lnSpc>
                    <a:spcAft>
                      <a:spcPts val="800"/>
                    </a:spcAft>
                    <a:buFont typeface="Times New Roman" panose="02020603050405020304" pitchFamily="18" charset="0"/>
                    <a:buChar char="-"/>
                  </a:pPr>
                  <a:r>
                    <a:rPr lang="en-US" sz="900">
                      <a:effectLst/>
                      <a:latin typeface="Times New Roman" panose="02020603050405020304" pitchFamily="18" charset="0"/>
                      <a:ea typeface="Calibri" panose="020F0502020204030204" pitchFamily="34" charset="0"/>
                      <a:cs typeface="Arial" panose="020B0604020202020204" pitchFamily="34" charset="0"/>
                    </a:rPr>
                    <a:t>Identify the best p</a:t>
                  </a:r>
                  <a:r>
                    <a:rPr lang="id-ID" sz="900">
                      <a:effectLst/>
                      <a:latin typeface="Times New Roman" panose="02020603050405020304" pitchFamily="18" charset="0"/>
                      <a:ea typeface="Calibri" panose="020F0502020204030204" pitchFamily="34" charset="0"/>
                      <a:cs typeface="Arial" panose="020B0604020202020204" pitchFamily="34" charset="0"/>
                    </a:rPr>
                    <a:t>article</a:t>
                  </a:r>
                  <a:r>
                    <a:rPr lang="en-US" sz="9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900" i="1">
                              <a:effectLst/>
                              <a:latin typeface="Cambria Math" panose="02040503050406030204" pitchFamily="18" charset="0"/>
                              <a:ea typeface="Calibri" panose="020F0502020204030204" pitchFamily="34" charset="0"/>
                              <a:cs typeface="Arial" panose="020B0604020202020204" pitchFamily="34" charset="0"/>
                            </a:rPr>
                          </m:ctrlPr>
                        </m:sSubPr>
                        <m:e>
                          <m:r>
                            <a:rPr lang="en-US" sz="900" i="1">
                              <a:effectLst/>
                              <a:latin typeface="Cambria Math" panose="02040503050406030204" pitchFamily="18" charset="0"/>
                              <a:ea typeface="Calibri" panose="020F0502020204030204" pitchFamily="34" charset="0"/>
                              <a:cs typeface="Arial" panose="020B0604020202020204" pitchFamily="34" charset="0"/>
                            </a:rPr>
                            <m:t>𝑋</m:t>
                          </m:r>
                        </m:e>
                        <m:sub>
                          <m:r>
                            <a:rPr lang="en-US" sz="900" i="1">
                              <a:effectLst/>
                              <a:latin typeface="Cambria Math" panose="02040503050406030204" pitchFamily="18" charset="0"/>
                              <a:ea typeface="Calibri" panose="020F0502020204030204" pitchFamily="34" charset="0"/>
                              <a:cs typeface="Arial" panose="020B0604020202020204" pitchFamily="34" charset="0"/>
                            </a:rPr>
                            <m:t>𝑏𝑒𝑠𝑡</m:t>
                          </m:r>
                        </m:sub>
                      </m:sSub>
                      <m:r>
                        <a:rPr lang="en-US" sz="900" i="1">
                          <a:effectLst/>
                          <a:latin typeface="Cambria Math" panose="02040503050406030204" pitchFamily="18" charset="0"/>
                          <a:ea typeface="Calibri" panose="020F0502020204030204" pitchFamily="34" charset="0"/>
                          <a:cs typeface="Arial" panose="020B0604020202020204" pitchFamily="34" charset="0"/>
                        </a:rPr>
                        <m:t>)</m:t>
                      </m:r>
                    </m:oMath>
                  </a14:m>
                  <a:endParaRPr lang="id-ID" sz="9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p:sp>
              <p:nvSpPr>
                <p:cNvPr id="31" name="Rectangle 30">
                  <a:extLst>
                    <a:ext uri="{FF2B5EF4-FFF2-40B4-BE49-F238E27FC236}">
                      <a16:creationId xmlns:a16="http://schemas.microsoft.com/office/drawing/2014/main" id="{AA89CAB9-5440-4F71-BA99-980B7ED9D28C}"/>
                    </a:ext>
                  </a:extLst>
                </p:cNvPr>
                <p:cNvSpPr>
                  <a:spLocks noRot="1" noChangeAspect="1" noMove="1" noResize="1" noEditPoints="1" noAdjustHandles="1" noChangeArrowheads="1" noChangeShapeType="1" noTextEdit="1"/>
                </p:cNvSpPr>
                <p:nvPr/>
              </p:nvSpPr>
              <p:spPr>
                <a:xfrm>
                  <a:off x="1295400" y="5181600"/>
                  <a:ext cx="1797050" cy="607060"/>
                </a:xfrm>
                <a:prstGeom prst="rect">
                  <a:avLst/>
                </a:prstGeom>
                <a:blipFill>
                  <a:blip r:embed="rId12"/>
                  <a:stretch>
                    <a:fillRect t="-9890" b="-14286"/>
                  </a:stretch>
                </a:blipFill>
              </p:spPr>
              <p:txBody>
                <a:bodyPr/>
                <a:lstStyle/>
                <a:p>
                  <a:r>
                    <a:rPr lang="id-ID">
                      <a:noFill/>
                    </a:rPr>
                    <a:t> </a:t>
                  </a:r>
                </a:p>
              </p:txBody>
            </p:sp>
          </mc:Fallback>
        </mc:AlternateContent>
        <p:cxnSp>
          <p:nvCxnSpPr>
            <p:cNvPr id="32" name="Straight Arrow Connector 31">
              <a:extLst>
                <a:ext uri="{FF2B5EF4-FFF2-40B4-BE49-F238E27FC236}">
                  <a16:creationId xmlns:a16="http://schemas.microsoft.com/office/drawing/2014/main" id="{4A17F0F5-8917-4CAC-A9BA-98C9C1C1D3B3}"/>
                </a:ext>
              </a:extLst>
            </p:cNvPr>
            <p:cNvCxnSpPr/>
            <p:nvPr/>
          </p:nvCxnSpPr>
          <p:spPr>
            <a:xfrm>
              <a:off x="2171700" y="4972050"/>
              <a:ext cx="5080"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59F52FA4-9EB9-474C-9FB4-1379BE432AA4}"/>
                </a:ext>
              </a:extLst>
            </p:cNvPr>
            <p:cNvSpPr/>
            <p:nvPr/>
          </p:nvSpPr>
          <p:spPr>
            <a:xfrm>
              <a:off x="952500" y="2533649"/>
              <a:ext cx="2245766" cy="828542"/>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sz="900"/>
            </a:p>
          </p:txBody>
        </p:sp>
        <p:cxnSp>
          <p:nvCxnSpPr>
            <p:cNvPr id="34" name="Straight Arrow Connector 33">
              <a:extLst>
                <a:ext uri="{FF2B5EF4-FFF2-40B4-BE49-F238E27FC236}">
                  <a16:creationId xmlns:a16="http://schemas.microsoft.com/office/drawing/2014/main" id="{E81B0EB8-6ECB-47D2-AD5D-313DE1788554}"/>
                </a:ext>
              </a:extLst>
            </p:cNvPr>
            <p:cNvCxnSpPr/>
            <p:nvPr/>
          </p:nvCxnSpPr>
          <p:spPr>
            <a:xfrm>
              <a:off x="2171700" y="3276600"/>
              <a:ext cx="5080"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 Box 79">
              <a:extLst>
                <a:ext uri="{FF2B5EF4-FFF2-40B4-BE49-F238E27FC236}">
                  <a16:creationId xmlns:a16="http://schemas.microsoft.com/office/drawing/2014/main" id="{5BC7F0ED-F294-4AEC-BF56-18AB5623AE07}"/>
                </a:ext>
              </a:extLst>
            </p:cNvPr>
            <p:cNvSpPr txBox="1"/>
            <p:nvPr/>
          </p:nvSpPr>
          <p:spPr>
            <a:xfrm>
              <a:off x="0" y="2781300"/>
              <a:ext cx="958672" cy="46205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id-ID" sz="900">
                  <a:effectLst/>
                  <a:latin typeface="Times New Roman" panose="02020603050405020304" pitchFamily="18" charset="0"/>
                  <a:ea typeface="Times New Roman" panose="02020603050405020304" pitchFamily="18" charset="0"/>
                </a:rPr>
                <a:t>Diffusion Process</a:t>
              </a:r>
            </a:p>
          </p:txBody>
        </p:sp>
        <p:sp>
          <p:nvSpPr>
            <p:cNvPr id="36" name="Rectangle 35">
              <a:extLst>
                <a:ext uri="{FF2B5EF4-FFF2-40B4-BE49-F238E27FC236}">
                  <a16:creationId xmlns:a16="http://schemas.microsoft.com/office/drawing/2014/main" id="{894F8179-D061-485E-B312-BB3E8705D39F}"/>
                </a:ext>
              </a:extLst>
            </p:cNvPr>
            <p:cNvSpPr/>
            <p:nvPr/>
          </p:nvSpPr>
          <p:spPr>
            <a:xfrm>
              <a:off x="1028700" y="4152900"/>
              <a:ext cx="2245766" cy="907085"/>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sz="900"/>
            </a:p>
          </p:txBody>
        </p:sp>
        <p:sp>
          <p:nvSpPr>
            <p:cNvPr id="37" name="Text Box 64">
              <a:extLst>
                <a:ext uri="{FF2B5EF4-FFF2-40B4-BE49-F238E27FC236}">
                  <a16:creationId xmlns:a16="http://schemas.microsoft.com/office/drawing/2014/main" id="{83454527-0B0F-4E12-B692-0ED758417B7A}"/>
                </a:ext>
              </a:extLst>
            </p:cNvPr>
            <p:cNvSpPr txBox="1"/>
            <p:nvPr/>
          </p:nvSpPr>
          <p:spPr>
            <a:xfrm>
              <a:off x="2255723" y="3945131"/>
              <a:ext cx="512445" cy="2393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900" dirty="0">
                  <a:effectLst/>
                  <a:latin typeface="Times New Roman" panose="02020603050405020304" pitchFamily="18" charset="0"/>
                  <a:ea typeface="Times New Roman" panose="02020603050405020304" pitchFamily="18" charset="0"/>
                </a:rPr>
                <a:t>Yes</a:t>
              </a:r>
              <a:endParaRPr lang="id-ID" sz="900" dirty="0">
                <a:effectLst/>
                <a:latin typeface="Times New Roman" panose="02020603050405020304" pitchFamily="18" charset="0"/>
                <a:ea typeface="Times New Roman" panose="02020603050405020304" pitchFamily="18" charset="0"/>
              </a:endParaRPr>
            </a:p>
          </p:txBody>
        </p:sp>
        <p:sp>
          <p:nvSpPr>
            <p:cNvPr id="38" name="Text Box 81">
              <a:extLst>
                <a:ext uri="{FF2B5EF4-FFF2-40B4-BE49-F238E27FC236}">
                  <a16:creationId xmlns:a16="http://schemas.microsoft.com/office/drawing/2014/main" id="{BA47215E-42F2-4982-BFA8-E358120EA2C1}"/>
                </a:ext>
              </a:extLst>
            </p:cNvPr>
            <p:cNvSpPr txBox="1"/>
            <p:nvPr/>
          </p:nvSpPr>
          <p:spPr>
            <a:xfrm>
              <a:off x="133350" y="4343400"/>
              <a:ext cx="958672" cy="46205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id-ID" sz="900">
                  <a:effectLst/>
                  <a:latin typeface="Times New Roman" panose="02020603050405020304" pitchFamily="18" charset="0"/>
                  <a:ea typeface="Times New Roman" panose="02020603050405020304" pitchFamily="18" charset="0"/>
                </a:rPr>
                <a:t>First Updating Process</a:t>
              </a:r>
            </a:p>
          </p:txBody>
        </p:sp>
        <p:sp>
          <p:nvSpPr>
            <p:cNvPr id="39" name="Rectangle 38">
              <a:extLst>
                <a:ext uri="{FF2B5EF4-FFF2-40B4-BE49-F238E27FC236}">
                  <a16:creationId xmlns:a16="http://schemas.microsoft.com/office/drawing/2014/main" id="{206C88D8-B0E7-4FA1-B727-FE269D4B9FEF}"/>
                </a:ext>
              </a:extLst>
            </p:cNvPr>
            <p:cNvSpPr/>
            <p:nvPr/>
          </p:nvSpPr>
          <p:spPr>
            <a:xfrm>
              <a:off x="1028700" y="5105400"/>
              <a:ext cx="2245360" cy="775412"/>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sz="900"/>
            </a:p>
          </p:txBody>
        </p:sp>
        <p:sp>
          <p:nvSpPr>
            <p:cNvPr id="40" name="Text Box 83">
              <a:extLst>
                <a:ext uri="{FF2B5EF4-FFF2-40B4-BE49-F238E27FC236}">
                  <a16:creationId xmlns:a16="http://schemas.microsoft.com/office/drawing/2014/main" id="{F29A93C9-D688-4168-A577-EE6C41C4421A}"/>
                </a:ext>
              </a:extLst>
            </p:cNvPr>
            <p:cNvSpPr txBox="1"/>
            <p:nvPr/>
          </p:nvSpPr>
          <p:spPr>
            <a:xfrm>
              <a:off x="114300" y="5353050"/>
              <a:ext cx="958672" cy="46205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id-ID" sz="900">
                  <a:effectLst/>
                  <a:latin typeface="Times New Roman" panose="02020603050405020304" pitchFamily="18" charset="0"/>
                  <a:ea typeface="Times New Roman" panose="02020603050405020304" pitchFamily="18" charset="0"/>
                </a:rPr>
                <a:t>Second Updating Process</a:t>
              </a:r>
            </a:p>
          </p:txBody>
        </p:sp>
      </p:grpSp>
    </p:spTree>
    <p:extLst>
      <p:ext uri="{BB962C8B-B14F-4D97-AF65-F5344CB8AC3E}">
        <p14:creationId xmlns:p14="http://schemas.microsoft.com/office/powerpoint/2010/main" val="45298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algn="just"/>
            <a:r>
              <a:rPr lang="en-US" dirty="0"/>
              <a:t>The optimal job sequence of this problem leads to a minimum total production time called </a:t>
            </a:r>
            <a:r>
              <a:rPr lang="en-US" dirty="0" err="1"/>
              <a:t>makespan</a:t>
            </a:r>
            <a:r>
              <a:rPr lang="en-US" dirty="0"/>
              <a:t>. In this computational simulation, PFSP was solved using the SFS algorithm while in order to evaluate the performance of the SFS algorithm, it was simulated using 12 datasets derived from the </a:t>
            </a:r>
            <a:r>
              <a:rPr lang="en-US" dirty="0" err="1"/>
              <a:t>Taillard</a:t>
            </a:r>
            <a:r>
              <a:rPr lang="en-US" dirty="0"/>
              <a:t> benchmark. The results of the simulation were then compared with other metaheuristic algorithms: CS, FPA, and TLBO algorithms.</a:t>
            </a:r>
          </a:p>
        </p:txBody>
      </p:sp>
    </p:spTree>
    <p:extLst>
      <p:ext uri="{BB962C8B-B14F-4D97-AF65-F5344CB8AC3E}">
        <p14:creationId xmlns:p14="http://schemas.microsoft.com/office/powerpoint/2010/main" val="102586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algn="just"/>
                <a:r>
                  <a:rPr lang="en-US" dirty="0"/>
                  <a:t>For each dataset, the parameter to be used in the SFS algorithm: the number of particles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i="1" dirty="0" smtClean="0">
                            <a:latin typeface="Cambria Math" panose="02040503050406030204" pitchFamily="18" charset="0"/>
                          </a:rPr>
                          <m:t>𝑝</m:t>
                        </m:r>
                      </m:sub>
                    </m:sSub>
                  </m:oMath>
                </a14:m>
                <a:r>
                  <a:rPr lang="en-US" dirty="0"/>
                  <a:t>) set as 50, maximum diffusion number (</a:t>
                </a:r>
                <a14:m>
                  <m:oMath xmlns:m="http://schemas.openxmlformats.org/officeDocument/2006/math">
                    <m:r>
                      <a:rPr lang="en-US" i="1" dirty="0" smtClean="0">
                        <a:latin typeface="Cambria Math" panose="02040503050406030204" pitchFamily="18" charset="0"/>
                      </a:rPr>
                      <m:t>𝑀𝐷𝑁</m:t>
                    </m:r>
                  </m:oMath>
                </a14:m>
                <a:r>
                  <a:rPr lang="en-US" dirty="0"/>
                  <a:t>) set as 1, maximum iteration (</a:t>
                </a:r>
                <a14:m>
                  <m:oMath xmlns:m="http://schemas.openxmlformats.org/officeDocument/2006/math">
                    <m:func>
                      <m:funcPr>
                        <m:ctrlPr>
                          <a:rPr lang="en-US" i="1" dirty="0" smtClean="0">
                            <a:latin typeface="Cambria Math" panose="02040503050406030204" pitchFamily="18" charset="0"/>
                          </a:rPr>
                        </m:ctrlPr>
                      </m:funcPr>
                      <m:fName>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max</m:t>
                            </m:r>
                          </m:e>
                          <m:lim>
                            <m:r>
                              <a:rPr lang="en-US" b="0" i="1" dirty="0" smtClean="0">
                                <a:latin typeface="Cambria Math" panose="02040503050406030204" pitchFamily="18" charset="0"/>
                              </a:rPr>
                              <m:t>𝑖𝑡𝑒𝑟</m:t>
                            </m:r>
                          </m:lim>
                        </m:limLow>
                      </m:fName>
                      <m:e>
                        <m:r>
                          <a:rPr lang="en-US" b="0" i="1" dirty="0" smtClean="0">
                            <a:latin typeface="Cambria Math" panose="02040503050406030204" pitchFamily="18" charset="0"/>
                          </a:rPr>
                          <m:t> </m:t>
                        </m:r>
                      </m:e>
                    </m:func>
                  </m:oMath>
                </a14:m>
                <a:r>
                  <a:rPr lang="en-US" dirty="0"/>
                  <a:t>) set as 500 iterations and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𝑤</m:t>
                        </m:r>
                      </m:sub>
                    </m:sSub>
                  </m:oMath>
                </a14:m>
                <a:r>
                  <a:rPr lang="en-US" dirty="0"/>
                  <a:t> = 0,25. For each data set, 10 trials were carried out. The parameters used for other algorithms are presented in Table 1. </a:t>
                </a:r>
                <a:endParaRPr lang="id-ID" dirty="0"/>
              </a:p>
            </p:txBody>
          </p:sp>
        </mc:Choice>
        <mc:Fallback>
          <p:sp>
            <p:nvSpPr>
              <p:cNvPr id="3" name="Content Placeholder 2">
                <a:extLst>
                  <a:ext uri="{FF2B5EF4-FFF2-40B4-BE49-F238E27FC236}">
                    <a16:creationId xmlns:a16="http://schemas.microsoft.com/office/drawing/2014/main" id="{5A66CBD4-F127-4B41-8EE3-F6D7CE79881B}"/>
                  </a:ext>
                </a:extLst>
              </p:cNvPr>
              <p:cNvSpPr>
                <a:spLocks noGrp="1" noRot="1" noChangeAspect="1" noMove="1" noResize="1" noEditPoints="1" noAdjustHandles="1" noChangeArrowheads="1" noChangeShapeType="1" noTextEdit="1"/>
              </p:cNvSpPr>
              <p:nvPr>
                <p:ph idx="1"/>
              </p:nvPr>
            </p:nvSpPr>
            <p:spPr>
              <a:blipFill>
                <a:blip r:embed="rId2"/>
                <a:stretch>
                  <a:fillRect l="-1433" t="-3200" r="-1308"/>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F3192F0F-2B56-413D-8F68-23B8246E2712}"/>
                  </a:ext>
                </a:extLst>
              </p:cNvPr>
              <p:cNvGraphicFramePr>
                <a:graphicFrameLocks noGrp="1"/>
              </p:cNvGraphicFramePr>
              <p:nvPr>
                <p:extLst>
                  <p:ext uri="{D42A27DB-BD31-4B8C-83A1-F6EECF244321}">
                    <p14:modId xmlns:p14="http://schemas.microsoft.com/office/powerpoint/2010/main" val="3219671955"/>
                  </p:ext>
                </p:extLst>
              </p:nvPr>
            </p:nvGraphicFramePr>
            <p:xfrm>
              <a:off x="4294212" y="4221088"/>
              <a:ext cx="5112568" cy="1152126"/>
            </p:xfrm>
            <a:graphic>
              <a:graphicData uri="http://schemas.openxmlformats.org/drawingml/2006/table">
                <a:tbl>
                  <a:tblPr firstRow="1" bandRow="1">
                    <a:tableStyleId>{93296810-A885-4BE3-A3E7-6D5BEEA58F35}</a:tableStyleId>
                  </a:tblPr>
                  <a:tblGrid>
                    <a:gridCol w="2556284">
                      <a:extLst>
                        <a:ext uri="{9D8B030D-6E8A-4147-A177-3AD203B41FA5}">
                          <a16:colId xmlns:a16="http://schemas.microsoft.com/office/drawing/2014/main" val="3895477885"/>
                        </a:ext>
                      </a:extLst>
                    </a:gridCol>
                    <a:gridCol w="2556284">
                      <a:extLst>
                        <a:ext uri="{9D8B030D-6E8A-4147-A177-3AD203B41FA5}">
                          <a16:colId xmlns:a16="http://schemas.microsoft.com/office/drawing/2014/main" val="1526183466"/>
                        </a:ext>
                      </a:extLst>
                    </a:gridCol>
                  </a:tblGrid>
                  <a:tr h="384042">
                    <a:tc>
                      <a:txBody>
                        <a:bodyPr/>
                        <a:lstStyle/>
                        <a:p>
                          <a:pPr algn="ctr"/>
                          <a:r>
                            <a:rPr lang="en-US" dirty="0"/>
                            <a:t>Algorithm</a:t>
                          </a:r>
                          <a:endParaRPr lang="id-ID" dirty="0"/>
                        </a:p>
                      </a:txBody>
                      <a:tcPr/>
                    </a:tc>
                    <a:tc>
                      <a:txBody>
                        <a:bodyPr/>
                        <a:lstStyle/>
                        <a:p>
                          <a:pPr algn="ctr"/>
                          <a:r>
                            <a:rPr lang="en-US" dirty="0"/>
                            <a:t>Parameters</a:t>
                          </a:r>
                          <a:endParaRPr lang="id-ID" dirty="0"/>
                        </a:p>
                      </a:txBody>
                      <a:tcPr/>
                    </a:tc>
                    <a:extLst>
                      <a:ext uri="{0D108BD9-81ED-4DB2-BD59-A6C34878D82A}">
                        <a16:rowId xmlns:a16="http://schemas.microsoft.com/office/drawing/2014/main" val="3126682724"/>
                      </a:ext>
                    </a:extLst>
                  </a:tr>
                  <a:tr h="384042">
                    <a:tc>
                      <a:txBody>
                        <a:bodyPr/>
                        <a:lstStyle/>
                        <a:p>
                          <a:pPr algn="ctr"/>
                          <a:r>
                            <a:rPr lang="en-US" dirty="0"/>
                            <a:t>CS</a:t>
                          </a:r>
                          <a:endParaRPr lang="id-ID"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𝑎</m:t>
                                    </m:r>
                                  </m:sub>
                                </m:sSub>
                                <m:r>
                                  <a:rPr lang="en-US" b="0" i="1" smtClean="0">
                                    <a:latin typeface="Cambria Math" panose="02040503050406030204" pitchFamily="18" charset="0"/>
                                  </a:rPr>
                                  <m:t>=0.25 ;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=0.1</m:t>
                                </m:r>
                              </m:oMath>
                            </m:oMathPara>
                          </a14:m>
                          <a:endParaRPr lang="id-ID" dirty="0"/>
                        </a:p>
                      </a:txBody>
                      <a:tcPr/>
                    </a:tc>
                    <a:extLst>
                      <a:ext uri="{0D108BD9-81ED-4DB2-BD59-A6C34878D82A}">
                        <a16:rowId xmlns:a16="http://schemas.microsoft.com/office/drawing/2014/main" val="1495910399"/>
                      </a:ext>
                    </a:extLst>
                  </a:tr>
                  <a:tr h="384042">
                    <a:tc>
                      <a:txBody>
                        <a:bodyPr/>
                        <a:lstStyle/>
                        <a:p>
                          <a:pPr algn="ctr"/>
                          <a:r>
                            <a:rPr lang="en-US" dirty="0"/>
                            <a:t>FPA</a:t>
                          </a:r>
                          <a:endParaRPr lang="id-ID"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=0.25 ; </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=0.1</m:t>
                                </m:r>
                              </m:oMath>
                            </m:oMathPara>
                          </a14:m>
                          <a:endParaRPr lang="id-ID" dirty="0"/>
                        </a:p>
                      </a:txBody>
                      <a:tcPr/>
                    </a:tc>
                    <a:extLst>
                      <a:ext uri="{0D108BD9-81ED-4DB2-BD59-A6C34878D82A}">
                        <a16:rowId xmlns:a16="http://schemas.microsoft.com/office/drawing/2014/main" val="2234779306"/>
                      </a:ext>
                    </a:extLst>
                  </a:tr>
                </a:tbl>
              </a:graphicData>
            </a:graphic>
          </p:graphicFrame>
        </mc:Choice>
        <mc:Fallback>
          <p:graphicFrame>
            <p:nvGraphicFramePr>
              <p:cNvPr id="6" name="Table 6">
                <a:extLst>
                  <a:ext uri="{FF2B5EF4-FFF2-40B4-BE49-F238E27FC236}">
                    <a16:creationId xmlns:a16="http://schemas.microsoft.com/office/drawing/2014/main" id="{F3192F0F-2B56-413D-8F68-23B8246E2712}"/>
                  </a:ext>
                </a:extLst>
              </p:cNvPr>
              <p:cNvGraphicFramePr>
                <a:graphicFrameLocks noGrp="1"/>
              </p:cNvGraphicFramePr>
              <p:nvPr>
                <p:extLst>
                  <p:ext uri="{D42A27DB-BD31-4B8C-83A1-F6EECF244321}">
                    <p14:modId xmlns:p14="http://schemas.microsoft.com/office/powerpoint/2010/main" val="3219671955"/>
                  </p:ext>
                </p:extLst>
              </p:nvPr>
            </p:nvGraphicFramePr>
            <p:xfrm>
              <a:off x="4294212" y="4221088"/>
              <a:ext cx="5112568" cy="1152126"/>
            </p:xfrm>
            <a:graphic>
              <a:graphicData uri="http://schemas.openxmlformats.org/drawingml/2006/table">
                <a:tbl>
                  <a:tblPr firstRow="1" bandRow="1">
                    <a:tableStyleId>{93296810-A885-4BE3-A3E7-6D5BEEA58F35}</a:tableStyleId>
                  </a:tblPr>
                  <a:tblGrid>
                    <a:gridCol w="2556284">
                      <a:extLst>
                        <a:ext uri="{9D8B030D-6E8A-4147-A177-3AD203B41FA5}">
                          <a16:colId xmlns:a16="http://schemas.microsoft.com/office/drawing/2014/main" val="3895477885"/>
                        </a:ext>
                      </a:extLst>
                    </a:gridCol>
                    <a:gridCol w="2556284">
                      <a:extLst>
                        <a:ext uri="{9D8B030D-6E8A-4147-A177-3AD203B41FA5}">
                          <a16:colId xmlns:a16="http://schemas.microsoft.com/office/drawing/2014/main" val="1526183466"/>
                        </a:ext>
                      </a:extLst>
                    </a:gridCol>
                  </a:tblGrid>
                  <a:tr h="384042">
                    <a:tc>
                      <a:txBody>
                        <a:bodyPr/>
                        <a:lstStyle/>
                        <a:p>
                          <a:pPr algn="ctr"/>
                          <a:r>
                            <a:rPr lang="en-US" dirty="0"/>
                            <a:t>Algorithm</a:t>
                          </a:r>
                          <a:endParaRPr lang="id-ID" dirty="0"/>
                        </a:p>
                      </a:txBody>
                      <a:tcPr/>
                    </a:tc>
                    <a:tc>
                      <a:txBody>
                        <a:bodyPr/>
                        <a:lstStyle/>
                        <a:p>
                          <a:pPr algn="ctr"/>
                          <a:r>
                            <a:rPr lang="en-US" dirty="0"/>
                            <a:t>Parameters</a:t>
                          </a:r>
                          <a:endParaRPr lang="id-ID" dirty="0"/>
                        </a:p>
                      </a:txBody>
                      <a:tcPr/>
                    </a:tc>
                    <a:extLst>
                      <a:ext uri="{0D108BD9-81ED-4DB2-BD59-A6C34878D82A}">
                        <a16:rowId xmlns:a16="http://schemas.microsoft.com/office/drawing/2014/main" val="3126682724"/>
                      </a:ext>
                    </a:extLst>
                  </a:tr>
                  <a:tr h="384042">
                    <a:tc>
                      <a:txBody>
                        <a:bodyPr/>
                        <a:lstStyle/>
                        <a:p>
                          <a:pPr algn="ctr"/>
                          <a:r>
                            <a:rPr lang="en-US" dirty="0"/>
                            <a:t>CS</a:t>
                          </a:r>
                          <a:endParaRPr lang="id-ID" dirty="0"/>
                        </a:p>
                      </a:txBody>
                      <a:tcPr/>
                    </a:tc>
                    <a:tc>
                      <a:txBody>
                        <a:bodyPr/>
                        <a:lstStyle/>
                        <a:p>
                          <a:endParaRPr lang="id-ID"/>
                        </a:p>
                      </a:txBody>
                      <a:tcPr>
                        <a:blipFill>
                          <a:blip r:embed="rId3"/>
                          <a:stretch>
                            <a:fillRect l="-100238" t="-107813" r="-952" b="-115625"/>
                          </a:stretch>
                        </a:blipFill>
                      </a:tcPr>
                    </a:tc>
                    <a:extLst>
                      <a:ext uri="{0D108BD9-81ED-4DB2-BD59-A6C34878D82A}">
                        <a16:rowId xmlns:a16="http://schemas.microsoft.com/office/drawing/2014/main" val="1495910399"/>
                      </a:ext>
                    </a:extLst>
                  </a:tr>
                  <a:tr h="384042">
                    <a:tc>
                      <a:txBody>
                        <a:bodyPr/>
                        <a:lstStyle/>
                        <a:p>
                          <a:pPr algn="ctr"/>
                          <a:r>
                            <a:rPr lang="en-US" dirty="0"/>
                            <a:t>FPA</a:t>
                          </a:r>
                          <a:endParaRPr lang="id-ID" dirty="0"/>
                        </a:p>
                      </a:txBody>
                      <a:tcPr/>
                    </a:tc>
                    <a:tc>
                      <a:txBody>
                        <a:bodyPr/>
                        <a:lstStyle/>
                        <a:p>
                          <a:endParaRPr lang="id-ID"/>
                        </a:p>
                      </a:txBody>
                      <a:tcPr>
                        <a:blipFill>
                          <a:blip r:embed="rId3"/>
                          <a:stretch>
                            <a:fillRect l="-100238" t="-211111" r="-952" b="-17460"/>
                          </a:stretch>
                        </a:blipFill>
                      </a:tcPr>
                    </a:tc>
                    <a:extLst>
                      <a:ext uri="{0D108BD9-81ED-4DB2-BD59-A6C34878D82A}">
                        <a16:rowId xmlns:a16="http://schemas.microsoft.com/office/drawing/2014/main" val="2234779306"/>
                      </a:ext>
                    </a:extLst>
                  </a:tr>
                </a:tbl>
              </a:graphicData>
            </a:graphic>
          </p:graphicFrame>
        </mc:Fallback>
      </mc:AlternateContent>
      <p:sp>
        <p:nvSpPr>
          <p:cNvPr id="7" name="TextBox 6">
            <a:extLst>
              <a:ext uri="{FF2B5EF4-FFF2-40B4-BE49-F238E27FC236}">
                <a16:creationId xmlns:a16="http://schemas.microsoft.com/office/drawing/2014/main" id="{20AD674E-9B22-47EA-BD9D-90D73C9786A5}"/>
              </a:ext>
            </a:extLst>
          </p:cNvPr>
          <p:cNvSpPr txBox="1"/>
          <p:nvPr/>
        </p:nvSpPr>
        <p:spPr>
          <a:xfrm>
            <a:off x="5028234" y="5373214"/>
            <a:ext cx="3644524" cy="369332"/>
          </a:xfrm>
          <a:prstGeom prst="rect">
            <a:avLst/>
          </a:prstGeom>
          <a:noFill/>
        </p:spPr>
        <p:txBody>
          <a:bodyPr wrap="none" rtlCol="0">
            <a:spAutoFit/>
          </a:bodyPr>
          <a:lstStyle/>
          <a:p>
            <a:r>
              <a:rPr lang="en-US" dirty="0"/>
              <a:t>Table 1. Parameters of algorithm</a:t>
            </a:r>
            <a:endParaRPr lang="id-ID" dirty="0"/>
          </a:p>
        </p:txBody>
      </p:sp>
    </p:spTree>
    <p:extLst>
      <p:ext uri="{BB962C8B-B14F-4D97-AF65-F5344CB8AC3E}">
        <p14:creationId xmlns:p14="http://schemas.microsoft.com/office/powerpoint/2010/main" val="3815236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algn="just"/>
                <a:r>
                  <a:rPr lang="id-ID" dirty="0"/>
                  <a:t>The results of simulation were compared with the best known makespan of Taillard benchmark [18], which is illustrated with percentage relative difference (𝑃𝑅𝐷) as follows </a:t>
                </a:r>
                <a:r>
                  <a:rPr lang="en-US" dirty="0"/>
                  <a:t>:</a:t>
                </a:r>
                <a:r>
                  <a:rPr lang="id-ID" dirty="0"/>
                  <a:t> </a:t>
                </a:r>
                <a:endParaRPr lang="en-US" dirty="0"/>
              </a:p>
              <a:p>
                <a:pPr marL="0" indent="0" algn="just">
                  <a:buNone/>
                </a:pPr>
                <a14:m>
                  <m:oMathPara xmlns:m="http://schemas.openxmlformats.org/officeDocument/2006/math">
                    <m:oMathParaPr>
                      <m:jc m:val="centerGroup"/>
                    </m:oMathParaPr>
                    <m:oMath xmlns:m="http://schemas.openxmlformats.org/officeDocument/2006/math">
                      <m:r>
                        <a:rPr lang="id-ID" i="1" dirty="0" smtClean="0">
                          <a:solidFill>
                            <a:srgbClr val="0070C0"/>
                          </a:solidFill>
                          <a:latin typeface="Cambria Math" panose="02040503050406030204" pitchFamily="18" charset="0"/>
                        </a:rPr>
                        <m:t>𝑃𝑅𝐷</m:t>
                      </m:r>
                      <m:r>
                        <a:rPr lang="id-ID" i="1" dirty="0" smtClean="0">
                          <a:solidFill>
                            <a:srgbClr val="0070C0"/>
                          </a:solidFill>
                          <a:latin typeface="Cambria Math" panose="02040503050406030204" pitchFamily="18" charset="0"/>
                        </a:rPr>
                        <m:t> = 100 ×</m:t>
                      </m:r>
                      <m:f>
                        <m:fPr>
                          <m:ctrlPr>
                            <a:rPr lang="en-US" b="0" i="1" dirty="0" smtClean="0">
                              <a:solidFill>
                                <a:srgbClr val="0070C0"/>
                              </a:solidFill>
                              <a:latin typeface="Cambria Math" panose="02040503050406030204" pitchFamily="18" charset="0"/>
                            </a:rPr>
                          </m:ctrlPr>
                        </m:fPr>
                        <m:num>
                          <m:d>
                            <m:dPr>
                              <m:ctrlPr>
                                <a:rPr lang="id-ID" i="1" dirty="0" smtClean="0">
                                  <a:solidFill>
                                    <a:srgbClr val="0070C0"/>
                                  </a:solidFill>
                                  <a:latin typeface="Cambria Math" panose="02040503050406030204" pitchFamily="18" charset="0"/>
                                </a:rPr>
                              </m:ctrlPr>
                            </m:dPr>
                            <m:e>
                              <m:sSub>
                                <m:sSubPr>
                                  <m:ctrlPr>
                                    <a:rPr lang="en-US" b="0" i="1" dirty="0" smtClean="0">
                                      <a:solidFill>
                                        <a:srgbClr val="0070C0"/>
                                      </a:solidFill>
                                      <a:latin typeface="Cambria Math" panose="02040503050406030204" pitchFamily="18" charset="0"/>
                                    </a:rPr>
                                  </m:ctrlPr>
                                </m:sSubPr>
                                <m:e>
                                  <m:r>
                                    <a:rPr lang="id-ID" i="1" dirty="0" smtClean="0">
                                      <a:solidFill>
                                        <a:srgbClr val="0070C0"/>
                                      </a:solidFill>
                                      <a:latin typeface="Cambria Math" panose="02040503050406030204" pitchFamily="18" charset="0"/>
                                    </a:rPr>
                                    <m:t>𝐶</m:t>
                                  </m:r>
                                </m:e>
                                <m:sub>
                                  <m:r>
                                    <a:rPr lang="en-US" b="0" i="1" dirty="0" smtClean="0">
                                      <a:solidFill>
                                        <a:srgbClr val="0070C0"/>
                                      </a:solidFill>
                                      <a:latin typeface="Cambria Math" panose="02040503050406030204" pitchFamily="18" charset="0"/>
                                    </a:rPr>
                                    <m:t>𝑚𝑎𝑥</m:t>
                                  </m:r>
                                </m:sub>
                              </m:sSub>
                              <m:d>
                                <m:dPr>
                                  <m:ctrlPr>
                                    <a:rPr lang="id-ID" i="1" dirty="0" smtClean="0">
                                      <a:solidFill>
                                        <a:srgbClr val="0070C0"/>
                                      </a:solidFill>
                                      <a:latin typeface="Cambria Math" panose="02040503050406030204" pitchFamily="18" charset="0"/>
                                    </a:rPr>
                                  </m:ctrlPr>
                                </m:dPr>
                                <m:e>
                                  <m:r>
                                    <a:rPr lang="id-ID" i="1" dirty="0" smtClean="0">
                                      <a:solidFill>
                                        <a:srgbClr val="0070C0"/>
                                      </a:solidFill>
                                      <a:latin typeface="Cambria Math" panose="02040503050406030204" pitchFamily="18" charset="0"/>
                                    </a:rPr>
                                    <m:t>𝑠</m:t>
                                  </m:r>
                                </m:e>
                              </m:d>
                              <m:r>
                                <a:rPr lang="id-ID" i="1" dirty="0" smtClean="0">
                                  <a:solidFill>
                                    <a:srgbClr val="0070C0"/>
                                  </a:solidFill>
                                  <a:latin typeface="Cambria Math" panose="02040503050406030204" pitchFamily="18" charset="0"/>
                                </a:rPr>
                                <m:t>− </m:t>
                              </m:r>
                              <m:sSub>
                                <m:sSubPr>
                                  <m:ctrlPr>
                                    <a:rPr lang="en-US" b="0" i="1" dirty="0" smtClean="0">
                                      <a:solidFill>
                                        <a:srgbClr val="0070C0"/>
                                      </a:solidFill>
                                      <a:latin typeface="Cambria Math" panose="02040503050406030204" pitchFamily="18" charset="0"/>
                                    </a:rPr>
                                  </m:ctrlPr>
                                </m:sSubPr>
                                <m:e>
                                  <m:r>
                                    <a:rPr lang="id-ID" i="1" dirty="0" smtClean="0">
                                      <a:solidFill>
                                        <a:srgbClr val="0070C0"/>
                                      </a:solidFill>
                                      <a:latin typeface="Cambria Math" panose="02040503050406030204" pitchFamily="18" charset="0"/>
                                    </a:rPr>
                                    <m:t>𝐶</m:t>
                                  </m:r>
                                </m:e>
                                <m:sub>
                                  <m:r>
                                    <a:rPr lang="en-US" b="0" i="1" dirty="0" smtClean="0">
                                      <a:solidFill>
                                        <a:srgbClr val="0070C0"/>
                                      </a:solidFill>
                                      <a:latin typeface="Cambria Math" panose="02040503050406030204" pitchFamily="18" charset="0"/>
                                    </a:rPr>
                                    <m:t>𝑚𝑎𝑥</m:t>
                                  </m:r>
                                </m:sub>
                              </m:sSub>
                              <m:d>
                                <m:dPr>
                                  <m:ctrlPr>
                                    <a:rPr lang="id-ID" i="1" dirty="0" smtClean="0">
                                      <a:solidFill>
                                        <a:srgbClr val="0070C0"/>
                                      </a:solidFill>
                                      <a:latin typeface="Cambria Math" panose="02040503050406030204" pitchFamily="18" charset="0"/>
                                    </a:rPr>
                                  </m:ctrlPr>
                                </m:dPr>
                                <m:e>
                                  <m:r>
                                    <a:rPr lang="id-ID" i="1" dirty="0" smtClean="0">
                                      <a:solidFill>
                                        <a:srgbClr val="0070C0"/>
                                      </a:solidFill>
                                      <a:latin typeface="Cambria Math" panose="02040503050406030204" pitchFamily="18" charset="0"/>
                                    </a:rPr>
                                    <m:t>𝑏</m:t>
                                  </m:r>
                                </m:e>
                              </m:d>
                            </m:e>
                          </m:d>
                        </m:num>
                        <m:den>
                          <m:sSub>
                            <m:sSubPr>
                              <m:ctrlPr>
                                <a:rPr lang="en-US" b="0" i="1" dirty="0" smtClean="0">
                                  <a:solidFill>
                                    <a:srgbClr val="0070C0"/>
                                  </a:solidFill>
                                  <a:latin typeface="Cambria Math" panose="02040503050406030204" pitchFamily="18" charset="0"/>
                                </a:rPr>
                              </m:ctrlPr>
                            </m:sSubPr>
                            <m:e>
                              <m:r>
                                <a:rPr lang="id-ID" i="1" dirty="0">
                                  <a:solidFill>
                                    <a:srgbClr val="0070C0"/>
                                  </a:solidFill>
                                  <a:latin typeface="Cambria Math" panose="02040503050406030204" pitchFamily="18" charset="0"/>
                                </a:rPr>
                                <m:t>𝐶</m:t>
                              </m:r>
                            </m:e>
                            <m:sub>
                              <m:r>
                                <a:rPr lang="en-US" b="0" i="1" dirty="0" smtClean="0">
                                  <a:solidFill>
                                    <a:srgbClr val="0070C0"/>
                                  </a:solidFill>
                                  <a:latin typeface="Cambria Math" panose="02040503050406030204" pitchFamily="18" charset="0"/>
                                </a:rPr>
                                <m:t>𝑚𝑎𝑥</m:t>
                              </m:r>
                            </m:sub>
                          </m:sSub>
                          <m:d>
                            <m:dPr>
                              <m:ctrlPr>
                                <a:rPr lang="id-ID" i="1" dirty="0">
                                  <a:solidFill>
                                    <a:srgbClr val="0070C0"/>
                                  </a:solidFill>
                                  <a:latin typeface="Cambria Math" panose="02040503050406030204" pitchFamily="18" charset="0"/>
                                </a:rPr>
                              </m:ctrlPr>
                            </m:dPr>
                            <m:e>
                              <m:r>
                                <a:rPr lang="id-ID" i="1" dirty="0">
                                  <a:solidFill>
                                    <a:srgbClr val="0070C0"/>
                                  </a:solidFill>
                                  <a:latin typeface="Cambria Math" panose="02040503050406030204" pitchFamily="18" charset="0"/>
                                </a:rPr>
                                <m:t>𝑏</m:t>
                              </m:r>
                            </m:e>
                          </m:d>
                        </m:den>
                      </m:f>
                    </m:oMath>
                  </m:oMathPara>
                </a14:m>
                <a:endParaRPr lang="en-US" dirty="0"/>
              </a:p>
              <a:p>
                <a:pPr marL="0" indent="0" algn="just">
                  <a:buNone/>
                </a:pPr>
                <a:r>
                  <a:rPr lang="id-ID" dirty="0"/>
                  <a:t>where </a:t>
                </a:r>
                <a14:m>
                  <m:oMath xmlns:m="http://schemas.openxmlformats.org/officeDocument/2006/math">
                    <m:sSub>
                      <m:sSubPr>
                        <m:ctrlPr>
                          <a:rPr lang="en-US" b="0" i="1" dirty="0" smtClean="0">
                            <a:latin typeface="Cambria Math" panose="02040503050406030204" pitchFamily="18" charset="0"/>
                          </a:rPr>
                        </m:ctrlPr>
                      </m:sSubPr>
                      <m:e>
                        <m:r>
                          <a:rPr lang="id-ID" i="1" dirty="0" smtClean="0">
                            <a:latin typeface="Cambria Math" panose="02040503050406030204" pitchFamily="18" charset="0"/>
                          </a:rPr>
                          <m:t>𝐶</m:t>
                        </m:r>
                      </m:e>
                      <m:sub>
                        <m:r>
                          <a:rPr lang="en-US" b="0" i="1" dirty="0" smtClean="0">
                            <a:latin typeface="Cambria Math" panose="02040503050406030204" pitchFamily="18" charset="0"/>
                          </a:rPr>
                          <m:t>𝑚𝑎𝑥</m:t>
                        </m:r>
                      </m:sub>
                    </m:sSub>
                    <m:r>
                      <a:rPr lang="en-US" b="0" i="1" dirty="0" smtClean="0">
                        <a:latin typeface="Cambria Math" panose="02040503050406030204" pitchFamily="18" charset="0"/>
                      </a:rPr>
                      <m:t> </m:t>
                    </m:r>
                    <m:r>
                      <a:rPr lang="id-ID" i="1" dirty="0" smtClean="0">
                        <a:latin typeface="Cambria Math" panose="02040503050406030204" pitchFamily="18" charset="0"/>
                      </a:rPr>
                      <m:t>(</m:t>
                    </m:r>
                    <m:r>
                      <a:rPr lang="id-ID" i="1" dirty="0" smtClean="0">
                        <a:latin typeface="Cambria Math" panose="02040503050406030204" pitchFamily="18" charset="0"/>
                      </a:rPr>
                      <m:t>𝑠</m:t>
                    </m:r>
                    <m:r>
                      <a:rPr lang="id-ID" i="1" dirty="0" smtClean="0">
                        <a:latin typeface="Cambria Math" panose="02040503050406030204" pitchFamily="18" charset="0"/>
                      </a:rPr>
                      <m:t>) </m:t>
                    </m:r>
                  </m:oMath>
                </a14:m>
                <a:r>
                  <a:rPr lang="id-ID" dirty="0"/>
                  <a:t>denotes the best makespan result generated by SFS algorithm,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id-ID" dirty="0"/>
                  <a:t>denotes the best known simulation result of the same dataset. </a:t>
                </a:r>
                <a:endParaRPr lang="en-US" dirty="0"/>
              </a:p>
            </p:txBody>
          </p:sp>
        </mc:Choice>
        <mc:Fallback>
          <p:sp>
            <p:nvSpPr>
              <p:cNvPr id="3" name="Content Placeholder 2">
                <a:extLst>
                  <a:ext uri="{FF2B5EF4-FFF2-40B4-BE49-F238E27FC236}">
                    <a16:creationId xmlns:a16="http://schemas.microsoft.com/office/drawing/2014/main" id="{5A66CBD4-F127-4B41-8EE3-F6D7CE79881B}"/>
                  </a:ext>
                </a:extLst>
              </p:cNvPr>
              <p:cNvSpPr>
                <a:spLocks noGrp="1" noRot="1" noChangeAspect="1" noMove="1" noResize="1" noEditPoints="1" noAdjustHandles="1" noChangeArrowheads="1" noChangeShapeType="1" noTextEdit="1"/>
              </p:cNvSpPr>
              <p:nvPr>
                <p:ph idx="1"/>
              </p:nvPr>
            </p:nvSpPr>
            <p:spPr>
              <a:blipFill>
                <a:blip r:embed="rId2"/>
                <a:stretch>
                  <a:fillRect l="-1433" t="-3200" r="-1308"/>
                </a:stretch>
              </a:blipFill>
            </p:spPr>
            <p:txBody>
              <a:bodyPr/>
              <a:lstStyle/>
              <a:p>
                <a:r>
                  <a:rPr lang="id-ID">
                    <a:noFill/>
                  </a:rPr>
                  <a:t> </a:t>
                </a:r>
              </a:p>
            </p:txBody>
          </p:sp>
        </mc:Fallback>
      </mc:AlternateContent>
    </p:spTree>
    <p:extLst>
      <p:ext uri="{BB962C8B-B14F-4D97-AF65-F5344CB8AC3E}">
        <p14:creationId xmlns:p14="http://schemas.microsoft.com/office/powerpoint/2010/main" val="1268739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algn="just"/>
                <a:r>
                  <a:rPr lang="id-ID" dirty="0"/>
                  <a:t>However, the average percentage relative increase in makespan with references to the best known solution in a number of trials, ∆𝑎𝑣𝑔, is determine as follows : </a:t>
                </a:r>
                <a:endParaRPr lang="en-US" dirty="0"/>
              </a:p>
              <a:p>
                <a:pPr marL="0" indent="0" algn="just">
                  <a:buNone/>
                </a:pPr>
                <a14:m>
                  <m:oMathPara xmlns:m="http://schemas.openxmlformats.org/officeDocument/2006/math">
                    <m:oMathParaPr>
                      <m:jc m:val="centerGroup"/>
                    </m:oMathParaPr>
                    <m:oMath xmlns:m="http://schemas.openxmlformats.org/officeDocument/2006/math">
                      <m:r>
                        <a:rPr lang="id-ID" i="1" dirty="0" smtClean="0">
                          <a:solidFill>
                            <a:srgbClr val="0070C0"/>
                          </a:solidFill>
                          <a:latin typeface="Cambria Math" panose="02040503050406030204" pitchFamily="18" charset="0"/>
                        </a:rPr>
                        <m:t>∆</m:t>
                      </m:r>
                      <m:r>
                        <a:rPr lang="id-ID" i="1" dirty="0" smtClean="0">
                          <a:solidFill>
                            <a:srgbClr val="0070C0"/>
                          </a:solidFill>
                          <a:latin typeface="Cambria Math" panose="02040503050406030204" pitchFamily="18" charset="0"/>
                        </a:rPr>
                        <m:t>𝑎𝑣𝑔</m:t>
                      </m:r>
                      <m:r>
                        <a:rPr lang="id-ID" i="1" dirty="0" smtClean="0">
                          <a:solidFill>
                            <a:srgbClr val="0070C0"/>
                          </a:solidFill>
                          <a:latin typeface="Cambria Math" panose="02040503050406030204" pitchFamily="18" charset="0"/>
                        </a:rPr>
                        <m:t>=</m:t>
                      </m:r>
                      <m:f>
                        <m:fPr>
                          <m:ctrlPr>
                            <a:rPr lang="en-US" b="0" i="0" dirty="0" smtClean="0">
                              <a:solidFill>
                                <a:srgbClr val="0070C0"/>
                              </a:solidFill>
                              <a:latin typeface="Cambria Math" panose="02040503050406030204" pitchFamily="18" charset="0"/>
                            </a:rPr>
                          </m:ctrlPr>
                        </m:fPr>
                        <m:num>
                          <m:nary>
                            <m:naryPr>
                              <m:chr m:val="∑"/>
                              <m:ctrlPr>
                                <a:rPr lang="id-ID" i="1" dirty="0" smtClean="0">
                                  <a:solidFill>
                                    <a:srgbClr val="0070C0"/>
                                  </a:solidFill>
                                  <a:latin typeface="Cambria Math" panose="02040503050406030204" pitchFamily="18" charset="0"/>
                                </a:rPr>
                              </m:ctrlPr>
                            </m:naryPr>
                            <m:sub>
                              <m:r>
                                <m:rPr>
                                  <m:brk m:alnAt="23"/>
                                </m:rPr>
                                <a:rPr lang="en-US" b="0" i="1" dirty="0" smtClean="0">
                                  <a:solidFill>
                                    <a:srgbClr val="0070C0"/>
                                  </a:solidFill>
                                  <a:latin typeface="Cambria Math" panose="02040503050406030204" pitchFamily="18" charset="0"/>
                                </a:rPr>
                                <m:t>𝑖</m:t>
                              </m:r>
                              <m:r>
                                <a:rPr lang="en-US" b="0" i="1" dirty="0" smtClean="0">
                                  <a:solidFill>
                                    <a:srgbClr val="0070C0"/>
                                  </a:solidFill>
                                  <a:latin typeface="Cambria Math" panose="02040503050406030204" pitchFamily="18" charset="0"/>
                                </a:rPr>
                                <m:t>=1</m:t>
                              </m:r>
                            </m:sub>
                            <m:sup>
                              <m:r>
                                <a:rPr lang="en-US" b="0" i="1" dirty="0" smtClean="0">
                                  <a:solidFill>
                                    <a:srgbClr val="0070C0"/>
                                  </a:solidFill>
                                  <a:latin typeface="Cambria Math" panose="02040503050406030204" pitchFamily="18" charset="0"/>
                                </a:rPr>
                                <m:t>𝑅</m:t>
                              </m:r>
                            </m:sup>
                            <m:e>
                              <m:d>
                                <m:dPr>
                                  <m:ctrlPr>
                                    <a:rPr lang="en-US" b="0" i="1" dirty="0" smtClean="0">
                                      <a:solidFill>
                                        <a:srgbClr val="0070C0"/>
                                      </a:solidFill>
                                      <a:latin typeface="Cambria Math" panose="02040503050406030204" pitchFamily="18" charset="0"/>
                                    </a:rPr>
                                  </m:ctrlPr>
                                </m:dPr>
                                <m:e>
                                  <m:f>
                                    <m:fPr>
                                      <m:ctrlPr>
                                        <a:rPr lang="en-US" b="0" i="1" dirty="0" smtClean="0">
                                          <a:solidFill>
                                            <a:srgbClr val="0070C0"/>
                                          </a:solidFill>
                                          <a:latin typeface="Cambria Math" panose="02040503050406030204" pitchFamily="18" charset="0"/>
                                        </a:rPr>
                                      </m:ctrlPr>
                                    </m:fPr>
                                    <m:num>
                                      <m:d>
                                        <m:dPr>
                                          <m:ctrlPr>
                                            <a:rPr lang="en-US" b="0" i="1" dirty="0" smtClean="0">
                                              <a:solidFill>
                                                <a:srgbClr val="0070C0"/>
                                              </a:solidFill>
                                              <a:latin typeface="Cambria Math" panose="02040503050406030204" pitchFamily="18" charset="0"/>
                                            </a:rPr>
                                          </m:ctrlPr>
                                        </m:dPr>
                                        <m:e>
                                          <m:sSub>
                                            <m:sSubPr>
                                              <m:ctrlPr>
                                                <a:rPr lang="en-US" b="0"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𝑆</m:t>
                                              </m:r>
                                            </m:e>
                                            <m:sub>
                                              <m:r>
                                                <a:rPr lang="en-US" b="0" i="1" dirty="0" smtClean="0">
                                                  <a:solidFill>
                                                    <a:srgbClr val="0070C0"/>
                                                  </a:solidFill>
                                                  <a:latin typeface="Cambria Math" panose="02040503050406030204" pitchFamily="18" charset="0"/>
                                                </a:rPr>
                                                <m:t>𝑖</m:t>
                                              </m:r>
                                            </m:sub>
                                          </m:sSub>
                                          <m:r>
                                            <a:rPr lang="en-US" b="0" i="1" dirty="0" smtClean="0">
                                              <a:solidFill>
                                                <a:srgbClr val="0070C0"/>
                                              </a:solidFill>
                                              <a:latin typeface="Cambria Math" panose="02040503050406030204" pitchFamily="18" charset="0"/>
                                            </a:rPr>
                                            <m:t>−</m:t>
                                          </m:r>
                                          <m:sSub>
                                            <m:sSubPr>
                                              <m:ctrlPr>
                                                <a:rPr lang="en-US" b="0"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𝐵</m:t>
                                              </m:r>
                                            </m:e>
                                            <m:sub>
                                              <m:r>
                                                <a:rPr lang="en-US" b="0" i="1" dirty="0" smtClean="0">
                                                  <a:solidFill>
                                                    <a:srgbClr val="0070C0"/>
                                                  </a:solidFill>
                                                  <a:latin typeface="Cambria Math" panose="02040503050406030204" pitchFamily="18" charset="0"/>
                                                </a:rPr>
                                                <m:t>𝑖</m:t>
                                              </m:r>
                                            </m:sub>
                                          </m:sSub>
                                        </m:e>
                                      </m:d>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ea typeface="Cambria Math" panose="02040503050406030204" pitchFamily="18" charset="0"/>
                                        </a:rPr>
                                        <m:t>×100</m:t>
                                      </m:r>
                                    </m:num>
                                    <m:den>
                                      <m:sSub>
                                        <m:sSubPr>
                                          <m:ctrlPr>
                                            <a:rPr lang="en-US" b="0"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𝐵</m:t>
                                          </m:r>
                                        </m:e>
                                        <m:sub>
                                          <m:r>
                                            <a:rPr lang="en-US" b="0" i="1" dirty="0" smtClean="0">
                                              <a:solidFill>
                                                <a:srgbClr val="0070C0"/>
                                              </a:solidFill>
                                              <a:latin typeface="Cambria Math" panose="02040503050406030204" pitchFamily="18" charset="0"/>
                                            </a:rPr>
                                            <m:t>𝑖</m:t>
                                          </m:r>
                                        </m:sub>
                                      </m:sSub>
                                    </m:den>
                                  </m:f>
                                </m:e>
                              </m:d>
                            </m:e>
                          </m:nary>
                        </m:num>
                        <m:den>
                          <m:r>
                            <a:rPr lang="en-US" b="0" i="1" dirty="0" smtClean="0">
                              <a:solidFill>
                                <a:srgbClr val="0070C0"/>
                              </a:solidFill>
                              <a:latin typeface="Cambria Math" panose="02040503050406030204" pitchFamily="18" charset="0"/>
                            </a:rPr>
                            <m:t>𝑅</m:t>
                          </m:r>
                        </m:den>
                      </m:f>
                    </m:oMath>
                  </m:oMathPara>
                </a14:m>
                <a:endParaRPr lang="en-US" dirty="0"/>
              </a:p>
              <a:p>
                <a:pPr marL="0" indent="0" algn="just">
                  <a:buNone/>
                </a:pPr>
                <a:r>
                  <a:rPr lang="id-ID" dirty="0"/>
                  <a:t>where </a:t>
                </a:r>
                <a14:m>
                  <m:oMath xmlns:m="http://schemas.openxmlformats.org/officeDocument/2006/math">
                    <m:sSub>
                      <m:sSubPr>
                        <m:ctrlPr>
                          <a:rPr lang="en-US" b="0" i="1" dirty="0" smtClean="0">
                            <a:latin typeface="Cambria Math" panose="02040503050406030204" pitchFamily="18" charset="0"/>
                          </a:rPr>
                        </m:ctrlPr>
                      </m:sSubPr>
                      <m:e>
                        <m:r>
                          <a:rPr lang="id-ID"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r>
                  <a:rPr lang="id-ID" dirty="0"/>
                  <a:t>denotes the best result generated by the algorithm in trial </a:t>
                </a:r>
                <a14:m>
                  <m:oMath xmlns:m="http://schemas.openxmlformats.org/officeDocument/2006/math">
                    <m:r>
                      <a:rPr lang="id-ID" i="1" dirty="0" smtClean="0">
                        <a:latin typeface="Cambria Math" panose="02040503050406030204" pitchFamily="18" charset="0"/>
                      </a:rPr>
                      <m:t>𝑖</m:t>
                    </m:r>
                  </m:oMath>
                </a14:m>
                <a:r>
                  <a:rPr lang="id-ID" dirty="0"/>
                  <a:t>, </a:t>
                </a:r>
                <a14:m>
                  <m:oMath xmlns:m="http://schemas.openxmlformats.org/officeDocument/2006/math">
                    <m:sSub>
                      <m:sSubPr>
                        <m:ctrlPr>
                          <a:rPr lang="en-US" b="0" i="1" dirty="0" smtClean="0">
                            <a:latin typeface="Cambria Math" panose="02040503050406030204" pitchFamily="18" charset="0"/>
                          </a:rPr>
                        </m:ctrlPr>
                      </m:sSubPr>
                      <m:e>
                        <m:r>
                          <a:rPr lang="id-ID" i="1" dirty="0" smtClean="0">
                            <a:latin typeface="Cambria Math" panose="02040503050406030204" pitchFamily="18" charset="0"/>
                          </a:rPr>
                          <m:t>𝐵</m:t>
                        </m:r>
                      </m:e>
                      <m:sub>
                        <m:r>
                          <a:rPr lang="en-US" b="0" i="1" dirty="0" smtClean="0">
                            <a:latin typeface="Cambria Math" panose="02040503050406030204" pitchFamily="18" charset="0"/>
                          </a:rPr>
                          <m:t>𝑖</m:t>
                        </m:r>
                      </m:sub>
                    </m:sSub>
                  </m:oMath>
                </a14:m>
                <a:r>
                  <a:rPr lang="id-ID" dirty="0"/>
                  <a:t> denotes the best know simulation result of the same dataset in trial </a:t>
                </a:r>
                <a14:m>
                  <m:oMath xmlns:m="http://schemas.openxmlformats.org/officeDocument/2006/math">
                    <m:r>
                      <a:rPr lang="id-ID" i="1" dirty="0" smtClean="0">
                        <a:latin typeface="Cambria Math" panose="02040503050406030204" pitchFamily="18" charset="0"/>
                      </a:rPr>
                      <m:t>𝑖</m:t>
                    </m:r>
                  </m:oMath>
                </a14:m>
                <a:r>
                  <a:rPr lang="id-ID" dirty="0"/>
                  <a:t>, and </a:t>
                </a:r>
                <a14:m>
                  <m:oMath xmlns:m="http://schemas.openxmlformats.org/officeDocument/2006/math">
                    <m:r>
                      <a:rPr lang="id-ID" i="1" dirty="0" smtClean="0">
                        <a:latin typeface="Cambria Math" panose="02040503050406030204" pitchFamily="18" charset="0"/>
                      </a:rPr>
                      <m:t>𝑅</m:t>
                    </m:r>
                  </m:oMath>
                </a14:m>
                <a:r>
                  <a:rPr lang="id-ID" dirty="0"/>
                  <a:t> denotes number of trials</a:t>
                </a:r>
                <a:r>
                  <a:rPr lang="en-US" dirty="0"/>
                  <a:t>.</a:t>
                </a:r>
                <a:endParaRPr lang="id-ID" dirty="0"/>
              </a:p>
              <a:p>
                <a:pPr algn="just"/>
                <a:endParaRPr lang="en-US" dirty="0"/>
              </a:p>
            </p:txBody>
          </p:sp>
        </mc:Choice>
        <mc:Fallback>
          <p:sp>
            <p:nvSpPr>
              <p:cNvPr id="3" name="Content Placeholder 2">
                <a:extLst>
                  <a:ext uri="{FF2B5EF4-FFF2-40B4-BE49-F238E27FC236}">
                    <a16:creationId xmlns:a16="http://schemas.microsoft.com/office/drawing/2014/main" id="{5A66CBD4-F127-4B41-8EE3-F6D7CE79881B}"/>
                  </a:ext>
                </a:extLst>
              </p:cNvPr>
              <p:cNvSpPr>
                <a:spLocks noGrp="1" noRot="1" noChangeAspect="1" noMove="1" noResize="1" noEditPoints="1" noAdjustHandles="1" noChangeArrowheads="1" noChangeShapeType="1" noTextEdit="1"/>
              </p:cNvSpPr>
              <p:nvPr>
                <p:ph idx="1"/>
              </p:nvPr>
            </p:nvSpPr>
            <p:spPr>
              <a:blipFill>
                <a:blip r:embed="rId2"/>
                <a:stretch>
                  <a:fillRect l="-1433" t="-3200" r="-1308"/>
                </a:stretch>
              </a:blipFill>
            </p:spPr>
            <p:txBody>
              <a:bodyPr/>
              <a:lstStyle/>
              <a:p>
                <a:r>
                  <a:rPr lang="id-ID">
                    <a:noFill/>
                  </a:rPr>
                  <a:t> </a:t>
                </a:r>
              </a:p>
            </p:txBody>
          </p:sp>
        </mc:Fallback>
      </mc:AlternateContent>
    </p:spTree>
    <p:extLst>
      <p:ext uri="{BB962C8B-B14F-4D97-AF65-F5344CB8AC3E}">
        <p14:creationId xmlns:p14="http://schemas.microsoft.com/office/powerpoint/2010/main" val="1672448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marL="0" indent="0" algn="just">
              <a:buNone/>
            </a:pPr>
            <a:r>
              <a:rPr lang="en-US" dirty="0"/>
              <a:t> </a:t>
            </a:r>
            <a:endParaRPr lang="id-ID" dirty="0"/>
          </a:p>
        </p:txBody>
      </p:sp>
      <p:sp>
        <p:nvSpPr>
          <p:cNvPr id="7" name="TextBox 6">
            <a:extLst>
              <a:ext uri="{FF2B5EF4-FFF2-40B4-BE49-F238E27FC236}">
                <a16:creationId xmlns:a16="http://schemas.microsoft.com/office/drawing/2014/main" id="{20AD674E-9B22-47EA-BD9D-90D73C9786A5}"/>
              </a:ext>
            </a:extLst>
          </p:cNvPr>
          <p:cNvSpPr txBox="1"/>
          <p:nvPr/>
        </p:nvSpPr>
        <p:spPr>
          <a:xfrm>
            <a:off x="5014292" y="5556180"/>
            <a:ext cx="3098862" cy="369332"/>
          </a:xfrm>
          <a:prstGeom prst="rect">
            <a:avLst/>
          </a:prstGeom>
          <a:noFill/>
        </p:spPr>
        <p:txBody>
          <a:bodyPr wrap="none" rtlCol="0">
            <a:spAutoFit/>
          </a:bodyPr>
          <a:lstStyle/>
          <a:p>
            <a:r>
              <a:rPr lang="en-US" dirty="0"/>
              <a:t>Table 2. Experiment Results</a:t>
            </a:r>
            <a:endParaRPr lang="id-ID"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F79AA7F-F721-45DC-94BC-E72D12890F3A}"/>
                  </a:ext>
                </a:extLst>
              </p:cNvPr>
              <p:cNvGraphicFramePr/>
              <p:nvPr>
                <p:extLst>
                  <p:ext uri="{D42A27DB-BD31-4B8C-83A1-F6EECF244321}">
                    <p14:modId xmlns:p14="http://schemas.microsoft.com/office/powerpoint/2010/main" val="2981627712"/>
                  </p:ext>
                </p:extLst>
              </p:nvPr>
            </p:nvGraphicFramePr>
            <p:xfrm>
              <a:off x="2890056" y="1508121"/>
              <a:ext cx="7092786" cy="3865496"/>
            </p:xfrm>
            <a:graphic>
              <a:graphicData uri="http://schemas.openxmlformats.org/drawingml/2006/table">
                <a:tbl>
                  <a:tblPr firstRow="1" firstCol="1" bandRow="1">
                    <a:tableStyleId>{073A0DAA-6AF3-43AB-8588-CEC1D06C72B9}</a:tableStyleId>
                  </a:tblPr>
                  <a:tblGrid>
                    <a:gridCol w="1003697">
                      <a:extLst>
                        <a:ext uri="{9D8B030D-6E8A-4147-A177-3AD203B41FA5}">
                          <a16:colId xmlns:a16="http://schemas.microsoft.com/office/drawing/2014/main" val="3128032663"/>
                        </a:ext>
                      </a:extLst>
                    </a:gridCol>
                    <a:gridCol w="1003697">
                      <a:extLst>
                        <a:ext uri="{9D8B030D-6E8A-4147-A177-3AD203B41FA5}">
                          <a16:colId xmlns:a16="http://schemas.microsoft.com/office/drawing/2014/main" val="2083782128"/>
                        </a:ext>
                      </a:extLst>
                    </a:gridCol>
                    <a:gridCol w="1003697">
                      <a:extLst>
                        <a:ext uri="{9D8B030D-6E8A-4147-A177-3AD203B41FA5}">
                          <a16:colId xmlns:a16="http://schemas.microsoft.com/office/drawing/2014/main" val="3538417765"/>
                        </a:ext>
                      </a:extLst>
                    </a:gridCol>
                    <a:gridCol w="816339">
                      <a:extLst>
                        <a:ext uri="{9D8B030D-6E8A-4147-A177-3AD203B41FA5}">
                          <a16:colId xmlns:a16="http://schemas.microsoft.com/office/drawing/2014/main" val="1425506149"/>
                        </a:ext>
                      </a:extLst>
                    </a:gridCol>
                    <a:gridCol w="816339">
                      <a:extLst>
                        <a:ext uri="{9D8B030D-6E8A-4147-A177-3AD203B41FA5}">
                          <a16:colId xmlns:a16="http://schemas.microsoft.com/office/drawing/2014/main" val="2281924986"/>
                        </a:ext>
                      </a:extLst>
                    </a:gridCol>
                    <a:gridCol w="816339">
                      <a:extLst>
                        <a:ext uri="{9D8B030D-6E8A-4147-A177-3AD203B41FA5}">
                          <a16:colId xmlns:a16="http://schemas.microsoft.com/office/drawing/2014/main" val="3443751660"/>
                        </a:ext>
                      </a:extLst>
                    </a:gridCol>
                    <a:gridCol w="816339">
                      <a:extLst>
                        <a:ext uri="{9D8B030D-6E8A-4147-A177-3AD203B41FA5}">
                          <a16:colId xmlns:a16="http://schemas.microsoft.com/office/drawing/2014/main" val="1505202172"/>
                        </a:ext>
                      </a:extLst>
                    </a:gridCol>
                    <a:gridCol w="816339">
                      <a:extLst>
                        <a:ext uri="{9D8B030D-6E8A-4147-A177-3AD203B41FA5}">
                          <a16:colId xmlns:a16="http://schemas.microsoft.com/office/drawing/2014/main" val="2652324311"/>
                        </a:ext>
                      </a:extLst>
                    </a:gridCol>
                  </a:tblGrid>
                  <a:tr h="219305">
                    <a:tc rowSpan="2" gridSpan="2">
                      <a:txBody>
                        <a:bodyPr/>
                        <a:lstStyle/>
                        <a:p>
                          <a:pPr algn="ctr" fontAlgn="b">
                            <a:spcBef>
                              <a:spcPts val="0"/>
                            </a:spcBef>
                            <a:spcAft>
                              <a:spcPts val="0"/>
                            </a:spcAft>
                          </a:pPr>
                          <a:r>
                            <a:rPr lang="en-US" sz="1400" u="none" strike="noStrike" dirty="0">
                              <a:effectLst/>
                            </a:rPr>
                            <a:t> </a:t>
                          </a:r>
                          <a:endParaRPr lang="en-US" sz="1400" b="0" i="0" u="none" strike="noStrike" dirty="0">
                            <a:effectLst/>
                            <a:latin typeface="Arial" panose="020B0604020202020204" pitchFamily="34" charset="0"/>
                          </a:endParaRPr>
                        </a:p>
                      </a:txBody>
                      <a:tcPr marL="68580" marR="68580" marT="6350" marB="0" anchor="b"/>
                    </a:tc>
                    <a:tc rowSpan="2" hMerge="1">
                      <a:txBody>
                        <a:bodyPr/>
                        <a:lstStyle/>
                        <a:p>
                          <a:endParaRPr lang="id-ID"/>
                        </a:p>
                      </a:txBody>
                      <a:tcPr/>
                    </a:tc>
                    <a:tc gridSpan="6">
                      <a:txBody>
                        <a:bodyPr/>
                        <a:lstStyle/>
                        <a:p>
                          <a:pPr algn="ctr" fontAlgn="b">
                            <a:spcBef>
                              <a:spcPts val="0"/>
                            </a:spcBef>
                            <a:spcAft>
                              <a:spcPts val="0"/>
                            </a:spcAft>
                          </a:pPr>
                          <a:r>
                            <a:rPr lang="en-US" sz="1400" u="none" strike="noStrike" dirty="0">
                              <a:solidFill>
                                <a:srgbClr val="FFFF00"/>
                              </a:solidFill>
                              <a:effectLst/>
                            </a:rPr>
                            <a:t>Problem </a:t>
                          </a:r>
                          <a14:m>
                            <m:oMath xmlns:m="http://schemas.openxmlformats.org/officeDocument/2006/math">
                              <m:d>
                                <m:dPr>
                                  <m:ctrlPr>
                                    <a:rPr lang="ar-AE" sz="1400" i="1" u="none" strike="noStrike">
                                      <a:solidFill>
                                        <a:srgbClr val="FFFF00"/>
                                      </a:solidFill>
                                      <a:effectLst/>
                                      <a:latin typeface="Cambria Math" panose="02040503050406030204" pitchFamily="18" charset="0"/>
                                    </a:rPr>
                                  </m:ctrlPr>
                                </m:dPr>
                                <m:e>
                                  <m:r>
                                    <a:rPr lang="ar-AE" sz="1400" u="none" strike="noStrike">
                                      <a:solidFill>
                                        <a:srgbClr val="FFFF00"/>
                                      </a:solidFill>
                                      <a:effectLst/>
                                      <a:latin typeface="Cambria Math" panose="02040503050406030204" pitchFamily="18" charset="0"/>
                                    </a:rPr>
                                    <m:t>𝑛</m:t>
                                  </m:r>
                                  <m:r>
                                    <a:rPr lang="ar-AE" sz="1400" u="none" strike="noStrike">
                                      <a:solidFill>
                                        <a:srgbClr val="FFFF00"/>
                                      </a:solidFill>
                                      <a:effectLst/>
                                      <a:latin typeface="Cambria Math" panose="02040503050406030204" pitchFamily="18" charset="0"/>
                                    </a:rPr>
                                    <m:t>×</m:t>
                                  </m:r>
                                  <m:r>
                                    <a:rPr lang="ar-AE" sz="1400" u="none" strike="noStrike">
                                      <a:solidFill>
                                        <a:srgbClr val="FFFF00"/>
                                      </a:solidFill>
                                      <a:effectLst/>
                                      <a:latin typeface="Cambria Math" panose="02040503050406030204" pitchFamily="18" charset="0"/>
                                    </a:rPr>
                                    <m:t>𝑚</m:t>
                                  </m:r>
                                </m:e>
                              </m:d>
                            </m:oMath>
                          </a14:m>
                          <a:endParaRPr lang="ar-AE" sz="1400" b="0" i="0" u="none" strike="noStrike" dirty="0">
                            <a:solidFill>
                              <a:srgbClr val="FFFF00"/>
                            </a:solidFill>
                            <a:effectLst/>
                            <a:latin typeface="Arial" panose="020B0604020202020204" pitchFamily="34" charset="0"/>
                          </a:endParaRPr>
                        </a:p>
                      </a:txBody>
                      <a:tcPr marL="68580" marR="68580" marT="6350" marB="0" anchor="b"/>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21221411"/>
                      </a:ext>
                    </a:extLst>
                  </a:tr>
                  <a:tr h="252210">
                    <a:tc gridSpan="2" vMerge="1">
                      <a:txBody>
                        <a:bodyPr/>
                        <a:lstStyle/>
                        <a:p>
                          <a:endParaRPr lang="id-ID"/>
                        </a:p>
                      </a:txBody>
                      <a:tcPr/>
                    </a:tc>
                    <a:tc hMerge="1" vMerge="1">
                      <a:txBody>
                        <a:bodyPr/>
                        <a:lstStyle/>
                        <a:p>
                          <a:endParaRPr lang="id-ID"/>
                        </a:p>
                      </a:txBody>
                      <a:tcPr/>
                    </a:tc>
                    <a:tc>
                      <a:txBody>
                        <a:bodyPr/>
                        <a:lstStyle/>
                        <a:p>
                          <a:pPr algn="r"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20</m:t>
                                </m:r>
                                <m:r>
                                  <a:rPr lang="en-US" sz="1400" u="none" strike="noStrike">
                                    <a:effectLst/>
                                    <a:latin typeface="Cambria Math" panose="02040503050406030204" pitchFamily="18" charset="0"/>
                                  </a:rPr>
                                  <m:t>×</m:t>
                                </m:r>
                                <m:r>
                                  <a:rPr lang="en-US" sz="1400" u="none" strike="noStrike">
                                    <a:effectLst/>
                                    <a:latin typeface="Cambria Math" panose="02040503050406030204" pitchFamily="18" charset="0"/>
                                  </a:rPr>
                                  <m:t>5</m:t>
                                </m:r>
                              </m:oMath>
                            </m:oMathPara>
                          </a14:m>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20</m:t>
                                </m:r>
                                <m:r>
                                  <a:rPr lang="en-US" sz="1400" u="none" strike="noStrike">
                                    <a:effectLst/>
                                    <a:latin typeface="Cambria Math" panose="02040503050406030204" pitchFamily="18" charset="0"/>
                                  </a:rPr>
                                  <m:t>×</m:t>
                                </m:r>
                                <m:r>
                                  <a:rPr lang="en-US" sz="1400" u="none" strike="noStrike">
                                    <a:effectLst/>
                                    <a:latin typeface="Cambria Math" panose="02040503050406030204" pitchFamily="18" charset="0"/>
                                  </a:rPr>
                                  <m:t>10</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20</m:t>
                                </m:r>
                                <m:r>
                                  <a:rPr lang="en-US" sz="1400" u="none" strike="noStrike">
                                    <a:effectLst/>
                                    <a:latin typeface="Cambria Math" panose="02040503050406030204" pitchFamily="18" charset="0"/>
                                  </a:rPr>
                                  <m:t>×</m:t>
                                </m:r>
                                <m:r>
                                  <a:rPr lang="en-US" sz="1400" u="none" strike="noStrike">
                                    <a:effectLst/>
                                    <a:latin typeface="Cambria Math" panose="02040503050406030204" pitchFamily="18" charset="0"/>
                                  </a:rPr>
                                  <m:t>20</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50</m:t>
                                </m:r>
                                <m:r>
                                  <a:rPr lang="en-US" sz="1400" u="none" strike="noStrike">
                                    <a:effectLst/>
                                    <a:latin typeface="Cambria Math" panose="02040503050406030204" pitchFamily="18" charset="0"/>
                                  </a:rPr>
                                  <m:t>×</m:t>
                                </m:r>
                                <m:r>
                                  <a:rPr lang="en-US" sz="1400" u="none" strike="noStrike">
                                    <a:effectLst/>
                                    <a:latin typeface="Cambria Math" panose="02040503050406030204" pitchFamily="18" charset="0"/>
                                  </a:rPr>
                                  <m:t>5</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50</m:t>
                                </m:r>
                                <m:r>
                                  <a:rPr lang="en-US" sz="1400" u="none" strike="noStrike">
                                    <a:effectLst/>
                                    <a:latin typeface="Cambria Math" panose="02040503050406030204" pitchFamily="18" charset="0"/>
                                  </a:rPr>
                                  <m:t>×</m:t>
                                </m:r>
                                <m:r>
                                  <a:rPr lang="en-US" sz="1400" u="none" strike="noStrike">
                                    <a:effectLst/>
                                    <a:latin typeface="Cambria Math" panose="02040503050406030204" pitchFamily="18" charset="0"/>
                                  </a:rPr>
                                  <m:t>10</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50</m:t>
                                </m:r>
                                <m:r>
                                  <a:rPr lang="en-US" sz="1400" u="none" strike="noStrike">
                                    <a:effectLst/>
                                    <a:latin typeface="Cambria Math" panose="02040503050406030204" pitchFamily="18" charset="0"/>
                                  </a:rPr>
                                  <m:t>×</m:t>
                                </m:r>
                                <m:r>
                                  <a:rPr lang="en-US" sz="1400" u="none" strike="noStrike">
                                    <a:effectLst/>
                                    <a:latin typeface="Cambria Math" panose="02040503050406030204" pitchFamily="18" charset="0"/>
                                  </a:rPr>
                                  <m:t>20</m:t>
                                </m:r>
                              </m:oMath>
                            </m:oMathPara>
                          </a14:m>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2352976871"/>
                      </a:ext>
                    </a:extLst>
                  </a:tr>
                  <a:tr h="282798">
                    <a:tc rowSpan="3">
                      <a:txBody>
                        <a:bodyPr/>
                        <a:lstStyle/>
                        <a:p>
                          <a:pPr algn="ctr" fontAlgn="ctr">
                            <a:spcBef>
                              <a:spcPts val="0"/>
                            </a:spcBef>
                            <a:spcAft>
                              <a:spcPts val="0"/>
                            </a:spcAft>
                          </a:pPr>
                          <a:r>
                            <a:rPr lang="en-US" sz="1400" u="none" strike="noStrike" dirty="0">
                              <a:solidFill>
                                <a:srgbClr val="FFFF00"/>
                              </a:solidFill>
                              <a:effectLst/>
                            </a:rPr>
                            <a:t>SFS</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𝑏𝑒𝑠𝑡</m:t>
                                </m:r>
                              </m:oMath>
                            </m:oMathPara>
                          </a14:m>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1636</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2383</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2736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3259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4245</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480359201"/>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𝑎𝑣𝑒𝑟𝑎𝑔𝑒</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1300,9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1673,5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2411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2762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3298,5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4295,8</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525587613"/>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400" i="1" u="none" strike="noStrike">
                                        <a:effectLst/>
                                        <a:latin typeface="Cambria Math" panose="02040503050406030204" pitchFamily="18" charset="0"/>
                                      </a:rPr>
                                    </m:ctrlPr>
                                  </m:sSubPr>
                                  <m:e>
                                    <m:r>
                                      <a:rPr lang="ar-AE" sz="1400" u="none" strike="noStrike">
                                        <a:effectLst/>
                                        <a:latin typeface="Cambria Math" panose="02040503050406030204" pitchFamily="18" charset="0"/>
                                      </a:rPr>
                                      <m:t>𝑃𝑅𝐷</m:t>
                                    </m:r>
                                  </m:e>
                                  <m:sub>
                                    <m:r>
                                      <a:rPr lang="ar-AE" sz="1400" u="none" strike="noStrike">
                                        <a:effectLst/>
                                        <a:latin typeface="Cambria Math" panose="02040503050406030204" pitchFamily="18" charset="0"/>
                                      </a:rPr>
                                      <m:t>𝑚𝑖𝑛</m:t>
                                    </m:r>
                                  </m:sub>
                                </m:sSub>
                              </m:oMath>
                            </m:oMathPara>
                          </a14:m>
                          <a:endParaRPr lang="ar-AE"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3,41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3,74</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0,44</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8,96</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10,26</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2945443557"/>
                      </a:ext>
                    </a:extLst>
                  </a:tr>
                  <a:tr h="282798">
                    <a:tc rowSpan="3">
                      <a:txBody>
                        <a:bodyPr/>
                        <a:lstStyle/>
                        <a:p>
                          <a:pPr algn="ctr" fontAlgn="ctr">
                            <a:spcBef>
                              <a:spcPts val="0"/>
                            </a:spcBef>
                            <a:spcAft>
                              <a:spcPts val="0"/>
                            </a:spcAft>
                          </a:pPr>
                          <a:r>
                            <a:rPr lang="en-US" sz="1400" u="none" strike="noStrike" dirty="0">
                              <a:solidFill>
                                <a:srgbClr val="FFFF00"/>
                              </a:solidFill>
                              <a:effectLst/>
                            </a:rPr>
                            <a:t>FPA</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𝑏𝑒𝑠𝑡</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1683</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2412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2768</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3331</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4370</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1888749209"/>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𝑎𝑣𝑒𝑟𝑎𝑔𝑒</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1302,6</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1707,8</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2433,1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2796,2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3402,9</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4426,1</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1874052412"/>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400" i="1" u="none" strike="noStrike">
                                        <a:effectLst/>
                                        <a:latin typeface="Cambria Math" panose="02040503050406030204" pitchFamily="18" charset="0"/>
                                      </a:rPr>
                                    </m:ctrlPr>
                                  </m:sSubPr>
                                  <m:e>
                                    <m:r>
                                      <a:rPr lang="ar-AE" sz="1400" u="none" strike="noStrike">
                                        <a:effectLst/>
                                        <a:latin typeface="Cambria Math" panose="02040503050406030204" pitchFamily="18" charset="0"/>
                                      </a:rPr>
                                      <m:t>𝑃𝑅𝐷</m:t>
                                    </m:r>
                                  </m:e>
                                  <m:sub>
                                    <m:r>
                                      <a:rPr lang="ar-AE" sz="1400" u="none" strike="noStrike">
                                        <a:effectLst/>
                                        <a:latin typeface="Cambria Math" panose="02040503050406030204" pitchFamily="18" charset="0"/>
                                      </a:rPr>
                                      <m:t>𝑚𝑖𝑛</m:t>
                                    </m:r>
                                  </m:sub>
                                </m:sSub>
                              </m:oMath>
                            </m:oMathPara>
                          </a14:m>
                          <a:endParaRPr lang="ar-AE"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6,38</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5,01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1,62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11,37</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13,51</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2972691077"/>
                      </a:ext>
                    </a:extLst>
                  </a:tr>
                  <a:tr h="282798">
                    <a:tc rowSpan="3">
                      <a:txBody>
                        <a:bodyPr/>
                        <a:lstStyle/>
                        <a:p>
                          <a:pPr algn="ctr" fontAlgn="ctr">
                            <a:spcBef>
                              <a:spcPts val="0"/>
                            </a:spcBef>
                            <a:spcAft>
                              <a:spcPts val="0"/>
                            </a:spcAft>
                          </a:pPr>
                          <a:r>
                            <a:rPr lang="en-US" sz="1400" u="none" strike="noStrike" dirty="0">
                              <a:solidFill>
                                <a:srgbClr val="FFFF00"/>
                              </a:solidFill>
                              <a:effectLst/>
                            </a:rPr>
                            <a:t>CS</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𝑏𝑒𝑠𝑡</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1676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2406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2741</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3347</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4388</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774349270"/>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𝑎𝑣𝑒𝑟𝑎𝑔𝑒</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1301,4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1693,9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2423,7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2770,8</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3391,9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4404,2</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1658319922"/>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400" i="1" u="none" strike="noStrike">
                                        <a:effectLst/>
                                        <a:latin typeface="Cambria Math" panose="02040503050406030204" pitchFamily="18" charset="0"/>
                                      </a:rPr>
                                    </m:ctrlPr>
                                  </m:sSubPr>
                                  <m:e>
                                    <m:r>
                                      <a:rPr lang="ar-AE" sz="1400" u="none" strike="noStrike">
                                        <a:effectLst/>
                                        <a:latin typeface="Cambria Math" panose="02040503050406030204" pitchFamily="18" charset="0"/>
                                      </a:rPr>
                                      <m:t>𝑃𝑅𝐷</m:t>
                                    </m:r>
                                  </m:e>
                                  <m:sub>
                                    <m:r>
                                      <a:rPr lang="ar-AE" sz="1400" u="none" strike="noStrike">
                                        <a:effectLst/>
                                        <a:latin typeface="Cambria Math" panose="02040503050406030204" pitchFamily="18" charset="0"/>
                                      </a:rPr>
                                      <m:t>𝑚𝑖𝑛</m:t>
                                    </m:r>
                                  </m:sub>
                                </m:sSub>
                              </m:oMath>
                            </m:oMathPara>
                          </a14:m>
                          <a:endParaRPr lang="ar-AE"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5,94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4,75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0,62</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11,90</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13,97</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210528086"/>
                      </a:ext>
                    </a:extLst>
                  </a:tr>
                  <a:tr h="282798">
                    <a:tc rowSpan="3">
                      <a:txBody>
                        <a:bodyPr/>
                        <a:lstStyle/>
                        <a:p>
                          <a:pPr algn="ctr" fontAlgn="ctr">
                            <a:spcBef>
                              <a:spcPts val="0"/>
                            </a:spcBef>
                            <a:spcAft>
                              <a:spcPts val="0"/>
                            </a:spcAft>
                          </a:pPr>
                          <a:r>
                            <a:rPr lang="en-US" sz="1400" u="none" strike="noStrike" dirty="0">
                              <a:solidFill>
                                <a:srgbClr val="FFFF00"/>
                              </a:solidFill>
                              <a:effectLst/>
                            </a:rPr>
                            <a:t>TLBO</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𝑏𝑒𝑠𝑡</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1625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2384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2764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3393</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4311</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354003362"/>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r>
                                  <a:rPr lang="en-US" sz="1400" u="none" strike="noStrike">
                                    <a:effectLst/>
                                    <a:latin typeface="Cambria Math" panose="02040503050406030204" pitchFamily="18" charset="0"/>
                                  </a:rPr>
                                  <m:t>𝑎𝑣𝑒𝑟𝑎𝑔𝑒</m:t>
                                </m:r>
                              </m:oMath>
                            </m:oMathPara>
                          </a14:m>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1300</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1674,9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2421,1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2777,8</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3412,6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4402,9</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2556690297"/>
                      </a:ext>
                    </a:extLst>
                  </a:tr>
                  <a:tr h="282798">
                    <a:tc vMerge="1">
                      <a:txBody>
                        <a:bodyPr/>
                        <a:lstStyle/>
                        <a:p>
                          <a:endParaRPr lang="id-ID"/>
                        </a:p>
                      </a:txBody>
                      <a:tcPr/>
                    </a:tc>
                    <a:tc>
                      <a:txBody>
                        <a:bodyPr/>
                        <a:lstStyle/>
                        <a:p>
                          <a:pPr algn="l" fontAlgn="b">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400" i="1" u="none" strike="noStrike">
                                        <a:effectLst/>
                                        <a:latin typeface="Cambria Math" panose="02040503050406030204" pitchFamily="18" charset="0"/>
                                      </a:rPr>
                                    </m:ctrlPr>
                                  </m:sSubPr>
                                  <m:e>
                                    <m:r>
                                      <a:rPr lang="ar-AE" sz="1400" u="none" strike="noStrike">
                                        <a:effectLst/>
                                        <a:latin typeface="Cambria Math" panose="02040503050406030204" pitchFamily="18" charset="0"/>
                                      </a:rPr>
                                      <m:t>𝑃𝑅𝐷</m:t>
                                    </m:r>
                                  </m:e>
                                  <m:sub>
                                    <m:r>
                                      <a:rPr lang="ar-AE" sz="1400" u="none" strike="noStrike">
                                        <a:effectLst/>
                                        <a:latin typeface="Cambria Math" panose="02040503050406030204" pitchFamily="18" charset="0"/>
                                      </a:rPr>
                                      <m:t>𝑚𝑖𝑛</m:t>
                                    </m:r>
                                  </m:sub>
                                </m:sSub>
                              </m:oMath>
                            </m:oMathPara>
                          </a14:m>
                          <a:endParaRPr lang="ar-AE"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2,72</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3,79</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1,47</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13,44</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11,97</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1050743689"/>
                      </a:ext>
                    </a:extLst>
                  </a:tr>
                </a:tbl>
              </a:graphicData>
            </a:graphic>
          </p:graphicFrame>
        </mc:Choice>
        <mc:Fallback>
          <p:graphicFrame>
            <p:nvGraphicFramePr>
              <p:cNvPr id="5" name="Table 4">
                <a:extLst>
                  <a:ext uri="{FF2B5EF4-FFF2-40B4-BE49-F238E27FC236}">
                    <a16:creationId xmlns:a16="http://schemas.microsoft.com/office/drawing/2014/main" id="{1F79AA7F-F721-45DC-94BC-E72D12890F3A}"/>
                  </a:ext>
                </a:extLst>
              </p:cNvPr>
              <p:cNvGraphicFramePr/>
              <p:nvPr>
                <p:extLst>
                  <p:ext uri="{D42A27DB-BD31-4B8C-83A1-F6EECF244321}">
                    <p14:modId xmlns:p14="http://schemas.microsoft.com/office/powerpoint/2010/main" val="2981627712"/>
                  </p:ext>
                </p:extLst>
              </p:nvPr>
            </p:nvGraphicFramePr>
            <p:xfrm>
              <a:off x="2890056" y="1508121"/>
              <a:ext cx="7092786" cy="3865496"/>
            </p:xfrm>
            <a:graphic>
              <a:graphicData uri="http://schemas.openxmlformats.org/drawingml/2006/table">
                <a:tbl>
                  <a:tblPr firstRow="1" firstCol="1" bandRow="1">
                    <a:tableStyleId>{073A0DAA-6AF3-43AB-8588-CEC1D06C72B9}</a:tableStyleId>
                  </a:tblPr>
                  <a:tblGrid>
                    <a:gridCol w="1003697">
                      <a:extLst>
                        <a:ext uri="{9D8B030D-6E8A-4147-A177-3AD203B41FA5}">
                          <a16:colId xmlns:a16="http://schemas.microsoft.com/office/drawing/2014/main" val="3128032663"/>
                        </a:ext>
                      </a:extLst>
                    </a:gridCol>
                    <a:gridCol w="1003697">
                      <a:extLst>
                        <a:ext uri="{9D8B030D-6E8A-4147-A177-3AD203B41FA5}">
                          <a16:colId xmlns:a16="http://schemas.microsoft.com/office/drawing/2014/main" val="2083782128"/>
                        </a:ext>
                      </a:extLst>
                    </a:gridCol>
                    <a:gridCol w="1003697">
                      <a:extLst>
                        <a:ext uri="{9D8B030D-6E8A-4147-A177-3AD203B41FA5}">
                          <a16:colId xmlns:a16="http://schemas.microsoft.com/office/drawing/2014/main" val="3538417765"/>
                        </a:ext>
                      </a:extLst>
                    </a:gridCol>
                    <a:gridCol w="816339">
                      <a:extLst>
                        <a:ext uri="{9D8B030D-6E8A-4147-A177-3AD203B41FA5}">
                          <a16:colId xmlns:a16="http://schemas.microsoft.com/office/drawing/2014/main" val="1425506149"/>
                        </a:ext>
                      </a:extLst>
                    </a:gridCol>
                    <a:gridCol w="816339">
                      <a:extLst>
                        <a:ext uri="{9D8B030D-6E8A-4147-A177-3AD203B41FA5}">
                          <a16:colId xmlns:a16="http://schemas.microsoft.com/office/drawing/2014/main" val="2281924986"/>
                        </a:ext>
                      </a:extLst>
                    </a:gridCol>
                    <a:gridCol w="816339">
                      <a:extLst>
                        <a:ext uri="{9D8B030D-6E8A-4147-A177-3AD203B41FA5}">
                          <a16:colId xmlns:a16="http://schemas.microsoft.com/office/drawing/2014/main" val="3443751660"/>
                        </a:ext>
                      </a:extLst>
                    </a:gridCol>
                    <a:gridCol w="816339">
                      <a:extLst>
                        <a:ext uri="{9D8B030D-6E8A-4147-A177-3AD203B41FA5}">
                          <a16:colId xmlns:a16="http://schemas.microsoft.com/office/drawing/2014/main" val="1505202172"/>
                        </a:ext>
                      </a:extLst>
                    </a:gridCol>
                    <a:gridCol w="816339">
                      <a:extLst>
                        <a:ext uri="{9D8B030D-6E8A-4147-A177-3AD203B41FA5}">
                          <a16:colId xmlns:a16="http://schemas.microsoft.com/office/drawing/2014/main" val="2652324311"/>
                        </a:ext>
                      </a:extLst>
                    </a:gridCol>
                  </a:tblGrid>
                  <a:tr h="219710">
                    <a:tc rowSpan="2" gridSpan="2">
                      <a:txBody>
                        <a:bodyPr/>
                        <a:lstStyle/>
                        <a:p>
                          <a:pPr algn="ctr" fontAlgn="b">
                            <a:spcBef>
                              <a:spcPts val="0"/>
                            </a:spcBef>
                            <a:spcAft>
                              <a:spcPts val="0"/>
                            </a:spcAft>
                          </a:pPr>
                          <a:r>
                            <a:rPr lang="en-US" sz="1400" u="none" strike="noStrike" dirty="0">
                              <a:effectLst/>
                            </a:rPr>
                            <a:t> </a:t>
                          </a:r>
                          <a:endParaRPr lang="en-US" sz="1400" b="0" i="0" u="none" strike="noStrike" dirty="0">
                            <a:effectLst/>
                            <a:latin typeface="Arial" panose="020B0604020202020204" pitchFamily="34" charset="0"/>
                          </a:endParaRPr>
                        </a:p>
                      </a:txBody>
                      <a:tcPr marL="68580" marR="68580" marT="6350" marB="0" anchor="b"/>
                    </a:tc>
                    <a:tc rowSpan="2" hMerge="1">
                      <a:txBody>
                        <a:bodyPr/>
                        <a:lstStyle/>
                        <a:p>
                          <a:endParaRPr lang="id-ID"/>
                        </a:p>
                      </a:txBody>
                      <a:tcPr/>
                    </a:tc>
                    <a:tc gridSpan="6">
                      <a:txBody>
                        <a:bodyPr/>
                        <a:lstStyle/>
                        <a:p>
                          <a:endParaRPr lang="id-ID"/>
                        </a:p>
                      </a:txBody>
                      <a:tcPr marL="68580" marR="68580" marT="6350" marB="0" anchor="b">
                        <a:blipFill>
                          <a:blip r:embed="rId2"/>
                          <a:stretch>
                            <a:fillRect l="-39521" t="-22222" r="-479" b="-1711111"/>
                          </a:stretch>
                        </a:blip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21221411"/>
                      </a:ext>
                    </a:extLst>
                  </a:tr>
                  <a:tr h="252210">
                    <a:tc gridSpan="2" vMerge="1">
                      <a:txBody>
                        <a:bodyPr/>
                        <a:lstStyle/>
                        <a:p>
                          <a:endParaRPr lang="id-ID"/>
                        </a:p>
                      </a:txBody>
                      <a:tcPr/>
                    </a:tc>
                    <a:tc hMerge="1" vMerge="1">
                      <a:txBody>
                        <a:bodyPr/>
                        <a:lstStyle/>
                        <a:p>
                          <a:endParaRPr lang="id-ID"/>
                        </a:p>
                      </a:txBody>
                      <a:tcPr/>
                    </a:tc>
                    <a:tc>
                      <a:txBody>
                        <a:bodyPr/>
                        <a:lstStyle/>
                        <a:p>
                          <a:endParaRPr lang="id-ID"/>
                        </a:p>
                      </a:txBody>
                      <a:tcPr marL="68580" marR="68580" marT="6350" marB="0" anchor="b">
                        <a:blipFill>
                          <a:blip r:embed="rId2"/>
                          <a:stretch>
                            <a:fillRect l="-200000" t="-104762" r="-408485" b="-1366667"/>
                          </a:stretch>
                        </a:blipFill>
                      </a:tcPr>
                    </a:tc>
                    <a:tc>
                      <a:txBody>
                        <a:bodyPr/>
                        <a:lstStyle/>
                        <a:p>
                          <a:endParaRPr lang="id-ID"/>
                        </a:p>
                      </a:txBody>
                      <a:tcPr marL="68580" marR="68580" marT="6350" marB="0" anchor="b">
                        <a:blipFill>
                          <a:blip r:embed="rId2"/>
                          <a:stretch>
                            <a:fillRect l="-369403" t="-104762" r="-402985" b="-1366667"/>
                          </a:stretch>
                        </a:blipFill>
                      </a:tcPr>
                    </a:tc>
                    <a:tc>
                      <a:txBody>
                        <a:bodyPr/>
                        <a:lstStyle/>
                        <a:p>
                          <a:endParaRPr lang="id-ID"/>
                        </a:p>
                      </a:txBody>
                      <a:tcPr marL="68580" marR="68580" marT="6350" marB="0" anchor="b">
                        <a:blipFill>
                          <a:blip r:embed="rId2"/>
                          <a:stretch>
                            <a:fillRect l="-469403" t="-104762" r="-302985" b="-1366667"/>
                          </a:stretch>
                        </a:blipFill>
                      </a:tcPr>
                    </a:tc>
                    <a:tc>
                      <a:txBody>
                        <a:bodyPr/>
                        <a:lstStyle/>
                        <a:p>
                          <a:endParaRPr lang="id-ID"/>
                        </a:p>
                      </a:txBody>
                      <a:tcPr marL="68580" marR="68580" marT="6350" marB="0" anchor="b">
                        <a:blipFill>
                          <a:blip r:embed="rId2"/>
                          <a:stretch>
                            <a:fillRect l="-569403" t="-104762" r="-202985" b="-1366667"/>
                          </a:stretch>
                        </a:blipFill>
                      </a:tcPr>
                    </a:tc>
                    <a:tc>
                      <a:txBody>
                        <a:bodyPr/>
                        <a:lstStyle/>
                        <a:p>
                          <a:endParaRPr lang="id-ID"/>
                        </a:p>
                      </a:txBody>
                      <a:tcPr marL="68580" marR="68580" marT="6350" marB="0" anchor="b">
                        <a:blipFill>
                          <a:blip r:embed="rId2"/>
                          <a:stretch>
                            <a:fillRect l="-669403" t="-104762" r="-102985" b="-1366667"/>
                          </a:stretch>
                        </a:blipFill>
                      </a:tcPr>
                    </a:tc>
                    <a:tc>
                      <a:txBody>
                        <a:bodyPr/>
                        <a:lstStyle/>
                        <a:p>
                          <a:endParaRPr lang="id-ID"/>
                        </a:p>
                      </a:txBody>
                      <a:tcPr marL="68580" marR="68580" marT="6350" marB="0" anchor="b">
                        <a:blipFill>
                          <a:blip r:embed="rId2"/>
                          <a:stretch>
                            <a:fillRect l="-769403" t="-104762" r="-2985" b="-1366667"/>
                          </a:stretch>
                        </a:blipFill>
                      </a:tcPr>
                    </a:tc>
                    <a:extLst>
                      <a:ext uri="{0D108BD9-81ED-4DB2-BD59-A6C34878D82A}">
                        <a16:rowId xmlns:a16="http://schemas.microsoft.com/office/drawing/2014/main" val="2352976871"/>
                      </a:ext>
                    </a:extLst>
                  </a:tr>
                  <a:tr h="282798">
                    <a:tc rowSpan="3">
                      <a:txBody>
                        <a:bodyPr/>
                        <a:lstStyle/>
                        <a:p>
                          <a:pPr algn="ctr" fontAlgn="ctr">
                            <a:spcBef>
                              <a:spcPts val="0"/>
                            </a:spcBef>
                            <a:spcAft>
                              <a:spcPts val="0"/>
                            </a:spcAft>
                          </a:pPr>
                          <a:r>
                            <a:rPr lang="en-US" sz="1400" u="none" strike="noStrike" dirty="0">
                              <a:solidFill>
                                <a:srgbClr val="FFFF00"/>
                              </a:solidFill>
                              <a:effectLst/>
                            </a:rPr>
                            <a:t>SFS</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endParaRPr lang="id-ID"/>
                        </a:p>
                      </a:txBody>
                      <a:tcPr marL="68580" marR="68580" marT="6350" marB="0" anchor="b">
                        <a:blipFill>
                          <a:blip r:embed="rId2"/>
                          <a:stretch>
                            <a:fillRect l="-101220" t="-186957" r="-511585" b="-1147826"/>
                          </a:stretch>
                        </a:blipFill>
                      </a:tcPr>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1636</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2383</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2736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3259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4245</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480359201"/>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286957" r="-511585" b="-1047826"/>
                          </a:stretch>
                        </a:blipFill>
                      </a:tcPr>
                    </a:tc>
                    <a:tc>
                      <a:txBody>
                        <a:bodyPr/>
                        <a:lstStyle/>
                        <a:p>
                          <a:pPr algn="r" fontAlgn="b">
                            <a:spcBef>
                              <a:spcPts val="0"/>
                            </a:spcBef>
                            <a:spcAft>
                              <a:spcPts val="0"/>
                            </a:spcAft>
                          </a:pPr>
                          <a:r>
                            <a:rPr lang="en-US" sz="1400" u="none" strike="noStrike">
                              <a:effectLst/>
                            </a:rPr>
                            <a:t>1300,9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1673,5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2411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2762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3298,5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4295,8</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525587613"/>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378723" r="-511585" b="-925532"/>
                          </a:stretch>
                        </a:blipFill>
                      </a:tcPr>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3,41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3,74</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0,44</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8,96</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10,26</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2945443557"/>
                      </a:ext>
                    </a:extLst>
                  </a:tr>
                  <a:tr h="282798">
                    <a:tc rowSpan="3">
                      <a:txBody>
                        <a:bodyPr/>
                        <a:lstStyle/>
                        <a:p>
                          <a:pPr algn="ctr" fontAlgn="ctr">
                            <a:spcBef>
                              <a:spcPts val="0"/>
                            </a:spcBef>
                            <a:spcAft>
                              <a:spcPts val="0"/>
                            </a:spcAft>
                          </a:pPr>
                          <a:r>
                            <a:rPr lang="en-US" sz="1400" u="none" strike="noStrike" dirty="0">
                              <a:solidFill>
                                <a:srgbClr val="FFFF00"/>
                              </a:solidFill>
                              <a:effectLst/>
                            </a:rPr>
                            <a:t>FPA</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endParaRPr lang="id-ID"/>
                        </a:p>
                      </a:txBody>
                      <a:tcPr marL="68580" marR="68580" marT="6350" marB="0" anchor="b">
                        <a:blipFill>
                          <a:blip r:embed="rId2"/>
                          <a:stretch>
                            <a:fillRect l="-101220" t="-489130" r="-511585" b="-845652"/>
                          </a:stretch>
                        </a:blipFill>
                      </a:tcPr>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1683</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2412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2768</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3331</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4370</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1888749209"/>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576596" r="-511585" b="-727660"/>
                          </a:stretch>
                        </a:blipFill>
                      </a:tcPr>
                    </a:tc>
                    <a:tc>
                      <a:txBody>
                        <a:bodyPr/>
                        <a:lstStyle/>
                        <a:p>
                          <a:pPr algn="r" fontAlgn="b">
                            <a:spcBef>
                              <a:spcPts val="0"/>
                            </a:spcBef>
                            <a:spcAft>
                              <a:spcPts val="0"/>
                            </a:spcAft>
                          </a:pPr>
                          <a:r>
                            <a:rPr lang="en-US" sz="1400" u="none" strike="noStrike" dirty="0">
                              <a:effectLst/>
                            </a:rPr>
                            <a:t>1302,6</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1707,8</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2433,1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2796,2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3402,9</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4426,1</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1874052412"/>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691304" r="-511585" b="-643478"/>
                          </a:stretch>
                        </a:blipFill>
                      </a:tcPr>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6,38</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5,01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1,62</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11,37</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13,51</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2972691077"/>
                      </a:ext>
                    </a:extLst>
                  </a:tr>
                  <a:tr h="282798">
                    <a:tc rowSpan="3">
                      <a:txBody>
                        <a:bodyPr/>
                        <a:lstStyle/>
                        <a:p>
                          <a:pPr algn="ctr" fontAlgn="ctr">
                            <a:spcBef>
                              <a:spcPts val="0"/>
                            </a:spcBef>
                            <a:spcAft>
                              <a:spcPts val="0"/>
                            </a:spcAft>
                          </a:pPr>
                          <a:r>
                            <a:rPr lang="en-US" sz="1400" u="none" strike="noStrike" dirty="0">
                              <a:solidFill>
                                <a:srgbClr val="FFFF00"/>
                              </a:solidFill>
                              <a:effectLst/>
                            </a:rPr>
                            <a:t>CS</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endParaRPr lang="id-ID"/>
                        </a:p>
                      </a:txBody>
                      <a:tcPr marL="68580" marR="68580" marT="6350" marB="0" anchor="b">
                        <a:blipFill>
                          <a:blip r:embed="rId2"/>
                          <a:stretch>
                            <a:fillRect l="-101220" t="-774468" r="-511585" b="-529787"/>
                          </a:stretch>
                        </a:blipFill>
                      </a:tcPr>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1676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2406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2741</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3347</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4388</a:t>
                          </a:r>
                          <a:endParaRPr lang="en-US" sz="1400" b="0" i="0" u="none" strike="noStrike">
                            <a:effectLst/>
                            <a:latin typeface="Arial" panose="020B0604020202020204" pitchFamily="34" charset="0"/>
                          </a:endParaRPr>
                        </a:p>
                      </a:txBody>
                      <a:tcPr marL="68580" marR="68580" marT="6350" marB="0" anchor="b"/>
                    </a:tc>
                    <a:extLst>
                      <a:ext uri="{0D108BD9-81ED-4DB2-BD59-A6C34878D82A}">
                        <a16:rowId xmlns:a16="http://schemas.microsoft.com/office/drawing/2014/main" val="774349270"/>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893478" r="-511585" b="-441304"/>
                          </a:stretch>
                        </a:blipFill>
                      </a:tcPr>
                    </a:tc>
                    <a:tc>
                      <a:txBody>
                        <a:bodyPr/>
                        <a:lstStyle/>
                        <a:p>
                          <a:pPr algn="r" fontAlgn="b">
                            <a:spcBef>
                              <a:spcPts val="0"/>
                            </a:spcBef>
                            <a:spcAft>
                              <a:spcPts val="0"/>
                            </a:spcAft>
                          </a:pPr>
                          <a:r>
                            <a:rPr lang="en-US" sz="1400" u="none" strike="noStrike">
                              <a:effectLst/>
                            </a:rPr>
                            <a:t>1301,4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1693,9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2423,7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2770,8</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3391,9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4404,2</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1658319922"/>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972340" r="-511585" b="-331915"/>
                          </a:stretch>
                        </a:blipFill>
                      </a:tcPr>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5,94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4,75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0,62</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11,90</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13,97</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210528086"/>
                      </a:ext>
                    </a:extLst>
                  </a:tr>
                  <a:tr h="282798">
                    <a:tc rowSpan="3">
                      <a:txBody>
                        <a:bodyPr/>
                        <a:lstStyle/>
                        <a:p>
                          <a:pPr algn="ctr" fontAlgn="ctr">
                            <a:spcBef>
                              <a:spcPts val="0"/>
                            </a:spcBef>
                            <a:spcAft>
                              <a:spcPts val="0"/>
                            </a:spcAft>
                          </a:pPr>
                          <a:r>
                            <a:rPr lang="en-US" sz="1400" u="none" strike="noStrike" dirty="0">
                              <a:solidFill>
                                <a:srgbClr val="FFFF00"/>
                              </a:solidFill>
                              <a:effectLst/>
                            </a:rPr>
                            <a:t>TLBO</a:t>
                          </a:r>
                          <a:endParaRPr lang="en-US" sz="1400" b="0" i="0" u="none" strike="noStrike" dirty="0">
                            <a:solidFill>
                              <a:srgbClr val="FFFF00"/>
                            </a:solidFill>
                            <a:effectLst/>
                            <a:latin typeface="Arial" panose="020B0604020202020204" pitchFamily="34" charset="0"/>
                          </a:endParaRPr>
                        </a:p>
                      </a:txBody>
                      <a:tcPr marL="68580" marR="68580" marT="6350" marB="0" anchor="ctr"/>
                    </a:tc>
                    <a:tc>
                      <a:txBody>
                        <a:bodyPr/>
                        <a:lstStyle/>
                        <a:p>
                          <a:endParaRPr lang="id-ID"/>
                        </a:p>
                      </a:txBody>
                      <a:tcPr marL="68580" marR="68580" marT="6350" marB="0" anchor="b">
                        <a:blipFill>
                          <a:blip r:embed="rId2"/>
                          <a:stretch>
                            <a:fillRect l="-101220" t="-1095652" r="-511585" b="-239130"/>
                          </a:stretch>
                        </a:blipFill>
                      </a:tcPr>
                    </a:tc>
                    <a:tc>
                      <a:txBody>
                        <a:bodyPr/>
                        <a:lstStyle/>
                        <a:p>
                          <a:pPr algn="r" fontAlgn="b">
                            <a:spcBef>
                              <a:spcPts val="0"/>
                            </a:spcBef>
                            <a:spcAft>
                              <a:spcPts val="0"/>
                            </a:spcAft>
                          </a:pPr>
                          <a:r>
                            <a:rPr lang="en-US" sz="1400" u="none" strike="noStrike">
                              <a:effectLst/>
                            </a:rPr>
                            <a:t>1297</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1625</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2384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2764</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3393</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4311</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354003362"/>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1170213" r="-511585" b="-134043"/>
                          </a:stretch>
                        </a:blipFill>
                      </a:tcPr>
                    </a:tc>
                    <a:tc>
                      <a:txBody>
                        <a:bodyPr/>
                        <a:lstStyle/>
                        <a:p>
                          <a:pPr algn="r" fontAlgn="b">
                            <a:spcBef>
                              <a:spcPts val="0"/>
                            </a:spcBef>
                            <a:spcAft>
                              <a:spcPts val="0"/>
                            </a:spcAft>
                          </a:pPr>
                          <a:r>
                            <a:rPr lang="en-US" sz="1400" u="none" strike="noStrike">
                              <a:effectLst/>
                            </a:rPr>
                            <a:t>1300</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1674,9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2421,1</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2777,8</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3412,6</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4402,9</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2556690297"/>
                      </a:ext>
                    </a:extLst>
                  </a:tr>
                  <a:tr h="282798">
                    <a:tc vMerge="1">
                      <a:txBody>
                        <a:bodyPr/>
                        <a:lstStyle/>
                        <a:p>
                          <a:endParaRPr lang="id-ID"/>
                        </a:p>
                      </a:txBody>
                      <a:tcPr/>
                    </a:tc>
                    <a:tc>
                      <a:txBody>
                        <a:bodyPr/>
                        <a:lstStyle/>
                        <a:p>
                          <a:endParaRPr lang="id-ID"/>
                        </a:p>
                      </a:txBody>
                      <a:tcPr marL="68580" marR="68580" marT="6350" marB="0" anchor="b">
                        <a:blipFill>
                          <a:blip r:embed="rId2"/>
                          <a:stretch>
                            <a:fillRect l="-101220" t="-1297826" r="-511585" b="-36957"/>
                          </a:stretch>
                        </a:blipFill>
                      </a:tcPr>
                    </a:tc>
                    <a:tc>
                      <a:txBody>
                        <a:bodyPr/>
                        <a:lstStyle/>
                        <a:p>
                          <a:pPr algn="r" fontAlgn="b">
                            <a:spcBef>
                              <a:spcPts val="0"/>
                            </a:spcBef>
                            <a:spcAft>
                              <a:spcPts val="0"/>
                            </a:spcAft>
                          </a:pPr>
                          <a:r>
                            <a:rPr lang="en-US" sz="1400" u="none" strike="noStrike">
                              <a:effectLst/>
                            </a:rPr>
                            <a:t>1,49</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a:effectLst/>
                            </a:rPr>
                            <a:t>2,72</a:t>
                          </a:r>
                          <a:endParaRPr lang="en-US" sz="1400" b="0" i="0" u="none" strike="noStrike">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3,79</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1,47</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13,44</a:t>
                          </a:r>
                          <a:endParaRPr lang="en-US" sz="1400" b="0" i="0" u="none" strike="noStrike" dirty="0">
                            <a:effectLst/>
                            <a:latin typeface="Arial" panose="020B0604020202020204" pitchFamily="34" charset="0"/>
                          </a:endParaRPr>
                        </a:p>
                      </a:txBody>
                      <a:tcPr marL="68580" marR="68580" marT="6350" marB="0" anchor="b"/>
                    </a:tc>
                    <a:tc>
                      <a:txBody>
                        <a:bodyPr/>
                        <a:lstStyle/>
                        <a:p>
                          <a:pPr algn="r" fontAlgn="b">
                            <a:spcBef>
                              <a:spcPts val="0"/>
                            </a:spcBef>
                            <a:spcAft>
                              <a:spcPts val="0"/>
                            </a:spcAft>
                          </a:pPr>
                          <a:r>
                            <a:rPr lang="en-US" sz="1400" u="none" strike="noStrike" dirty="0">
                              <a:effectLst/>
                            </a:rPr>
                            <a:t>11,97</a:t>
                          </a:r>
                          <a:endParaRPr lang="en-US" sz="1400" b="0" i="0" u="none" strike="noStrike" dirty="0">
                            <a:effectLst/>
                            <a:latin typeface="Arial" panose="020B0604020202020204" pitchFamily="34" charset="0"/>
                          </a:endParaRPr>
                        </a:p>
                      </a:txBody>
                      <a:tcPr marL="68580" marR="68580" marT="6350" marB="0" anchor="b"/>
                    </a:tc>
                    <a:extLst>
                      <a:ext uri="{0D108BD9-81ED-4DB2-BD59-A6C34878D82A}">
                        <a16:rowId xmlns:a16="http://schemas.microsoft.com/office/drawing/2014/main" val="1050743689"/>
                      </a:ext>
                    </a:extLst>
                  </a:tr>
                </a:tbl>
              </a:graphicData>
            </a:graphic>
          </p:graphicFrame>
        </mc:Fallback>
      </mc:AlternateContent>
    </p:spTree>
    <p:extLst>
      <p:ext uri="{BB962C8B-B14F-4D97-AF65-F5344CB8AC3E}">
        <p14:creationId xmlns:p14="http://schemas.microsoft.com/office/powerpoint/2010/main" val="2818256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marL="0" indent="0" algn="just">
              <a:buNone/>
            </a:pPr>
            <a:r>
              <a:rPr lang="en-US" dirty="0"/>
              <a:t> </a:t>
            </a:r>
            <a:endParaRPr lang="id-ID" dirty="0"/>
          </a:p>
        </p:txBody>
      </p:sp>
      <p:sp>
        <p:nvSpPr>
          <p:cNvPr id="7" name="TextBox 6">
            <a:extLst>
              <a:ext uri="{FF2B5EF4-FFF2-40B4-BE49-F238E27FC236}">
                <a16:creationId xmlns:a16="http://schemas.microsoft.com/office/drawing/2014/main" id="{20AD674E-9B22-47EA-BD9D-90D73C9786A5}"/>
              </a:ext>
            </a:extLst>
          </p:cNvPr>
          <p:cNvSpPr txBox="1"/>
          <p:nvPr/>
        </p:nvSpPr>
        <p:spPr>
          <a:xfrm>
            <a:off x="5067039" y="5607714"/>
            <a:ext cx="3098862" cy="369332"/>
          </a:xfrm>
          <a:prstGeom prst="rect">
            <a:avLst/>
          </a:prstGeom>
          <a:noFill/>
        </p:spPr>
        <p:txBody>
          <a:bodyPr wrap="none" rtlCol="0">
            <a:spAutoFit/>
          </a:bodyPr>
          <a:lstStyle/>
          <a:p>
            <a:r>
              <a:rPr lang="en-US" dirty="0"/>
              <a:t>Table 2. Experiment Results</a:t>
            </a:r>
            <a:endParaRPr lang="id-ID"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F79AA7F-F721-45DC-94BC-E72D12890F3A}"/>
                  </a:ext>
                </a:extLst>
              </p:cNvPr>
              <p:cNvGraphicFramePr/>
              <p:nvPr>
                <p:extLst>
                  <p:ext uri="{D42A27DB-BD31-4B8C-83A1-F6EECF244321}">
                    <p14:modId xmlns:p14="http://schemas.microsoft.com/office/powerpoint/2010/main" val="353181894"/>
                  </p:ext>
                </p:extLst>
              </p:nvPr>
            </p:nvGraphicFramePr>
            <p:xfrm>
              <a:off x="2890056" y="1508121"/>
              <a:ext cx="7452828" cy="4013191"/>
            </p:xfrm>
            <a:graphic>
              <a:graphicData uri="http://schemas.openxmlformats.org/drawingml/2006/table">
                <a:tbl>
                  <a:tblPr firstRow="1" firstCol="1" bandRow="1">
                    <a:tableStyleId>{073A0DAA-6AF3-43AB-8588-CEC1D06C72B9}</a:tableStyleId>
                  </a:tblPr>
                  <a:tblGrid>
                    <a:gridCol w="1054646">
                      <a:extLst>
                        <a:ext uri="{9D8B030D-6E8A-4147-A177-3AD203B41FA5}">
                          <a16:colId xmlns:a16="http://schemas.microsoft.com/office/drawing/2014/main" val="3128032663"/>
                        </a:ext>
                      </a:extLst>
                    </a:gridCol>
                    <a:gridCol w="1054646">
                      <a:extLst>
                        <a:ext uri="{9D8B030D-6E8A-4147-A177-3AD203B41FA5}">
                          <a16:colId xmlns:a16="http://schemas.microsoft.com/office/drawing/2014/main" val="2083782128"/>
                        </a:ext>
                      </a:extLst>
                    </a:gridCol>
                    <a:gridCol w="1054646">
                      <a:extLst>
                        <a:ext uri="{9D8B030D-6E8A-4147-A177-3AD203B41FA5}">
                          <a16:colId xmlns:a16="http://schemas.microsoft.com/office/drawing/2014/main" val="3538417765"/>
                        </a:ext>
                      </a:extLst>
                    </a:gridCol>
                    <a:gridCol w="832506">
                      <a:extLst>
                        <a:ext uri="{9D8B030D-6E8A-4147-A177-3AD203B41FA5}">
                          <a16:colId xmlns:a16="http://schemas.microsoft.com/office/drawing/2014/main" val="1425506149"/>
                        </a:ext>
                      </a:extLst>
                    </a:gridCol>
                    <a:gridCol w="883050">
                      <a:extLst>
                        <a:ext uri="{9D8B030D-6E8A-4147-A177-3AD203B41FA5}">
                          <a16:colId xmlns:a16="http://schemas.microsoft.com/office/drawing/2014/main" val="2281924986"/>
                        </a:ext>
                      </a:extLst>
                    </a:gridCol>
                    <a:gridCol w="857778">
                      <a:extLst>
                        <a:ext uri="{9D8B030D-6E8A-4147-A177-3AD203B41FA5}">
                          <a16:colId xmlns:a16="http://schemas.microsoft.com/office/drawing/2014/main" val="3443751660"/>
                        </a:ext>
                      </a:extLst>
                    </a:gridCol>
                    <a:gridCol w="857778">
                      <a:extLst>
                        <a:ext uri="{9D8B030D-6E8A-4147-A177-3AD203B41FA5}">
                          <a16:colId xmlns:a16="http://schemas.microsoft.com/office/drawing/2014/main" val="1505202172"/>
                        </a:ext>
                      </a:extLst>
                    </a:gridCol>
                    <a:gridCol w="857778">
                      <a:extLst>
                        <a:ext uri="{9D8B030D-6E8A-4147-A177-3AD203B41FA5}">
                          <a16:colId xmlns:a16="http://schemas.microsoft.com/office/drawing/2014/main" val="2652324311"/>
                        </a:ext>
                      </a:extLst>
                    </a:gridCol>
                  </a:tblGrid>
                  <a:tr h="211989">
                    <a:tc rowSpan="2" gridSpan="2">
                      <a:txBody>
                        <a:bodyPr/>
                        <a:lstStyle/>
                        <a:p>
                          <a:pPr algn="ctr"/>
                          <a:r>
                            <a:rPr lang="en-US" sz="1400" dirty="0">
                              <a:solidFill>
                                <a:srgbClr val="000000"/>
                              </a:solidFill>
                              <a:effectLst/>
                              <a:latin typeface="+mj-lt"/>
                              <a:ea typeface="Times New Roman" panose="02020603050405020304" pitchFamily="18" charset="0"/>
                            </a:rPr>
                            <a:t> </a:t>
                          </a:r>
                          <a:endParaRPr lang="id-ID" sz="1400" dirty="0">
                            <a:effectLst/>
                            <a:latin typeface="+mj-lt"/>
                            <a:ea typeface="Times New Roman" panose="02020603050405020304" pitchFamily="18" charset="0"/>
                          </a:endParaRPr>
                        </a:p>
                      </a:txBody>
                      <a:tcPr marL="68580" marR="68580" marT="0" marB="0" anchor="ctr"/>
                    </a:tc>
                    <a:tc rowSpan="2" hMerge="1">
                      <a:txBody>
                        <a:bodyPr/>
                        <a:lstStyle/>
                        <a:p>
                          <a:endParaRPr lang="id-ID"/>
                        </a:p>
                      </a:txBody>
                      <a:tcPr/>
                    </a:tc>
                    <a:tc gridSpan="6">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Problem</a:t>
                          </a:r>
                          <a:r>
                            <a:rPr lang="en-US" sz="14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d>
                                <m:dPr>
                                  <m:ctrlPr>
                                    <a:rPr lang="id-ID" sz="1400" i="1" smtClean="0">
                                      <a:solidFill>
                                        <a:srgbClr val="FFFF00"/>
                                      </a:solidFill>
                                      <a:effectLst/>
                                      <a:latin typeface="Cambria Math" panose="02040503050406030204" pitchFamily="18" charset="0"/>
                                      <a:ea typeface="Times New Roman" panose="02020603050405020304" pitchFamily="18" charset="0"/>
                                    </a:rPr>
                                  </m:ctrlPr>
                                </m:dPr>
                                <m:e>
                                  <m:r>
                                    <a:rPr lang="en-US" sz="1400" i="1">
                                      <a:solidFill>
                                        <a:srgbClr val="FFFF00"/>
                                      </a:solidFill>
                                      <a:effectLst/>
                                      <a:latin typeface="Cambria Math" panose="02040503050406030204" pitchFamily="18" charset="0"/>
                                      <a:ea typeface="Times New Roman" panose="02020603050405020304" pitchFamily="18" charset="0"/>
                                    </a:rPr>
                                    <m:t>𝑛</m:t>
                                  </m:r>
                                  <m:r>
                                    <a:rPr lang="en-US" sz="1400" i="1">
                                      <a:solidFill>
                                        <a:srgbClr val="FFFF00"/>
                                      </a:solidFill>
                                      <a:effectLst/>
                                      <a:latin typeface="Cambria Math" panose="02040503050406030204" pitchFamily="18" charset="0"/>
                                      <a:ea typeface="Times New Roman" panose="02020603050405020304" pitchFamily="18" charset="0"/>
                                    </a:rPr>
                                    <m:t>×</m:t>
                                  </m:r>
                                  <m:r>
                                    <a:rPr lang="en-US" sz="1400" i="1">
                                      <a:solidFill>
                                        <a:srgbClr val="FFFF00"/>
                                      </a:solidFill>
                                      <a:effectLst/>
                                      <a:latin typeface="Cambria Math" panose="02040503050406030204" pitchFamily="18" charset="0"/>
                                      <a:ea typeface="Times New Roman" panose="02020603050405020304" pitchFamily="18" charset="0"/>
                                    </a:rPr>
                                    <m:t>𝑚</m:t>
                                  </m:r>
                                </m:e>
                              </m:d>
                            </m:oMath>
                          </a14:m>
                          <a:endParaRPr lang="id-ID" sz="14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21221411"/>
                      </a:ext>
                    </a:extLst>
                  </a:tr>
                  <a:tr h="419120">
                    <a:tc gridSpan="2" vMerge="1">
                      <a:txBody>
                        <a:bodyPr/>
                        <a:lstStyle/>
                        <a:p>
                          <a:endParaRPr lang="id-ID"/>
                        </a:p>
                      </a:txBody>
                      <a:tcPr/>
                    </a:tc>
                    <a:tc hMerge="1"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100×5</m:t>
                                </m:r>
                              </m:oMath>
                            </m:oMathPara>
                          </a14:m>
                          <a:endParaRPr lang="id-ID" sz="1400" dirty="0">
                            <a:effectLst/>
                            <a:latin typeface="+mj-lt"/>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100×10</m:t>
                                </m:r>
                              </m:oMath>
                            </m:oMathPara>
                          </a14:m>
                          <a:endParaRPr lang="id-ID" sz="1400" dirty="0">
                            <a:effectLst/>
                            <a:latin typeface="+mj-lt"/>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100×20</m:t>
                                </m:r>
                              </m:oMath>
                            </m:oMathPara>
                          </a14:m>
                          <a:endParaRPr lang="id-ID" sz="1400" dirty="0">
                            <a:effectLst/>
                            <a:latin typeface="+mj-lt"/>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200×10</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200×20</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500×20</m:t>
                                </m:r>
                              </m:oMath>
                            </m:oMathPara>
                          </a14:m>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352976871"/>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SFS</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𝑏𝑒𝑠𝑡</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5529</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6148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6997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11307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12555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29148</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480359201"/>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𝑎𝑣𝑒𝑟𝑎𝑔𝑒</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5575,8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6274,6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7077,2</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11504,5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12793,5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29206,9</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525587613"/>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d-ID" sz="1400" i="1">
                                        <a:solidFill>
                                          <a:srgbClr val="000000"/>
                                        </a:solidFill>
                                        <a:effectLst/>
                                        <a:latin typeface="+mj-lt"/>
                                        <a:ea typeface="MS Mincho" panose="02020609040205080304" pitchFamily="49" charset="-128"/>
                                      </a:rPr>
                                    </m:ctrlPr>
                                  </m:sSubPr>
                                  <m:e>
                                    <m:r>
                                      <a:rPr lang="en-US" sz="1400" i="1">
                                        <a:solidFill>
                                          <a:srgbClr val="000000"/>
                                        </a:solidFill>
                                        <a:effectLst/>
                                        <a:latin typeface="+mj-lt"/>
                                        <a:ea typeface="Times New Roman" panose="02020603050405020304" pitchFamily="18" charset="0"/>
                                      </a:rPr>
                                      <m:t>𝑃𝑅𝐷</m:t>
                                    </m:r>
                                  </m:e>
                                  <m:sub>
                                    <m:r>
                                      <a:rPr lang="en-US" sz="1400" i="1">
                                        <a:solidFill>
                                          <a:srgbClr val="000000"/>
                                        </a:solidFill>
                                        <a:effectLst/>
                                        <a:latin typeface="+mj-lt"/>
                                        <a:ea typeface="Times New Roman" panose="02020603050405020304" pitchFamily="18" charset="0"/>
                                      </a:rPr>
                                      <m:t>𝑚𝑖𝑛</m:t>
                                    </m:r>
                                  </m:sub>
                                </m:sSub>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0,66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6,55</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12,82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4,10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12,15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11,94</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945443557"/>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FPA</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𝑏𝑒𝑠𝑡</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5614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6343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7232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11548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12770</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29083</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888749209"/>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𝑎𝑣𝑒𝑟𝑎𝑔𝑒</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5642,9</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6378,2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7260,3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11588,7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12843,5</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29222,8</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874052412"/>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d-ID" sz="1400" i="1">
                                        <a:solidFill>
                                          <a:srgbClr val="000000"/>
                                        </a:solidFill>
                                        <a:effectLst/>
                                        <a:latin typeface="+mj-lt"/>
                                        <a:ea typeface="MS Mincho" panose="02020609040205080304" pitchFamily="49" charset="-128"/>
                                      </a:rPr>
                                    </m:ctrlPr>
                                  </m:sSubPr>
                                  <m:e>
                                    <m:r>
                                      <a:rPr lang="en-US" sz="1400" i="1">
                                        <a:solidFill>
                                          <a:srgbClr val="000000"/>
                                        </a:solidFill>
                                        <a:effectLst/>
                                        <a:latin typeface="+mj-lt"/>
                                        <a:ea typeface="Times New Roman" panose="02020603050405020304" pitchFamily="18" charset="0"/>
                                      </a:rPr>
                                      <m:t>𝑃𝑅𝐷</m:t>
                                    </m:r>
                                  </m:e>
                                  <m:sub>
                                    <m:r>
                                      <a:rPr lang="en-US" sz="1400" i="1">
                                        <a:solidFill>
                                          <a:srgbClr val="000000"/>
                                        </a:solidFill>
                                        <a:effectLst/>
                                        <a:latin typeface="+mj-lt"/>
                                        <a:ea typeface="Times New Roman" panose="02020603050405020304" pitchFamily="18" charset="0"/>
                                      </a:rPr>
                                      <m:t>𝑚𝑖𝑛</m:t>
                                    </m:r>
                                  </m:sub>
                                </m:sSub>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2,20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0,03</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16,61</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14,07</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11,69</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972691077"/>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CS</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𝑏𝑒𝑠𝑡</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5576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6286</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7206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11514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12743</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29114</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774349270"/>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𝑎𝑣𝑒𝑟𝑎𝑔𝑒</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5617,5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6357,2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7238,4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11568,4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12841,6</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29209,2</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658319922"/>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d-ID" sz="1400" i="1">
                                        <a:solidFill>
                                          <a:srgbClr val="000000"/>
                                        </a:solidFill>
                                        <a:effectLst/>
                                        <a:latin typeface="+mj-lt"/>
                                        <a:ea typeface="MS Mincho" panose="02020609040205080304" pitchFamily="49" charset="-128"/>
                                      </a:rPr>
                                    </m:ctrlPr>
                                  </m:sSubPr>
                                  <m:e>
                                    <m:r>
                                      <a:rPr lang="en-US" sz="1400" i="1">
                                        <a:solidFill>
                                          <a:srgbClr val="000000"/>
                                        </a:solidFill>
                                        <a:effectLst/>
                                        <a:latin typeface="+mj-lt"/>
                                        <a:ea typeface="Times New Roman" panose="02020603050405020304" pitchFamily="18" charset="0"/>
                                      </a:rPr>
                                      <m:t>𝑃𝑅𝐷</m:t>
                                    </m:r>
                                  </m:e>
                                  <m:sub>
                                    <m:r>
                                      <a:rPr lang="en-US" sz="1400" i="1">
                                        <a:solidFill>
                                          <a:srgbClr val="000000"/>
                                        </a:solidFill>
                                        <a:effectLst/>
                                        <a:latin typeface="+mj-lt"/>
                                        <a:ea typeface="Times New Roman" panose="02020603050405020304" pitchFamily="18" charset="0"/>
                                      </a:rPr>
                                      <m:t>𝑚𝑖𝑛</m:t>
                                    </m:r>
                                  </m:sub>
                                </m:sSub>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0,03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8,94</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16,19</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6,00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13,83</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11,80</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10528086"/>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TLBO</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𝑏𝑒𝑠𝑡</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5610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6302</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7191</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11501</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12714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29113</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354003362"/>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r>
                                  <a:rPr lang="en-US" sz="1400" i="1">
                                    <a:solidFill>
                                      <a:srgbClr val="000000"/>
                                    </a:solidFill>
                                    <a:effectLst/>
                                    <a:latin typeface="+mj-lt"/>
                                    <a:ea typeface="Times New Roman" panose="02020603050405020304" pitchFamily="18" charset="0"/>
                                  </a:rPr>
                                  <m:t>𝑎𝑣𝑒𝑟𝑎𝑔𝑒</m:t>
                                </m:r>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5638,7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6372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7248,9</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11580,3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12846,3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29207,1</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556690297"/>
                      </a:ext>
                    </a:extLst>
                  </a:tr>
                  <a:tr h="281500">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d-ID" sz="1400" i="1">
                                        <a:solidFill>
                                          <a:srgbClr val="000000"/>
                                        </a:solidFill>
                                        <a:effectLst/>
                                        <a:latin typeface="+mj-lt"/>
                                        <a:ea typeface="MS Mincho" panose="02020609040205080304" pitchFamily="49" charset="-128"/>
                                      </a:rPr>
                                    </m:ctrlPr>
                                  </m:sSubPr>
                                  <m:e>
                                    <m:r>
                                      <a:rPr lang="en-US" sz="1400" i="1">
                                        <a:solidFill>
                                          <a:srgbClr val="000000"/>
                                        </a:solidFill>
                                        <a:effectLst/>
                                        <a:latin typeface="+mj-lt"/>
                                        <a:ea typeface="Times New Roman" panose="02020603050405020304" pitchFamily="18" charset="0"/>
                                      </a:rPr>
                                      <m:t>𝑃𝑅𝐷</m:t>
                                    </m:r>
                                  </m:e>
                                  <m:sub>
                                    <m:r>
                                      <a:rPr lang="en-US" sz="1400" i="1">
                                        <a:solidFill>
                                          <a:srgbClr val="000000"/>
                                        </a:solidFill>
                                        <a:effectLst/>
                                        <a:latin typeface="+mj-lt"/>
                                        <a:ea typeface="Times New Roman" panose="02020603050405020304" pitchFamily="18" charset="0"/>
                                      </a:rPr>
                                      <m:t>𝑚𝑖𝑛</m:t>
                                    </m:r>
                                  </m:sub>
                                </m:sSub>
                              </m:oMath>
                            </m:oMathPara>
                          </a14:m>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2,13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9,22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15,95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5,88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13,57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11,80</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050743689"/>
                      </a:ext>
                    </a:extLst>
                  </a:tr>
                </a:tbl>
              </a:graphicData>
            </a:graphic>
          </p:graphicFrame>
        </mc:Choice>
        <mc:Fallback>
          <p:graphicFrame>
            <p:nvGraphicFramePr>
              <p:cNvPr id="5" name="Table 4">
                <a:extLst>
                  <a:ext uri="{FF2B5EF4-FFF2-40B4-BE49-F238E27FC236}">
                    <a16:creationId xmlns:a16="http://schemas.microsoft.com/office/drawing/2014/main" id="{1F79AA7F-F721-45DC-94BC-E72D12890F3A}"/>
                  </a:ext>
                </a:extLst>
              </p:cNvPr>
              <p:cNvGraphicFramePr/>
              <p:nvPr>
                <p:extLst>
                  <p:ext uri="{D42A27DB-BD31-4B8C-83A1-F6EECF244321}">
                    <p14:modId xmlns:p14="http://schemas.microsoft.com/office/powerpoint/2010/main" val="353181894"/>
                  </p:ext>
                </p:extLst>
              </p:nvPr>
            </p:nvGraphicFramePr>
            <p:xfrm>
              <a:off x="2890056" y="1508121"/>
              <a:ext cx="7452828" cy="4013191"/>
            </p:xfrm>
            <a:graphic>
              <a:graphicData uri="http://schemas.openxmlformats.org/drawingml/2006/table">
                <a:tbl>
                  <a:tblPr firstRow="1" firstCol="1" bandRow="1">
                    <a:tableStyleId>{073A0DAA-6AF3-43AB-8588-CEC1D06C72B9}</a:tableStyleId>
                  </a:tblPr>
                  <a:tblGrid>
                    <a:gridCol w="1054646">
                      <a:extLst>
                        <a:ext uri="{9D8B030D-6E8A-4147-A177-3AD203B41FA5}">
                          <a16:colId xmlns:a16="http://schemas.microsoft.com/office/drawing/2014/main" val="3128032663"/>
                        </a:ext>
                      </a:extLst>
                    </a:gridCol>
                    <a:gridCol w="1054646">
                      <a:extLst>
                        <a:ext uri="{9D8B030D-6E8A-4147-A177-3AD203B41FA5}">
                          <a16:colId xmlns:a16="http://schemas.microsoft.com/office/drawing/2014/main" val="2083782128"/>
                        </a:ext>
                      </a:extLst>
                    </a:gridCol>
                    <a:gridCol w="1054646">
                      <a:extLst>
                        <a:ext uri="{9D8B030D-6E8A-4147-A177-3AD203B41FA5}">
                          <a16:colId xmlns:a16="http://schemas.microsoft.com/office/drawing/2014/main" val="3538417765"/>
                        </a:ext>
                      </a:extLst>
                    </a:gridCol>
                    <a:gridCol w="832506">
                      <a:extLst>
                        <a:ext uri="{9D8B030D-6E8A-4147-A177-3AD203B41FA5}">
                          <a16:colId xmlns:a16="http://schemas.microsoft.com/office/drawing/2014/main" val="1425506149"/>
                        </a:ext>
                      </a:extLst>
                    </a:gridCol>
                    <a:gridCol w="883050">
                      <a:extLst>
                        <a:ext uri="{9D8B030D-6E8A-4147-A177-3AD203B41FA5}">
                          <a16:colId xmlns:a16="http://schemas.microsoft.com/office/drawing/2014/main" val="2281924986"/>
                        </a:ext>
                      </a:extLst>
                    </a:gridCol>
                    <a:gridCol w="857778">
                      <a:extLst>
                        <a:ext uri="{9D8B030D-6E8A-4147-A177-3AD203B41FA5}">
                          <a16:colId xmlns:a16="http://schemas.microsoft.com/office/drawing/2014/main" val="3443751660"/>
                        </a:ext>
                      </a:extLst>
                    </a:gridCol>
                    <a:gridCol w="857778">
                      <a:extLst>
                        <a:ext uri="{9D8B030D-6E8A-4147-A177-3AD203B41FA5}">
                          <a16:colId xmlns:a16="http://schemas.microsoft.com/office/drawing/2014/main" val="1505202172"/>
                        </a:ext>
                      </a:extLst>
                    </a:gridCol>
                    <a:gridCol w="857778">
                      <a:extLst>
                        <a:ext uri="{9D8B030D-6E8A-4147-A177-3AD203B41FA5}">
                          <a16:colId xmlns:a16="http://schemas.microsoft.com/office/drawing/2014/main" val="2652324311"/>
                        </a:ext>
                      </a:extLst>
                    </a:gridCol>
                  </a:tblGrid>
                  <a:tr h="213360">
                    <a:tc rowSpan="2" gridSpan="2">
                      <a:txBody>
                        <a:bodyPr/>
                        <a:lstStyle/>
                        <a:p>
                          <a:pPr algn="ctr"/>
                          <a:r>
                            <a:rPr lang="en-US" sz="1400" dirty="0">
                              <a:solidFill>
                                <a:srgbClr val="000000"/>
                              </a:solidFill>
                              <a:effectLst/>
                              <a:latin typeface="+mj-lt"/>
                              <a:ea typeface="Times New Roman" panose="02020603050405020304" pitchFamily="18" charset="0"/>
                            </a:rPr>
                            <a:t> </a:t>
                          </a:r>
                          <a:endParaRPr lang="id-ID" sz="1400" dirty="0">
                            <a:effectLst/>
                            <a:latin typeface="+mj-lt"/>
                            <a:ea typeface="Times New Roman" panose="02020603050405020304" pitchFamily="18" charset="0"/>
                          </a:endParaRPr>
                        </a:p>
                      </a:txBody>
                      <a:tcPr marL="68580" marR="68580" marT="0" marB="0" anchor="ctr"/>
                    </a:tc>
                    <a:tc rowSpan="2" hMerge="1">
                      <a:txBody>
                        <a:bodyPr/>
                        <a:lstStyle/>
                        <a:p>
                          <a:endParaRPr lang="id-ID"/>
                        </a:p>
                      </a:txBody>
                      <a:tcPr/>
                    </a:tc>
                    <a:tc gridSpan="6">
                      <a:txBody>
                        <a:bodyPr/>
                        <a:lstStyle/>
                        <a:p>
                          <a:endParaRPr lang="id-ID"/>
                        </a:p>
                      </a:txBody>
                      <a:tcPr marL="68580" marR="68580" marT="0" marB="0" anchor="ctr">
                        <a:blipFill>
                          <a:blip r:embed="rId2"/>
                          <a:stretch>
                            <a:fillRect l="-39567" t="-25714" r="-456" b="-1817143"/>
                          </a:stretch>
                        </a:blip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21221411"/>
                      </a:ext>
                    </a:extLst>
                  </a:tr>
                  <a:tr h="421831">
                    <a:tc gridSpan="2" vMerge="1">
                      <a:txBody>
                        <a:bodyPr/>
                        <a:lstStyle/>
                        <a:p>
                          <a:endParaRPr lang="id-ID"/>
                        </a:p>
                      </a:txBody>
                      <a:tcPr/>
                    </a:tc>
                    <a:tc hMerge="1" vMerge="1">
                      <a:txBody>
                        <a:bodyPr/>
                        <a:lstStyle/>
                        <a:p>
                          <a:endParaRPr lang="id-ID"/>
                        </a:p>
                      </a:txBody>
                      <a:tcPr/>
                    </a:tc>
                    <a:tc>
                      <a:txBody>
                        <a:bodyPr/>
                        <a:lstStyle/>
                        <a:p>
                          <a:endParaRPr lang="id-ID"/>
                        </a:p>
                      </a:txBody>
                      <a:tcPr marL="68580" marR="68580" marT="0" marB="0" anchor="ctr">
                        <a:blipFill>
                          <a:blip r:embed="rId2"/>
                          <a:stretch>
                            <a:fillRect l="-200578" t="-63768" r="-409249" b="-821739"/>
                          </a:stretch>
                        </a:blipFill>
                      </a:tcPr>
                    </a:tc>
                    <a:tc>
                      <a:txBody>
                        <a:bodyPr/>
                        <a:lstStyle/>
                        <a:p>
                          <a:endParaRPr lang="id-ID"/>
                        </a:p>
                      </a:txBody>
                      <a:tcPr marL="68580" marR="68580" marT="0" marB="0" anchor="ctr">
                        <a:blipFill>
                          <a:blip r:embed="rId2"/>
                          <a:stretch>
                            <a:fillRect l="-379562" t="-63768" r="-416788" b="-821739"/>
                          </a:stretch>
                        </a:blipFill>
                      </a:tcPr>
                    </a:tc>
                    <a:tc>
                      <a:txBody>
                        <a:bodyPr/>
                        <a:lstStyle/>
                        <a:p>
                          <a:endParaRPr lang="id-ID"/>
                        </a:p>
                      </a:txBody>
                      <a:tcPr marL="68580" marR="68580" marT="0" marB="0" anchor="ctr">
                        <a:blipFill>
                          <a:blip r:embed="rId2"/>
                          <a:stretch>
                            <a:fillRect l="-453103" t="-63768" r="-293793" b="-821739"/>
                          </a:stretch>
                        </a:blipFill>
                      </a:tcPr>
                    </a:tc>
                    <a:tc>
                      <a:txBody>
                        <a:bodyPr/>
                        <a:lstStyle/>
                        <a:p>
                          <a:endParaRPr lang="id-ID"/>
                        </a:p>
                      </a:txBody>
                      <a:tcPr marL="68580" marR="68580" marT="0" marB="0" anchor="ctr">
                        <a:blipFill>
                          <a:blip r:embed="rId2"/>
                          <a:stretch>
                            <a:fillRect l="-572857" t="-63768" r="-204286" b="-821739"/>
                          </a:stretch>
                        </a:blipFill>
                      </a:tcPr>
                    </a:tc>
                    <a:tc>
                      <a:txBody>
                        <a:bodyPr/>
                        <a:lstStyle/>
                        <a:p>
                          <a:endParaRPr lang="id-ID"/>
                        </a:p>
                      </a:txBody>
                      <a:tcPr marL="68580" marR="68580" marT="0" marB="0" anchor="ctr">
                        <a:blipFill>
                          <a:blip r:embed="rId2"/>
                          <a:stretch>
                            <a:fillRect l="-668085" t="-63768" r="-102837" b="-821739"/>
                          </a:stretch>
                        </a:blipFill>
                      </a:tcPr>
                    </a:tc>
                    <a:tc>
                      <a:txBody>
                        <a:bodyPr/>
                        <a:lstStyle/>
                        <a:p>
                          <a:endParaRPr lang="id-ID"/>
                        </a:p>
                      </a:txBody>
                      <a:tcPr marL="68580" marR="68580" marT="0" marB="0" anchor="ctr">
                        <a:blipFill>
                          <a:blip r:embed="rId2"/>
                          <a:stretch>
                            <a:fillRect l="-768085" t="-63768" r="-2837" b="-821739"/>
                          </a:stretch>
                        </a:blipFill>
                      </a:tcPr>
                    </a:tc>
                    <a:extLst>
                      <a:ext uri="{0D108BD9-81ED-4DB2-BD59-A6C34878D82A}">
                        <a16:rowId xmlns:a16="http://schemas.microsoft.com/office/drawing/2014/main" val="2352976871"/>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SFS</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id-ID"/>
                        </a:p>
                      </a:txBody>
                      <a:tcPr marL="68580" marR="68580" marT="0" marB="0" anchor="ctr">
                        <a:blipFill>
                          <a:blip r:embed="rId2"/>
                          <a:stretch>
                            <a:fillRect l="-100578" t="-240426" r="-509249" b="-1106383"/>
                          </a:stretch>
                        </a:blipFill>
                      </a:tcPr>
                    </a:tc>
                    <a:tc>
                      <a:txBody>
                        <a:bodyPr/>
                        <a:lstStyle/>
                        <a:p>
                          <a:pPr algn="ctr"/>
                          <a:r>
                            <a:rPr lang="en-US" sz="1400" b="1" dirty="0">
                              <a:solidFill>
                                <a:srgbClr val="000000"/>
                              </a:solidFill>
                              <a:effectLst/>
                              <a:latin typeface="+mj-lt"/>
                              <a:ea typeface="Times New Roman" panose="02020603050405020304" pitchFamily="18" charset="0"/>
                            </a:rPr>
                            <a:t>5529</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6148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6997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11307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12555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29148</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480359201"/>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347826" r="-509249" b="-1030435"/>
                          </a:stretch>
                        </a:blipFill>
                      </a:tcPr>
                    </a:tc>
                    <a:tc>
                      <a:txBody>
                        <a:bodyPr/>
                        <a:lstStyle/>
                        <a:p>
                          <a:pPr algn="ctr"/>
                          <a:r>
                            <a:rPr lang="en-US" sz="1400" b="1" dirty="0">
                              <a:solidFill>
                                <a:srgbClr val="000000"/>
                              </a:solidFill>
                              <a:effectLst/>
                              <a:latin typeface="+mj-lt"/>
                              <a:ea typeface="Times New Roman" panose="02020603050405020304" pitchFamily="18" charset="0"/>
                            </a:rPr>
                            <a:t>5575,8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6274,6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7077,2</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11504,5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12793,5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29206,9</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525587613"/>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447826" r="-509249" b="-930435"/>
                          </a:stretch>
                        </a:blipFill>
                      </a:tcPr>
                    </a:tc>
                    <a:tc>
                      <a:txBody>
                        <a:bodyPr/>
                        <a:lstStyle/>
                        <a:p>
                          <a:pPr algn="ctr"/>
                          <a:r>
                            <a:rPr lang="en-US" sz="1400">
                              <a:solidFill>
                                <a:srgbClr val="000000"/>
                              </a:solidFill>
                              <a:effectLst/>
                              <a:latin typeface="+mj-lt"/>
                              <a:ea typeface="Times New Roman" panose="02020603050405020304" pitchFamily="18" charset="0"/>
                            </a:rPr>
                            <a:t>0,66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6,55</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12,82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4,10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12,15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11,94</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945443557"/>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FPA</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id-ID"/>
                        </a:p>
                      </a:txBody>
                      <a:tcPr marL="68580" marR="68580" marT="0" marB="0" anchor="ctr">
                        <a:blipFill>
                          <a:blip r:embed="rId2"/>
                          <a:stretch>
                            <a:fillRect l="-100578" t="-547826" r="-509249" b="-830435"/>
                          </a:stretch>
                        </a:blipFill>
                      </a:tcPr>
                    </a:tc>
                    <a:tc>
                      <a:txBody>
                        <a:bodyPr/>
                        <a:lstStyle/>
                        <a:p>
                          <a:pPr algn="ctr"/>
                          <a:r>
                            <a:rPr lang="en-US" sz="1400">
                              <a:solidFill>
                                <a:srgbClr val="000000"/>
                              </a:solidFill>
                              <a:effectLst/>
                              <a:latin typeface="+mj-lt"/>
                              <a:ea typeface="Times New Roman" panose="02020603050405020304" pitchFamily="18" charset="0"/>
                            </a:rPr>
                            <a:t>5614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6343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7232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11548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12770</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29083</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888749209"/>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647826" r="-509249" b="-730435"/>
                          </a:stretch>
                        </a:blipFill>
                      </a:tcPr>
                    </a:tc>
                    <a:tc>
                      <a:txBody>
                        <a:bodyPr/>
                        <a:lstStyle/>
                        <a:p>
                          <a:pPr algn="ctr"/>
                          <a:r>
                            <a:rPr lang="en-US" sz="1400">
                              <a:solidFill>
                                <a:srgbClr val="000000"/>
                              </a:solidFill>
                              <a:effectLst/>
                              <a:latin typeface="+mj-lt"/>
                              <a:ea typeface="Times New Roman" panose="02020603050405020304" pitchFamily="18" charset="0"/>
                            </a:rPr>
                            <a:t>5642,9</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6378,2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7260,3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11588,7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12843,5</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29222,8</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874052412"/>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731915" r="-509249" b="-614894"/>
                          </a:stretch>
                        </a:blipFill>
                      </a:tcPr>
                    </a:tc>
                    <a:tc>
                      <a:txBody>
                        <a:bodyPr/>
                        <a:lstStyle/>
                        <a:p>
                          <a:pPr algn="ctr"/>
                          <a:r>
                            <a:rPr lang="en-US" sz="1400">
                              <a:solidFill>
                                <a:srgbClr val="000000"/>
                              </a:solidFill>
                              <a:effectLst/>
                              <a:latin typeface="+mj-lt"/>
                              <a:ea typeface="Times New Roman" panose="02020603050405020304" pitchFamily="18" charset="0"/>
                            </a:rPr>
                            <a:t>2,20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b="1" dirty="0">
                              <a:solidFill>
                                <a:srgbClr val="000000"/>
                              </a:solidFill>
                              <a:effectLst/>
                              <a:latin typeface="+mj-lt"/>
                              <a:ea typeface="Times New Roman" panose="02020603050405020304" pitchFamily="18" charset="0"/>
                            </a:rPr>
                            <a:t>0,03</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16,61</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14,07</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b="1">
                              <a:solidFill>
                                <a:srgbClr val="000000"/>
                              </a:solidFill>
                              <a:effectLst/>
                              <a:latin typeface="+mj-lt"/>
                              <a:ea typeface="Times New Roman" panose="02020603050405020304" pitchFamily="18" charset="0"/>
                            </a:rPr>
                            <a:t>11,69</a:t>
                          </a:r>
                          <a:endParaRPr lang="id-ID" sz="140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972691077"/>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CS</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id-ID"/>
                        </a:p>
                      </a:txBody>
                      <a:tcPr marL="68580" marR="68580" marT="0" marB="0" anchor="ctr">
                        <a:blipFill>
                          <a:blip r:embed="rId2"/>
                          <a:stretch>
                            <a:fillRect l="-100578" t="-850000" r="-509249" b="-528261"/>
                          </a:stretch>
                        </a:blipFill>
                      </a:tcPr>
                    </a:tc>
                    <a:tc>
                      <a:txBody>
                        <a:bodyPr/>
                        <a:lstStyle/>
                        <a:p>
                          <a:pPr algn="ctr"/>
                          <a:r>
                            <a:rPr lang="en-US" sz="1400">
                              <a:solidFill>
                                <a:srgbClr val="000000"/>
                              </a:solidFill>
                              <a:effectLst/>
                              <a:latin typeface="+mj-lt"/>
                              <a:ea typeface="Times New Roman" panose="02020603050405020304" pitchFamily="18" charset="0"/>
                            </a:rPr>
                            <a:t>5576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6286</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7206</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11514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12743</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29114</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774349270"/>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950000" r="-509249" b="-428261"/>
                          </a:stretch>
                        </a:blipFill>
                      </a:tcPr>
                    </a:tc>
                    <a:tc>
                      <a:txBody>
                        <a:bodyPr/>
                        <a:lstStyle/>
                        <a:p>
                          <a:pPr algn="ctr"/>
                          <a:r>
                            <a:rPr lang="en-US" sz="1400">
                              <a:solidFill>
                                <a:srgbClr val="000000"/>
                              </a:solidFill>
                              <a:effectLst/>
                              <a:latin typeface="+mj-lt"/>
                              <a:ea typeface="Times New Roman" panose="02020603050405020304" pitchFamily="18" charset="0"/>
                            </a:rPr>
                            <a:t>5617,5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6357,2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7238,4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11568,4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12841,6</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29209,2</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658319922"/>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1050000" r="-509249" b="-328261"/>
                          </a:stretch>
                        </a:blipFill>
                      </a:tcPr>
                    </a:tc>
                    <a:tc>
                      <a:txBody>
                        <a:bodyPr/>
                        <a:lstStyle/>
                        <a:p>
                          <a:pPr algn="ctr"/>
                          <a:r>
                            <a:rPr lang="en-US" sz="1400" b="1">
                              <a:solidFill>
                                <a:srgbClr val="000000"/>
                              </a:solidFill>
                              <a:effectLst/>
                              <a:latin typeface="+mj-lt"/>
                              <a:ea typeface="Times New Roman" panose="02020603050405020304" pitchFamily="18" charset="0"/>
                            </a:rPr>
                            <a:t>0,03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8,94</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16,19</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6,00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13,83</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11,80</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10528086"/>
                      </a:ext>
                    </a:extLst>
                  </a:tr>
                  <a:tr h="281500">
                    <a:tc rowSpan="3">
                      <a:txBody>
                        <a:bodyPr/>
                        <a:lstStyle/>
                        <a:p>
                          <a:pPr algn="ctr"/>
                          <a:r>
                            <a:rPr lang="en-US" sz="1400" dirty="0">
                              <a:solidFill>
                                <a:srgbClr val="FFFF00"/>
                              </a:solidFill>
                              <a:effectLst/>
                              <a:latin typeface="Times New Roman" panose="02020603050405020304" pitchFamily="18" charset="0"/>
                              <a:ea typeface="Times New Roman" panose="02020603050405020304" pitchFamily="18" charset="0"/>
                            </a:rPr>
                            <a:t>TLBO</a:t>
                          </a:r>
                          <a:endParaRPr lang="id-ID" sz="14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id-ID"/>
                        </a:p>
                      </a:txBody>
                      <a:tcPr marL="68580" marR="68580" marT="0" marB="0" anchor="ctr">
                        <a:blipFill>
                          <a:blip r:embed="rId2"/>
                          <a:stretch>
                            <a:fillRect l="-100578" t="-1125532" r="-509249" b="-221277"/>
                          </a:stretch>
                        </a:blipFill>
                      </a:tcPr>
                    </a:tc>
                    <a:tc>
                      <a:txBody>
                        <a:bodyPr/>
                        <a:lstStyle/>
                        <a:p>
                          <a:pPr algn="ctr"/>
                          <a:r>
                            <a:rPr lang="en-US" sz="1400">
                              <a:solidFill>
                                <a:srgbClr val="000000"/>
                              </a:solidFill>
                              <a:effectLst/>
                              <a:latin typeface="+mj-lt"/>
                              <a:ea typeface="Times New Roman" panose="02020603050405020304" pitchFamily="18" charset="0"/>
                            </a:rPr>
                            <a:t>5610</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6302</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7191</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11501</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12714</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29113</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354003362"/>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1252174" r="-509249" b="-126087"/>
                          </a:stretch>
                        </a:blipFill>
                      </a:tcPr>
                    </a:tc>
                    <a:tc>
                      <a:txBody>
                        <a:bodyPr/>
                        <a:lstStyle/>
                        <a:p>
                          <a:pPr algn="ctr"/>
                          <a:r>
                            <a:rPr lang="en-US" sz="1400">
                              <a:solidFill>
                                <a:srgbClr val="000000"/>
                              </a:solidFill>
                              <a:effectLst/>
                              <a:latin typeface="+mj-lt"/>
                              <a:ea typeface="Times New Roman" panose="02020603050405020304" pitchFamily="18" charset="0"/>
                            </a:rPr>
                            <a:t>5638,7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6372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7248,9</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11580,3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12846,3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29207,1</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2556690297"/>
                      </a:ext>
                    </a:extLst>
                  </a:tr>
                  <a:tr h="281500">
                    <a:tc vMerge="1">
                      <a:txBody>
                        <a:bodyPr/>
                        <a:lstStyle/>
                        <a:p>
                          <a:endParaRPr lang="id-ID"/>
                        </a:p>
                      </a:txBody>
                      <a:tcPr/>
                    </a:tc>
                    <a:tc>
                      <a:txBody>
                        <a:bodyPr/>
                        <a:lstStyle/>
                        <a:p>
                          <a:endParaRPr lang="id-ID"/>
                        </a:p>
                      </a:txBody>
                      <a:tcPr marL="68580" marR="68580" marT="0" marB="0" anchor="ctr">
                        <a:blipFill>
                          <a:blip r:embed="rId2"/>
                          <a:stretch>
                            <a:fillRect l="-100578" t="-1352174" r="-509249" b="-26087"/>
                          </a:stretch>
                        </a:blipFill>
                      </a:tcPr>
                    </a:tc>
                    <a:tc>
                      <a:txBody>
                        <a:bodyPr/>
                        <a:lstStyle/>
                        <a:p>
                          <a:pPr algn="ctr"/>
                          <a:r>
                            <a:rPr lang="en-US" sz="1400">
                              <a:solidFill>
                                <a:srgbClr val="000000"/>
                              </a:solidFill>
                              <a:effectLst/>
                              <a:latin typeface="+mj-lt"/>
                              <a:ea typeface="Times New Roman" panose="02020603050405020304" pitchFamily="18" charset="0"/>
                            </a:rPr>
                            <a:t>2,13</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9,22</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15,95</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5,88</a:t>
                          </a:r>
                          <a:endParaRPr lang="id-ID" sz="1400" dirty="0">
                            <a:effectLst/>
                            <a:latin typeface="+mj-lt"/>
                            <a:ea typeface="Times New Roman" panose="02020603050405020304" pitchFamily="18" charset="0"/>
                          </a:endParaRPr>
                        </a:p>
                      </a:txBody>
                      <a:tcPr marL="68580" marR="68580" marT="0" marB="0" anchor="ctr"/>
                    </a:tc>
                    <a:tc>
                      <a:txBody>
                        <a:bodyPr/>
                        <a:lstStyle/>
                        <a:p>
                          <a:pPr algn="ctr"/>
                          <a:r>
                            <a:rPr lang="en-US" sz="1400">
                              <a:solidFill>
                                <a:srgbClr val="000000"/>
                              </a:solidFill>
                              <a:effectLst/>
                              <a:latin typeface="+mj-lt"/>
                              <a:ea typeface="Times New Roman" panose="02020603050405020304" pitchFamily="18" charset="0"/>
                            </a:rPr>
                            <a:t>13,57</a:t>
                          </a:r>
                          <a:endParaRPr lang="id-ID" sz="1400">
                            <a:effectLst/>
                            <a:latin typeface="+mj-lt"/>
                            <a:ea typeface="Times New Roman" panose="02020603050405020304" pitchFamily="18" charset="0"/>
                          </a:endParaRPr>
                        </a:p>
                      </a:txBody>
                      <a:tcPr marL="68580" marR="68580" marT="0" marB="0" anchor="ctr"/>
                    </a:tc>
                    <a:tc>
                      <a:txBody>
                        <a:bodyPr/>
                        <a:lstStyle/>
                        <a:p>
                          <a:pPr algn="ctr"/>
                          <a:r>
                            <a:rPr lang="en-US" sz="1400" dirty="0">
                              <a:solidFill>
                                <a:srgbClr val="000000"/>
                              </a:solidFill>
                              <a:effectLst/>
                              <a:latin typeface="+mj-lt"/>
                              <a:ea typeface="Times New Roman" panose="02020603050405020304" pitchFamily="18" charset="0"/>
                            </a:rPr>
                            <a:t>11,80</a:t>
                          </a:r>
                          <a:endParaRPr lang="id-ID" sz="1400"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050743689"/>
                      </a:ext>
                    </a:extLst>
                  </a:tr>
                </a:tbl>
              </a:graphicData>
            </a:graphic>
          </p:graphicFrame>
        </mc:Fallback>
      </mc:AlternateContent>
    </p:spTree>
    <p:extLst>
      <p:ext uri="{BB962C8B-B14F-4D97-AF65-F5344CB8AC3E}">
        <p14:creationId xmlns:p14="http://schemas.microsoft.com/office/powerpoint/2010/main" val="1508300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marL="0" indent="0" algn="just">
              <a:buNone/>
            </a:pPr>
            <a:r>
              <a:rPr lang="en-US" dirty="0"/>
              <a:t> </a:t>
            </a:r>
            <a:endParaRPr lang="id-ID" dirty="0"/>
          </a:p>
        </p:txBody>
      </p:sp>
      <p:graphicFrame>
        <p:nvGraphicFramePr>
          <p:cNvPr id="4" name="Chart 3">
            <a:extLst>
              <a:ext uri="{FF2B5EF4-FFF2-40B4-BE49-F238E27FC236}">
                <a16:creationId xmlns:a16="http://schemas.microsoft.com/office/drawing/2014/main" id="{8675CB93-7211-4582-B0F8-E653EFB20BBC}"/>
              </a:ext>
            </a:extLst>
          </p:cNvPr>
          <p:cNvGraphicFramePr/>
          <p:nvPr>
            <p:extLst>
              <p:ext uri="{D42A27DB-BD31-4B8C-83A1-F6EECF244321}">
                <p14:modId xmlns:p14="http://schemas.microsoft.com/office/powerpoint/2010/main" val="2701894101"/>
              </p:ext>
            </p:extLst>
          </p:nvPr>
        </p:nvGraphicFramePr>
        <p:xfrm>
          <a:off x="3889738" y="1417637"/>
          <a:ext cx="5190196" cy="273177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9E98557C-E199-46D1-BB6A-8D5BB597ECDA}"/>
                  </a:ext>
                </a:extLst>
              </p:cNvPr>
              <p:cNvGraphicFramePr/>
              <p:nvPr>
                <p:extLst>
                  <p:ext uri="{D42A27DB-BD31-4B8C-83A1-F6EECF244321}">
                    <p14:modId xmlns:p14="http://schemas.microsoft.com/office/powerpoint/2010/main" val="236873691"/>
                  </p:ext>
                </p:extLst>
              </p:nvPr>
            </p:nvGraphicFramePr>
            <p:xfrm>
              <a:off x="4870276" y="4390255"/>
              <a:ext cx="3600400" cy="1465509"/>
            </p:xfrm>
            <a:graphic>
              <a:graphicData uri="http://schemas.openxmlformats.org/drawingml/2006/table">
                <a:tbl>
                  <a:tblPr>
                    <a:tableStyleId>{F5AB1C69-6EDB-4FF4-983F-18BD219EF322}</a:tableStyleId>
                  </a:tblPr>
                  <a:tblGrid>
                    <a:gridCol w="1817678">
                      <a:extLst>
                        <a:ext uri="{9D8B030D-6E8A-4147-A177-3AD203B41FA5}">
                          <a16:colId xmlns:a16="http://schemas.microsoft.com/office/drawing/2014/main" val="3439047621"/>
                        </a:ext>
                      </a:extLst>
                    </a:gridCol>
                    <a:gridCol w="1782722">
                      <a:extLst>
                        <a:ext uri="{9D8B030D-6E8A-4147-A177-3AD203B41FA5}">
                          <a16:colId xmlns:a16="http://schemas.microsoft.com/office/drawing/2014/main" val="3897349180"/>
                        </a:ext>
                      </a:extLst>
                    </a:gridCol>
                  </a:tblGrid>
                  <a:tr h="190873">
                    <a:tc gridSpan="2">
                      <a:txBody>
                        <a:bodyPr/>
                        <a:lstStyle/>
                        <a:p>
                          <a:pPr algn="ctr" fontAlgn="t">
                            <a:spcBef>
                              <a:spcPts val="600"/>
                            </a:spcBef>
                            <a:spcAft>
                              <a:spcPts val="0"/>
                            </a:spcAft>
                          </a:pPr>
                          <a:r>
                            <a:rPr lang="en-US" sz="900" u="none" strike="noStrike" dirty="0">
                              <a:effectLst/>
                            </a:rPr>
                            <a:t>TABLE 3. Average of </a:t>
                          </a:r>
                          <a14:m>
                            <m:oMath xmlns:m="http://schemas.openxmlformats.org/officeDocument/2006/math">
                              <m:sSub>
                                <m:sSubPr>
                                  <m:ctrlPr>
                                    <a:rPr lang="ar-AE" sz="900" u="none" strike="noStrike">
                                      <a:effectLst/>
                                    </a:rPr>
                                  </m:ctrlPr>
                                </m:sSubPr>
                                <m:e>
                                  <m:r>
                                    <a:rPr lang="ar-AE" sz="900" u="none" strike="noStrike">
                                      <a:effectLst/>
                                    </a:rPr>
                                    <m:t>∆</m:t>
                                  </m:r>
                                </m:e>
                                <m:sub>
                                  <m:r>
                                    <a:rPr lang="ar-AE" sz="900" u="none" strike="noStrike">
                                      <a:effectLst/>
                                    </a:rPr>
                                    <m:t>𝑎𝑣𝑔</m:t>
                                  </m:r>
                                </m:sub>
                              </m:sSub>
                            </m:oMath>
                          </a14:m>
                          <a:r>
                            <a:rPr lang="ar-AE" sz="900" u="none" strike="noStrike" dirty="0">
                              <a:effectLst/>
                            </a:rPr>
                            <a:t> </a:t>
                          </a:r>
                          <a:r>
                            <a:rPr lang="en-US" sz="900" u="none" strike="noStrike" dirty="0">
                              <a:effectLst/>
                            </a:rPr>
                            <a:t>for given problem types</a:t>
                          </a:r>
                          <a:endParaRPr lang="en-US" sz="1800" b="0" i="0" u="none" strike="noStrike" dirty="0">
                            <a:effectLst/>
                            <a:latin typeface="Arial" panose="020B0604020202020204" pitchFamily="34" charset="0"/>
                          </a:endParaRPr>
                        </a:p>
                      </a:txBody>
                      <a:tcPr marL="68580" marR="68580" marT="6350" marB="0">
                        <a:noFill/>
                      </a:tcPr>
                    </a:tc>
                    <a:tc hMerge="1">
                      <a:txBody>
                        <a:bodyPr/>
                        <a:lstStyle/>
                        <a:p>
                          <a:endParaRPr lang="id-ID"/>
                        </a:p>
                      </a:txBody>
                      <a:tcPr/>
                    </a:tc>
                    <a:extLst>
                      <a:ext uri="{0D108BD9-81ED-4DB2-BD59-A6C34878D82A}">
                        <a16:rowId xmlns:a16="http://schemas.microsoft.com/office/drawing/2014/main" val="3248722865"/>
                      </a:ext>
                    </a:extLst>
                  </a:tr>
                  <a:tr h="272564">
                    <a:tc>
                      <a:txBody>
                        <a:bodyPr/>
                        <a:lstStyle/>
                        <a:p>
                          <a:pPr algn="ctr" fontAlgn="ctr">
                            <a:spcBef>
                              <a:spcPts val="0"/>
                            </a:spcBef>
                            <a:spcAft>
                              <a:spcPts val="0"/>
                            </a:spcAft>
                          </a:pPr>
                          <a:r>
                            <a:rPr lang="en-US" sz="900" u="none" strike="noStrike" dirty="0">
                              <a:effectLst/>
                            </a:rPr>
                            <a:t>Algorithm</a:t>
                          </a:r>
                          <a:endParaRPr lang="en-US" sz="1800" b="0" i="0" u="none" strike="noStrike" dirty="0">
                            <a:effectLst/>
                            <a:latin typeface="Arial" panose="020B0604020202020204" pitchFamily="34" charset="0"/>
                          </a:endParaRPr>
                        </a:p>
                      </a:txBody>
                      <a:tcPr marL="68580" marR="68580" marT="6350" marB="0" anchor="ctr"/>
                    </a:tc>
                    <a:tc>
                      <a:txBody>
                        <a:bodyPr/>
                        <a:lstStyle/>
                        <a:p>
                          <a:pPr algn="ctr" fontAlgn="ctr">
                            <a:spcBef>
                              <a:spcPts val="0"/>
                            </a:spcBef>
                            <a:spcAft>
                              <a:spcPts val="0"/>
                            </a:spcAft>
                          </a:pPr>
                          <a:r>
                            <a:rPr lang="en-US" sz="900" u="none" strike="noStrike">
                              <a:effectLst/>
                            </a:rPr>
                            <a:t>Average</a:t>
                          </a:r>
                          <a:endParaRPr lang="en-US" sz="1800" b="0" i="0" u="none" strike="noStrike">
                            <a:effectLst/>
                            <a:latin typeface="Arial" panose="020B0604020202020204" pitchFamily="34" charset="0"/>
                          </a:endParaRPr>
                        </a:p>
                      </a:txBody>
                      <a:tcPr marL="68580" marR="68580" marT="6350" marB="0" anchor="ctr"/>
                    </a:tc>
                    <a:extLst>
                      <a:ext uri="{0D108BD9-81ED-4DB2-BD59-A6C34878D82A}">
                        <a16:rowId xmlns:a16="http://schemas.microsoft.com/office/drawing/2014/main" val="742200383"/>
                      </a:ext>
                    </a:extLst>
                  </a:tr>
                  <a:tr h="250518">
                    <a:tc>
                      <a:txBody>
                        <a:bodyPr/>
                        <a:lstStyle/>
                        <a:p>
                          <a:pPr indent="182880" algn="just" fontAlgn="t">
                            <a:spcBef>
                              <a:spcPts val="0"/>
                            </a:spcBef>
                            <a:spcAft>
                              <a:spcPts val="0"/>
                            </a:spcAft>
                          </a:pPr>
                          <a:r>
                            <a:rPr lang="en-US" sz="1000" u="none" strike="noStrike">
                              <a:effectLst/>
                            </a:rPr>
                            <a:t>SFS</a:t>
                          </a:r>
                          <a:endParaRPr lang="en-US" sz="1800" b="0" i="0" u="none" strike="noStrike">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a:effectLst/>
                            </a:rPr>
                            <a:t>7,66</a:t>
                          </a:r>
                          <a:endParaRPr lang="en-US" sz="1800" b="0" i="0" u="none" strike="noStrike">
                            <a:effectLst/>
                            <a:latin typeface="Arial" panose="020B0604020202020204" pitchFamily="34" charset="0"/>
                          </a:endParaRPr>
                        </a:p>
                      </a:txBody>
                      <a:tcPr marL="68580" marR="68580" marT="6350" marB="0"/>
                    </a:tc>
                    <a:extLst>
                      <a:ext uri="{0D108BD9-81ED-4DB2-BD59-A6C34878D82A}">
                        <a16:rowId xmlns:a16="http://schemas.microsoft.com/office/drawing/2014/main" val="3947259635"/>
                      </a:ext>
                    </a:extLst>
                  </a:tr>
                  <a:tr h="250518">
                    <a:tc>
                      <a:txBody>
                        <a:bodyPr/>
                        <a:lstStyle/>
                        <a:p>
                          <a:pPr indent="182880" algn="just" fontAlgn="t">
                            <a:spcBef>
                              <a:spcPts val="0"/>
                            </a:spcBef>
                            <a:spcAft>
                              <a:spcPts val="0"/>
                            </a:spcAft>
                          </a:pPr>
                          <a:r>
                            <a:rPr lang="en-US" sz="1000" u="none" strike="noStrike">
                              <a:effectLst/>
                            </a:rPr>
                            <a:t>FPA</a:t>
                          </a:r>
                          <a:endParaRPr lang="en-US" sz="1800" b="0" i="0" u="none" strike="noStrike">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a:effectLst/>
                            </a:rPr>
                            <a:t>9,17</a:t>
                          </a:r>
                          <a:endParaRPr lang="en-US" sz="1800" b="0" i="0" u="none" strike="noStrike">
                            <a:effectLst/>
                            <a:latin typeface="Arial" panose="020B0604020202020204" pitchFamily="34" charset="0"/>
                          </a:endParaRPr>
                        </a:p>
                      </a:txBody>
                      <a:tcPr marL="68580" marR="68580" marT="6350" marB="0"/>
                    </a:tc>
                    <a:extLst>
                      <a:ext uri="{0D108BD9-81ED-4DB2-BD59-A6C34878D82A}">
                        <a16:rowId xmlns:a16="http://schemas.microsoft.com/office/drawing/2014/main" val="150025698"/>
                      </a:ext>
                    </a:extLst>
                  </a:tr>
                  <a:tr h="250518">
                    <a:tc>
                      <a:txBody>
                        <a:bodyPr/>
                        <a:lstStyle/>
                        <a:p>
                          <a:pPr indent="182880" algn="just" fontAlgn="t">
                            <a:spcBef>
                              <a:spcPts val="0"/>
                            </a:spcBef>
                            <a:spcAft>
                              <a:spcPts val="0"/>
                            </a:spcAft>
                          </a:pPr>
                          <a:r>
                            <a:rPr lang="en-US" sz="1000" u="none" strike="noStrike">
                              <a:effectLst/>
                            </a:rPr>
                            <a:t>CS</a:t>
                          </a:r>
                          <a:endParaRPr lang="en-US" sz="1800" b="0" i="0" u="none" strike="noStrike">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a:effectLst/>
                            </a:rPr>
                            <a:t>8,85</a:t>
                          </a:r>
                          <a:endParaRPr lang="en-US" sz="1800" b="0" i="0" u="none" strike="noStrike">
                            <a:effectLst/>
                            <a:latin typeface="Arial" panose="020B0604020202020204" pitchFamily="34" charset="0"/>
                          </a:endParaRPr>
                        </a:p>
                      </a:txBody>
                      <a:tcPr marL="68580" marR="68580" marT="6350" marB="0"/>
                    </a:tc>
                    <a:extLst>
                      <a:ext uri="{0D108BD9-81ED-4DB2-BD59-A6C34878D82A}">
                        <a16:rowId xmlns:a16="http://schemas.microsoft.com/office/drawing/2014/main" val="4016258280"/>
                      </a:ext>
                    </a:extLst>
                  </a:tr>
                  <a:tr h="250518">
                    <a:tc>
                      <a:txBody>
                        <a:bodyPr/>
                        <a:lstStyle/>
                        <a:p>
                          <a:pPr indent="182880" algn="just" fontAlgn="t">
                            <a:spcBef>
                              <a:spcPts val="0"/>
                            </a:spcBef>
                            <a:spcAft>
                              <a:spcPts val="0"/>
                            </a:spcAft>
                          </a:pPr>
                          <a:r>
                            <a:rPr lang="en-US" sz="1000" u="none" strike="noStrike" dirty="0">
                              <a:effectLst/>
                            </a:rPr>
                            <a:t>TLBO</a:t>
                          </a:r>
                          <a:endParaRPr lang="en-US" sz="1800" b="0" i="0" u="none" strike="noStrike" dirty="0">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dirty="0">
                              <a:effectLst/>
                            </a:rPr>
                            <a:t>8,91</a:t>
                          </a:r>
                          <a:endParaRPr lang="en-US" sz="1800" b="0" i="0" u="none" strike="noStrike" dirty="0">
                            <a:effectLst/>
                            <a:latin typeface="Arial" panose="020B0604020202020204" pitchFamily="34" charset="0"/>
                          </a:endParaRPr>
                        </a:p>
                      </a:txBody>
                      <a:tcPr marL="68580" marR="68580" marT="6350" marB="0"/>
                    </a:tc>
                    <a:extLst>
                      <a:ext uri="{0D108BD9-81ED-4DB2-BD59-A6C34878D82A}">
                        <a16:rowId xmlns:a16="http://schemas.microsoft.com/office/drawing/2014/main" val="3932218937"/>
                      </a:ext>
                    </a:extLst>
                  </a:tr>
                </a:tbl>
              </a:graphicData>
            </a:graphic>
          </p:graphicFrame>
        </mc:Choice>
        <mc:Fallback>
          <p:graphicFrame>
            <p:nvGraphicFramePr>
              <p:cNvPr id="6" name="Table 5">
                <a:extLst>
                  <a:ext uri="{FF2B5EF4-FFF2-40B4-BE49-F238E27FC236}">
                    <a16:creationId xmlns:a16="http://schemas.microsoft.com/office/drawing/2014/main" id="{9E98557C-E199-46D1-BB6A-8D5BB597ECDA}"/>
                  </a:ext>
                </a:extLst>
              </p:cNvPr>
              <p:cNvGraphicFramePr/>
              <p:nvPr>
                <p:extLst>
                  <p:ext uri="{D42A27DB-BD31-4B8C-83A1-F6EECF244321}">
                    <p14:modId xmlns:p14="http://schemas.microsoft.com/office/powerpoint/2010/main" val="236873691"/>
                  </p:ext>
                </p:extLst>
              </p:nvPr>
            </p:nvGraphicFramePr>
            <p:xfrm>
              <a:off x="4870276" y="4390255"/>
              <a:ext cx="3600400" cy="1465509"/>
            </p:xfrm>
            <a:graphic>
              <a:graphicData uri="http://schemas.openxmlformats.org/drawingml/2006/table">
                <a:tbl>
                  <a:tblPr>
                    <a:tableStyleId>{F5AB1C69-6EDB-4FF4-983F-18BD219EF322}</a:tableStyleId>
                  </a:tblPr>
                  <a:tblGrid>
                    <a:gridCol w="1817678">
                      <a:extLst>
                        <a:ext uri="{9D8B030D-6E8A-4147-A177-3AD203B41FA5}">
                          <a16:colId xmlns:a16="http://schemas.microsoft.com/office/drawing/2014/main" val="3439047621"/>
                        </a:ext>
                      </a:extLst>
                    </a:gridCol>
                    <a:gridCol w="1782722">
                      <a:extLst>
                        <a:ext uri="{9D8B030D-6E8A-4147-A177-3AD203B41FA5}">
                          <a16:colId xmlns:a16="http://schemas.microsoft.com/office/drawing/2014/main" val="3897349180"/>
                        </a:ext>
                      </a:extLst>
                    </a:gridCol>
                  </a:tblGrid>
                  <a:tr h="190873">
                    <a:tc gridSpan="2">
                      <a:txBody>
                        <a:bodyPr/>
                        <a:lstStyle/>
                        <a:p>
                          <a:endParaRPr lang="id-ID"/>
                        </a:p>
                      </a:txBody>
                      <a:tcPr marL="68580" marR="68580" marT="6350" marB="0">
                        <a:blipFill>
                          <a:blip r:embed="rId3"/>
                          <a:stretch>
                            <a:fillRect l="-169" t="-16129" r="-338" b="-683871"/>
                          </a:stretch>
                        </a:blipFill>
                      </a:tcPr>
                    </a:tc>
                    <a:tc hMerge="1">
                      <a:txBody>
                        <a:bodyPr/>
                        <a:lstStyle/>
                        <a:p>
                          <a:endParaRPr lang="id-ID"/>
                        </a:p>
                      </a:txBody>
                      <a:tcPr/>
                    </a:tc>
                    <a:extLst>
                      <a:ext uri="{0D108BD9-81ED-4DB2-BD59-A6C34878D82A}">
                        <a16:rowId xmlns:a16="http://schemas.microsoft.com/office/drawing/2014/main" val="3248722865"/>
                      </a:ext>
                    </a:extLst>
                  </a:tr>
                  <a:tr h="272564">
                    <a:tc>
                      <a:txBody>
                        <a:bodyPr/>
                        <a:lstStyle/>
                        <a:p>
                          <a:pPr algn="ctr" fontAlgn="ctr">
                            <a:spcBef>
                              <a:spcPts val="0"/>
                            </a:spcBef>
                            <a:spcAft>
                              <a:spcPts val="0"/>
                            </a:spcAft>
                          </a:pPr>
                          <a:r>
                            <a:rPr lang="en-US" sz="900" u="none" strike="noStrike" dirty="0">
                              <a:effectLst/>
                            </a:rPr>
                            <a:t>Algorithm</a:t>
                          </a:r>
                          <a:endParaRPr lang="en-US" sz="1800" b="0" i="0" u="none" strike="noStrike" dirty="0">
                            <a:effectLst/>
                            <a:latin typeface="Arial" panose="020B0604020202020204" pitchFamily="34" charset="0"/>
                          </a:endParaRPr>
                        </a:p>
                      </a:txBody>
                      <a:tcPr marL="68580" marR="68580" marT="6350" marB="0" anchor="ctr"/>
                    </a:tc>
                    <a:tc>
                      <a:txBody>
                        <a:bodyPr/>
                        <a:lstStyle/>
                        <a:p>
                          <a:pPr algn="ctr" fontAlgn="ctr">
                            <a:spcBef>
                              <a:spcPts val="0"/>
                            </a:spcBef>
                            <a:spcAft>
                              <a:spcPts val="0"/>
                            </a:spcAft>
                          </a:pPr>
                          <a:r>
                            <a:rPr lang="en-US" sz="900" u="none" strike="noStrike">
                              <a:effectLst/>
                            </a:rPr>
                            <a:t>Average</a:t>
                          </a:r>
                          <a:endParaRPr lang="en-US" sz="1800" b="0" i="0" u="none" strike="noStrike">
                            <a:effectLst/>
                            <a:latin typeface="Arial" panose="020B0604020202020204" pitchFamily="34" charset="0"/>
                          </a:endParaRPr>
                        </a:p>
                      </a:txBody>
                      <a:tcPr marL="68580" marR="68580" marT="6350" marB="0" anchor="ctr"/>
                    </a:tc>
                    <a:extLst>
                      <a:ext uri="{0D108BD9-81ED-4DB2-BD59-A6C34878D82A}">
                        <a16:rowId xmlns:a16="http://schemas.microsoft.com/office/drawing/2014/main" val="742200383"/>
                      </a:ext>
                    </a:extLst>
                  </a:tr>
                  <a:tr h="250518">
                    <a:tc>
                      <a:txBody>
                        <a:bodyPr/>
                        <a:lstStyle/>
                        <a:p>
                          <a:pPr indent="182880" algn="just" fontAlgn="t">
                            <a:spcBef>
                              <a:spcPts val="0"/>
                            </a:spcBef>
                            <a:spcAft>
                              <a:spcPts val="0"/>
                            </a:spcAft>
                          </a:pPr>
                          <a:r>
                            <a:rPr lang="en-US" sz="1000" u="none" strike="noStrike">
                              <a:effectLst/>
                            </a:rPr>
                            <a:t>SFS</a:t>
                          </a:r>
                          <a:endParaRPr lang="en-US" sz="1800" b="0" i="0" u="none" strike="noStrike">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a:effectLst/>
                            </a:rPr>
                            <a:t>7,66</a:t>
                          </a:r>
                          <a:endParaRPr lang="en-US" sz="1800" b="0" i="0" u="none" strike="noStrike">
                            <a:effectLst/>
                            <a:latin typeface="Arial" panose="020B0604020202020204" pitchFamily="34" charset="0"/>
                          </a:endParaRPr>
                        </a:p>
                      </a:txBody>
                      <a:tcPr marL="68580" marR="68580" marT="6350" marB="0"/>
                    </a:tc>
                    <a:extLst>
                      <a:ext uri="{0D108BD9-81ED-4DB2-BD59-A6C34878D82A}">
                        <a16:rowId xmlns:a16="http://schemas.microsoft.com/office/drawing/2014/main" val="3947259635"/>
                      </a:ext>
                    </a:extLst>
                  </a:tr>
                  <a:tr h="250518">
                    <a:tc>
                      <a:txBody>
                        <a:bodyPr/>
                        <a:lstStyle/>
                        <a:p>
                          <a:pPr indent="182880" algn="just" fontAlgn="t">
                            <a:spcBef>
                              <a:spcPts val="0"/>
                            </a:spcBef>
                            <a:spcAft>
                              <a:spcPts val="0"/>
                            </a:spcAft>
                          </a:pPr>
                          <a:r>
                            <a:rPr lang="en-US" sz="1000" u="none" strike="noStrike">
                              <a:effectLst/>
                            </a:rPr>
                            <a:t>FPA</a:t>
                          </a:r>
                          <a:endParaRPr lang="en-US" sz="1800" b="0" i="0" u="none" strike="noStrike">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a:effectLst/>
                            </a:rPr>
                            <a:t>9,17</a:t>
                          </a:r>
                          <a:endParaRPr lang="en-US" sz="1800" b="0" i="0" u="none" strike="noStrike">
                            <a:effectLst/>
                            <a:latin typeface="Arial" panose="020B0604020202020204" pitchFamily="34" charset="0"/>
                          </a:endParaRPr>
                        </a:p>
                      </a:txBody>
                      <a:tcPr marL="68580" marR="68580" marT="6350" marB="0"/>
                    </a:tc>
                    <a:extLst>
                      <a:ext uri="{0D108BD9-81ED-4DB2-BD59-A6C34878D82A}">
                        <a16:rowId xmlns:a16="http://schemas.microsoft.com/office/drawing/2014/main" val="150025698"/>
                      </a:ext>
                    </a:extLst>
                  </a:tr>
                  <a:tr h="250518">
                    <a:tc>
                      <a:txBody>
                        <a:bodyPr/>
                        <a:lstStyle/>
                        <a:p>
                          <a:pPr indent="182880" algn="just" fontAlgn="t">
                            <a:spcBef>
                              <a:spcPts val="0"/>
                            </a:spcBef>
                            <a:spcAft>
                              <a:spcPts val="0"/>
                            </a:spcAft>
                          </a:pPr>
                          <a:r>
                            <a:rPr lang="en-US" sz="1000" u="none" strike="noStrike">
                              <a:effectLst/>
                            </a:rPr>
                            <a:t>CS</a:t>
                          </a:r>
                          <a:endParaRPr lang="en-US" sz="1800" b="0" i="0" u="none" strike="noStrike">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a:effectLst/>
                            </a:rPr>
                            <a:t>8,85</a:t>
                          </a:r>
                          <a:endParaRPr lang="en-US" sz="1800" b="0" i="0" u="none" strike="noStrike">
                            <a:effectLst/>
                            <a:latin typeface="Arial" panose="020B0604020202020204" pitchFamily="34" charset="0"/>
                          </a:endParaRPr>
                        </a:p>
                      </a:txBody>
                      <a:tcPr marL="68580" marR="68580" marT="6350" marB="0"/>
                    </a:tc>
                    <a:extLst>
                      <a:ext uri="{0D108BD9-81ED-4DB2-BD59-A6C34878D82A}">
                        <a16:rowId xmlns:a16="http://schemas.microsoft.com/office/drawing/2014/main" val="4016258280"/>
                      </a:ext>
                    </a:extLst>
                  </a:tr>
                  <a:tr h="250518">
                    <a:tc>
                      <a:txBody>
                        <a:bodyPr/>
                        <a:lstStyle/>
                        <a:p>
                          <a:pPr indent="182880" algn="just" fontAlgn="t">
                            <a:spcBef>
                              <a:spcPts val="0"/>
                            </a:spcBef>
                            <a:spcAft>
                              <a:spcPts val="0"/>
                            </a:spcAft>
                          </a:pPr>
                          <a:r>
                            <a:rPr lang="en-US" sz="1000" u="none" strike="noStrike" dirty="0">
                              <a:effectLst/>
                            </a:rPr>
                            <a:t>TLBO</a:t>
                          </a:r>
                          <a:endParaRPr lang="en-US" sz="1800" b="0" i="0" u="none" strike="noStrike" dirty="0">
                            <a:effectLst/>
                            <a:latin typeface="Arial" panose="020B0604020202020204" pitchFamily="34" charset="0"/>
                          </a:endParaRPr>
                        </a:p>
                      </a:txBody>
                      <a:tcPr marL="68580" marR="68580" marT="6350" marB="0"/>
                    </a:tc>
                    <a:tc>
                      <a:txBody>
                        <a:bodyPr/>
                        <a:lstStyle/>
                        <a:p>
                          <a:pPr algn="ctr" fontAlgn="t">
                            <a:spcBef>
                              <a:spcPts val="0"/>
                            </a:spcBef>
                            <a:spcAft>
                              <a:spcPts val="0"/>
                            </a:spcAft>
                          </a:pPr>
                          <a:r>
                            <a:rPr lang="en-US" sz="1000" u="none" strike="noStrike" dirty="0">
                              <a:effectLst/>
                            </a:rPr>
                            <a:t>8,91</a:t>
                          </a:r>
                          <a:endParaRPr lang="en-US" sz="1800" b="0" i="0" u="none" strike="noStrike" dirty="0">
                            <a:effectLst/>
                            <a:latin typeface="Arial" panose="020B0604020202020204" pitchFamily="34" charset="0"/>
                          </a:endParaRPr>
                        </a:p>
                      </a:txBody>
                      <a:tcPr marL="68580" marR="68580" marT="6350" marB="0"/>
                    </a:tc>
                    <a:extLst>
                      <a:ext uri="{0D108BD9-81ED-4DB2-BD59-A6C34878D82A}">
                        <a16:rowId xmlns:a16="http://schemas.microsoft.com/office/drawing/2014/main" val="3932218937"/>
                      </a:ext>
                    </a:extLst>
                  </a:tr>
                </a:tbl>
              </a:graphicData>
            </a:graphic>
          </p:graphicFrame>
        </mc:Fallback>
      </mc:AlternateContent>
    </p:spTree>
    <p:extLst>
      <p:ext uri="{BB962C8B-B14F-4D97-AF65-F5344CB8AC3E}">
        <p14:creationId xmlns:p14="http://schemas.microsoft.com/office/powerpoint/2010/main" val="1230177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2A2-CE00-4ABC-9618-59A2F705AE9D}"/>
              </a:ext>
            </a:extLst>
          </p:cNvPr>
          <p:cNvSpPr>
            <a:spLocks noGrp="1"/>
          </p:cNvSpPr>
          <p:nvPr>
            <p:ph type="title"/>
          </p:nvPr>
        </p:nvSpPr>
        <p:spPr/>
        <p:txBody>
          <a:bodyPr/>
          <a:lstStyle/>
          <a:p>
            <a:r>
              <a:rPr lang="en-US" dirty="0"/>
              <a:t>RESULTS</a:t>
            </a:r>
            <a:endParaRPr lang="id-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66CBD4-F127-4B41-8EE3-F6D7CE79881B}"/>
                  </a:ext>
                </a:extLst>
              </p:cNvPr>
              <p:cNvSpPr>
                <a:spLocks noGrp="1"/>
              </p:cNvSpPr>
              <p:nvPr>
                <p:ph idx="1"/>
              </p:nvPr>
            </p:nvSpPr>
            <p:spPr/>
            <p:txBody>
              <a:bodyPr>
                <a:normAutofit/>
              </a:bodyPr>
              <a:lstStyle/>
              <a:p>
                <a:pPr algn="just"/>
                <a:r>
                  <a:rPr lang="en-US" sz="2400" dirty="0">
                    <a:solidFill>
                      <a:srgbClr val="000000"/>
                    </a:solidFill>
                    <a:effectLst/>
                    <a:ea typeface="Times New Roman" panose="02020603050405020304" pitchFamily="18" charset="0"/>
                  </a:rPr>
                  <a:t>Table 2 explains the experiment result of </a:t>
                </a:r>
                <a:r>
                  <a:rPr lang="en-US" sz="2400" dirty="0" err="1">
                    <a:solidFill>
                      <a:srgbClr val="000000"/>
                    </a:solidFill>
                    <a:effectLst/>
                    <a:ea typeface="Times New Roman" panose="02020603050405020304" pitchFamily="18" charset="0"/>
                  </a:rPr>
                  <a:t>Taillard</a:t>
                </a:r>
                <a:r>
                  <a:rPr lang="en-US" sz="2400" dirty="0">
                    <a:solidFill>
                      <a:srgbClr val="000000"/>
                    </a:solidFill>
                    <a:effectLst/>
                    <a:ea typeface="Times New Roman" panose="02020603050405020304" pitchFamily="18" charset="0"/>
                  </a:rPr>
                  <a:t> benchmark using SFS algorithm. The minimum </a:t>
                </a:r>
                <a:r>
                  <a:rPr lang="en-US" sz="2400" dirty="0" err="1">
                    <a:solidFill>
                      <a:srgbClr val="000000"/>
                    </a:solidFill>
                    <a:effectLst/>
                    <a:ea typeface="Times New Roman" panose="02020603050405020304" pitchFamily="18" charset="0"/>
                  </a:rPr>
                  <a:t>makespan</a:t>
                </a:r>
                <a:r>
                  <a:rPr lang="en-US" sz="2400" dirty="0">
                    <a:solidFill>
                      <a:srgbClr val="000000"/>
                    </a:solidFill>
                    <a:effectLst/>
                    <a:ea typeface="Times New Roman" panose="02020603050405020304" pitchFamily="18" charset="0"/>
                  </a:rPr>
                  <a:t> for each algorithms is described based on three terms: </a:t>
                </a:r>
                <a14:m>
                  <m:oMath xmlns:m="http://schemas.openxmlformats.org/officeDocument/2006/math">
                    <m:r>
                      <a:rPr lang="en-US" sz="2400" i="1" dirty="0" smtClean="0">
                        <a:solidFill>
                          <a:srgbClr val="000000"/>
                        </a:solidFill>
                        <a:effectLst/>
                        <a:ea typeface="Times New Roman" panose="02020603050405020304" pitchFamily="18" charset="0"/>
                        <a:cs typeface="Times New Roman" panose="02020603050405020304" pitchFamily="18" charset="0"/>
                      </a:rPr>
                      <m:t>𝑏𝑒𝑠𝑡</m:t>
                    </m:r>
                    <m:r>
                      <a:rPr lang="en-US" sz="2400" i="1" dirty="0" smtClean="0">
                        <a:solidFill>
                          <a:srgbClr val="000000"/>
                        </a:solidFill>
                        <a:effectLst/>
                        <a:ea typeface="Times New Roman" panose="02020603050405020304" pitchFamily="18" charset="0"/>
                      </a:rPr>
                      <m:t>, </m:t>
                    </m:r>
                    <m:r>
                      <a:rPr lang="en-US" sz="2400" i="1" dirty="0" smtClean="0">
                        <a:solidFill>
                          <a:srgbClr val="000000"/>
                        </a:solidFill>
                        <a:effectLst/>
                        <a:ea typeface="Times New Roman" panose="02020603050405020304" pitchFamily="18" charset="0"/>
                        <a:cs typeface="Times New Roman" panose="02020603050405020304" pitchFamily="18" charset="0"/>
                      </a:rPr>
                      <m:t>𝑎𝑣𝑒𝑟𝑎𝑔𝑒</m:t>
                    </m:r>
                    <m:r>
                      <a:rPr lang="en-US" sz="2400" i="1" dirty="0" smtClean="0">
                        <a:solidFill>
                          <a:srgbClr val="000000"/>
                        </a:solidFill>
                        <a:effectLst/>
                        <a:ea typeface="Times New Roman" panose="02020603050405020304" pitchFamily="18" charset="0"/>
                      </a:rPr>
                      <m:t> </m:t>
                    </m:r>
                  </m:oMath>
                </a14:m>
                <a:r>
                  <a:rPr lang="en-US" sz="2400" dirty="0">
                    <a:solidFill>
                      <a:srgbClr val="000000"/>
                    </a:solidFill>
                    <a:effectLst/>
                    <a:ea typeface="Times New Roman" panose="02020603050405020304" pitchFamily="18" charset="0"/>
                  </a:rPr>
                  <a:t>and </a:t>
                </a:r>
                <a14:m>
                  <m:oMath xmlns:m="http://schemas.openxmlformats.org/officeDocument/2006/math">
                    <m:sSub>
                      <m:sSubPr>
                        <m:ctrlPr>
                          <a:rPr lang="id-ID" sz="2400" i="1">
                            <a:solidFill>
                              <a:srgbClr val="000000"/>
                            </a:solidFill>
                            <a:effectLst/>
                          </a:rPr>
                        </m:ctrlPr>
                      </m:sSubPr>
                      <m:e>
                        <m:r>
                          <a:rPr lang="en-US" sz="2400" i="1">
                            <a:solidFill>
                              <a:srgbClr val="000000"/>
                            </a:solidFill>
                            <a:effectLst/>
                            <a:ea typeface="Times New Roman" panose="02020603050405020304" pitchFamily="18" charset="0"/>
                            <a:cs typeface="Times New Roman" panose="02020603050405020304" pitchFamily="18" charset="0"/>
                          </a:rPr>
                          <m:t>𝑃𝑅𝐷</m:t>
                        </m:r>
                      </m:e>
                      <m:sub>
                        <m:r>
                          <a:rPr lang="en-US" sz="2400" i="1">
                            <a:solidFill>
                              <a:srgbClr val="000000"/>
                            </a:solidFill>
                            <a:effectLst/>
                            <a:ea typeface="Times New Roman" panose="02020603050405020304" pitchFamily="18" charset="0"/>
                            <a:cs typeface="Times New Roman" panose="02020603050405020304" pitchFamily="18" charset="0"/>
                          </a:rPr>
                          <m:t>𝑚𝑖𝑛</m:t>
                        </m:r>
                      </m:sub>
                    </m:sSub>
                  </m:oMath>
                </a14:m>
                <a:r>
                  <a:rPr lang="en-US" sz="2400" dirty="0">
                    <a:solidFill>
                      <a:srgbClr val="000000"/>
                    </a:solidFill>
                    <a:effectLst/>
                    <a:ea typeface="Times New Roman" panose="02020603050405020304" pitchFamily="18" charset="0"/>
                  </a:rPr>
                  <a:t>. The </a:t>
                </a:r>
                <a14:m>
                  <m:oMath xmlns:m="http://schemas.openxmlformats.org/officeDocument/2006/math">
                    <m:r>
                      <a:rPr lang="en-US" sz="2400" i="1">
                        <a:solidFill>
                          <a:srgbClr val="000000"/>
                        </a:solidFill>
                        <a:effectLst/>
                        <a:ea typeface="Times New Roman" panose="02020603050405020304" pitchFamily="18" charset="0"/>
                        <a:cs typeface="Times New Roman" panose="02020603050405020304" pitchFamily="18" charset="0"/>
                      </a:rPr>
                      <m:t>𝑏𝑒𝑠𝑡</m:t>
                    </m:r>
                  </m:oMath>
                </a14:m>
                <a:r>
                  <a:rPr lang="en-US" sz="2400" dirty="0">
                    <a:solidFill>
                      <a:srgbClr val="000000"/>
                    </a:solidFill>
                    <a:effectLst/>
                    <a:ea typeface="Times New Roman" panose="02020603050405020304" pitchFamily="18" charset="0"/>
                  </a:rPr>
                  <a:t> term explains the best result found so far, while the </a:t>
                </a:r>
                <a14:m>
                  <m:oMath xmlns:m="http://schemas.openxmlformats.org/officeDocument/2006/math">
                    <m:r>
                      <a:rPr lang="en-US" sz="2400" i="1">
                        <a:solidFill>
                          <a:srgbClr val="000000"/>
                        </a:solidFill>
                        <a:effectLst/>
                        <a:ea typeface="Times New Roman" panose="02020603050405020304" pitchFamily="18" charset="0"/>
                        <a:cs typeface="Times New Roman" panose="02020603050405020304" pitchFamily="18" charset="0"/>
                      </a:rPr>
                      <m:t>𝑎𝑣𝑒𝑟𝑎𝑔𝑒</m:t>
                    </m:r>
                  </m:oMath>
                </a14:m>
                <a:r>
                  <a:rPr lang="en-US" sz="2400" dirty="0">
                    <a:solidFill>
                      <a:srgbClr val="000000"/>
                    </a:solidFill>
                    <a:effectLst/>
                    <a:ea typeface="Times New Roman" panose="02020603050405020304" pitchFamily="18" charset="0"/>
                  </a:rPr>
                  <a:t> term describes the average result of the algorithms. </a:t>
                </a:r>
              </a:p>
              <a:p>
                <a:pPr algn="just"/>
                <a:r>
                  <a:rPr lang="en-US" sz="2400" dirty="0">
                    <a:solidFill>
                      <a:srgbClr val="000000"/>
                    </a:solidFill>
                    <a:effectLst/>
                    <a:ea typeface="Times New Roman" panose="02020603050405020304" pitchFamily="18" charset="0"/>
                  </a:rPr>
                  <a:t>From the simulation result, comparing with FPA and CS, a stronger performance is taken by the SFS algorithm for all problem types based on </a:t>
                </a:r>
                <a14:m>
                  <m:oMath xmlns:m="http://schemas.openxmlformats.org/officeDocument/2006/math">
                    <m:r>
                      <a:rPr lang="en-US" sz="2400" i="1">
                        <a:solidFill>
                          <a:srgbClr val="000000"/>
                        </a:solidFill>
                        <a:effectLst/>
                        <a:ea typeface="Times New Roman" panose="02020603050405020304" pitchFamily="18" charset="0"/>
                        <a:cs typeface="Times New Roman" panose="02020603050405020304" pitchFamily="18" charset="0"/>
                      </a:rPr>
                      <m:t>𝑎𝑣𝑒𝑟𝑎𝑔𝑒</m:t>
                    </m:r>
                  </m:oMath>
                </a14:m>
                <a:r>
                  <a:rPr lang="en-US" sz="2400" dirty="0">
                    <a:solidFill>
                      <a:srgbClr val="000000"/>
                    </a:solidFill>
                    <a:effectLst/>
                    <a:ea typeface="Times New Roman" panose="02020603050405020304" pitchFamily="18" charset="0"/>
                  </a:rPr>
                  <a:t> term showing the SFS algorithm consistency to obtain the minimum </a:t>
                </a:r>
                <a:r>
                  <a:rPr lang="en-US" sz="2400" dirty="0" err="1">
                    <a:solidFill>
                      <a:srgbClr val="000000"/>
                    </a:solidFill>
                    <a:effectLst/>
                    <a:ea typeface="Times New Roman" panose="02020603050405020304" pitchFamily="18" charset="0"/>
                  </a:rPr>
                  <a:t>makespan</a:t>
                </a:r>
                <a:r>
                  <a:rPr lang="en-US" sz="2400" dirty="0">
                    <a:solidFill>
                      <a:srgbClr val="000000"/>
                    </a:solidFill>
                    <a:effectLst/>
                    <a:ea typeface="Times New Roman" panose="02020603050405020304" pitchFamily="18" charset="0"/>
                  </a:rPr>
                  <a:t> value.</a:t>
                </a:r>
              </a:p>
              <a:p>
                <a:pPr algn="just"/>
                <a:r>
                  <a:rPr lang="en-US" sz="2400" dirty="0">
                    <a:solidFill>
                      <a:srgbClr val="000000"/>
                    </a:solidFill>
                    <a:effectLst/>
                    <a:ea typeface="MS Mincho" panose="02020609040205080304" pitchFamily="49" charset="-128"/>
                  </a:rPr>
                  <a:t>The SFS algorithm also gives superior performance for eight problem types according those three measures compared with FPA, CS and TLBO algorithms. </a:t>
                </a:r>
                <a:endParaRPr lang="en-US" sz="2400" dirty="0"/>
              </a:p>
            </p:txBody>
          </p:sp>
        </mc:Choice>
        <mc:Fallback>
          <p:sp>
            <p:nvSpPr>
              <p:cNvPr id="3" name="Content Placeholder 2">
                <a:extLst>
                  <a:ext uri="{FF2B5EF4-FFF2-40B4-BE49-F238E27FC236}">
                    <a16:creationId xmlns:a16="http://schemas.microsoft.com/office/drawing/2014/main" id="{5A66CBD4-F127-4B41-8EE3-F6D7CE79881B}"/>
                  </a:ext>
                </a:extLst>
              </p:cNvPr>
              <p:cNvSpPr>
                <a:spLocks noGrp="1" noRot="1" noChangeAspect="1" noMove="1" noResize="1" noEditPoints="1" noAdjustHandles="1" noChangeArrowheads="1" noChangeShapeType="1" noTextEdit="1"/>
              </p:cNvSpPr>
              <p:nvPr>
                <p:ph idx="1"/>
              </p:nvPr>
            </p:nvSpPr>
            <p:spPr>
              <a:blipFill>
                <a:blip r:embed="rId2"/>
                <a:stretch>
                  <a:fillRect l="-1121" t="-2800" r="-997"/>
                </a:stretch>
              </a:blipFill>
            </p:spPr>
            <p:txBody>
              <a:bodyPr/>
              <a:lstStyle/>
              <a:p>
                <a:r>
                  <a:rPr lang="id-ID">
                    <a:noFill/>
                  </a:rPr>
                  <a:t> </a:t>
                </a:r>
              </a:p>
            </p:txBody>
          </p:sp>
        </mc:Fallback>
      </mc:AlternateContent>
    </p:spTree>
    <p:extLst>
      <p:ext uri="{BB962C8B-B14F-4D97-AF65-F5344CB8AC3E}">
        <p14:creationId xmlns:p14="http://schemas.microsoft.com/office/powerpoint/2010/main" val="2973363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D57-47AC-4CFC-9375-3E7DCB62A216}"/>
              </a:ext>
            </a:extLst>
          </p:cNvPr>
          <p:cNvSpPr>
            <a:spLocks noGrp="1"/>
          </p:cNvSpPr>
          <p:nvPr>
            <p:ph type="title"/>
          </p:nvPr>
        </p:nvSpPr>
        <p:spPr/>
        <p:txBody>
          <a:bodyPr/>
          <a:lstStyle/>
          <a:p>
            <a:r>
              <a:rPr lang="en-US" dirty="0"/>
              <a:t>RESULTS</a:t>
            </a:r>
            <a:endParaRPr lang="id-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CC7E7B-400D-4B29-B4B2-75FEA5F2A1E0}"/>
                  </a:ext>
                </a:extLst>
              </p:cNvPr>
              <p:cNvSpPr>
                <a:spLocks noGrp="1"/>
              </p:cNvSpPr>
              <p:nvPr>
                <p:ph idx="1"/>
              </p:nvPr>
            </p:nvSpPr>
            <p:spPr/>
            <p:txBody>
              <a:bodyPr>
                <a:normAutofit/>
              </a:bodyPr>
              <a:lstStyle/>
              <a:p>
                <a:r>
                  <a:rPr lang="en-US" sz="2400" dirty="0">
                    <a:solidFill>
                      <a:srgbClr val="000000"/>
                    </a:solidFill>
                    <a:effectLst/>
                    <a:ea typeface="MS Mincho" panose="02020609040205080304" pitchFamily="49" charset="-128"/>
                  </a:rPr>
                  <a:t>Moreover, the lower values of </a:t>
                </a:r>
                <a14:m>
                  <m:oMath xmlns:m="http://schemas.openxmlformats.org/officeDocument/2006/math">
                    <m:sSub>
                      <m:sSubPr>
                        <m:ctrlPr>
                          <a:rPr lang="id-ID" sz="2400" i="1">
                            <a:solidFill>
                              <a:srgbClr val="000000"/>
                            </a:solidFill>
                            <a:effectLst/>
                            <a:latin typeface="Cambria Math" panose="02040503050406030204" pitchFamily="18" charset="0"/>
                            <a:ea typeface="MS Mincho" panose="02020609040205080304" pitchFamily="49" charset="-128"/>
                          </a:rPr>
                        </m:ctrlPr>
                      </m:sSubPr>
                      <m:e>
                        <m:r>
                          <a:rPr lang="en-US" sz="2400" i="1">
                            <a:solidFill>
                              <a:srgbClr val="000000"/>
                            </a:solidFill>
                            <a:effectLst/>
                            <a:latin typeface="Cambria Math" panose="02040503050406030204" pitchFamily="18" charset="0"/>
                            <a:ea typeface="MS Mincho" panose="02020609040205080304" pitchFamily="49" charset="-128"/>
                          </a:rPr>
                          <m:t>𝑃𝑅𝐷</m:t>
                        </m:r>
                      </m:e>
                      <m:sub>
                        <m:r>
                          <a:rPr lang="en-US" sz="2400" i="1">
                            <a:solidFill>
                              <a:srgbClr val="000000"/>
                            </a:solidFill>
                            <a:effectLst/>
                            <a:latin typeface="Cambria Math" panose="02040503050406030204" pitchFamily="18" charset="0"/>
                            <a:ea typeface="MS Mincho" panose="02020609040205080304" pitchFamily="49" charset="-128"/>
                          </a:rPr>
                          <m:t>𝑚𝑖𝑛</m:t>
                        </m:r>
                      </m:sub>
                    </m:sSub>
                  </m:oMath>
                </a14:m>
                <a:r>
                  <a:rPr lang="en-US" sz="2400" dirty="0">
                    <a:solidFill>
                      <a:srgbClr val="000000"/>
                    </a:solidFill>
                    <a:effectLst/>
                    <a:ea typeface="MS Mincho" panose="02020609040205080304" pitchFamily="49" charset="-128"/>
                  </a:rPr>
                  <a:t> than algorithm compared in eight problem types, show that </a:t>
                </a:r>
                <a:r>
                  <a:rPr lang="en-US" sz="2400" dirty="0" err="1">
                    <a:solidFill>
                      <a:srgbClr val="000000"/>
                    </a:solidFill>
                    <a:effectLst/>
                    <a:ea typeface="MS Mincho" panose="02020609040205080304" pitchFamily="49" charset="-128"/>
                  </a:rPr>
                  <a:t>makespan</a:t>
                </a:r>
                <a:r>
                  <a:rPr lang="en-US" sz="2400" dirty="0">
                    <a:solidFill>
                      <a:srgbClr val="000000"/>
                    </a:solidFill>
                    <a:effectLst/>
                    <a:ea typeface="MS Mincho" panose="02020609040205080304" pitchFamily="49" charset="-128"/>
                  </a:rPr>
                  <a:t> obtained by the SFS algorithm tends to reach the best known result or probably the optimal solution of the data set [18].</a:t>
                </a:r>
              </a:p>
              <a:p>
                <a:r>
                  <a:rPr lang="en-US" sz="2400" dirty="0">
                    <a:solidFill>
                      <a:srgbClr val="000000"/>
                    </a:solidFill>
                    <a:effectLst/>
                    <a:ea typeface="MS Mincho" panose="02020609040205080304" pitchFamily="49" charset="-128"/>
                  </a:rPr>
                  <a:t>Accordingly, comparing with the best know result, SFS algorithm brings 7,66% for the average value of this measure. However, SFS algorithm has 1,51% better than FPA in solving permutation </a:t>
                </a:r>
                <a:r>
                  <a:rPr lang="en-US" sz="2400" dirty="0" err="1">
                    <a:solidFill>
                      <a:srgbClr val="000000"/>
                    </a:solidFill>
                    <a:effectLst/>
                    <a:ea typeface="MS Mincho" panose="02020609040205080304" pitchFamily="49" charset="-128"/>
                  </a:rPr>
                  <a:t>flowshop</a:t>
                </a:r>
                <a:r>
                  <a:rPr lang="en-US" sz="2400" dirty="0">
                    <a:solidFill>
                      <a:srgbClr val="000000"/>
                    </a:solidFill>
                    <a:effectLst/>
                    <a:ea typeface="MS Mincho" panose="02020609040205080304" pitchFamily="49" charset="-128"/>
                  </a:rPr>
                  <a:t> scheduling problem. Furthermore, approximately 1% better performance is also given by the SFS algorithm compared with CS and TLBO algorithm</a:t>
                </a:r>
                <a:r>
                  <a:rPr lang="en-US" sz="2400" dirty="0">
                    <a:solidFill>
                      <a:srgbClr val="000000"/>
                    </a:solidFill>
                    <a:effectLst/>
                    <a:latin typeface="Times New Roman" panose="02020603050405020304" pitchFamily="18" charset="0"/>
                    <a:ea typeface="MS Mincho" panose="02020609040205080304" pitchFamily="49" charset="-128"/>
                  </a:rPr>
                  <a:t>.</a:t>
                </a:r>
                <a:endParaRPr lang="id-ID" sz="2400" dirty="0">
                  <a:effectLst/>
                  <a:latin typeface="Times New Roman" panose="02020603050405020304" pitchFamily="18" charset="0"/>
                  <a:ea typeface="MS Mincho" panose="02020609040205080304" pitchFamily="49" charset="-128"/>
                </a:endParaRPr>
              </a:p>
              <a:p>
                <a:endParaRPr lang="id-ID" sz="2400" dirty="0">
                  <a:effectLst/>
                  <a:ea typeface="MS Mincho" panose="02020609040205080304" pitchFamily="49" charset="-128"/>
                </a:endParaRPr>
              </a:p>
              <a:p>
                <a:endParaRPr lang="id-ID" sz="2400" dirty="0"/>
              </a:p>
            </p:txBody>
          </p:sp>
        </mc:Choice>
        <mc:Fallback>
          <p:sp>
            <p:nvSpPr>
              <p:cNvPr id="3" name="Content Placeholder 2">
                <a:extLst>
                  <a:ext uri="{FF2B5EF4-FFF2-40B4-BE49-F238E27FC236}">
                    <a16:creationId xmlns:a16="http://schemas.microsoft.com/office/drawing/2014/main" id="{69CC7E7B-400D-4B29-B4B2-75FEA5F2A1E0}"/>
                  </a:ext>
                </a:extLst>
              </p:cNvPr>
              <p:cNvSpPr>
                <a:spLocks noGrp="1" noRot="1" noChangeAspect="1" noMove="1" noResize="1" noEditPoints="1" noAdjustHandles="1" noChangeArrowheads="1" noChangeShapeType="1" noTextEdit="1"/>
              </p:cNvSpPr>
              <p:nvPr>
                <p:ph idx="1"/>
              </p:nvPr>
            </p:nvSpPr>
            <p:spPr>
              <a:blipFill>
                <a:blip r:embed="rId2"/>
                <a:stretch>
                  <a:fillRect l="-1121" t="-2933" r="-561"/>
                </a:stretch>
              </a:blipFill>
            </p:spPr>
            <p:txBody>
              <a:bodyPr/>
              <a:lstStyle/>
              <a:p>
                <a:r>
                  <a:rPr lang="id-ID">
                    <a:noFill/>
                  </a:rPr>
                  <a:t> </a:t>
                </a:r>
              </a:p>
            </p:txBody>
          </p:sp>
        </mc:Fallback>
      </mc:AlternateContent>
    </p:spTree>
    <p:extLst>
      <p:ext uri="{BB962C8B-B14F-4D97-AF65-F5344CB8AC3E}">
        <p14:creationId xmlns:p14="http://schemas.microsoft.com/office/powerpoint/2010/main" val="3116076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Contents</a:t>
            </a:r>
          </a:p>
        </p:txBody>
      </p:sp>
      <p:sp>
        <p:nvSpPr>
          <p:cNvPr id="14" name="Content Placeholder 13"/>
          <p:cNvSpPr>
            <a:spLocks noGrp="1"/>
          </p:cNvSpPr>
          <p:nvPr>
            <p:ph idx="1"/>
          </p:nvPr>
        </p:nvSpPr>
        <p:spPr/>
        <p:txBody>
          <a:bodyPr/>
          <a:lstStyle/>
          <a:p>
            <a:r>
              <a:rPr lang="en-US" dirty="0"/>
              <a:t>Introduction</a:t>
            </a:r>
          </a:p>
          <a:p>
            <a:r>
              <a:rPr lang="en-US" dirty="0"/>
              <a:t>Permutation </a:t>
            </a:r>
            <a:r>
              <a:rPr lang="en-US" dirty="0" err="1"/>
              <a:t>Flowshop</a:t>
            </a:r>
            <a:r>
              <a:rPr lang="en-US" dirty="0"/>
              <a:t> </a:t>
            </a:r>
            <a:r>
              <a:rPr lang="en-US" dirty="0" err="1"/>
              <a:t>Schedulling</a:t>
            </a:r>
            <a:r>
              <a:rPr lang="en-US" dirty="0"/>
              <a:t> Problem</a:t>
            </a:r>
          </a:p>
          <a:p>
            <a:r>
              <a:rPr lang="en-US" dirty="0"/>
              <a:t>Stochastic Fractal Search Algorithm</a:t>
            </a:r>
          </a:p>
          <a:p>
            <a:r>
              <a:rPr lang="en-US" dirty="0"/>
              <a:t>Flowchart</a:t>
            </a:r>
          </a:p>
          <a:p>
            <a:r>
              <a:rPr lang="en-US" dirty="0"/>
              <a:t>Results and Conclusion</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247C-49CF-4DCD-A7F4-8EE2139915A6}"/>
              </a:ext>
            </a:extLst>
          </p:cNvPr>
          <p:cNvSpPr>
            <a:spLocks noGrp="1"/>
          </p:cNvSpPr>
          <p:nvPr>
            <p:ph type="title"/>
          </p:nvPr>
        </p:nvSpPr>
        <p:spPr/>
        <p:txBody>
          <a:bodyPr/>
          <a:lstStyle/>
          <a:p>
            <a:r>
              <a:rPr lang="en-US" dirty="0"/>
              <a:t>CONCLUSION</a:t>
            </a:r>
            <a:endParaRPr lang="id-ID" dirty="0"/>
          </a:p>
        </p:txBody>
      </p:sp>
      <p:sp>
        <p:nvSpPr>
          <p:cNvPr id="3" name="Content Placeholder 2">
            <a:extLst>
              <a:ext uri="{FF2B5EF4-FFF2-40B4-BE49-F238E27FC236}">
                <a16:creationId xmlns:a16="http://schemas.microsoft.com/office/drawing/2014/main" id="{792E2BF2-7B19-43E8-8B78-C6BC64D3CD89}"/>
              </a:ext>
            </a:extLst>
          </p:cNvPr>
          <p:cNvSpPr>
            <a:spLocks noGrp="1"/>
          </p:cNvSpPr>
          <p:nvPr>
            <p:ph idx="1"/>
          </p:nvPr>
        </p:nvSpPr>
        <p:spPr/>
        <p:txBody>
          <a:bodyPr>
            <a:normAutofit/>
          </a:bodyPr>
          <a:lstStyle/>
          <a:p>
            <a:pPr algn="just"/>
            <a:r>
              <a:rPr lang="en-US" sz="2400" dirty="0">
                <a:solidFill>
                  <a:srgbClr val="000000"/>
                </a:solidFill>
                <a:effectLst/>
                <a:ea typeface="Times New Roman" panose="02020603050405020304" pitchFamily="18" charset="0"/>
              </a:rPr>
              <a:t>Based on the experiment result using </a:t>
            </a:r>
            <a:r>
              <a:rPr lang="en-US" sz="2400" dirty="0" err="1">
                <a:solidFill>
                  <a:srgbClr val="000000"/>
                </a:solidFill>
                <a:effectLst/>
                <a:ea typeface="Times New Roman" panose="02020603050405020304" pitchFamily="18" charset="0"/>
              </a:rPr>
              <a:t>Taillard</a:t>
            </a:r>
            <a:r>
              <a:rPr lang="en-US" sz="2400" dirty="0">
                <a:solidFill>
                  <a:srgbClr val="000000"/>
                </a:solidFill>
                <a:effectLst/>
                <a:ea typeface="Times New Roman" panose="02020603050405020304" pitchFamily="18" charset="0"/>
              </a:rPr>
              <a:t> benchmark in 12 problem types, SFS algorithm gives best performance compared with FPA and CS in solving permutation </a:t>
            </a:r>
            <a:r>
              <a:rPr lang="en-US" sz="2400" dirty="0" err="1">
                <a:solidFill>
                  <a:srgbClr val="000000"/>
                </a:solidFill>
                <a:effectLst/>
                <a:ea typeface="Times New Roman" panose="02020603050405020304" pitchFamily="18" charset="0"/>
              </a:rPr>
              <a:t>flowshop</a:t>
            </a:r>
            <a:r>
              <a:rPr lang="en-US" sz="2400" dirty="0">
                <a:solidFill>
                  <a:srgbClr val="000000"/>
                </a:solidFill>
                <a:effectLst/>
                <a:ea typeface="Times New Roman" panose="02020603050405020304" pitchFamily="18" charset="0"/>
              </a:rPr>
              <a:t> scheduling problem. As well, better average performance is obtained compared with the best know result which provides 1% and 1,5% better than other algorithms, CS also TLBO, and FPA respectively. SFS algorithm has successfully found a solution which is closed to the best known simulation results, therefore for future study, this work would be extended to apply improved stochastic fractal search algorithm to solve another optimization problems.</a:t>
            </a:r>
            <a:endParaRPr lang="id-ID" sz="2400" dirty="0">
              <a:effectLst/>
              <a:ea typeface="Times New Roman" panose="02020603050405020304" pitchFamily="18" charset="0"/>
            </a:endParaRPr>
          </a:p>
          <a:p>
            <a:pPr algn="just"/>
            <a:endParaRPr lang="id-ID" sz="2400" dirty="0"/>
          </a:p>
        </p:txBody>
      </p:sp>
    </p:spTree>
    <p:extLst>
      <p:ext uri="{BB962C8B-B14F-4D97-AF65-F5344CB8AC3E}">
        <p14:creationId xmlns:p14="http://schemas.microsoft.com/office/powerpoint/2010/main" val="67305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910A5-495B-4670-BCAB-51728564EFB5}"/>
              </a:ext>
            </a:extLst>
          </p:cNvPr>
          <p:cNvSpPr txBox="1"/>
          <p:nvPr/>
        </p:nvSpPr>
        <p:spPr>
          <a:xfrm>
            <a:off x="2484834" y="3136612"/>
            <a:ext cx="7219156" cy="584775"/>
          </a:xfrm>
          <a:prstGeom prst="rect">
            <a:avLst/>
          </a:prstGeom>
          <a:noFill/>
        </p:spPr>
        <p:txBody>
          <a:bodyPr wrap="none" rtlCol="0">
            <a:spAutoFit/>
          </a:bodyPr>
          <a:lstStyle/>
          <a:p>
            <a:r>
              <a:rPr lang="en-US" sz="3200" dirty="0">
                <a:latin typeface="+mj-lt"/>
              </a:rPr>
              <a:t>THANK YOU FOR YOUR ATTENTION !!</a:t>
            </a:r>
            <a:endParaRPr lang="id-ID" sz="3200" dirty="0">
              <a:latin typeface="+mj-lt"/>
            </a:endParaRPr>
          </a:p>
        </p:txBody>
      </p:sp>
    </p:spTree>
    <p:extLst>
      <p:ext uri="{BB962C8B-B14F-4D97-AF65-F5344CB8AC3E}">
        <p14:creationId xmlns:p14="http://schemas.microsoft.com/office/powerpoint/2010/main" val="378139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A13B-6D9B-4833-852B-DEC7F1A43D8C}"/>
              </a:ext>
            </a:extLst>
          </p:cNvPr>
          <p:cNvSpPr>
            <a:spLocks noGrp="1"/>
          </p:cNvSpPr>
          <p:nvPr>
            <p:ph type="title"/>
          </p:nvPr>
        </p:nvSpPr>
        <p:spPr/>
        <p:txBody>
          <a:bodyPr/>
          <a:lstStyle/>
          <a:p>
            <a:r>
              <a:rPr lang="en-US" dirty="0"/>
              <a:t>Introduction</a:t>
            </a:r>
            <a:endParaRPr lang="id-ID" dirty="0"/>
          </a:p>
        </p:txBody>
      </p:sp>
      <p:pic>
        <p:nvPicPr>
          <p:cNvPr id="14" name="Content Placeholder 13">
            <a:extLst>
              <a:ext uri="{FF2B5EF4-FFF2-40B4-BE49-F238E27FC236}">
                <a16:creationId xmlns:a16="http://schemas.microsoft.com/office/drawing/2014/main" id="{08C0E6AF-C5A6-4C98-8886-B6962159F5D7}"/>
              </a:ext>
            </a:extLst>
          </p:cNvPr>
          <p:cNvPicPr>
            <a:picLocks noGrp="1" noChangeAspect="1"/>
          </p:cNvPicPr>
          <p:nvPr>
            <p:ph idx="1"/>
          </p:nvPr>
        </p:nvPicPr>
        <p:blipFill>
          <a:blip r:embed="rId2"/>
          <a:stretch>
            <a:fillRect/>
          </a:stretch>
        </p:blipFill>
        <p:spPr>
          <a:xfrm>
            <a:off x="1989956" y="2060848"/>
            <a:ext cx="2129966" cy="2129966"/>
          </a:xfrm>
        </p:spPr>
      </p:pic>
      <p:sp>
        <p:nvSpPr>
          <p:cNvPr id="15" name="TextBox 14">
            <a:extLst>
              <a:ext uri="{FF2B5EF4-FFF2-40B4-BE49-F238E27FC236}">
                <a16:creationId xmlns:a16="http://schemas.microsoft.com/office/drawing/2014/main" id="{938758D9-44E7-4520-ADDB-D557E9C54048}"/>
              </a:ext>
            </a:extLst>
          </p:cNvPr>
          <p:cNvSpPr txBox="1"/>
          <p:nvPr/>
        </p:nvSpPr>
        <p:spPr>
          <a:xfrm>
            <a:off x="1607210" y="4154882"/>
            <a:ext cx="2895457" cy="646331"/>
          </a:xfrm>
          <a:prstGeom prst="rect">
            <a:avLst/>
          </a:prstGeom>
          <a:noFill/>
        </p:spPr>
        <p:txBody>
          <a:bodyPr wrap="square" rtlCol="0">
            <a:spAutoFit/>
          </a:bodyPr>
          <a:lstStyle/>
          <a:p>
            <a:pPr algn="ctr"/>
            <a:r>
              <a:rPr lang="en-US" dirty="0"/>
              <a:t>The problem of industrial </a:t>
            </a:r>
          </a:p>
          <a:p>
            <a:pPr algn="ctr"/>
            <a:r>
              <a:rPr lang="en-US" dirty="0" err="1"/>
              <a:t>Schedulling</a:t>
            </a:r>
            <a:endParaRPr lang="id-ID" dirty="0"/>
          </a:p>
        </p:txBody>
      </p:sp>
      <p:pic>
        <p:nvPicPr>
          <p:cNvPr id="17" name="Picture 16">
            <a:extLst>
              <a:ext uri="{FF2B5EF4-FFF2-40B4-BE49-F238E27FC236}">
                <a16:creationId xmlns:a16="http://schemas.microsoft.com/office/drawing/2014/main" id="{291D7A92-89FC-4C8A-B165-AB5ED0E2AC24}"/>
              </a:ext>
            </a:extLst>
          </p:cNvPr>
          <p:cNvPicPr>
            <a:picLocks noChangeAspect="1"/>
          </p:cNvPicPr>
          <p:nvPr/>
        </p:nvPicPr>
        <p:blipFill rotWithShape="1">
          <a:blip r:embed="rId3"/>
          <a:srcRect b="8661"/>
          <a:stretch/>
        </p:blipFill>
        <p:spPr>
          <a:xfrm>
            <a:off x="4855262" y="2240868"/>
            <a:ext cx="2632273" cy="1769926"/>
          </a:xfrm>
          <a:prstGeom prst="ellipse">
            <a:avLst/>
          </a:prstGeom>
        </p:spPr>
      </p:pic>
      <p:sp>
        <p:nvSpPr>
          <p:cNvPr id="19" name="TextBox 18">
            <a:extLst>
              <a:ext uri="{FF2B5EF4-FFF2-40B4-BE49-F238E27FC236}">
                <a16:creationId xmlns:a16="http://schemas.microsoft.com/office/drawing/2014/main" id="{6734E2F2-6D19-445A-B7BF-1154810711E4}"/>
              </a:ext>
            </a:extLst>
          </p:cNvPr>
          <p:cNvSpPr txBox="1"/>
          <p:nvPr/>
        </p:nvSpPr>
        <p:spPr>
          <a:xfrm>
            <a:off x="8422575" y="4154881"/>
            <a:ext cx="2895457" cy="646331"/>
          </a:xfrm>
          <a:prstGeom prst="rect">
            <a:avLst/>
          </a:prstGeom>
          <a:noFill/>
        </p:spPr>
        <p:txBody>
          <a:bodyPr wrap="square" rtlCol="0">
            <a:spAutoFit/>
          </a:bodyPr>
          <a:lstStyle/>
          <a:p>
            <a:pPr algn="ctr"/>
            <a:r>
              <a:rPr lang="en-US" dirty="0"/>
              <a:t>Stochastic Fractal Search (SFS) Algorithm </a:t>
            </a:r>
            <a:endParaRPr lang="id-ID" dirty="0"/>
          </a:p>
        </p:txBody>
      </p:sp>
      <p:pic>
        <p:nvPicPr>
          <p:cNvPr id="21" name="Picture 20">
            <a:extLst>
              <a:ext uri="{FF2B5EF4-FFF2-40B4-BE49-F238E27FC236}">
                <a16:creationId xmlns:a16="http://schemas.microsoft.com/office/drawing/2014/main" id="{09E7AED0-F9EF-4AE9-9583-0BD95917A903}"/>
              </a:ext>
            </a:extLst>
          </p:cNvPr>
          <p:cNvPicPr>
            <a:picLocks noChangeAspect="1"/>
          </p:cNvPicPr>
          <p:nvPr/>
        </p:nvPicPr>
        <p:blipFill>
          <a:blip r:embed="rId4"/>
          <a:stretch>
            <a:fillRect/>
          </a:stretch>
        </p:blipFill>
        <p:spPr>
          <a:xfrm>
            <a:off x="8182644" y="2594994"/>
            <a:ext cx="3375321" cy="1061674"/>
          </a:xfrm>
          <a:prstGeom prst="rect">
            <a:avLst/>
          </a:prstGeom>
        </p:spPr>
      </p:pic>
      <p:sp>
        <p:nvSpPr>
          <p:cNvPr id="23" name="TextBox 22">
            <a:extLst>
              <a:ext uri="{FF2B5EF4-FFF2-40B4-BE49-F238E27FC236}">
                <a16:creationId xmlns:a16="http://schemas.microsoft.com/office/drawing/2014/main" id="{C74F6224-FD1D-49CF-9555-77957F815D54}"/>
              </a:ext>
            </a:extLst>
          </p:cNvPr>
          <p:cNvSpPr txBox="1"/>
          <p:nvPr/>
        </p:nvSpPr>
        <p:spPr>
          <a:xfrm>
            <a:off x="4723669" y="4154881"/>
            <a:ext cx="2895457" cy="923330"/>
          </a:xfrm>
          <a:prstGeom prst="rect">
            <a:avLst/>
          </a:prstGeom>
          <a:noFill/>
        </p:spPr>
        <p:txBody>
          <a:bodyPr wrap="square" rtlCol="0">
            <a:spAutoFit/>
          </a:bodyPr>
          <a:lstStyle/>
          <a:p>
            <a:pPr algn="ctr"/>
            <a:r>
              <a:rPr lang="en-US" dirty="0"/>
              <a:t>Permutation </a:t>
            </a:r>
            <a:r>
              <a:rPr lang="en-US" dirty="0" err="1"/>
              <a:t>Flowshop</a:t>
            </a:r>
            <a:r>
              <a:rPr lang="en-US" dirty="0"/>
              <a:t> </a:t>
            </a:r>
            <a:r>
              <a:rPr lang="en-US" dirty="0" err="1"/>
              <a:t>Schedulling</a:t>
            </a:r>
            <a:r>
              <a:rPr lang="en-US" dirty="0"/>
              <a:t> Problem (PFSP)</a:t>
            </a:r>
            <a:endParaRPr lang="id-ID" dirty="0"/>
          </a:p>
        </p:txBody>
      </p:sp>
      <p:cxnSp>
        <p:nvCxnSpPr>
          <p:cNvPr id="25" name="Connector: Curved 24">
            <a:extLst>
              <a:ext uri="{FF2B5EF4-FFF2-40B4-BE49-F238E27FC236}">
                <a16:creationId xmlns:a16="http://schemas.microsoft.com/office/drawing/2014/main" id="{8170F7E2-BD3E-4117-9412-0A422508905E}"/>
              </a:ext>
            </a:extLst>
          </p:cNvPr>
          <p:cNvCxnSpPr>
            <a:cxnSpLocks/>
          </p:cNvCxnSpPr>
          <p:nvPr/>
        </p:nvCxnSpPr>
        <p:spPr>
          <a:xfrm rot="16200000" flipH="1">
            <a:off x="4474670" y="3381483"/>
            <a:ext cx="276998" cy="3116459"/>
          </a:xfrm>
          <a:prstGeom prst="curvedConnector3">
            <a:avLst>
              <a:gd name="adj1" fmla="val 249971"/>
            </a:avLst>
          </a:prstGeom>
          <a:ln w="28575">
            <a:prstDash val="dashDot"/>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6E8E61AB-EAC4-4CF2-BBB0-A94A3F4C3F73}"/>
              </a:ext>
            </a:extLst>
          </p:cNvPr>
          <p:cNvSpPr txBox="1"/>
          <p:nvPr/>
        </p:nvSpPr>
        <p:spPr>
          <a:xfrm>
            <a:off x="3907259" y="5539876"/>
            <a:ext cx="1632819" cy="369332"/>
          </a:xfrm>
          <a:prstGeom prst="rect">
            <a:avLst/>
          </a:prstGeom>
          <a:noFill/>
        </p:spPr>
        <p:txBody>
          <a:bodyPr wrap="none" rtlCol="0">
            <a:spAutoFit/>
          </a:bodyPr>
          <a:lstStyle/>
          <a:p>
            <a:r>
              <a:rPr lang="en-US" dirty="0">
                <a:solidFill>
                  <a:srgbClr val="FF0000"/>
                </a:solidFill>
              </a:rPr>
              <a:t>Problem Case</a:t>
            </a:r>
            <a:endParaRPr lang="id-ID" dirty="0">
              <a:solidFill>
                <a:srgbClr val="FF0000"/>
              </a:solidFill>
            </a:endParaRPr>
          </a:p>
        </p:txBody>
      </p:sp>
      <p:cxnSp>
        <p:nvCxnSpPr>
          <p:cNvPr id="32" name="Connector: Curved 31">
            <a:extLst>
              <a:ext uri="{FF2B5EF4-FFF2-40B4-BE49-F238E27FC236}">
                <a16:creationId xmlns:a16="http://schemas.microsoft.com/office/drawing/2014/main" id="{42B5549A-0FC3-4F80-9D71-C6DAB40C1ED0}"/>
              </a:ext>
            </a:extLst>
          </p:cNvPr>
          <p:cNvCxnSpPr>
            <a:cxnSpLocks/>
          </p:cNvCxnSpPr>
          <p:nvPr/>
        </p:nvCxnSpPr>
        <p:spPr>
          <a:xfrm rot="5400000" flipH="1" flipV="1">
            <a:off x="7882352" y="3090259"/>
            <a:ext cx="276999" cy="3698906"/>
          </a:xfrm>
          <a:prstGeom prst="curvedConnector3">
            <a:avLst>
              <a:gd name="adj1" fmla="val -146420"/>
            </a:avLst>
          </a:prstGeom>
          <a:ln w="28575">
            <a:prstDash val="dashDot"/>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38873E2-7BAC-4BEB-9AB9-4437AFB62F5C}"/>
              </a:ext>
            </a:extLst>
          </p:cNvPr>
          <p:cNvSpPr txBox="1"/>
          <p:nvPr/>
        </p:nvSpPr>
        <p:spPr>
          <a:xfrm>
            <a:off x="7775609" y="5539876"/>
            <a:ext cx="814069" cy="369332"/>
          </a:xfrm>
          <a:prstGeom prst="rect">
            <a:avLst/>
          </a:prstGeom>
          <a:noFill/>
        </p:spPr>
        <p:txBody>
          <a:bodyPr wrap="none" rtlCol="0">
            <a:spAutoFit/>
          </a:bodyPr>
          <a:lstStyle/>
          <a:p>
            <a:r>
              <a:rPr lang="en-US" dirty="0">
                <a:solidFill>
                  <a:srgbClr val="FF0000"/>
                </a:solidFill>
              </a:rPr>
              <a:t>Tools </a:t>
            </a:r>
            <a:endParaRPr lang="id-ID" dirty="0">
              <a:solidFill>
                <a:srgbClr val="FF0000"/>
              </a:solidFill>
            </a:endParaRPr>
          </a:p>
        </p:txBody>
      </p:sp>
    </p:spTree>
    <p:extLst>
      <p:ext uri="{BB962C8B-B14F-4D97-AF65-F5344CB8AC3E}">
        <p14:creationId xmlns:p14="http://schemas.microsoft.com/office/powerpoint/2010/main" val="417016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580C-C821-47CF-8C16-837B2FDB3385}"/>
              </a:ext>
            </a:extLst>
          </p:cNvPr>
          <p:cNvSpPr>
            <a:spLocks noGrp="1"/>
          </p:cNvSpPr>
          <p:nvPr>
            <p:ph type="title"/>
          </p:nvPr>
        </p:nvSpPr>
        <p:spPr/>
        <p:txBody>
          <a:bodyPr>
            <a:normAutofit/>
          </a:bodyPr>
          <a:lstStyle/>
          <a:p>
            <a:r>
              <a:rPr lang="en-US" sz="3200" b="1" dirty="0"/>
              <a:t>Permutation </a:t>
            </a:r>
            <a:r>
              <a:rPr lang="en-US" sz="3200" b="1" dirty="0" err="1"/>
              <a:t>Flowshop</a:t>
            </a:r>
            <a:r>
              <a:rPr lang="en-US" sz="3200" b="1" dirty="0"/>
              <a:t> </a:t>
            </a:r>
            <a:r>
              <a:rPr lang="en-US" sz="3200" b="1" dirty="0" err="1"/>
              <a:t>Schedulling</a:t>
            </a:r>
            <a:r>
              <a:rPr lang="en-US" sz="3200" b="1" dirty="0"/>
              <a:t> Problem (PFSP)</a:t>
            </a:r>
            <a:endParaRPr lang="id-ID" sz="32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C2B498-BFF7-431C-8552-70D4A69BA2E3}"/>
                  </a:ext>
                </a:extLst>
              </p:cNvPr>
              <p:cNvSpPr>
                <a:spLocks noGrp="1"/>
              </p:cNvSpPr>
              <p:nvPr>
                <p:ph idx="1"/>
              </p:nvPr>
            </p:nvSpPr>
            <p:spPr/>
            <p:txBody>
              <a:bodyPr/>
              <a:lstStyle/>
              <a:p>
                <a:r>
                  <a:rPr lang="en-US" dirty="0"/>
                  <a:t>PFSP is defined as a complex combinatorial optimization problem, where there are </a:t>
                </a:r>
                <a14:m>
                  <m:oMath xmlns:m="http://schemas.openxmlformats.org/officeDocument/2006/math">
                    <m:r>
                      <a:rPr lang="en-US" b="0" i="1" smtClean="0">
                        <a:latin typeface="Cambria Math" panose="02040503050406030204" pitchFamily="18" charset="0"/>
                      </a:rPr>
                      <m:t>𝑛</m:t>
                    </m:r>
                  </m:oMath>
                </a14:m>
                <a:r>
                  <a:rPr lang="en-US" dirty="0"/>
                  <a:t> jobs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=1,2,3,…,</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to be processed in </a:t>
                </a:r>
                <a14:m>
                  <m:oMath xmlns:m="http://schemas.openxmlformats.org/officeDocument/2006/math">
                    <m:r>
                      <a:rPr lang="en-US" b="0" i="1" smtClean="0">
                        <a:latin typeface="Cambria Math" panose="02040503050406030204" pitchFamily="18" charset="0"/>
                      </a:rPr>
                      <m:t>𝑚</m:t>
                    </m:r>
                  </m:oMath>
                </a14:m>
                <a:r>
                  <a:rPr lang="en-US" dirty="0"/>
                  <a:t> machines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=1,2,3,…,</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in the same order. </a:t>
                </a:r>
              </a:p>
              <a:p>
                <a:r>
                  <a:rPr lang="en-US" dirty="0"/>
                  <a:t>This means that each job will be processed and gone through each machine in the same order from the initial machine to final machine. </a:t>
                </a:r>
              </a:p>
              <a:p>
                <a:r>
                  <a:rPr lang="en-US" dirty="0"/>
                  <a:t>PFSP is used to find a specific sequence of job management on a machine to minimize the maximum completion time, called as </a:t>
                </a:r>
                <a:r>
                  <a:rPr lang="en-US" dirty="0" err="1"/>
                  <a:t>makespan</a:t>
                </a:r>
                <a:r>
                  <a:rPr lang="en-US" dirty="0"/>
                  <a:t>.</a:t>
                </a:r>
                <a:endParaRPr lang="id-ID" dirty="0"/>
              </a:p>
            </p:txBody>
          </p:sp>
        </mc:Choice>
        <mc:Fallback>
          <p:sp>
            <p:nvSpPr>
              <p:cNvPr id="3" name="Content Placeholder 2">
                <a:extLst>
                  <a:ext uri="{FF2B5EF4-FFF2-40B4-BE49-F238E27FC236}">
                    <a16:creationId xmlns:a16="http://schemas.microsoft.com/office/drawing/2014/main" id="{EEC2B498-BFF7-431C-8552-70D4A69BA2E3}"/>
                  </a:ext>
                </a:extLst>
              </p:cNvPr>
              <p:cNvSpPr>
                <a:spLocks noGrp="1" noRot="1" noChangeAspect="1" noMove="1" noResize="1" noEditPoints="1" noAdjustHandles="1" noChangeArrowheads="1" noChangeShapeType="1" noTextEdit="1"/>
              </p:cNvSpPr>
              <p:nvPr>
                <p:ph idx="1"/>
              </p:nvPr>
            </p:nvSpPr>
            <p:spPr>
              <a:blipFill>
                <a:blip r:embed="rId2"/>
                <a:stretch>
                  <a:fillRect l="-1433" t="-3200" r="-623"/>
                </a:stretch>
              </a:blipFill>
            </p:spPr>
            <p:txBody>
              <a:bodyPr/>
              <a:lstStyle/>
              <a:p>
                <a:r>
                  <a:rPr lang="id-ID">
                    <a:noFill/>
                  </a:rPr>
                  <a:t> </a:t>
                </a:r>
              </a:p>
            </p:txBody>
          </p:sp>
        </mc:Fallback>
      </mc:AlternateContent>
    </p:spTree>
    <p:extLst>
      <p:ext uri="{BB962C8B-B14F-4D97-AF65-F5344CB8AC3E}">
        <p14:creationId xmlns:p14="http://schemas.microsoft.com/office/powerpoint/2010/main" val="88685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BA22-FA8B-485B-AC1E-F7B5143BC2F7}"/>
              </a:ext>
            </a:extLst>
          </p:cNvPr>
          <p:cNvSpPr>
            <a:spLocks noGrp="1"/>
          </p:cNvSpPr>
          <p:nvPr>
            <p:ph type="title"/>
          </p:nvPr>
        </p:nvSpPr>
        <p:spPr>
          <a:xfrm>
            <a:off x="1593436" y="404664"/>
            <a:ext cx="9782801" cy="874936"/>
          </a:xfrm>
        </p:spPr>
        <p:txBody>
          <a:bodyPr/>
          <a:lstStyle/>
          <a:p>
            <a:r>
              <a:rPr lang="en-US" b="1" dirty="0"/>
              <a:t>PFSP models</a:t>
            </a:r>
            <a:endParaRPr lang="id-ID"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8B0B68-E487-4A39-9701-0CDD98E30B5F}"/>
                  </a:ext>
                </a:extLst>
              </p:cNvPr>
              <p:cNvSpPr>
                <a:spLocks noGrp="1"/>
              </p:cNvSpPr>
              <p:nvPr>
                <p:ph idx="1"/>
              </p:nvPr>
            </p:nvSpPr>
            <p:spPr>
              <a:xfrm>
                <a:off x="1593436" y="1279600"/>
                <a:ext cx="9782801" cy="4892600"/>
              </a:xfrm>
            </p:spPr>
            <p:txBody>
              <a:bodyPr/>
              <a:lstStyle/>
              <a:p>
                <a:r>
                  <a:rPr lang="en-US" dirty="0"/>
                  <a:t>Given the processing time for job </a:t>
                </a:r>
                <a14:m>
                  <m:oMath xmlns:m="http://schemas.openxmlformats.org/officeDocument/2006/math">
                    <m:r>
                      <a:rPr lang="en-US" b="0" i="1" smtClean="0">
                        <a:latin typeface="Cambria Math" panose="02040503050406030204" pitchFamily="18" charset="0"/>
                      </a:rPr>
                      <m:t>𝑖</m:t>
                    </m:r>
                  </m:oMath>
                </a14:m>
                <a:r>
                  <a:rPr lang="en-US" dirty="0"/>
                  <a:t> in machine </a:t>
                </a:r>
                <a14:m>
                  <m:oMath xmlns:m="http://schemas.openxmlformats.org/officeDocument/2006/math">
                    <m:r>
                      <a:rPr lang="en-US" b="0" i="1" smtClean="0">
                        <a:latin typeface="Cambria Math" panose="02040503050406030204" pitchFamily="18" charset="0"/>
                      </a:rPr>
                      <m:t>𝑗</m:t>
                    </m:r>
                  </m:oMath>
                </a14:m>
                <a:r>
                  <a:rPr lang="en-US" dirty="0"/>
                  <a:t>, </a:t>
                </a:r>
                <a14:m>
                  <m:oMath xmlns:m="http://schemas.openxmlformats.org/officeDocument/2006/math">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e>
                    </m:d>
                    <m:r>
                      <a:rPr lang="en-US" b="1" i="0" smtClean="0">
                        <a:latin typeface="Cambria Math" panose="02040503050406030204" pitchFamily="18" charset="0"/>
                      </a:rPr>
                      <m:t> </m:t>
                    </m:r>
                  </m:oMath>
                </a14:m>
                <a:r>
                  <a:rPr lang="en-US" b="0" i="0" dirty="0">
                    <a:latin typeface="+mj-lt"/>
                  </a:rPr>
                  <a:t>and a job permutation as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b="1" dirty="0"/>
                  <a:t>. </a:t>
                </a:r>
                <a:endParaRPr lang="en-US" dirty="0"/>
              </a:p>
              <a:p>
                <a:r>
                  <a:rPr lang="en-US" dirty="0"/>
                  <a:t>Let the completion time for job permutation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oMath>
                </a14:m>
                <a:r>
                  <a:rPr lang="en-US" dirty="0"/>
                  <a:t> on machine </a:t>
                </a:r>
                <a14:m>
                  <m:oMath xmlns:m="http://schemas.openxmlformats.org/officeDocument/2006/math">
                    <m:r>
                      <a:rPr lang="en-US" b="0" i="1" smtClean="0">
                        <a:latin typeface="Cambria Math" panose="02040503050406030204" pitchFamily="18" charset="0"/>
                      </a:rPr>
                      <m:t>𝑘</m:t>
                    </m:r>
                  </m:oMath>
                </a14:m>
                <a:r>
                  <a:rPr lang="en-US" dirty="0"/>
                  <a:t> is notated as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0" smtClean="0">
                        <a:latin typeface="Cambria Math" panose="02040503050406030204" pitchFamily="18" charset="0"/>
                      </a:rPr>
                      <m:t>, </m:t>
                    </m:r>
                  </m:oMath>
                </a14:m>
                <a:r>
                  <a:rPr lang="en-US" dirty="0"/>
                  <a:t>then the </a:t>
                </a:r>
                <a:r>
                  <a:rPr lang="en-US" dirty="0" err="1"/>
                  <a:t>makespan</a:t>
                </a:r>
                <a:r>
                  <a:rPr lang="en-US" dirty="0"/>
                  <a:t> or total processing time for job </a:t>
                </a:r>
                <a14:m>
                  <m:oMath xmlns:m="http://schemas.openxmlformats.org/officeDocument/2006/math">
                    <m:r>
                      <a:rPr lang="en-US" b="0" i="1" smtClean="0">
                        <a:latin typeface="Cambria Math" panose="02040503050406030204" pitchFamily="18" charset="0"/>
                      </a:rPr>
                      <m:t>𝑛</m:t>
                    </m:r>
                  </m:oMath>
                </a14:m>
                <a:r>
                  <a:rPr lang="en-US" dirty="0"/>
                  <a:t> on machine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oMath>
                </a14:m>
                <a:r>
                  <a:rPr lang="en-US" dirty="0"/>
                  <a:t> for the given permutation as follows :</a:t>
                </a:r>
              </a:p>
              <a:p>
                <a:pPr marL="0" indent="0">
                  <a:buNone/>
                </a:pPr>
                <a14:m>
                  <m:oMathPara xmlns:m="http://schemas.openxmlformats.org/officeDocument/2006/math">
                    <m:oMathParaPr>
                      <m:jc m:val="centerGroup"/>
                    </m:oMathParaPr>
                    <m:oMath xmlns:m="http://schemas.openxmlformats.org/officeDocument/2006/math">
                      <m:r>
                        <a:rPr lang="en-US" sz="2200" b="0" i="1" smtClean="0">
                          <a:solidFill>
                            <a:srgbClr val="0070C0"/>
                          </a:solidFill>
                          <a:latin typeface="Cambria Math" panose="02040503050406030204" pitchFamily="18" charset="0"/>
                        </a:rPr>
                        <m:t>𝐶</m:t>
                      </m:r>
                      <m:d>
                        <m:dPr>
                          <m:ctrlPr>
                            <a:rPr lang="en-US" sz="2200" b="0" i="1" smtClean="0">
                              <a:solidFill>
                                <a:srgbClr val="0070C0"/>
                              </a:solidFill>
                              <a:latin typeface="Cambria Math" panose="02040503050406030204" pitchFamily="18" charset="0"/>
                            </a:rPr>
                          </m:ctrlPr>
                        </m:dPr>
                        <m:e>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1</m:t>
                              </m:r>
                            </m:sub>
                          </m:sSub>
                          <m:r>
                            <a:rPr lang="en-US" sz="2200" b="0" i="1" smtClean="0">
                              <a:solidFill>
                                <a:srgbClr val="0070C0"/>
                              </a:solidFill>
                              <a:latin typeface="Cambria Math" panose="02040503050406030204" pitchFamily="18" charset="0"/>
                            </a:rPr>
                            <m:t>,1</m:t>
                          </m:r>
                        </m:e>
                      </m:d>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𝑝</m:t>
                      </m:r>
                      <m:d>
                        <m:dPr>
                          <m:ctrlPr>
                            <a:rPr lang="en-US" sz="2200" b="0" i="1" smtClean="0">
                              <a:solidFill>
                                <a:srgbClr val="0070C0"/>
                              </a:solidFill>
                              <a:latin typeface="Cambria Math" panose="02040503050406030204" pitchFamily="18" charset="0"/>
                            </a:rPr>
                          </m:ctrlPr>
                        </m:dPr>
                        <m:e>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1</m:t>
                              </m:r>
                            </m:sub>
                          </m:sSub>
                          <m:r>
                            <a:rPr lang="en-US" sz="2200" b="0" i="1" smtClean="0">
                              <a:solidFill>
                                <a:srgbClr val="0070C0"/>
                              </a:solidFill>
                              <a:latin typeface="Cambria Math" panose="02040503050406030204" pitchFamily="18" charset="0"/>
                            </a:rPr>
                            <m:t>,1</m:t>
                          </m:r>
                        </m:e>
                      </m:d>
                    </m:oMath>
                  </m:oMathPara>
                </a14:m>
                <a:endParaRPr lang="en-US" sz="2200" b="0" dirty="0">
                  <a:solidFill>
                    <a:srgbClr val="0070C0"/>
                  </a:solidFill>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rgbClr val="0070C0"/>
                          </a:solidFill>
                          <a:latin typeface="Cambria Math" panose="02040503050406030204" pitchFamily="18" charset="0"/>
                        </a:rPr>
                        <m:t>𝐶</m:t>
                      </m:r>
                      <m:d>
                        <m:dPr>
                          <m:ctrlPr>
                            <a:rPr lang="en-US" sz="2200" b="0" i="1" smtClean="0">
                              <a:solidFill>
                                <a:srgbClr val="0070C0"/>
                              </a:solidFill>
                              <a:latin typeface="Cambria Math" panose="02040503050406030204" pitchFamily="18" charset="0"/>
                            </a:rPr>
                          </m:ctrlPr>
                        </m:dPr>
                        <m:e>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𝑖</m:t>
                              </m:r>
                            </m:sub>
                          </m:sSub>
                          <m:r>
                            <a:rPr lang="en-US" sz="2200" b="0" i="1" smtClean="0">
                              <a:solidFill>
                                <a:srgbClr val="0070C0"/>
                              </a:solidFill>
                              <a:latin typeface="Cambria Math" panose="02040503050406030204" pitchFamily="18" charset="0"/>
                            </a:rPr>
                            <m:t>,1</m:t>
                          </m:r>
                        </m:e>
                      </m:d>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𝐶</m:t>
                      </m:r>
                      <m:d>
                        <m:dPr>
                          <m:ctrlPr>
                            <a:rPr lang="en-US" sz="2200" b="0" i="1" smtClean="0">
                              <a:solidFill>
                                <a:srgbClr val="0070C0"/>
                              </a:solidFill>
                              <a:latin typeface="Cambria Math" panose="02040503050406030204" pitchFamily="18" charset="0"/>
                            </a:rPr>
                          </m:ctrlPr>
                        </m:dPr>
                        <m:e>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𝑖</m:t>
                              </m:r>
                              <m:r>
                                <a:rPr lang="en-US" sz="2200" b="0" i="1" smtClean="0">
                                  <a:solidFill>
                                    <a:srgbClr val="0070C0"/>
                                  </a:solidFill>
                                  <a:latin typeface="Cambria Math" panose="02040503050406030204" pitchFamily="18" charset="0"/>
                                </a:rPr>
                                <m:t>−1</m:t>
                              </m:r>
                            </m:sub>
                          </m:sSub>
                          <m:r>
                            <a:rPr lang="en-US" sz="2200" b="0" i="1" smtClean="0">
                              <a:solidFill>
                                <a:srgbClr val="0070C0"/>
                              </a:solidFill>
                              <a:latin typeface="Cambria Math" panose="02040503050406030204" pitchFamily="18" charset="0"/>
                            </a:rPr>
                            <m:t>,1</m:t>
                          </m:r>
                        </m:e>
                      </m:d>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𝑝</m:t>
                      </m:r>
                      <m:d>
                        <m:dPr>
                          <m:ctrlPr>
                            <a:rPr lang="en-US" sz="2200" b="0" i="1" smtClean="0">
                              <a:solidFill>
                                <a:srgbClr val="0070C0"/>
                              </a:solidFill>
                              <a:latin typeface="Cambria Math" panose="02040503050406030204" pitchFamily="18" charset="0"/>
                            </a:rPr>
                          </m:ctrlPr>
                        </m:dPr>
                        <m:e>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𝑖</m:t>
                              </m:r>
                            </m:sub>
                          </m:sSub>
                          <m:r>
                            <a:rPr lang="en-US" sz="2200" b="0" i="1" smtClean="0">
                              <a:solidFill>
                                <a:srgbClr val="0070C0"/>
                              </a:solidFill>
                              <a:latin typeface="Cambria Math" panose="02040503050406030204" pitchFamily="18" charset="0"/>
                            </a:rPr>
                            <m:t>,1</m:t>
                          </m:r>
                        </m:e>
                      </m:d>
                      <m:r>
                        <a:rPr lang="en-US" sz="2200" b="0" i="1" smtClean="0">
                          <a:solidFill>
                            <a:srgbClr val="0070C0"/>
                          </a:solidFill>
                          <a:latin typeface="Cambria Math" panose="02040503050406030204" pitchFamily="18" charset="0"/>
                        </a:rPr>
                        <m:t>, </m:t>
                      </m:r>
                      <m:r>
                        <m:rPr>
                          <m:sty m:val="p"/>
                        </m:rPr>
                        <a:rPr lang="en-US" sz="2200" b="0" i="0" smtClean="0">
                          <a:solidFill>
                            <a:srgbClr val="0070C0"/>
                          </a:solidFill>
                          <a:latin typeface="Cambria Math" panose="02040503050406030204" pitchFamily="18" charset="0"/>
                        </a:rPr>
                        <m:t>for</m:t>
                      </m:r>
                      <m:r>
                        <a:rPr lang="en-US" sz="2200" b="0" i="0" smtClean="0">
                          <a:solidFill>
                            <a:srgbClr val="0070C0"/>
                          </a:solidFill>
                          <a:latin typeface="Cambria Math" panose="02040503050406030204" pitchFamily="18" charset="0"/>
                        </a:rPr>
                        <m:t> </m:t>
                      </m:r>
                      <m:r>
                        <a:rPr lang="en-US" sz="2200" b="0" i="1" smtClean="0">
                          <a:solidFill>
                            <a:srgbClr val="0070C0"/>
                          </a:solidFill>
                          <a:latin typeface="Cambria Math" panose="02040503050406030204" pitchFamily="18" charset="0"/>
                        </a:rPr>
                        <m:t>𝑖</m:t>
                      </m:r>
                      <m:r>
                        <a:rPr lang="en-US" sz="2200" b="0" i="1" smtClean="0">
                          <a:solidFill>
                            <a:srgbClr val="0070C0"/>
                          </a:solidFill>
                          <a:latin typeface="Cambria Math" panose="02040503050406030204" pitchFamily="18" charset="0"/>
                        </a:rPr>
                        <m:t>=2,…,</m:t>
                      </m:r>
                      <m:r>
                        <a:rPr lang="en-US" sz="2200" b="0" i="1" smtClean="0">
                          <a:solidFill>
                            <a:srgbClr val="0070C0"/>
                          </a:solidFill>
                          <a:latin typeface="Cambria Math" panose="02040503050406030204" pitchFamily="18" charset="0"/>
                        </a:rPr>
                        <m:t>𝑛</m:t>
                      </m:r>
                      <m:r>
                        <a:rPr lang="en-US" sz="2200" b="0" i="1" smtClean="0">
                          <a:solidFill>
                            <a:srgbClr val="0070C0"/>
                          </a:solidFill>
                          <a:latin typeface="Cambria Math" panose="02040503050406030204" pitchFamily="18" charset="0"/>
                        </a:rPr>
                        <m:t>.</m:t>
                      </m:r>
                    </m:oMath>
                  </m:oMathPara>
                </a14:m>
                <a:endParaRPr lang="en-US" sz="2200" dirty="0">
                  <a:solidFill>
                    <a:srgbClr val="0070C0"/>
                  </a:solidFill>
                </a:endParaRPr>
              </a:p>
              <a:p>
                <a:pPr marL="0" indent="0">
                  <a:buNone/>
                </a:pPr>
                <a14:m>
                  <m:oMathPara xmlns:m="http://schemas.openxmlformats.org/officeDocument/2006/math">
                    <m:oMathParaPr>
                      <m:jc m:val="centerGroup"/>
                    </m:oMathParaPr>
                    <m:oMath xmlns:m="http://schemas.openxmlformats.org/officeDocument/2006/math">
                      <m:r>
                        <a:rPr lang="en-US" sz="2200" i="1">
                          <a:solidFill>
                            <a:srgbClr val="0070C0"/>
                          </a:solidFill>
                          <a:latin typeface="Cambria Math" panose="02040503050406030204" pitchFamily="18" charset="0"/>
                        </a:rPr>
                        <m:t>𝐶</m:t>
                      </m:r>
                      <m:d>
                        <m:dPr>
                          <m:ctrlPr>
                            <a:rPr lang="en-US" sz="2200" i="1">
                              <a:solidFill>
                                <a:srgbClr val="0070C0"/>
                              </a:solidFill>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1</m:t>
                              </m:r>
                            </m:sub>
                          </m:sSub>
                          <m:r>
                            <a:rPr lang="en-US" sz="2200" i="1">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e>
                      </m:d>
                      <m:r>
                        <a:rPr lang="en-US" sz="2200" i="1">
                          <a:solidFill>
                            <a:srgbClr val="0070C0"/>
                          </a:solidFill>
                          <a:latin typeface="Cambria Math" panose="02040503050406030204" pitchFamily="18" charset="0"/>
                        </a:rPr>
                        <m:t>=</m:t>
                      </m:r>
                      <m:r>
                        <a:rPr lang="en-US" sz="2200" i="1">
                          <a:solidFill>
                            <a:srgbClr val="0070C0"/>
                          </a:solidFill>
                          <a:latin typeface="Cambria Math" panose="02040503050406030204" pitchFamily="18" charset="0"/>
                        </a:rPr>
                        <m:t>𝐶</m:t>
                      </m:r>
                      <m:d>
                        <m:dPr>
                          <m:ctrlPr>
                            <a:rPr lang="en-US" sz="2200" i="1">
                              <a:solidFill>
                                <a:srgbClr val="0070C0"/>
                              </a:solidFill>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1</m:t>
                              </m:r>
                            </m:sub>
                          </m:sSub>
                          <m:r>
                            <a:rPr lang="en-US" sz="2200" i="1">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r>
                            <a:rPr lang="en-US" sz="2200" b="0" i="1" smtClean="0">
                              <a:solidFill>
                                <a:srgbClr val="0070C0"/>
                              </a:solidFill>
                              <a:latin typeface="Cambria Math" panose="02040503050406030204" pitchFamily="18" charset="0"/>
                            </a:rPr>
                            <m:t>−1</m:t>
                          </m:r>
                        </m:e>
                      </m:d>
                      <m:r>
                        <a:rPr lang="en-US" sz="2200" i="1">
                          <a:solidFill>
                            <a:srgbClr val="0070C0"/>
                          </a:solidFill>
                          <a:latin typeface="Cambria Math" panose="02040503050406030204" pitchFamily="18" charset="0"/>
                        </a:rPr>
                        <m:t>+</m:t>
                      </m:r>
                      <m:r>
                        <a:rPr lang="en-US" sz="2200" i="1">
                          <a:solidFill>
                            <a:srgbClr val="0070C0"/>
                          </a:solidFill>
                          <a:latin typeface="Cambria Math" panose="02040503050406030204" pitchFamily="18" charset="0"/>
                        </a:rPr>
                        <m:t>𝑝</m:t>
                      </m:r>
                      <m:d>
                        <m:dPr>
                          <m:ctrlPr>
                            <a:rPr lang="en-US" sz="2200" i="1">
                              <a:solidFill>
                                <a:srgbClr val="0070C0"/>
                              </a:solidFill>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1</m:t>
                              </m:r>
                            </m:sub>
                          </m:sSub>
                          <m:r>
                            <a:rPr lang="en-US" sz="2200" i="1">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e>
                      </m:d>
                      <m:r>
                        <a:rPr lang="en-US" sz="2200" i="1">
                          <a:solidFill>
                            <a:srgbClr val="0070C0"/>
                          </a:solidFill>
                          <a:latin typeface="Cambria Math" panose="02040503050406030204" pitchFamily="18" charset="0"/>
                        </a:rPr>
                        <m:t>, </m:t>
                      </m:r>
                      <m:r>
                        <m:rPr>
                          <m:sty m:val="p"/>
                        </m:rPr>
                        <a:rPr lang="en-US" sz="2200">
                          <a:solidFill>
                            <a:srgbClr val="0070C0"/>
                          </a:solidFill>
                          <a:latin typeface="Cambria Math" panose="02040503050406030204" pitchFamily="18" charset="0"/>
                        </a:rPr>
                        <m:t>for</m:t>
                      </m:r>
                      <m:r>
                        <a:rPr lang="en-US" sz="2200">
                          <a:solidFill>
                            <a:srgbClr val="0070C0"/>
                          </a:solidFill>
                          <a:latin typeface="Cambria Math" panose="02040503050406030204" pitchFamily="18" charset="0"/>
                        </a:rPr>
                        <m:t> </m:t>
                      </m:r>
                      <m:r>
                        <a:rPr lang="en-US" sz="2200" b="0" i="1" smtClean="0">
                          <a:solidFill>
                            <a:srgbClr val="0070C0"/>
                          </a:solidFill>
                          <a:latin typeface="Cambria Math" panose="02040503050406030204" pitchFamily="18" charset="0"/>
                        </a:rPr>
                        <m:t>𝑘</m:t>
                      </m:r>
                      <m:r>
                        <a:rPr lang="en-US" sz="2200" i="1">
                          <a:solidFill>
                            <a:srgbClr val="0070C0"/>
                          </a:solidFill>
                          <a:latin typeface="Cambria Math" panose="02040503050406030204" pitchFamily="18" charset="0"/>
                        </a:rPr>
                        <m:t>=2,…,</m:t>
                      </m:r>
                      <m:r>
                        <a:rPr lang="en-US" sz="2200" b="0" i="1" smtClean="0">
                          <a:solidFill>
                            <a:srgbClr val="0070C0"/>
                          </a:solidFill>
                          <a:latin typeface="Cambria Math" panose="02040503050406030204" pitchFamily="18" charset="0"/>
                        </a:rPr>
                        <m:t>𝑚</m:t>
                      </m:r>
                      <m:r>
                        <a:rPr lang="en-US" sz="2200" b="0" i="1" smtClean="0">
                          <a:solidFill>
                            <a:srgbClr val="0070C0"/>
                          </a:solidFill>
                          <a:latin typeface="Cambria Math" panose="02040503050406030204" pitchFamily="18" charset="0"/>
                        </a:rPr>
                        <m:t>.</m:t>
                      </m:r>
                    </m:oMath>
                  </m:oMathPara>
                </a14:m>
                <a:endParaRPr lang="en-US" sz="2200" dirty="0">
                  <a:solidFill>
                    <a:srgbClr val="0070C0"/>
                  </a:solidFill>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rgbClr val="0070C0"/>
                          </a:solidFill>
                          <a:latin typeface="Cambria Math" panose="02040503050406030204" pitchFamily="18" charset="0"/>
                        </a:rPr>
                        <m:t>𝐶</m:t>
                      </m:r>
                      <m:d>
                        <m:dPr>
                          <m:ctrlPr>
                            <a:rPr lang="en-US" sz="2200" b="0" i="1" smtClean="0">
                              <a:solidFill>
                                <a:srgbClr val="0070C0"/>
                              </a:solidFill>
                              <a:latin typeface="Cambria Math" panose="02040503050406030204" pitchFamily="18" charset="0"/>
                            </a:rPr>
                          </m:ctrlPr>
                        </m:dPr>
                        <m:e>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𝑖</m:t>
                              </m:r>
                            </m:sub>
                          </m:sSub>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e>
                      </m:d>
                      <m:r>
                        <a:rPr lang="en-US" sz="2200" b="0" i="1" smtClean="0">
                          <a:solidFill>
                            <a:srgbClr val="0070C0"/>
                          </a:solidFill>
                          <a:latin typeface="Cambria Math" panose="02040503050406030204" pitchFamily="18" charset="0"/>
                        </a:rPr>
                        <m:t>=</m:t>
                      </m:r>
                      <m:func>
                        <m:funcPr>
                          <m:ctrlPr>
                            <a:rPr lang="en-US" sz="2200" b="0" i="1" smtClean="0">
                              <a:solidFill>
                                <a:srgbClr val="0070C0"/>
                              </a:solidFill>
                              <a:latin typeface="Cambria Math" panose="02040503050406030204" pitchFamily="18" charset="0"/>
                            </a:rPr>
                          </m:ctrlPr>
                        </m:funcPr>
                        <m:fName>
                          <m:r>
                            <m:rPr>
                              <m:sty m:val="p"/>
                            </m:rPr>
                            <a:rPr lang="en-US" sz="2200" b="0" i="0" smtClean="0">
                              <a:solidFill>
                                <a:srgbClr val="0070C0"/>
                              </a:solidFill>
                              <a:latin typeface="Cambria Math" panose="02040503050406030204" pitchFamily="18" charset="0"/>
                            </a:rPr>
                            <m:t>max</m:t>
                          </m:r>
                        </m:fName>
                        <m:e>
                          <m:d>
                            <m:dPr>
                              <m:begChr m:val="{"/>
                              <m:endChr m:val="}"/>
                              <m:ctrlPr>
                                <a:rPr lang="en-US" sz="2200" b="0" i="1" smtClean="0">
                                  <a:solidFill>
                                    <a:srgbClr val="0070C0"/>
                                  </a:solidFill>
                                  <a:latin typeface="Cambria Math" panose="02040503050406030204" pitchFamily="18" charset="0"/>
                                </a:rPr>
                              </m:ctrlPr>
                            </m:dPr>
                            <m:e>
                              <m:r>
                                <a:rPr lang="en-US" sz="2200" i="1">
                                  <a:solidFill>
                                    <a:srgbClr val="0070C0"/>
                                  </a:solidFill>
                                  <a:latin typeface="Cambria Math" panose="02040503050406030204" pitchFamily="18" charset="0"/>
                                </a:rPr>
                                <m:t>𝐶</m:t>
                              </m:r>
                              <m:d>
                                <m:dPr>
                                  <m:ctrlPr>
                                    <a:rPr lang="en-US" sz="2200" i="1">
                                      <a:solidFill>
                                        <a:srgbClr val="0070C0"/>
                                      </a:solidFill>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𝐽</m:t>
                                      </m:r>
                                    </m:e>
                                    <m:sub>
                                      <m:r>
                                        <a:rPr lang="en-US" sz="2200" i="1">
                                          <a:solidFill>
                                            <a:srgbClr val="0070C0"/>
                                          </a:solidFill>
                                          <a:latin typeface="Cambria Math" panose="02040503050406030204" pitchFamily="18" charset="0"/>
                                        </a:rPr>
                                        <m:t>𝑖</m:t>
                                      </m:r>
                                      <m:r>
                                        <a:rPr lang="en-US" sz="2200" i="1">
                                          <a:solidFill>
                                            <a:srgbClr val="0070C0"/>
                                          </a:solidFill>
                                          <a:latin typeface="Cambria Math" panose="02040503050406030204" pitchFamily="18" charset="0"/>
                                        </a:rPr>
                                        <m:t>−1</m:t>
                                      </m:r>
                                    </m:sub>
                                  </m:sSub>
                                  <m:r>
                                    <a:rPr lang="en-US" sz="2200" i="1">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e>
                              </m:d>
                              <m:r>
                                <a:rPr lang="en-US" sz="2200" b="0" i="1" smtClean="0">
                                  <a:solidFill>
                                    <a:srgbClr val="0070C0"/>
                                  </a:solidFill>
                                  <a:latin typeface="Cambria Math" panose="02040503050406030204" pitchFamily="18" charset="0"/>
                                </a:rPr>
                                <m:t>,</m:t>
                              </m:r>
                              <m:r>
                                <a:rPr lang="en-US" sz="2200" i="1">
                                  <a:solidFill>
                                    <a:srgbClr val="0070C0"/>
                                  </a:solidFill>
                                  <a:latin typeface="Cambria Math" panose="02040503050406030204" pitchFamily="18" charset="0"/>
                                </a:rPr>
                                <m:t>𝐶</m:t>
                              </m:r>
                              <m:d>
                                <m:dPr>
                                  <m:ctrlPr>
                                    <a:rPr lang="en-US" sz="2200" i="1">
                                      <a:solidFill>
                                        <a:srgbClr val="0070C0"/>
                                      </a:solidFill>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𝐽</m:t>
                                      </m:r>
                                    </m:e>
                                    <m:sub>
                                      <m:r>
                                        <a:rPr lang="en-US" sz="2200" i="1">
                                          <a:solidFill>
                                            <a:srgbClr val="0070C0"/>
                                          </a:solidFill>
                                          <a:latin typeface="Cambria Math" panose="02040503050406030204" pitchFamily="18" charset="0"/>
                                        </a:rPr>
                                        <m:t>𝑖</m:t>
                                      </m:r>
                                    </m:sub>
                                  </m:sSub>
                                  <m:r>
                                    <a:rPr lang="en-US" sz="2200" i="1">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r>
                                    <a:rPr lang="en-US" sz="2200" b="0" i="1" smtClean="0">
                                      <a:solidFill>
                                        <a:srgbClr val="0070C0"/>
                                      </a:solidFill>
                                      <a:latin typeface="Cambria Math" panose="02040503050406030204" pitchFamily="18" charset="0"/>
                                    </a:rPr>
                                    <m:t>−1</m:t>
                                  </m:r>
                                </m:e>
                              </m:d>
                            </m:e>
                          </m:d>
                        </m:e>
                      </m:func>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𝑝</m:t>
                      </m:r>
                      <m:d>
                        <m:dPr>
                          <m:ctrlPr>
                            <a:rPr lang="en-US" sz="2200" b="0" i="1" smtClean="0">
                              <a:solidFill>
                                <a:srgbClr val="0070C0"/>
                              </a:solidFill>
                              <a:latin typeface="Cambria Math" panose="02040503050406030204" pitchFamily="18" charset="0"/>
                            </a:rPr>
                          </m:ctrlPr>
                        </m:dPr>
                        <m:e>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𝑖</m:t>
                              </m:r>
                            </m:sub>
                          </m:sSub>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e>
                      </m:d>
                      <m:r>
                        <a:rPr lang="en-US" sz="2200" b="0" i="1" smtClean="0">
                          <a:solidFill>
                            <a:srgbClr val="0070C0"/>
                          </a:solidFill>
                          <a:latin typeface="Cambria Math" panose="02040503050406030204" pitchFamily="18" charset="0"/>
                        </a:rPr>
                        <m:t>, </m:t>
                      </m:r>
                      <m:r>
                        <m:rPr>
                          <m:sty m:val="p"/>
                        </m:rPr>
                        <a:rPr lang="en-US" sz="2200" b="0" i="0" smtClean="0">
                          <a:solidFill>
                            <a:srgbClr val="0070C0"/>
                          </a:solidFill>
                          <a:latin typeface="Cambria Math" panose="02040503050406030204" pitchFamily="18" charset="0"/>
                        </a:rPr>
                        <m:t>for</m:t>
                      </m:r>
                      <m:r>
                        <a:rPr lang="en-US" sz="2200" b="0" i="0" smtClean="0">
                          <a:solidFill>
                            <a:srgbClr val="0070C0"/>
                          </a:solidFill>
                          <a:latin typeface="Cambria Math" panose="02040503050406030204" pitchFamily="18" charset="0"/>
                        </a:rPr>
                        <m:t> </m:t>
                      </m:r>
                      <m:r>
                        <a:rPr lang="en-US" sz="2200" b="0" i="1" smtClean="0">
                          <a:solidFill>
                            <a:srgbClr val="0070C0"/>
                          </a:solidFill>
                          <a:latin typeface="Cambria Math" panose="02040503050406030204" pitchFamily="18" charset="0"/>
                        </a:rPr>
                        <m:t>𝑖</m:t>
                      </m:r>
                      <m:r>
                        <a:rPr lang="en-US" sz="2200" b="0" i="1" smtClean="0">
                          <a:solidFill>
                            <a:srgbClr val="0070C0"/>
                          </a:solidFill>
                          <a:latin typeface="Cambria Math" panose="02040503050406030204" pitchFamily="18" charset="0"/>
                        </a:rPr>
                        <m:t>=2,…,</m:t>
                      </m:r>
                      <m:r>
                        <a:rPr lang="en-US" sz="2200" b="0" i="1" smtClean="0">
                          <a:solidFill>
                            <a:srgbClr val="0070C0"/>
                          </a:solidFill>
                          <a:latin typeface="Cambria Math" panose="02040503050406030204" pitchFamily="18" charset="0"/>
                        </a:rPr>
                        <m:t>𝑛</m:t>
                      </m:r>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r>
                        <a:rPr lang="en-US" sz="2200" b="0" i="1" smtClean="0">
                          <a:solidFill>
                            <a:srgbClr val="0070C0"/>
                          </a:solidFill>
                          <a:latin typeface="Cambria Math" panose="02040503050406030204" pitchFamily="18" charset="0"/>
                        </a:rPr>
                        <m:t>=2,…,</m:t>
                      </m:r>
                      <m:r>
                        <a:rPr lang="en-US" sz="2200" b="0" i="1" smtClean="0">
                          <a:solidFill>
                            <a:srgbClr val="0070C0"/>
                          </a:solidFill>
                          <a:latin typeface="Cambria Math" panose="02040503050406030204" pitchFamily="18" charset="0"/>
                        </a:rPr>
                        <m:t>𝑚</m:t>
                      </m:r>
                      <m:r>
                        <a:rPr lang="en-US" sz="2200" b="0" i="1" smtClean="0">
                          <a:solidFill>
                            <a:srgbClr val="0070C0"/>
                          </a:solidFill>
                          <a:latin typeface="Cambria Math" panose="02040503050406030204" pitchFamily="18" charset="0"/>
                        </a:rPr>
                        <m:t>.</m:t>
                      </m:r>
                    </m:oMath>
                  </m:oMathPara>
                </a14:m>
                <a:endParaRPr lang="en-US" sz="2200" b="0" dirty="0">
                  <a:solidFill>
                    <a:srgbClr val="0070C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𝐶</m:t>
                          </m:r>
                        </m:e>
                        <m:sub>
                          <m:r>
                            <a:rPr lang="en-US" sz="2200" b="0" i="1" smtClean="0">
                              <a:solidFill>
                                <a:srgbClr val="0070C0"/>
                              </a:solidFill>
                              <a:latin typeface="Cambria Math" panose="02040503050406030204" pitchFamily="18" charset="0"/>
                            </a:rPr>
                            <m:t>𝑚𝑎𝑥</m:t>
                          </m:r>
                        </m:sub>
                      </m:sSub>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𝐶</m:t>
                      </m:r>
                      <m:r>
                        <a:rPr lang="en-US" sz="2200" b="0" i="1" smtClean="0">
                          <a:solidFill>
                            <a:srgbClr val="0070C0"/>
                          </a:solidFill>
                          <a:latin typeface="Cambria Math" panose="02040503050406030204" pitchFamily="18" charset="0"/>
                        </a:rPr>
                        <m:t>(</m:t>
                      </m:r>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𝐽</m:t>
                          </m:r>
                        </m:e>
                        <m:sub>
                          <m:r>
                            <a:rPr lang="en-US" sz="2200" b="0" i="1" smtClean="0">
                              <a:solidFill>
                                <a:srgbClr val="0070C0"/>
                              </a:solidFill>
                              <a:latin typeface="Cambria Math" panose="02040503050406030204" pitchFamily="18" charset="0"/>
                            </a:rPr>
                            <m:t>𝑛</m:t>
                          </m:r>
                        </m:sub>
                      </m:sSub>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𝑚</m:t>
                      </m:r>
                      <m:r>
                        <a:rPr lang="en-US" sz="2200" b="0" i="1" smtClean="0">
                          <a:solidFill>
                            <a:srgbClr val="0070C0"/>
                          </a:solidFill>
                          <a:latin typeface="Cambria Math" panose="02040503050406030204" pitchFamily="18" charset="0"/>
                        </a:rPr>
                        <m:t>)</m:t>
                      </m:r>
                    </m:oMath>
                  </m:oMathPara>
                </a14:m>
                <a:endParaRPr lang="en-US" sz="2200" dirty="0">
                  <a:solidFill>
                    <a:srgbClr val="0070C0"/>
                  </a:solidFill>
                </a:endParaRPr>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F8B0B68-E487-4A39-9701-0CDD98E30B5F}"/>
                  </a:ext>
                </a:extLst>
              </p:cNvPr>
              <p:cNvSpPr>
                <a:spLocks noGrp="1" noRot="1" noChangeAspect="1" noMove="1" noResize="1" noEditPoints="1" noAdjustHandles="1" noChangeArrowheads="1" noChangeShapeType="1" noTextEdit="1"/>
              </p:cNvSpPr>
              <p:nvPr>
                <p:ph idx="1"/>
              </p:nvPr>
            </p:nvSpPr>
            <p:spPr>
              <a:xfrm>
                <a:off x="1593436" y="1279600"/>
                <a:ext cx="9782801" cy="4892600"/>
              </a:xfrm>
              <a:blipFill>
                <a:blip r:embed="rId2"/>
                <a:stretch>
                  <a:fillRect l="-1433" t="-3113"/>
                </a:stretch>
              </a:blipFill>
            </p:spPr>
            <p:txBody>
              <a:bodyPr/>
              <a:lstStyle/>
              <a:p>
                <a:r>
                  <a:rPr lang="id-ID">
                    <a:noFill/>
                  </a:rPr>
                  <a:t> </a:t>
                </a:r>
              </a:p>
            </p:txBody>
          </p:sp>
        </mc:Fallback>
      </mc:AlternateContent>
    </p:spTree>
    <p:extLst>
      <p:ext uri="{BB962C8B-B14F-4D97-AF65-F5344CB8AC3E}">
        <p14:creationId xmlns:p14="http://schemas.microsoft.com/office/powerpoint/2010/main" val="378931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4498-26F5-4A0C-91EB-B07514F423D3}"/>
              </a:ext>
            </a:extLst>
          </p:cNvPr>
          <p:cNvSpPr>
            <a:spLocks noGrp="1"/>
          </p:cNvSpPr>
          <p:nvPr>
            <p:ph type="title"/>
          </p:nvPr>
        </p:nvSpPr>
        <p:spPr/>
        <p:txBody>
          <a:bodyPr/>
          <a:lstStyle/>
          <a:p>
            <a:r>
              <a:rPr lang="en-US" b="1" dirty="0"/>
              <a:t>Stochastic Fractal Search (SFS) Algorithm</a:t>
            </a:r>
            <a:endParaRPr lang="id-ID" b="1" dirty="0"/>
          </a:p>
        </p:txBody>
      </p:sp>
      <p:sp>
        <p:nvSpPr>
          <p:cNvPr id="3" name="Content Placeholder 2">
            <a:extLst>
              <a:ext uri="{FF2B5EF4-FFF2-40B4-BE49-F238E27FC236}">
                <a16:creationId xmlns:a16="http://schemas.microsoft.com/office/drawing/2014/main" id="{5E7687C4-9B8D-4395-AF02-36F76E5F6B50}"/>
              </a:ext>
            </a:extLst>
          </p:cNvPr>
          <p:cNvSpPr>
            <a:spLocks noGrp="1"/>
          </p:cNvSpPr>
          <p:nvPr>
            <p:ph idx="1"/>
          </p:nvPr>
        </p:nvSpPr>
        <p:spPr/>
        <p:txBody>
          <a:bodyPr>
            <a:normAutofit/>
          </a:bodyPr>
          <a:lstStyle/>
          <a:p>
            <a:r>
              <a:rPr lang="en-US" dirty="0"/>
              <a:t>The stochastic fractal search (SFS) algorithm is an improved procedure of fractal search algorithm inspired by growth natural phenomenon. </a:t>
            </a:r>
          </a:p>
          <a:p>
            <a:r>
              <a:rPr lang="en-US" dirty="0"/>
              <a:t>To obtain the optimal solution of an optimization problem, SFS algorithm uses characteristic of fractal leading to growth of random fractal by having good performance in accuracy and time consumption. </a:t>
            </a:r>
          </a:p>
          <a:p>
            <a:r>
              <a:rPr lang="en-US" dirty="0"/>
              <a:t>SFS procedure begins with process of diffusion and follows with updating process, which are described below. </a:t>
            </a:r>
            <a:endParaRPr lang="id-ID" dirty="0"/>
          </a:p>
        </p:txBody>
      </p:sp>
    </p:spTree>
    <p:extLst>
      <p:ext uri="{BB962C8B-B14F-4D97-AF65-F5344CB8AC3E}">
        <p14:creationId xmlns:p14="http://schemas.microsoft.com/office/powerpoint/2010/main" val="314297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4498-26F5-4A0C-91EB-B07514F423D3}"/>
              </a:ext>
            </a:extLst>
          </p:cNvPr>
          <p:cNvSpPr>
            <a:spLocks noGrp="1"/>
          </p:cNvSpPr>
          <p:nvPr>
            <p:ph type="title"/>
          </p:nvPr>
        </p:nvSpPr>
        <p:spPr>
          <a:xfrm>
            <a:off x="1593436" y="449358"/>
            <a:ext cx="9782801" cy="802928"/>
          </a:xfrm>
        </p:spPr>
        <p:txBody>
          <a:bodyPr/>
          <a:lstStyle/>
          <a:p>
            <a:r>
              <a:rPr lang="en-US" b="1" dirty="0"/>
              <a:t>Diffusion Process</a:t>
            </a:r>
            <a:endParaRPr lang="id-ID"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7687C4-9B8D-4395-AF02-36F76E5F6B50}"/>
                  </a:ext>
                </a:extLst>
              </p:cNvPr>
              <p:cNvSpPr>
                <a:spLocks noGrp="1"/>
              </p:cNvSpPr>
              <p:nvPr>
                <p:ph idx="1"/>
              </p:nvPr>
            </p:nvSpPr>
            <p:spPr>
              <a:xfrm>
                <a:off x="1593436" y="1252287"/>
                <a:ext cx="9782801" cy="4919914"/>
              </a:xfrm>
            </p:spPr>
            <p:txBody>
              <a:bodyPr>
                <a:normAutofit/>
              </a:bodyPr>
              <a:lstStyle/>
              <a:p>
                <a:pPr marL="0" indent="0" algn="just">
                  <a:buNone/>
                </a:pPr>
                <a:r>
                  <a:rPr lang="en-US" dirty="0"/>
                  <a:t>	Each particle,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m:t>
                            </m:r>
                          </m:sub>
                        </m:sSub>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m:t>
                        </m:r>
                      </m:sub>
                    </m:sSub>
                  </m:oMath>
                </a14:m>
                <a:r>
                  <a:rPr lang="en-US" dirty="0"/>
                  <a:t> is the number of particles in search space for time step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diffuses around from the current position and creates new particles using Gaussian walk. The new particles of the SFS algorithm,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are mathematically generated by following equation :</a:t>
                </a:r>
              </a:p>
              <a:p>
                <a:pPr marL="0" indent="0" algn="just">
                  <a:buNone/>
                </a:pPr>
                <a14:m>
                  <m:oMathPara xmlns:m="http://schemas.openxmlformats.org/officeDocument/2006/math">
                    <m:oMathParaPr>
                      <m:jc m:val="centerGroup"/>
                    </m:oMathParaPr>
                    <m:oMath xmlns:m="http://schemas.openxmlformats.org/officeDocument/2006/math">
                      <m:sSubSup>
                        <m:sSubSupPr>
                          <m:ctrlPr>
                            <a:rPr lang="en-US" sz="2000" i="1" smtClean="0">
                              <a:ln w="0">
                                <a:noFill/>
                              </a:ln>
                              <a:solidFill>
                                <a:srgbClr val="0070C0"/>
                              </a:solidFill>
                              <a:effectLst/>
                              <a:latin typeface="Cambria Math" panose="02040503050406030204" pitchFamily="18" charset="0"/>
                            </a:rPr>
                          </m:ctrlPr>
                        </m:sSubSupPr>
                        <m:e>
                          <m:r>
                            <a:rPr lang="en-US" sz="2000" i="1" smtClean="0">
                              <a:ln w="0">
                                <a:noFill/>
                              </a:ln>
                              <a:solidFill>
                                <a:srgbClr val="0070C0"/>
                              </a:solidFill>
                              <a:effectLst/>
                              <a:latin typeface="Cambria Math" panose="02040503050406030204" pitchFamily="18" charset="0"/>
                            </a:rPr>
                            <m:t>𝑋</m:t>
                          </m:r>
                        </m:e>
                        <m:sub>
                          <m:r>
                            <a:rPr lang="en-US" sz="2000" i="1" smtClean="0">
                              <a:ln w="0">
                                <a:noFill/>
                              </a:ln>
                              <a:solidFill>
                                <a:srgbClr val="0070C0"/>
                              </a:solidFill>
                              <a:effectLst/>
                              <a:latin typeface="Cambria Math" panose="02040503050406030204" pitchFamily="18" charset="0"/>
                            </a:rPr>
                            <m:t>𝑖</m:t>
                          </m:r>
                        </m:sub>
                        <m:sup>
                          <m:r>
                            <a:rPr lang="en-US" sz="2000" i="1" smtClean="0">
                              <a:ln w="0">
                                <a:noFill/>
                              </a:ln>
                              <a:solidFill>
                                <a:srgbClr val="0070C0"/>
                              </a:solidFill>
                              <a:effectLst/>
                              <a:latin typeface="Cambria Math" panose="02040503050406030204" pitchFamily="18" charset="0"/>
                            </a:rPr>
                            <m:t>𝑡</m:t>
                          </m:r>
                          <m:r>
                            <a:rPr lang="en-US" sz="2000" i="1" smtClean="0">
                              <a:ln w="0">
                                <a:noFill/>
                              </a:ln>
                              <a:solidFill>
                                <a:srgbClr val="0070C0"/>
                              </a:solidFill>
                              <a:effectLst/>
                              <a:latin typeface="Cambria Math" panose="02040503050406030204" pitchFamily="18" charset="0"/>
                            </a:rPr>
                            <m:t>+1</m:t>
                          </m:r>
                        </m:sup>
                      </m:sSubSup>
                      <m:r>
                        <a:rPr lang="en-US" sz="2000" i="1" smtClean="0">
                          <a:ln w="0">
                            <a:noFill/>
                          </a:ln>
                          <a:solidFill>
                            <a:srgbClr val="0070C0"/>
                          </a:solidFill>
                          <a:effectLst/>
                          <a:latin typeface="Cambria Math" panose="02040503050406030204" pitchFamily="18" charset="0"/>
                        </a:rPr>
                        <m:t>=</m:t>
                      </m:r>
                      <m:d>
                        <m:dPr>
                          <m:begChr m:val="{"/>
                          <m:endChr m:val=""/>
                          <m:ctrlPr>
                            <a:rPr lang="en-US" sz="2000" i="1" smtClean="0">
                              <a:ln w="0">
                                <a:noFill/>
                              </a:ln>
                              <a:solidFill>
                                <a:srgbClr val="0070C0"/>
                              </a:solidFill>
                              <a:effectLst/>
                              <a:latin typeface="Cambria Math" panose="02040503050406030204" pitchFamily="18" charset="0"/>
                            </a:rPr>
                          </m:ctrlPr>
                        </m:dPr>
                        <m:e>
                          <m:eqArr>
                            <m:eqArrPr>
                              <m:ctrlPr>
                                <a:rPr lang="en-US" sz="2000" i="1" smtClean="0">
                                  <a:ln w="0">
                                    <a:noFill/>
                                  </a:ln>
                                  <a:solidFill>
                                    <a:srgbClr val="0070C0"/>
                                  </a:solidFill>
                                  <a:effectLst/>
                                  <a:latin typeface="Cambria Math" panose="02040503050406030204" pitchFamily="18" charset="0"/>
                                </a:rPr>
                              </m:ctrlPr>
                            </m:eqArrPr>
                            <m:e>
                              <m:r>
                                <a:rPr lang="en-US" sz="2000" i="1" smtClean="0">
                                  <a:ln w="0">
                                    <a:noFill/>
                                  </a:ln>
                                  <a:solidFill>
                                    <a:srgbClr val="0070C0"/>
                                  </a:solidFill>
                                  <a:effectLst/>
                                  <a:latin typeface="Cambria Math" panose="02040503050406030204" pitchFamily="18" charset="0"/>
                                </a:rPr>
                                <m:t>𝐺𝑎𝑢𝑠𝑠𝑖𝑎𝑛</m:t>
                              </m:r>
                              <m:d>
                                <m:dPr>
                                  <m:ctrlPr>
                                    <a:rPr lang="en-US" sz="2000" i="1" smtClean="0">
                                      <a:ln w="0">
                                        <a:noFill/>
                                      </a:ln>
                                      <a:solidFill>
                                        <a:srgbClr val="0070C0"/>
                                      </a:solidFill>
                                      <a:effectLst/>
                                      <a:latin typeface="Cambria Math" panose="02040503050406030204" pitchFamily="18" charset="0"/>
                                    </a:rPr>
                                  </m:ctrlPr>
                                </m:dPr>
                                <m:e>
                                  <m:sSub>
                                    <m:sSub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sSubPr>
                                    <m:e>
                                      <m:r>
                                        <a:rPr lang="en-US" sz="2000" i="1" smtClean="0">
                                          <a:ln w="0">
                                            <a:noFill/>
                                          </a:ln>
                                          <a:solidFill>
                                            <a:srgbClr val="0070C0"/>
                                          </a:solidFill>
                                          <a:effectLst/>
                                          <a:latin typeface="Cambria Math" panose="02040503050406030204" pitchFamily="18" charset="0"/>
                                          <a:ea typeface="Cambria Math" panose="02040503050406030204" pitchFamily="18" charset="0"/>
                                        </a:rPr>
                                        <m:t>𝜇</m:t>
                                      </m:r>
                                    </m:e>
                                    <m:sub>
                                      <m:sSub>
                                        <m:sSub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sSubPr>
                                        <m:e>
                                          <m:r>
                                            <a:rPr lang="en-US" sz="2000" i="1" smtClean="0">
                                              <a:ln w="0">
                                                <a:noFill/>
                                              </a:ln>
                                              <a:solidFill>
                                                <a:srgbClr val="0070C0"/>
                                              </a:solidFill>
                                              <a:effectLst/>
                                              <a:latin typeface="Cambria Math" panose="02040503050406030204" pitchFamily="18" charset="0"/>
                                              <a:ea typeface="Cambria Math" panose="02040503050406030204" pitchFamily="18" charset="0"/>
                                            </a:rPr>
                                            <m:t>𝑥</m:t>
                                          </m:r>
                                        </m:e>
                                        <m:sub>
                                          <m:r>
                                            <a:rPr lang="en-US" sz="2000" i="1" smtClean="0">
                                              <a:ln w="0">
                                                <a:noFill/>
                                              </a:ln>
                                              <a:solidFill>
                                                <a:srgbClr val="0070C0"/>
                                              </a:solidFill>
                                              <a:effectLst/>
                                              <a:latin typeface="Cambria Math" panose="02040503050406030204" pitchFamily="18" charset="0"/>
                                              <a:ea typeface="Cambria Math" panose="02040503050406030204" pitchFamily="18" charset="0"/>
                                            </a:rPr>
                                            <m:t>𝑏𝑒𝑠𝑡</m:t>
                                          </m:r>
                                        </m:sub>
                                      </m:sSub>
                                    </m:sub>
                                  </m:sSub>
                                  <m:r>
                                    <a:rPr lang="en-US" sz="2000" i="1" smtClean="0">
                                      <a:ln w="0">
                                        <a:noFill/>
                                      </a:ln>
                                      <a:solidFill>
                                        <a:srgbClr val="0070C0"/>
                                      </a:solidFill>
                                      <a:effectLst/>
                                      <a:latin typeface="Cambria Math" panose="02040503050406030204" pitchFamily="18" charset="0"/>
                                      <a:ea typeface="Cambria Math" panose="02040503050406030204" pitchFamily="18" charset="0"/>
                                    </a:rPr>
                                    <m:t>,</m:t>
                                  </m:r>
                                  <m:r>
                                    <a:rPr lang="en-US" sz="2000" i="1" smtClean="0">
                                      <a:ln w="0">
                                        <a:noFill/>
                                      </a:ln>
                                      <a:solidFill>
                                        <a:srgbClr val="0070C0"/>
                                      </a:solidFill>
                                      <a:effectLst/>
                                      <a:latin typeface="Cambria Math" panose="02040503050406030204" pitchFamily="18" charset="0"/>
                                      <a:ea typeface="Cambria Math" panose="02040503050406030204" pitchFamily="18" charset="0"/>
                                    </a:rPr>
                                    <m:t>𝜎</m:t>
                                  </m:r>
                                </m:e>
                              </m:d>
                              <m:r>
                                <a:rPr lang="en-US" sz="2000" i="1" smtClean="0">
                                  <a:ln w="0">
                                    <a:noFill/>
                                  </a:ln>
                                  <a:solidFill>
                                    <a:srgbClr val="0070C0"/>
                                  </a:solidFill>
                                  <a:effectLst/>
                                  <a:latin typeface="Cambria Math" panose="02040503050406030204" pitchFamily="18" charset="0"/>
                                  <a:ea typeface="Cambria Math" panose="02040503050406030204" pitchFamily="18" charset="0"/>
                                </a:rPr>
                                <m:t>+</m:t>
                              </m:r>
                              <m:d>
                                <m:d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dPr>
                                <m:e>
                                  <m:r>
                                    <a:rPr lang="en-US" sz="2000" i="1" smtClean="0">
                                      <a:ln w="0">
                                        <a:noFill/>
                                      </a:ln>
                                      <a:solidFill>
                                        <a:srgbClr val="0070C0"/>
                                      </a:solidFill>
                                      <a:effectLst/>
                                      <a:latin typeface="Cambria Math" panose="02040503050406030204" pitchFamily="18" charset="0"/>
                                      <a:ea typeface="Cambria Math" panose="02040503050406030204" pitchFamily="18" charset="0"/>
                                    </a:rPr>
                                    <m:t>𝜀</m:t>
                                  </m:r>
                                  <m:r>
                                    <a:rPr lang="en-US" sz="2000" i="1" smtClean="0">
                                      <a:ln w="0">
                                        <a:noFill/>
                                      </a:ln>
                                      <a:solidFill>
                                        <a:srgbClr val="0070C0"/>
                                      </a:solidFill>
                                      <a:effectLst/>
                                      <a:latin typeface="Cambria Math" panose="02040503050406030204" pitchFamily="18" charset="0"/>
                                      <a:ea typeface="Cambria Math" panose="02040503050406030204" pitchFamily="18" charset="0"/>
                                    </a:rPr>
                                    <m:t>×</m:t>
                                  </m:r>
                                  <m:sSub>
                                    <m:sSub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sSubPr>
                                    <m:e>
                                      <m:r>
                                        <a:rPr lang="en-US" sz="2000" i="1" smtClean="0">
                                          <a:ln w="0">
                                            <a:noFill/>
                                          </a:ln>
                                          <a:solidFill>
                                            <a:srgbClr val="0070C0"/>
                                          </a:solidFill>
                                          <a:effectLst/>
                                          <a:latin typeface="Cambria Math" panose="02040503050406030204" pitchFamily="18" charset="0"/>
                                          <a:ea typeface="Cambria Math" panose="02040503050406030204" pitchFamily="18" charset="0"/>
                                        </a:rPr>
                                        <m:t>𝑋</m:t>
                                      </m:r>
                                    </m:e>
                                    <m:sub>
                                      <m:r>
                                        <a:rPr lang="en-US" sz="2000" i="1" smtClean="0">
                                          <a:ln w="0">
                                            <a:noFill/>
                                          </a:ln>
                                          <a:solidFill>
                                            <a:srgbClr val="0070C0"/>
                                          </a:solidFill>
                                          <a:effectLst/>
                                          <a:latin typeface="Cambria Math" panose="02040503050406030204" pitchFamily="18" charset="0"/>
                                          <a:ea typeface="Cambria Math" panose="02040503050406030204" pitchFamily="18" charset="0"/>
                                        </a:rPr>
                                        <m:t>𝑏𝑒𝑠𝑡</m:t>
                                      </m:r>
                                    </m:sub>
                                  </m:sSub>
                                  <m:r>
                                    <a:rPr lang="en-US" sz="2000" i="1" smtClean="0">
                                      <a:ln w="0">
                                        <a:noFill/>
                                      </a:ln>
                                      <a:solidFill>
                                        <a:srgbClr val="0070C0"/>
                                      </a:solidFill>
                                      <a:effectLst/>
                                      <a:latin typeface="Cambria Math" panose="02040503050406030204" pitchFamily="18" charset="0"/>
                                      <a:ea typeface="Cambria Math" panose="02040503050406030204" pitchFamily="18" charset="0"/>
                                    </a:rPr>
                                    <m:t>−</m:t>
                                  </m:r>
                                  <m:sSup>
                                    <m:sSup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sSupPr>
                                    <m:e>
                                      <m:r>
                                        <a:rPr lang="en-US" sz="2000" i="1" smtClean="0">
                                          <a:ln w="0">
                                            <a:noFill/>
                                          </a:ln>
                                          <a:solidFill>
                                            <a:srgbClr val="0070C0"/>
                                          </a:solidFill>
                                          <a:effectLst/>
                                          <a:latin typeface="Cambria Math" panose="02040503050406030204" pitchFamily="18" charset="0"/>
                                          <a:ea typeface="Cambria Math" panose="02040503050406030204" pitchFamily="18" charset="0"/>
                                        </a:rPr>
                                        <m:t>𝜀</m:t>
                                      </m:r>
                                    </m:e>
                                    <m:sup>
                                      <m:r>
                                        <a:rPr lang="en-US" sz="2000" i="1" smtClean="0">
                                          <a:ln w="0">
                                            <a:noFill/>
                                          </a:ln>
                                          <a:solidFill>
                                            <a:srgbClr val="0070C0"/>
                                          </a:solidFill>
                                          <a:effectLst/>
                                          <a:latin typeface="Cambria Math" panose="02040503050406030204" pitchFamily="18" charset="0"/>
                                          <a:ea typeface="Cambria Math" panose="02040503050406030204" pitchFamily="18" charset="0"/>
                                        </a:rPr>
                                        <m:t>′</m:t>
                                      </m:r>
                                    </m:sup>
                                  </m:sSup>
                                  <m:r>
                                    <a:rPr lang="en-US" sz="2000" i="1" smtClean="0">
                                      <a:ln w="0">
                                        <a:noFill/>
                                      </a:ln>
                                      <a:solidFill>
                                        <a:srgbClr val="0070C0"/>
                                      </a:solidFill>
                                      <a:effectLst/>
                                      <a:latin typeface="Cambria Math" panose="02040503050406030204" pitchFamily="18" charset="0"/>
                                      <a:ea typeface="Cambria Math" panose="02040503050406030204" pitchFamily="18" charset="0"/>
                                    </a:rPr>
                                    <m:t>×</m:t>
                                  </m:r>
                                  <m:sSubSup>
                                    <m:sSubSup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sSubSupPr>
                                    <m:e>
                                      <m:r>
                                        <a:rPr lang="en-US" sz="2000" i="1" smtClean="0">
                                          <a:ln w="0">
                                            <a:noFill/>
                                          </a:ln>
                                          <a:solidFill>
                                            <a:srgbClr val="0070C0"/>
                                          </a:solidFill>
                                          <a:effectLst/>
                                          <a:latin typeface="Cambria Math" panose="02040503050406030204" pitchFamily="18" charset="0"/>
                                          <a:ea typeface="Cambria Math" panose="02040503050406030204" pitchFamily="18" charset="0"/>
                                        </a:rPr>
                                        <m:t>𝑋</m:t>
                                      </m:r>
                                    </m:e>
                                    <m:sub>
                                      <m:r>
                                        <a:rPr lang="en-US" sz="2000" i="1" smtClean="0">
                                          <a:ln w="0">
                                            <a:noFill/>
                                          </a:ln>
                                          <a:solidFill>
                                            <a:srgbClr val="0070C0"/>
                                          </a:solidFill>
                                          <a:effectLst/>
                                          <a:latin typeface="Cambria Math" panose="02040503050406030204" pitchFamily="18" charset="0"/>
                                          <a:ea typeface="Cambria Math" panose="02040503050406030204" pitchFamily="18" charset="0"/>
                                        </a:rPr>
                                        <m:t>𝑖</m:t>
                                      </m:r>
                                    </m:sub>
                                    <m:sup>
                                      <m:r>
                                        <a:rPr lang="en-US" sz="2000" i="1" smtClean="0">
                                          <a:ln w="0">
                                            <a:noFill/>
                                          </a:ln>
                                          <a:solidFill>
                                            <a:srgbClr val="0070C0"/>
                                          </a:solidFill>
                                          <a:effectLst/>
                                          <a:latin typeface="Cambria Math" panose="02040503050406030204" pitchFamily="18" charset="0"/>
                                          <a:ea typeface="Cambria Math" panose="02040503050406030204" pitchFamily="18" charset="0"/>
                                        </a:rPr>
                                        <m:t>𝑡</m:t>
                                      </m:r>
                                    </m:sup>
                                  </m:sSubSup>
                                </m:e>
                              </m:d>
                              <m:r>
                                <a:rPr lang="en-US" sz="2000" i="1" smtClean="0">
                                  <a:ln w="0">
                                    <a:noFill/>
                                  </a:ln>
                                  <a:solidFill>
                                    <a:srgbClr val="0070C0"/>
                                  </a:solidFill>
                                  <a:effectLst/>
                                  <a:latin typeface="Cambria Math" panose="02040503050406030204" pitchFamily="18" charset="0"/>
                                  <a:ea typeface="Cambria Math" panose="02040503050406030204" pitchFamily="18" charset="0"/>
                                </a:rPr>
                                <m:t>,  </m:t>
                              </m:r>
                              <m:r>
                                <a:rPr lang="en-US" sz="2000" i="1">
                                  <a:ln w="0">
                                    <a:noFill/>
                                  </a:ln>
                                  <a:solidFill>
                                    <a:srgbClr val="0070C0"/>
                                  </a:solidFill>
                                  <a:effectLst/>
                                  <a:latin typeface="Cambria Math" panose="02040503050406030204" pitchFamily="18" charset="0"/>
                                  <a:ea typeface="Cambria Math" panose="02040503050406030204" pitchFamily="18" charset="0"/>
                                </a:rPr>
                                <m:t>𝑖𝑓</m:t>
                              </m:r>
                              <m:r>
                                <a:rPr lang="en-US" sz="2000" i="1">
                                  <a:ln w="0">
                                    <a:noFill/>
                                  </a:ln>
                                  <a:solidFill>
                                    <a:srgbClr val="0070C0"/>
                                  </a:solidFill>
                                  <a:effectLst/>
                                  <a:latin typeface="Cambria Math" panose="02040503050406030204" pitchFamily="18" charset="0"/>
                                  <a:ea typeface="Cambria Math" panose="02040503050406030204" pitchFamily="18" charset="0"/>
                                </a:rPr>
                                <m:t> </m:t>
                              </m:r>
                              <m:r>
                                <a:rPr lang="en-US" sz="2000" i="1">
                                  <a:ln w="0">
                                    <a:noFill/>
                                  </a:ln>
                                  <a:solidFill>
                                    <a:srgbClr val="0070C0"/>
                                  </a:solidFill>
                                  <a:effectLst/>
                                  <a:latin typeface="Cambria Math" panose="02040503050406030204" pitchFamily="18" charset="0"/>
                                  <a:ea typeface="Cambria Math" panose="02040503050406030204" pitchFamily="18" charset="0"/>
                                </a:rPr>
                                <m:t>𝑟𝑎𝑛𝑑</m:t>
                              </m:r>
                              <m:r>
                                <a:rPr lang="en-US" sz="2000" i="1" smtClean="0">
                                  <a:ln w="0">
                                    <a:noFill/>
                                  </a:ln>
                                  <a:solidFill>
                                    <a:srgbClr val="0070C0"/>
                                  </a:solidFill>
                                  <a:effectLst/>
                                  <a:latin typeface="Cambria Math" panose="02040503050406030204" pitchFamily="18" charset="0"/>
                                  <a:ea typeface="Cambria Math" panose="02040503050406030204" pitchFamily="18" charset="0"/>
                                </a:rPr>
                                <m:t>&lt;</m:t>
                              </m:r>
                              <m:sSub>
                                <m:sSubPr>
                                  <m:ctrlPr>
                                    <a:rPr lang="en-US" sz="2000" i="1">
                                      <a:ln w="0">
                                        <a:noFill/>
                                      </a:ln>
                                      <a:solidFill>
                                        <a:srgbClr val="0070C0"/>
                                      </a:solidFill>
                                      <a:effectLst/>
                                      <a:latin typeface="Cambria Math" panose="02040503050406030204" pitchFamily="18" charset="0"/>
                                      <a:ea typeface="Cambria Math" panose="02040503050406030204" pitchFamily="18" charset="0"/>
                                    </a:rPr>
                                  </m:ctrlPr>
                                </m:sSubPr>
                                <m:e>
                                  <m:r>
                                    <a:rPr lang="en-US" sz="2000" i="1">
                                      <a:ln w="0">
                                        <a:noFill/>
                                      </a:ln>
                                      <a:solidFill>
                                        <a:srgbClr val="0070C0"/>
                                      </a:solidFill>
                                      <a:effectLst/>
                                      <a:latin typeface="Cambria Math" panose="02040503050406030204" pitchFamily="18" charset="0"/>
                                      <a:ea typeface="Cambria Math" panose="02040503050406030204" pitchFamily="18" charset="0"/>
                                    </a:rPr>
                                    <m:t>𝐺</m:t>
                                  </m:r>
                                </m:e>
                                <m:sub>
                                  <m:r>
                                    <a:rPr lang="en-US" sz="2000" i="1">
                                      <a:ln w="0">
                                        <a:noFill/>
                                      </a:ln>
                                      <a:solidFill>
                                        <a:srgbClr val="0070C0"/>
                                      </a:solidFill>
                                      <a:effectLst/>
                                      <a:latin typeface="Cambria Math" panose="02040503050406030204" pitchFamily="18" charset="0"/>
                                      <a:ea typeface="Cambria Math" panose="02040503050406030204" pitchFamily="18" charset="0"/>
                                    </a:rPr>
                                    <m:t>𝑤</m:t>
                                  </m:r>
                                </m:sub>
                              </m:sSub>
                            </m:e>
                            <m:e>
                              <m:r>
                                <a:rPr lang="en-US" sz="2000" i="1" smtClean="0">
                                  <a:ln w="0">
                                    <a:noFill/>
                                  </a:ln>
                                  <a:solidFill>
                                    <a:srgbClr val="0070C0"/>
                                  </a:solidFill>
                                  <a:effectLst/>
                                  <a:latin typeface="Cambria Math" panose="02040503050406030204" pitchFamily="18" charset="0"/>
                                </a:rPr>
                                <m:t>𝐺𝑎𝑢𝑠𝑠𝑖𝑎𝑛</m:t>
                              </m:r>
                              <m:d>
                                <m:dPr>
                                  <m:ctrlPr>
                                    <a:rPr lang="en-US" sz="2000" i="1">
                                      <a:ln w="0">
                                        <a:noFill/>
                                      </a:ln>
                                      <a:solidFill>
                                        <a:srgbClr val="0070C0"/>
                                      </a:solidFill>
                                      <a:effectLst/>
                                      <a:latin typeface="Cambria Math" panose="02040503050406030204" pitchFamily="18" charset="0"/>
                                    </a:rPr>
                                  </m:ctrlPr>
                                </m:dPr>
                                <m:e>
                                  <m:sSub>
                                    <m:sSubPr>
                                      <m:ctrlPr>
                                        <a:rPr lang="en-US" sz="2000" i="1">
                                          <a:ln w="0">
                                            <a:noFill/>
                                          </a:ln>
                                          <a:solidFill>
                                            <a:srgbClr val="0070C0"/>
                                          </a:solidFill>
                                          <a:effectLst/>
                                          <a:latin typeface="Cambria Math" panose="02040503050406030204" pitchFamily="18" charset="0"/>
                                          <a:ea typeface="Cambria Math" panose="02040503050406030204" pitchFamily="18" charset="0"/>
                                        </a:rPr>
                                      </m:ctrlPr>
                                    </m:sSubPr>
                                    <m:e>
                                      <m:r>
                                        <a:rPr lang="en-US" sz="2000" i="1">
                                          <a:ln w="0">
                                            <a:noFill/>
                                          </a:ln>
                                          <a:solidFill>
                                            <a:srgbClr val="0070C0"/>
                                          </a:solidFill>
                                          <a:effectLst/>
                                          <a:latin typeface="Cambria Math" panose="02040503050406030204" pitchFamily="18" charset="0"/>
                                          <a:ea typeface="Cambria Math" panose="02040503050406030204" pitchFamily="18" charset="0"/>
                                        </a:rPr>
                                        <m:t>𝜇</m:t>
                                      </m:r>
                                    </m:e>
                                    <m:sub>
                                      <m:sSubSup>
                                        <m:sSubSup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sSubSupPr>
                                        <m:e>
                                          <m:r>
                                            <a:rPr lang="en-US" sz="2000" i="1" smtClean="0">
                                              <a:ln w="0">
                                                <a:noFill/>
                                              </a:ln>
                                              <a:solidFill>
                                                <a:srgbClr val="0070C0"/>
                                              </a:solidFill>
                                              <a:effectLst/>
                                              <a:latin typeface="Cambria Math" panose="02040503050406030204" pitchFamily="18" charset="0"/>
                                              <a:ea typeface="Cambria Math" panose="02040503050406030204" pitchFamily="18" charset="0"/>
                                            </a:rPr>
                                            <m:t>𝑥</m:t>
                                          </m:r>
                                        </m:e>
                                        <m:sub>
                                          <m:r>
                                            <a:rPr lang="en-US" sz="2000" i="1" smtClean="0">
                                              <a:ln w="0">
                                                <a:noFill/>
                                              </a:ln>
                                              <a:solidFill>
                                                <a:srgbClr val="0070C0"/>
                                              </a:solidFill>
                                              <a:effectLst/>
                                              <a:latin typeface="Cambria Math" panose="02040503050406030204" pitchFamily="18" charset="0"/>
                                              <a:ea typeface="Cambria Math" panose="02040503050406030204" pitchFamily="18" charset="0"/>
                                            </a:rPr>
                                            <m:t>𝑖</m:t>
                                          </m:r>
                                        </m:sub>
                                        <m:sup>
                                          <m:r>
                                            <a:rPr lang="en-US" sz="2000" i="1" smtClean="0">
                                              <a:ln w="0">
                                                <a:noFill/>
                                              </a:ln>
                                              <a:solidFill>
                                                <a:srgbClr val="0070C0"/>
                                              </a:solidFill>
                                              <a:effectLst/>
                                              <a:latin typeface="Cambria Math" panose="02040503050406030204" pitchFamily="18" charset="0"/>
                                              <a:ea typeface="Cambria Math" panose="02040503050406030204" pitchFamily="18" charset="0"/>
                                            </a:rPr>
                                            <m:t>𝑡</m:t>
                                          </m:r>
                                        </m:sup>
                                      </m:sSubSup>
                                    </m:sub>
                                  </m:sSub>
                                  <m:r>
                                    <a:rPr lang="en-US" sz="2000" i="1">
                                      <a:ln w="0">
                                        <a:noFill/>
                                      </a:ln>
                                      <a:solidFill>
                                        <a:srgbClr val="0070C0"/>
                                      </a:solidFill>
                                      <a:effectLst/>
                                      <a:latin typeface="Cambria Math" panose="02040503050406030204" pitchFamily="18" charset="0"/>
                                      <a:ea typeface="Cambria Math" panose="02040503050406030204" pitchFamily="18" charset="0"/>
                                    </a:rPr>
                                    <m:t>,</m:t>
                                  </m:r>
                                  <m:r>
                                    <a:rPr lang="en-US" sz="2000" i="1">
                                      <a:ln w="0">
                                        <a:noFill/>
                                      </a:ln>
                                      <a:solidFill>
                                        <a:srgbClr val="0070C0"/>
                                      </a:solidFill>
                                      <a:effectLst/>
                                      <a:latin typeface="Cambria Math" panose="02040503050406030204" pitchFamily="18" charset="0"/>
                                      <a:ea typeface="Cambria Math" panose="02040503050406030204" pitchFamily="18" charset="0"/>
                                    </a:rPr>
                                    <m:t>𝜎</m:t>
                                  </m:r>
                                </m:e>
                              </m:d>
                              <m:r>
                                <a:rPr lang="en-US" sz="2000" i="1" smtClean="0">
                                  <a:ln w="0">
                                    <a:noFill/>
                                  </a:ln>
                                  <a:solidFill>
                                    <a:srgbClr val="0070C0"/>
                                  </a:solidFill>
                                  <a:effectLst/>
                                  <a:latin typeface="Cambria Math" panose="02040503050406030204" pitchFamily="18" charset="0"/>
                                  <a:ea typeface="Cambria Math" panose="02040503050406030204" pitchFamily="18" charset="0"/>
                                </a:rPr>
                                <m:t>,                                                   </m:t>
                              </m:r>
                              <m:r>
                                <a:rPr lang="en-US" sz="2000" i="1" smtClean="0">
                                  <a:ln w="0">
                                    <a:noFill/>
                                  </a:ln>
                                  <a:solidFill>
                                    <a:srgbClr val="0070C0"/>
                                  </a:solidFill>
                                  <a:effectLst/>
                                  <a:latin typeface="Cambria Math" panose="02040503050406030204" pitchFamily="18" charset="0"/>
                                  <a:ea typeface="Cambria Math" panose="02040503050406030204" pitchFamily="18" charset="0"/>
                                </a:rPr>
                                <m:t>𝑖𝑓</m:t>
                              </m:r>
                              <m:r>
                                <a:rPr lang="en-US" sz="2000" i="1" smtClean="0">
                                  <a:ln w="0">
                                    <a:noFill/>
                                  </a:ln>
                                  <a:solidFill>
                                    <a:srgbClr val="0070C0"/>
                                  </a:solidFill>
                                  <a:effectLst/>
                                  <a:latin typeface="Cambria Math" panose="02040503050406030204" pitchFamily="18" charset="0"/>
                                  <a:ea typeface="Cambria Math" panose="02040503050406030204" pitchFamily="18" charset="0"/>
                                </a:rPr>
                                <m:t> </m:t>
                              </m:r>
                              <m:r>
                                <a:rPr lang="en-US" sz="2000" i="1" smtClean="0">
                                  <a:ln w="0">
                                    <a:noFill/>
                                  </a:ln>
                                  <a:solidFill>
                                    <a:srgbClr val="0070C0"/>
                                  </a:solidFill>
                                  <a:effectLst/>
                                  <a:latin typeface="Cambria Math" panose="02040503050406030204" pitchFamily="18" charset="0"/>
                                  <a:ea typeface="Cambria Math" panose="02040503050406030204" pitchFamily="18" charset="0"/>
                                </a:rPr>
                                <m:t>𝑟𝑎𝑛𝑑</m:t>
                              </m:r>
                              <m:r>
                                <a:rPr lang="en-US" sz="2000" i="1" smtClean="0">
                                  <a:ln w="0">
                                    <a:noFill/>
                                  </a:ln>
                                  <a:solidFill>
                                    <a:srgbClr val="0070C0"/>
                                  </a:solidFill>
                                  <a:effectLst/>
                                  <a:latin typeface="Cambria Math" panose="02040503050406030204" pitchFamily="18" charset="0"/>
                                  <a:ea typeface="Cambria Math" panose="02040503050406030204" pitchFamily="18" charset="0"/>
                                </a:rPr>
                                <m:t>≥</m:t>
                              </m:r>
                              <m:sSub>
                                <m:sSubPr>
                                  <m:ctrlPr>
                                    <a:rPr lang="en-US" sz="2000" i="1" smtClean="0">
                                      <a:ln w="0">
                                        <a:noFill/>
                                      </a:ln>
                                      <a:solidFill>
                                        <a:srgbClr val="0070C0"/>
                                      </a:solidFill>
                                      <a:effectLst/>
                                      <a:latin typeface="Cambria Math" panose="02040503050406030204" pitchFamily="18" charset="0"/>
                                      <a:ea typeface="Cambria Math" panose="02040503050406030204" pitchFamily="18" charset="0"/>
                                    </a:rPr>
                                  </m:ctrlPr>
                                </m:sSubPr>
                                <m:e>
                                  <m:r>
                                    <a:rPr lang="en-US" sz="2000" i="1" smtClean="0">
                                      <a:ln w="0">
                                        <a:noFill/>
                                      </a:ln>
                                      <a:solidFill>
                                        <a:srgbClr val="0070C0"/>
                                      </a:solidFill>
                                      <a:effectLst/>
                                      <a:latin typeface="Cambria Math" panose="02040503050406030204" pitchFamily="18" charset="0"/>
                                      <a:ea typeface="Cambria Math" panose="02040503050406030204" pitchFamily="18" charset="0"/>
                                    </a:rPr>
                                    <m:t>𝐺</m:t>
                                  </m:r>
                                </m:e>
                                <m:sub>
                                  <m:r>
                                    <a:rPr lang="en-US" sz="2000" i="1" smtClean="0">
                                      <a:ln w="0">
                                        <a:noFill/>
                                      </a:ln>
                                      <a:solidFill>
                                        <a:srgbClr val="0070C0"/>
                                      </a:solidFill>
                                      <a:effectLst/>
                                      <a:latin typeface="Cambria Math" panose="02040503050406030204" pitchFamily="18" charset="0"/>
                                      <a:ea typeface="Cambria Math" panose="02040503050406030204" pitchFamily="18" charset="0"/>
                                    </a:rPr>
                                    <m:t>𝑤</m:t>
                                  </m:r>
                                </m:sub>
                              </m:sSub>
                            </m:e>
                          </m:eqArr>
                        </m:e>
                      </m:d>
                    </m:oMath>
                  </m:oMathPara>
                </a14:m>
                <a:endParaRPr lang="en-US" sz="2000" dirty="0">
                  <a:ln w="0"/>
                  <a:solidFill>
                    <a:schemeClr val="accent1"/>
                  </a:solidFill>
                  <a:effectLst>
                    <a:outerShdw blurRad="38100" dist="25400" dir="5400000" algn="ctr" rotWithShape="0">
                      <a:srgbClr val="6E747A">
                        <a:alpha val="43000"/>
                      </a:srgbClr>
                    </a:outerShdw>
                  </a:effectLst>
                </a:endParaRPr>
              </a:p>
              <a:p>
                <a:pPr marL="0" indent="0" algn="just">
                  <a:buNone/>
                </a:pPr>
                <a:r>
                  <a:rPr lang="en-US" dirty="0"/>
                  <a:t>where </a:t>
                </a: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𝜇</m:t>
                          </m:r>
                        </m:e>
                        <m:sub>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𝑋</m:t>
                              </m:r>
                            </m:e>
                            <m:sub>
                              <m:r>
                                <a:rPr lang="en-US" b="0" i="1" smtClean="0">
                                  <a:solidFill>
                                    <a:srgbClr val="0070C0"/>
                                  </a:solidFill>
                                  <a:latin typeface="Cambria Math" panose="02040503050406030204" pitchFamily="18" charset="0"/>
                                  <a:ea typeface="Cambria Math" panose="02040503050406030204" pitchFamily="18" charset="0"/>
                                </a:rPr>
                                <m:t>𝑏𝑒𝑠𝑡</m:t>
                              </m:r>
                            </m:sub>
                          </m:sSub>
                        </m:sub>
                      </m:sSub>
                      <m:r>
                        <a:rPr lang="en-US" b="0" i="1" smtClean="0">
                          <a:solidFill>
                            <a:srgbClr val="0070C0"/>
                          </a:solidFill>
                          <a:latin typeface="Cambria Math" panose="02040503050406030204" pitchFamily="18" charset="0"/>
                          <a:ea typeface="Cambria Math" panose="02040503050406030204" pitchFamily="18" charset="0"/>
                        </a:rPr>
                        <m:t>=</m:t>
                      </m:r>
                      <m:d>
                        <m:dPr>
                          <m:begChr m:val="|"/>
                          <m:endChr m:val="|"/>
                          <m:ctrlPr>
                            <a:rPr lang="en-US" b="0" i="1" smtClean="0">
                              <a:solidFill>
                                <a:srgbClr val="0070C0"/>
                              </a:solidFill>
                              <a:latin typeface="Cambria Math" panose="02040503050406030204" pitchFamily="18" charset="0"/>
                              <a:ea typeface="Cambria Math" panose="02040503050406030204" pitchFamily="18" charset="0"/>
                            </a:rPr>
                          </m:ctrlPr>
                        </m:dPr>
                        <m:e>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𝑋</m:t>
                              </m:r>
                            </m:e>
                            <m:sub>
                              <m:r>
                                <a:rPr lang="en-US" b="0" i="1" smtClean="0">
                                  <a:solidFill>
                                    <a:srgbClr val="0070C0"/>
                                  </a:solidFill>
                                  <a:latin typeface="Cambria Math" panose="02040503050406030204" pitchFamily="18" charset="0"/>
                                  <a:ea typeface="Cambria Math" panose="02040503050406030204" pitchFamily="18" charset="0"/>
                                </a:rPr>
                                <m:t>𝑏𝑒𝑠𝑡</m:t>
                              </m:r>
                            </m:sub>
                          </m:sSub>
                        </m:e>
                      </m:d>
                      <m:r>
                        <a:rPr lang="en-US" b="0" i="1" smtClean="0">
                          <a:solidFill>
                            <a:srgbClr val="0070C0"/>
                          </a:solidFill>
                          <a:latin typeface="Cambria Math" panose="02040503050406030204" pitchFamily="18" charset="0"/>
                          <a:ea typeface="Cambria Math" panose="02040503050406030204" pitchFamily="18" charset="0"/>
                        </a:rPr>
                        <m:t>,</m:t>
                      </m:r>
                      <m:sSub>
                        <m:sSubPr>
                          <m:ctrlPr>
                            <a:rPr lang="en-US" i="1">
                              <a:solidFill>
                                <a:srgbClr val="0070C0"/>
                              </a:solidFill>
                              <a:latin typeface="Cambria Math" panose="02040503050406030204" pitchFamily="18" charset="0"/>
                              <a:ea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𝜇</m:t>
                          </m:r>
                        </m:e>
                        <m:sub>
                          <m:sSubSup>
                            <m:sSubSupPr>
                              <m:ctrlPr>
                                <a:rPr lang="en-US" b="0" i="1" smtClean="0">
                                  <a:solidFill>
                                    <a:srgbClr val="0070C0"/>
                                  </a:solidFill>
                                  <a:latin typeface="Cambria Math" panose="02040503050406030204" pitchFamily="18" charset="0"/>
                                  <a:ea typeface="Cambria Math" panose="02040503050406030204" pitchFamily="18" charset="0"/>
                                </a:rPr>
                              </m:ctrlPr>
                            </m:sSubSupPr>
                            <m:e>
                              <m:r>
                                <a:rPr lang="en-US" b="0" i="1" smtClean="0">
                                  <a:solidFill>
                                    <a:srgbClr val="0070C0"/>
                                  </a:solidFill>
                                  <a:latin typeface="Cambria Math" panose="02040503050406030204" pitchFamily="18" charset="0"/>
                                  <a:ea typeface="Cambria Math" panose="02040503050406030204" pitchFamily="18" charset="0"/>
                                </a:rPr>
                                <m:t>𝑋</m:t>
                              </m:r>
                            </m:e>
                            <m:sub>
                              <m:r>
                                <a:rPr lang="en-US" b="0" i="1" smtClean="0">
                                  <a:solidFill>
                                    <a:srgbClr val="0070C0"/>
                                  </a:solidFill>
                                  <a:latin typeface="Cambria Math" panose="02040503050406030204" pitchFamily="18" charset="0"/>
                                  <a:ea typeface="Cambria Math" panose="02040503050406030204" pitchFamily="18" charset="0"/>
                                </a:rPr>
                                <m:t>𝑖</m:t>
                              </m:r>
                            </m:sub>
                            <m:sup>
                              <m:r>
                                <a:rPr lang="en-US" b="0" i="1" smtClean="0">
                                  <a:solidFill>
                                    <a:srgbClr val="0070C0"/>
                                  </a:solidFill>
                                  <a:latin typeface="Cambria Math" panose="02040503050406030204" pitchFamily="18" charset="0"/>
                                  <a:ea typeface="Cambria Math" panose="02040503050406030204" pitchFamily="18" charset="0"/>
                                </a:rPr>
                                <m:t>𝑡</m:t>
                              </m:r>
                            </m:sup>
                          </m:sSubSup>
                        </m:sub>
                      </m:sSub>
                      <m:r>
                        <a:rPr lang="en-US" b="0" i="1" smtClean="0">
                          <a:solidFill>
                            <a:srgbClr val="0070C0"/>
                          </a:solidFill>
                          <a:latin typeface="Cambria Math" panose="02040503050406030204" pitchFamily="18" charset="0"/>
                          <a:ea typeface="Cambria Math" panose="02040503050406030204" pitchFamily="18" charset="0"/>
                        </a:rPr>
                        <m:t>=</m:t>
                      </m:r>
                      <m:d>
                        <m:dPr>
                          <m:begChr m:val="|"/>
                          <m:endChr m:val="|"/>
                          <m:ctrlPr>
                            <a:rPr lang="en-US" b="0" i="1" smtClean="0">
                              <a:solidFill>
                                <a:srgbClr val="0070C0"/>
                              </a:solidFill>
                              <a:latin typeface="Cambria Math" panose="02040503050406030204" pitchFamily="18" charset="0"/>
                              <a:ea typeface="Cambria Math" panose="02040503050406030204" pitchFamily="18" charset="0"/>
                            </a:rPr>
                          </m:ctrlPr>
                        </m:dPr>
                        <m:e>
                          <m:sSubSup>
                            <m:sSubSupPr>
                              <m:ctrlPr>
                                <a:rPr lang="en-US" b="0" i="1" smtClean="0">
                                  <a:solidFill>
                                    <a:srgbClr val="0070C0"/>
                                  </a:solidFill>
                                  <a:latin typeface="Cambria Math" panose="02040503050406030204" pitchFamily="18" charset="0"/>
                                  <a:ea typeface="Cambria Math" panose="02040503050406030204" pitchFamily="18" charset="0"/>
                                </a:rPr>
                              </m:ctrlPr>
                            </m:sSubSupPr>
                            <m:e>
                              <m:r>
                                <a:rPr lang="en-US" b="0" i="1" smtClean="0">
                                  <a:solidFill>
                                    <a:srgbClr val="0070C0"/>
                                  </a:solidFill>
                                  <a:latin typeface="Cambria Math" panose="02040503050406030204" pitchFamily="18" charset="0"/>
                                  <a:ea typeface="Cambria Math" panose="02040503050406030204" pitchFamily="18" charset="0"/>
                                </a:rPr>
                                <m:t>𝑋</m:t>
                              </m:r>
                            </m:e>
                            <m:sub>
                              <m:r>
                                <a:rPr lang="en-US" b="0" i="1" smtClean="0">
                                  <a:solidFill>
                                    <a:srgbClr val="0070C0"/>
                                  </a:solidFill>
                                  <a:latin typeface="Cambria Math" panose="02040503050406030204" pitchFamily="18" charset="0"/>
                                  <a:ea typeface="Cambria Math" panose="02040503050406030204" pitchFamily="18" charset="0"/>
                                </a:rPr>
                                <m:t>𝑖</m:t>
                              </m:r>
                            </m:sub>
                            <m:sup>
                              <m:r>
                                <a:rPr lang="en-US" b="0" i="1" smtClean="0">
                                  <a:solidFill>
                                    <a:srgbClr val="0070C0"/>
                                  </a:solidFill>
                                  <a:latin typeface="Cambria Math" panose="02040503050406030204" pitchFamily="18" charset="0"/>
                                  <a:ea typeface="Cambria Math" panose="02040503050406030204" pitchFamily="18" charset="0"/>
                                </a:rPr>
                                <m:t>𝑡</m:t>
                              </m:r>
                            </m:sup>
                          </m:sSubSup>
                        </m:e>
                      </m:d>
                      <m:r>
                        <a:rPr lang="en-US" b="0" i="1" smtClean="0">
                          <a:solidFill>
                            <a:srgbClr val="0070C0"/>
                          </a:solidFill>
                          <a:latin typeface="Cambria Math" panose="02040503050406030204" pitchFamily="18" charset="0"/>
                          <a:ea typeface="Cambria Math" panose="02040503050406030204" pitchFamily="18" charset="0"/>
                        </a:rPr>
                        <m:t>, </m:t>
                      </m:r>
                      <m:r>
                        <a:rPr lang="en-US" b="0" i="1" smtClean="0">
                          <a:solidFill>
                            <a:srgbClr val="0070C0"/>
                          </a:solidFill>
                          <a:latin typeface="Cambria Math" panose="02040503050406030204" pitchFamily="18" charset="0"/>
                          <a:ea typeface="Cambria Math" panose="02040503050406030204" pitchFamily="18" charset="0"/>
                        </a:rPr>
                        <m:t>𝜎</m:t>
                      </m:r>
                      <m:r>
                        <a:rPr lang="en-US" b="0" i="1" smtClean="0">
                          <a:solidFill>
                            <a:srgbClr val="0070C0"/>
                          </a:solidFill>
                          <a:latin typeface="Cambria Math" panose="02040503050406030204" pitchFamily="18" charset="0"/>
                          <a:ea typeface="Cambria Math" panose="02040503050406030204" pitchFamily="18" charset="0"/>
                        </a:rPr>
                        <m:t>=</m:t>
                      </m:r>
                      <m:d>
                        <m:dPr>
                          <m:begChr m:val="|"/>
                          <m:endChr m:val="|"/>
                          <m:ctrlPr>
                            <a:rPr lang="en-US" b="0" i="1" smtClean="0">
                              <a:solidFill>
                                <a:srgbClr val="0070C0"/>
                              </a:solidFill>
                              <a:latin typeface="Cambria Math" panose="02040503050406030204" pitchFamily="18" charset="0"/>
                              <a:ea typeface="Cambria Math" panose="02040503050406030204" pitchFamily="18" charset="0"/>
                            </a:rPr>
                          </m:ctrlPr>
                        </m:dPr>
                        <m:e>
                          <m:f>
                            <m:fPr>
                              <m:ctrlPr>
                                <a:rPr lang="en-US" b="0" i="1" smtClean="0">
                                  <a:solidFill>
                                    <a:srgbClr val="0070C0"/>
                                  </a:solidFill>
                                  <a:latin typeface="Cambria Math" panose="02040503050406030204" pitchFamily="18" charset="0"/>
                                  <a:ea typeface="Cambria Math" panose="02040503050406030204" pitchFamily="18" charset="0"/>
                                </a:rPr>
                              </m:ctrlPr>
                            </m:fPr>
                            <m:num>
                              <m:func>
                                <m:funcPr>
                                  <m:ctrlPr>
                                    <a:rPr lang="en-US" b="0" i="1" smtClean="0">
                                      <a:solidFill>
                                        <a:srgbClr val="0070C0"/>
                                      </a:solidFill>
                                      <a:latin typeface="Cambria Math" panose="02040503050406030204" pitchFamily="18" charset="0"/>
                                      <a:ea typeface="Cambria Math" panose="02040503050406030204" pitchFamily="18" charset="0"/>
                                    </a:rPr>
                                  </m:ctrlPr>
                                </m:funcPr>
                                <m:fName>
                                  <m:r>
                                    <m:rPr>
                                      <m:sty m:val="p"/>
                                    </m:rPr>
                                    <a:rPr lang="en-US" b="0" i="0" smtClean="0">
                                      <a:solidFill>
                                        <a:srgbClr val="0070C0"/>
                                      </a:solidFill>
                                      <a:latin typeface="Cambria Math" panose="02040503050406030204" pitchFamily="18" charset="0"/>
                                      <a:ea typeface="Cambria Math" panose="02040503050406030204" pitchFamily="18" charset="0"/>
                                    </a:rPr>
                                    <m:t>log</m:t>
                                  </m:r>
                                </m:fName>
                                <m:e>
                                  <m:d>
                                    <m:dPr>
                                      <m:ctrlPr>
                                        <a:rPr lang="en-US" b="0" i="1" smtClean="0">
                                          <a:solidFill>
                                            <a:srgbClr val="0070C0"/>
                                          </a:solidFill>
                                          <a:latin typeface="Cambria Math" panose="02040503050406030204" pitchFamily="18" charset="0"/>
                                          <a:ea typeface="Cambria Math" panose="02040503050406030204" pitchFamily="18" charset="0"/>
                                        </a:rPr>
                                      </m:ctrlPr>
                                    </m:dPr>
                                    <m:e>
                                      <m:r>
                                        <a:rPr lang="en-US" b="0" i="1" smtClean="0">
                                          <a:solidFill>
                                            <a:srgbClr val="0070C0"/>
                                          </a:solidFill>
                                          <a:latin typeface="Cambria Math" panose="02040503050406030204" pitchFamily="18" charset="0"/>
                                          <a:ea typeface="Cambria Math" panose="02040503050406030204" pitchFamily="18" charset="0"/>
                                        </a:rPr>
                                        <m:t>𝑖𝑡𝑒𝑟</m:t>
                                      </m:r>
                                    </m:e>
                                  </m:d>
                                </m:e>
                              </m:func>
                            </m:num>
                            <m:den>
                              <m:r>
                                <a:rPr lang="en-US" b="0" i="1" smtClean="0">
                                  <a:solidFill>
                                    <a:srgbClr val="0070C0"/>
                                  </a:solidFill>
                                  <a:latin typeface="Cambria Math" panose="02040503050406030204" pitchFamily="18" charset="0"/>
                                  <a:ea typeface="Cambria Math" panose="02040503050406030204" pitchFamily="18" charset="0"/>
                                </a:rPr>
                                <m:t>𝑖𝑡𝑒𝑟</m:t>
                              </m:r>
                            </m:den>
                          </m:f>
                          <m:r>
                            <a:rPr lang="en-US" b="0" i="1" smtClean="0">
                              <a:solidFill>
                                <a:srgbClr val="0070C0"/>
                              </a:solidFill>
                              <a:latin typeface="Cambria Math" panose="02040503050406030204" pitchFamily="18" charset="0"/>
                              <a:ea typeface="Cambria Math" panose="02040503050406030204" pitchFamily="18" charset="0"/>
                            </a:rPr>
                            <m:t>×(</m:t>
                          </m:r>
                          <m:sSubSup>
                            <m:sSubSupPr>
                              <m:ctrlPr>
                                <a:rPr lang="en-US" b="0" i="1" smtClean="0">
                                  <a:solidFill>
                                    <a:srgbClr val="0070C0"/>
                                  </a:solidFill>
                                  <a:latin typeface="Cambria Math" panose="02040503050406030204" pitchFamily="18" charset="0"/>
                                  <a:ea typeface="Cambria Math" panose="02040503050406030204" pitchFamily="18" charset="0"/>
                                </a:rPr>
                              </m:ctrlPr>
                            </m:sSubSupPr>
                            <m:e>
                              <m:r>
                                <a:rPr lang="en-US" b="0" i="1" smtClean="0">
                                  <a:solidFill>
                                    <a:srgbClr val="0070C0"/>
                                  </a:solidFill>
                                  <a:latin typeface="Cambria Math" panose="02040503050406030204" pitchFamily="18" charset="0"/>
                                  <a:ea typeface="Cambria Math" panose="02040503050406030204" pitchFamily="18" charset="0"/>
                                </a:rPr>
                                <m:t>𝑋</m:t>
                              </m:r>
                            </m:e>
                            <m:sub>
                              <m:r>
                                <a:rPr lang="en-US" b="0" i="1" smtClean="0">
                                  <a:solidFill>
                                    <a:srgbClr val="0070C0"/>
                                  </a:solidFill>
                                  <a:latin typeface="Cambria Math" panose="02040503050406030204" pitchFamily="18" charset="0"/>
                                  <a:ea typeface="Cambria Math" panose="02040503050406030204" pitchFamily="18" charset="0"/>
                                </a:rPr>
                                <m:t>𝑖</m:t>
                              </m:r>
                            </m:sub>
                            <m:sup>
                              <m:r>
                                <a:rPr lang="en-US" b="0" i="1" smtClean="0">
                                  <a:solidFill>
                                    <a:srgbClr val="0070C0"/>
                                  </a:solidFill>
                                  <a:latin typeface="Cambria Math" panose="02040503050406030204" pitchFamily="18" charset="0"/>
                                  <a:ea typeface="Cambria Math" panose="02040503050406030204" pitchFamily="18" charset="0"/>
                                </a:rPr>
                                <m:t>𝑡</m:t>
                              </m:r>
                            </m:sup>
                          </m:sSubSup>
                          <m:r>
                            <a:rPr lang="en-US" b="0" i="1" smtClean="0">
                              <a:solidFill>
                                <a:srgbClr val="0070C0"/>
                              </a:solidFill>
                              <a:latin typeface="Cambria Math" panose="02040503050406030204" pitchFamily="18" charset="0"/>
                              <a:ea typeface="Cambria Math" panose="02040503050406030204" pitchFamily="18" charset="0"/>
                            </a:rPr>
                            <m:t>−</m:t>
                          </m:r>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𝑋</m:t>
                              </m:r>
                            </m:e>
                            <m:sub>
                              <m:r>
                                <a:rPr lang="en-US" b="0" i="1" smtClean="0">
                                  <a:solidFill>
                                    <a:srgbClr val="0070C0"/>
                                  </a:solidFill>
                                  <a:latin typeface="Cambria Math" panose="02040503050406030204" pitchFamily="18" charset="0"/>
                                  <a:ea typeface="Cambria Math" panose="02040503050406030204" pitchFamily="18" charset="0"/>
                                </a:rPr>
                                <m:t>𝑏𝑒𝑠𝑡</m:t>
                              </m:r>
                            </m:sub>
                          </m:sSub>
                          <m:r>
                            <a:rPr lang="en-US" b="0" i="1" smtClean="0">
                              <a:solidFill>
                                <a:srgbClr val="0070C0"/>
                              </a:solidFill>
                              <a:latin typeface="Cambria Math" panose="02040503050406030204" pitchFamily="18" charset="0"/>
                              <a:ea typeface="Cambria Math" panose="02040503050406030204" pitchFamily="18" charset="0"/>
                            </a:rPr>
                            <m:t>)</m:t>
                          </m:r>
                        </m:e>
                      </m:d>
                    </m:oMath>
                  </m:oMathPara>
                </a14:m>
                <a:endParaRPr lang="en-US" dirty="0"/>
              </a:p>
              <a:p>
                <a:pPr marL="0" indent="0" algn="just">
                  <a:buNone/>
                </a:pPr>
                <a:endParaRPr lang="id-ID" dirty="0"/>
              </a:p>
            </p:txBody>
          </p:sp>
        </mc:Choice>
        <mc:Fallback>
          <p:sp>
            <p:nvSpPr>
              <p:cNvPr id="3" name="Content Placeholder 2">
                <a:extLst>
                  <a:ext uri="{FF2B5EF4-FFF2-40B4-BE49-F238E27FC236}">
                    <a16:creationId xmlns:a16="http://schemas.microsoft.com/office/drawing/2014/main" id="{5E7687C4-9B8D-4395-AF02-36F76E5F6B50}"/>
                  </a:ext>
                </a:extLst>
              </p:cNvPr>
              <p:cNvSpPr>
                <a:spLocks noGrp="1" noRot="1" noChangeAspect="1" noMove="1" noResize="1" noEditPoints="1" noAdjustHandles="1" noChangeArrowheads="1" noChangeShapeType="1" noTextEdit="1"/>
              </p:cNvSpPr>
              <p:nvPr>
                <p:ph idx="1"/>
              </p:nvPr>
            </p:nvSpPr>
            <p:spPr>
              <a:xfrm>
                <a:off x="1593436" y="1252287"/>
                <a:ext cx="9782801" cy="4919914"/>
              </a:xfrm>
              <a:blipFill>
                <a:blip r:embed="rId2"/>
                <a:stretch>
                  <a:fillRect l="-1246" t="-1733" r="-1308"/>
                </a:stretch>
              </a:blipFill>
            </p:spPr>
            <p:txBody>
              <a:bodyPr/>
              <a:lstStyle/>
              <a:p>
                <a:r>
                  <a:rPr lang="id-ID">
                    <a:noFill/>
                  </a:rPr>
                  <a:t> </a:t>
                </a:r>
              </a:p>
            </p:txBody>
          </p:sp>
        </mc:Fallback>
      </mc:AlternateContent>
    </p:spTree>
    <p:extLst>
      <p:ext uri="{BB962C8B-B14F-4D97-AF65-F5344CB8AC3E}">
        <p14:creationId xmlns:p14="http://schemas.microsoft.com/office/powerpoint/2010/main" val="1352277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4498-26F5-4A0C-91EB-B07514F423D3}"/>
              </a:ext>
            </a:extLst>
          </p:cNvPr>
          <p:cNvSpPr>
            <a:spLocks noGrp="1"/>
          </p:cNvSpPr>
          <p:nvPr>
            <p:ph type="title"/>
          </p:nvPr>
        </p:nvSpPr>
        <p:spPr>
          <a:xfrm>
            <a:off x="1593436" y="449358"/>
            <a:ext cx="9782801" cy="802928"/>
          </a:xfrm>
        </p:spPr>
        <p:txBody>
          <a:bodyPr/>
          <a:lstStyle/>
          <a:p>
            <a:r>
              <a:rPr lang="en-US" b="1" dirty="0"/>
              <a:t>Updating Process</a:t>
            </a:r>
            <a:endParaRPr lang="id-ID"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7687C4-9B8D-4395-AF02-36F76E5F6B50}"/>
                  </a:ext>
                </a:extLst>
              </p:cNvPr>
              <p:cNvSpPr>
                <a:spLocks noGrp="1"/>
              </p:cNvSpPr>
              <p:nvPr>
                <p:ph idx="1"/>
              </p:nvPr>
            </p:nvSpPr>
            <p:spPr>
              <a:xfrm>
                <a:off x="1593436" y="1252287"/>
                <a:ext cx="9782801" cy="4919914"/>
              </a:xfrm>
            </p:spPr>
            <p:txBody>
              <a:bodyPr>
                <a:normAutofit/>
              </a:bodyPr>
              <a:lstStyle/>
              <a:p>
                <a:pPr marL="0" indent="0" algn="just">
                  <a:buNone/>
                </a:pPr>
                <a:r>
                  <a:rPr lang="en-US" dirty="0"/>
                  <a:t>	In the first procedure, each particle is given an initial rank based on their fitness values, then calculates its probability value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𝑎</m:t>
                            </m:r>
                          </m:sub>
                        </m:sSub>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using the following equation :</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n w="0"/>
                              <a:solidFill>
                                <a:srgbClr val="0070C0"/>
                              </a:solidFill>
                              <a:effectLst/>
                              <a:latin typeface="Cambria Math" panose="02040503050406030204" pitchFamily="18" charset="0"/>
                            </a:rPr>
                          </m:ctrlPr>
                        </m:sSubPr>
                        <m:e>
                          <m:r>
                            <a:rPr lang="en-US" i="1" smtClean="0">
                              <a:ln w="0"/>
                              <a:solidFill>
                                <a:srgbClr val="0070C0"/>
                              </a:solidFill>
                              <a:effectLst/>
                              <a:latin typeface="Cambria Math" panose="02040503050406030204" pitchFamily="18" charset="0"/>
                            </a:rPr>
                            <m:t>𝑝</m:t>
                          </m:r>
                        </m:e>
                        <m:sub>
                          <m:sSub>
                            <m:sSubPr>
                              <m:ctrlPr>
                                <a:rPr lang="en-US" i="1" smtClean="0">
                                  <a:ln w="0"/>
                                  <a:solidFill>
                                    <a:srgbClr val="0070C0"/>
                                  </a:solidFill>
                                  <a:effectLst/>
                                  <a:latin typeface="Cambria Math" panose="02040503050406030204" pitchFamily="18" charset="0"/>
                                </a:rPr>
                              </m:ctrlPr>
                            </m:sSubPr>
                            <m:e>
                              <m:r>
                                <a:rPr lang="en-US" i="1" smtClean="0">
                                  <a:ln w="0"/>
                                  <a:solidFill>
                                    <a:srgbClr val="0070C0"/>
                                  </a:solidFill>
                                  <a:effectLst/>
                                  <a:latin typeface="Cambria Math" panose="02040503050406030204" pitchFamily="18" charset="0"/>
                                </a:rPr>
                                <m:t>𝑎</m:t>
                              </m:r>
                            </m:e>
                            <m:sub>
                              <m:r>
                                <a:rPr lang="en-US" i="1" smtClean="0">
                                  <a:ln w="0"/>
                                  <a:solidFill>
                                    <a:srgbClr val="0070C0"/>
                                  </a:solidFill>
                                  <a:effectLst/>
                                  <a:latin typeface="Cambria Math" panose="02040503050406030204" pitchFamily="18" charset="0"/>
                                </a:rPr>
                                <m:t>𝑖</m:t>
                              </m:r>
                            </m:sub>
                          </m:sSub>
                        </m:sub>
                      </m:sSub>
                      <m:r>
                        <a:rPr lang="en-US" i="1" smtClean="0">
                          <a:ln w="0"/>
                          <a:solidFill>
                            <a:srgbClr val="0070C0"/>
                          </a:solidFill>
                          <a:effectLst/>
                          <a:latin typeface="Cambria Math" panose="02040503050406030204" pitchFamily="18" charset="0"/>
                        </a:rPr>
                        <m:t>=</m:t>
                      </m:r>
                      <m:f>
                        <m:fPr>
                          <m:ctrlPr>
                            <a:rPr lang="en-US" i="1" smtClean="0">
                              <a:ln w="0"/>
                              <a:solidFill>
                                <a:srgbClr val="0070C0"/>
                              </a:solidFill>
                              <a:effectLst/>
                              <a:latin typeface="Cambria Math" panose="02040503050406030204" pitchFamily="18" charset="0"/>
                            </a:rPr>
                          </m:ctrlPr>
                        </m:fPr>
                        <m:num>
                          <m:r>
                            <a:rPr lang="en-US" i="1" smtClean="0">
                              <a:ln w="0"/>
                              <a:solidFill>
                                <a:srgbClr val="0070C0"/>
                              </a:solidFill>
                              <a:effectLst/>
                              <a:latin typeface="Cambria Math" panose="02040503050406030204" pitchFamily="18" charset="0"/>
                            </a:rPr>
                            <m:t>𝑟𝑎𝑛𝑘</m:t>
                          </m:r>
                          <m:d>
                            <m:dPr>
                              <m:ctrlPr>
                                <a:rPr lang="en-US" i="1" smtClean="0">
                                  <a:ln w="0"/>
                                  <a:solidFill>
                                    <a:srgbClr val="0070C0"/>
                                  </a:solidFill>
                                  <a:effectLst/>
                                  <a:latin typeface="Cambria Math" panose="02040503050406030204" pitchFamily="18" charset="0"/>
                                </a:rPr>
                              </m:ctrlPr>
                            </m:dPr>
                            <m:e>
                              <m:sSubSup>
                                <m:sSubSupPr>
                                  <m:ctrlPr>
                                    <a:rPr lang="en-US" i="1" smtClean="0">
                                      <a:ln w="0"/>
                                      <a:solidFill>
                                        <a:srgbClr val="0070C0"/>
                                      </a:solidFill>
                                      <a:effectLst/>
                                      <a:latin typeface="Cambria Math" panose="02040503050406030204" pitchFamily="18" charset="0"/>
                                    </a:rPr>
                                  </m:ctrlPr>
                                </m:sSubSupPr>
                                <m:e>
                                  <m:r>
                                    <a:rPr lang="en-US" i="1" smtClean="0">
                                      <a:ln w="0"/>
                                      <a:solidFill>
                                        <a:srgbClr val="0070C0"/>
                                      </a:solidFill>
                                      <a:effectLst/>
                                      <a:latin typeface="Cambria Math" panose="02040503050406030204" pitchFamily="18" charset="0"/>
                                    </a:rPr>
                                    <m:t>𝑋</m:t>
                                  </m:r>
                                </m:e>
                                <m:sub>
                                  <m:r>
                                    <a:rPr lang="en-US" i="1" smtClean="0">
                                      <a:ln w="0"/>
                                      <a:solidFill>
                                        <a:srgbClr val="0070C0"/>
                                      </a:solidFill>
                                      <a:effectLst/>
                                      <a:latin typeface="Cambria Math" panose="02040503050406030204" pitchFamily="18" charset="0"/>
                                    </a:rPr>
                                    <m:t>𝑖</m:t>
                                  </m:r>
                                </m:sub>
                                <m:sup>
                                  <m:r>
                                    <a:rPr lang="en-US" i="1" smtClean="0">
                                      <a:ln w="0"/>
                                      <a:solidFill>
                                        <a:srgbClr val="0070C0"/>
                                      </a:solidFill>
                                      <a:effectLst/>
                                      <a:latin typeface="Cambria Math" panose="02040503050406030204" pitchFamily="18" charset="0"/>
                                    </a:rPr>
                                    <m:t>𝑡</m:t>
                                  </m:r>
                                </m:sup>
                              </m:sSubSup>
                            </m:e>
                          </m:d>
                        </m:num>
                        <m:den>
                          <m:sSub>
                            <m:sSubPr>
                              <m:ctrlPr>
                                <a:rPr lang="en-US" i="1" smtClean="0">
                                  <a:ln w="0"/>
                                  <a:solidFill>
                                    <a:srgbClr val="0070C0"/>
                                  </a:solidFill>
                                  <a:effectLst/>
                                  <a:latin typeface="Cambria Math" panose="02040503050406030204" pitchFamily="18" charset="0"/>
                                </a:rPr>
                              </m:ctrlPr>
                            </m:sSubPr>
                            <m:e>
                              <m:r>
                                <a:rPr lang="en-US" i="1" smtClean="0">
                                  <a:ln w="0"/>
                                  <a:solidFill>
                                    <a:srgbClr val="0070C0"/>
                                  </a:solidFill>
                                  <a:effectLst/>
                                  <a:latin typeface="Cambria Math" panose="02040503050406030204" pitchFamily="18" charset="0"/>
                                </a:rPr>
                                <m:t>𝑁</m:t>
                              </m:r>
                            </m:e>
                            <m:sub>
                              <m:r>
                                <a:rPr lang="en-US" i="1" smtClean="0">
                                  <a:ln w="0"/>
                                  <a:solidFill>
                                    <a:srgbClr val="0070C0"/>
                                  </a:solidFill>
                                  <a:effectLst/>
                                  <a:latin typeface="Cambria Math" panose="02040503050406030204" pitchFamily="18" charset="0"/>
                                </a:rPr>
                                <m:t>𝑝</m:t>
                              </m:r>
                            </m:sub>
                          </m:sSub>
                        </m:den>
                      </m:f>
                      <m:r>
                        <a:rPr lang="en-US" i="1" smtClean="0">
                          <a:ln w="0"/>
                          <a:solidFill>
                            <a:srgbClr val="0070C0"/>
                          </a:solidFill>
                          <a:effectLst/>
                          <a:latin typeface="Cambria Math" panose="02040503050406030204" pitchFamily="18" charset="0"/>
                        </a:rPr>
                        <m:t> …(∗)</m:t>
                      </m:r>
                    </m:oMath>
                  </m:oMathPara>
                </a14:m>
                <a:endParaRPr lang="en-US" dirty="0">
                  <a:ln w="0"/>
                  <a:solidFill>
                    <a:srgbClr val="0070C0"/>
                  </a:solidFill>
                  <a:effectLst/>
                </a:endParaRPr>
              </a:p>
              <a:p>
                <a:pPr marL="0" indent="0" algn="just">
                  <a:buNone/>
                </a:pPr>
                <a:r>
                  <a:rPr lang="en-US" dirty="0"/>
                  <a:t>where rank(</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m:t>
                        </m:r>
                      </m:sub>
                    </m:sSub>
                  </m:oMath>
                </a14:m>
                <a:r>
                  <a:rPr lang="en-US" dirty="0"/>
                  <a:t> are the rank of particle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a:t> and number particles in the group, respectively. </a:t>
                </a:r>
              </a:p>
              <a:p>
                <a:pPr marL="0" indent="0" algn="just">
                  <a:buNone/>
                </a:pPr>
                <a:endParaRPr lang="en-US" dirty="0"/>
              </a:p>
              <a:p>
                <a:pPr marL="0" indent="0" algn="just">
                  <a:buNone/>
                </a:pPr>
                <a:endParaRPr lang="id-ID" dirty="0"/>
              </a:p>
            </p:txBody>
          </p:sp>
        </mc:Choice>
        <mc:Fallback>
          <p:sp>
            <p:nvSpPr>
              <p:cNvPr id="3" name="Content Placeholder 2">
                <a:extLst>
                  <a:ext uri="{FF2B5EF4-FFF2-40B4-BE49-F238E27FC236}">
                    <a16:creationId xmlns:a16="http://schemas.microsoft.com/office/drawing/2014/main" id="{5E7687C4-9B8D-4395-AF02-36F76E5F6B50}"/>
                  </a:ext>
                </a:extLst>
              </p:cNvPr>
              <p:cNvSpPr>
                <a:spLocks noGrp="1" noRot="1" noChangeAspect="1" noMove="1" noResize="1" noEditPoints="1" noAdjustHandles="1" noChangeArrowheads="1" noChangeShapeType="1" noTextEdit="1"/>
              </p:cNvSpPr>
              <p:nvPr>
                <p:ph idx="1"/>
              </p:nvPr>
            </p:nvSpPr>
            <p:spPr>
              <a:xfrm>
                <a:off x="1593436" y="1252287"/>
                <a:ext cx="9782801" cy="4919914"/>
              </a:xfrm>
              <a:blipFill>
                <a:blip r:embed="rId2"/>
                <a:stretch>
                  <a:fillRect l="-1246" t="-2104" r="-1308"/>
                </a:stretch>
              </a:blipFill>
            </p:spPr>
            <p:txBody>
              <a:bodyPr/>
              <a:lstStyle/>
              <a:p>
                <a:r>
                  <a:rPr lang="id-ID">
                    <a:noFill/>
                  </a:rPr>
                  <a:t> </a:t>
                </a:r>
              </a:p>
            </p:txBody>
          </p:sp>
        </mc:Fallback>
      </mc:AlternateContent>
    </p:spTree>
    <p:extLst>
      <p:ext uri="{BB962C8B-B14F-4D97-AF65-F5344CB8AC3E}">
        <p14:creationId xmlns:p14="http://schemas.microsoft.com/office/powerpoint/2010/main" val="794374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4498-26F5-4A0C-91EB-B07514F423D3}"/>
              </a:ext>
            </a:extLst>
          </p:cNvPr>
          <p:cNvSpPr>
            <a:spLocks noGrp="1"/>
          </p:cNvSpPr>
          <p:nvPr>
            <p:ph type="title"/>
          </p:nvPr>
        </p:nvSpPr>
        <p:spPr>
          <a:xfrm>
            <a:off x="1593436" y="449358"/>
            <a:ext cx="9782801" cy="802928"/>
          </a:xfrm>
        </p:spPr>
        <p:txBody>
          <a:bodyPr/>
          <a:lstStyle/>
          <a:p>
            <a:r>
              <a:rPr lang="en-US" b="1" dirty="0"/>
              <a:t>Updating Process</a:t>
            </a:r>
            <a:endParaRPr lang="id-ID"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7687C4-9B8D-4395-AF02-36F76E5F6B50}"/>
                  </a:ext>
                </a:extLst>
              </p:cNvPr>
              <p:cNvSpPr>
                <a:spLocks noGrp="1"/>
              </p:cNvSpPr>
              <p:nvPr>
                <p:ph idx="1"/>
              </p:nvPr>
            </p:nvSpPr>
            <p:spPr>
              <a:xfrm>
                <a:off x="1593436" y="1252287"/>
                <a:ext cx="9782801" cy="4919914"/>
              </a:xfrm>
            </p:spPr>
            <p:txBody>
              <a:bodyPr>
                <a:normAutofit/>
              </a:bodyPr>
              <a:lstStyle/>
              <a:p>
                <a:pPr marL="0" indent="0" algn="just">
                  <a:buNone/>
                </a:pPr>
                <a:r>
                  <a:rPr lang="en-US" dirty="0"/>
                  <a:t>	</a:t>
                </a:r>
                <a:r>
                  <a:rPr lang="en-US" sz="2400" dirty="0"/>
                  <a:t>For each particle in the group,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sub>
                    </m:sSub>
                    <m:r>
                      <a:rPr lang="en-US" sz="2400" b="0" i="1" smtClean="0">
                        <a:latin typeface="Cambria Math" panose="02040503050406030204" pitchFamily="18" charset="0"/>
                      </a:rPr>
                      <m:t>&lt;</m:t>
                    </m:r>
                    <m:r>
                      <a:rPr lang="en-US" sz="2400" b="0" i="1" smtClean="0">
                        <a:latin typeface="Cambria Math" panose="02040503050406030204" pitchFamily="18" charset="0"/>
                        <a:ea typeface="Cambria Math" panose="02040503050406030204" pitchFamily="18" charset="0"/>
                      </a:rPr>
                      <m:t>𝜀</m:t>
                    </m:r>
                  </m:oMath>
                </a14:m>
                <a:r>
                  <a:rPr lang="en-US" sz="2400" dirty="0"/>
                  <a:t>, for all the </a:t>
                </a:r>
                <a14:m>
                  <m:oMath xmlns:m="http://schemas.openxmlformats.org/officeDocument/2006/math">
                    <m:r>
                      <a:rPr lang="en-US" sz="2400" b="0" i="1" smtClean="0">
                        <a:latin typeface="Cambria Math" panose="02040503050406030204" pitchFamily="18" charset="0"/>
                      </a:rPr>
                      <m:t>𝑗</m:t>
                    </m:r>
                    <m:r>
                      <m:rPr>
                        <m:sty m:val="p"/>
                      </m:rPr>
                      <a:rPr lang="en-US" sz="2400" b="0" i="0" smtClean="0">
                        <a:latin typeface="Cambria Math" panose="02040503050406030204" pitchFamily="18" charset="0"/>
                      </a:rPr>
                      <m:t>th</m:t>
                    </m:r>
                  </m:oMath>
                </a14:m>
                <a:r>
                  <a:rPr lang="en-US" sz="2400" dirty="0"/>
                  <a:t> component of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𝑡</m:t>
                        </m:r>
                      </m:sup>
                    </m:sSubSup>
                    <m:r>
                      <a:rPr lang="en-US" sz="2400" b="0" i="1" smtClean="0">
                        <a:latin typeface="Cambria Math" panose="02040503050406030204" pitchFamily="18" charset="0"/>
                      </a:rPr>
                      <m:t> </m:t>
                    </m:r>
                  </m:oMath>
                </a14:m>
                <a:r>
                  <a:rPr lang="en-US" sz="2400" dirty="0"/>
                  <a:t>is modified using Eq. (10). Otherwise, the position of the particle remains unchanged.</a:t>
                </a:r>
              </a:p>
              <a:p>
                <a:pPr marL="0" indent="0" algn="just">
                  <a:buNone/>
                </a:pPr>
                <a14:m>
                  <m:oMathPara xmlns:m="http://schemas.openxmlformats.org/officeDocument/2006/math">
                    <m:oMathParaPr>
                      <m:jc m:val="centerGroup"/>
                    </m:oMathParaPr>
                    <m:oMath xmlns:m="http://schemas.openxmlformats.org/officeDocument/2006/math">
                      <m:sSubSup>
                        <m:sSubSupPr>
                          <m:ctrlPr>
                            <a:rPr lang="en-US" sz="2400" i="1" smtClean="0">
                              <a:ln w="0"/>
                              <a:solidFill>
                                <a:schemeClr val="accent1"/>
                              </a:solidFill>
                              <a:effectLst/>
                              <a:latin typeface="Cambria Math" panose="02040503050406030204" pitchFamily="18" charset="0"/>
                            </a:rPr>
                          </m:ctrlPr>
                        </m:sSubSupPr>
                        <m:e>
                          <m:r>
                            <a:rPr lang="en-US" sz="2400" i="1" smtClean="0">
                              <a:ln w="0"/>
                              <a:solidFill>
                                <a:schemeClr val="accent1"/>
                              </a:solidFill>
                              <a:effectLst/>
                              <a:latin typeface="Cambria Math" panose="02040503050406030204" pitchFamily="18" charset="0"/>
                            </a:rPr>
                            <m:t>𝑋</m:t>
                          </m:r>
                        </m:e>
                        <m:sub>
                          <m:r>
                            <a:rPr lang="en-US" sz="2400" i="1" smtClean="0">
                              <a:ln w="0"/>
                              <a:solidFill>
                                <a:schemeClr val="accent1"/>
                              </a:solidFill>
                              <a:effectLst/>
                              <a:latin typeface="Cambria Math" panose="02040503050406030204" pitchFamily="18" charset="0"/>
                            </a:rPr>
                            <m:t>𝑖</m:t>
                          </m:r>
                        </m:sub>
                        <m:sup>
                          <m:r>
                            <a:rPr lang="en-US" sz="2400" i="1" smtClean="0">
                              <a:ln w="0"/>
                              <a:solidFill>
                                <a:schemeClr val="accent1"/>
                              </a:solidFill>
                              <a:effectLst/>
                              <a:latin typeface="Cambria Math" panose="02040503050406030204" pitchFamily="18" charset="0"/>
                            </a:rPr>
                            <m:t>𝑡</m:t>
                          </m:r>
                          <m:r>
                            <a:rPr lang="en-US" sz="2400" i="1" smtClean="0">
                              <a:ln w="0"/>
                              <a:solidFill>
                                <a:schemeClr val="accent1"/>
                              </a:solidFill>
                              <a:effectLst/>
                              <a:latin typeface="Cambria Math" panose="02040503050406030204" pitchFamily="18" charset="0"/>
                            </a:rPr>
                            <m:t>+1 </m:t>
                          </m:r>
                        </m:sup>
                      </m:sSubSup>
                      <m:d>
                        <m:dPr>
                          <m:ctrlPr>
                            <a:rPr lang="en-US" sz="2400" i="1" smtClean="0">
                              <a:ln w="0"/>
                              <a:solidFill>
                                <a:schemeClr val="accent1"/>
                              </a:solidFill>
                              <a:effectLst/>
                              <a:latin typeface="Cambria Math" panose="02040503050406030204" pitchFamily="18" charset="0"/>
                            </a:rPr>
                          </m:ctrlPr>
                        </m:dPr>
                        <m:e>
                          <m:r>
                            <a:rPr lang="en-US" sz="2400" i="1" smtClean="0">
                              <a:ln w="0"/>
                              <a:solidFill>
                                <a:schemeClr val="accent1"/>
                              </a:solidFill>
                              <a:effectLst/>
                              <a:latin typeface="Cambria Math" panose="02040503050406030204" pitchFamily="18" charset="0"/>
                            </a:rPr>
                            <m:t>𝑗</m:t>
                          </m:r>
                        </m:e>
                      </m:d>
                      <m:r>
                        <a:rPr lang="en-US" sz="2400" i="1" smtClean="0">
                          <a:ln w="0"/>
                          <a:solidFill>
                            <a:schemeClr val="accent1"/>
                          </a:solidFill>
                          <a:effectLst/>
                          <a:latin typeface="Cambria Math" panose="02040503050406030204" pitchFamily="18" charset="0"/>
                        </a:rPr>
                        <m:t>=</m:t>
                      </m:r>
                      <m:sSubSup>
                        <m:sSubSupPr>
                          <m:ctrlPr>
                            <a:rPr lang="en-US" sz="2400" i="1" smtClean="0">
                              <a:ln w="0"/>
                              <a:solidFill>
                                <a:schemeClr val="accent1"/>
                              </a:solidFill>
                              <a:effectLst/>
                              <a:latin typeface="Cambria Math" panose="02040503050406030204" pitchFamily="18" charset="0"/>
                            </a:rPr>
                          </m:ctrlPr>
                        </m:sSubSupPr>
                        <m:e>
                          <m:r>
                            <a:rPr lang="en-US" sz="2400" i="1" smtClean="0">
                              <a:ln w="0"/>
                              <a:solidFill>
                                <a:schemeClr val="accent1"/>
                              </a:solidFill>
                              <a:effectLst/>
                              <a:latin typeface="Cambria Math" panose="02040503050406030204" pitchFamily="18" charset="0"/>
                            </a:rPr>
                            <m:t>𝑋</m:t>
                          </m:r>
                        </m:e>
                        <m:sub>
                          <m:r>
                            <a:rPr lang="en-US" sz="2400" i="1" smtClean="0">
                              <a:ln w="0"/>
                              <a:solidFill>
                                <a:schemeClr val="accent1"/>
                              </a:solidFill>
                              <a:effectLst/>
                              <a:latin typeface="Cambria Math" panose="02040503050406030204" pitchFamily="18" charset="0"/>
                            </a:rPr>
                            <m:t>𝑟</m:t>
                          </m:r>
                        </m:sub>
                        <m:sup>
                          <m:r>
                            <a:rPr lang="en-US" sz="2400" i="1" smtClean="0">
                              <a:ln w="0"/>
                              <a:solidFill>
                                <a:schemeClr val="accent1"/>
                              </a:solidFill>
                              <a:effectLst/>
                              <a:latin typeface="Cambria Math" panose="02040503050406030204" pitchFamily="18" charset="0"/>
                            </a:rPr>
                            <m:t>𝑡</m:t>
                          </m:r>
                        </m:sup>
                      </m:sSubSup>
                      <m:d>
                        <m:dPr>
                          <m:ctrlPr>
                            <a:rPr lang="en-US" sz="2400" i="1" smtClean="0">
                              <a:ln w="0"/>
                              <a:solidFill>
                                <a:schemeClr val="accent1"/>
                              </a:solidFill>
                              <a:effectLst/>
                              <a:latin typeface="Cambria Math" panose="02040503050406030204" pitchFamily="18" charset="0"/>
                            </a:rPr>
                          </m:ctrlPr>
                        </m:dPr>
                        <m:e>
                          <m:r>
                            <a:rPr lang="en-US" sz="2400" i="1" smtClean="0">
                              <a:ln w="0"/>
                              <a:solidFill>
                                <a:schemeClr val="accent1"/>
                              </a:solidFill>
                              <a:effectLst/>
                              <a:latin typeface="Cambria Math" panose="02040503050406030204" pitchFamily="18" charset="0"/>
                            </a:rPr>
                            <m:t>𝑗</m:t>
                          </m:r>
                        </m:e>
                      </m:d>
                      <m:r>
                        <a:rPr lang="en-US" sz="2400" i="1" smtClean="0">
                          <a:ln w="0"/>
                          <a:solidFill>
                            <a:schemeClr val="accent1"/>
                          </a:solidFill>
                          <a:effectLst/>
                          <a:latin typeface="Cambria Math" panose="02040503050406030204" pitchFamily="18" charset="0"/>
                        </a:rPr>
                        <m:t>−</m:t>
                      </m:r>
                      <m:r>
                        <a:rPr lang="en-US" sz="2400" i="1" smtClean="0">
                          <a:ln w="0"/>
                          <a:solidFill>
                            <a:schemeClr val="accent1"/>
                          </a:solidFill>
                          <a:effectLst/>
                          <a:latin typeface="Cambria Math" panose="02040503050406030204" pitchFamily="18" charset="0"/>
                          <a:ea typeface="Cambria Math" panose="02040503050406030204" pitchFamily="18" charset="0"/>
                        </a:rPr>
                        <m:t>𝜀</m:t>
                      </m:r>
                      <m:r>
                        <a:rPr lang="en-US" sz="2400" i="1" smtClean="0">
                          <a:ln w="0"/>
                          <a:solidFill>
                            <a:schemeClr val="accent1"/>
                          </a:solidFill>
                          <a:effectLst/>
                          <a:latin typeface="Cambria Math" panose="02040503050406030204" pitchFamily="18" charset="0"/>
                          <a:ea typeface="Cambria Math" panose="02040503050406030204" pitchFamily="18" charset="0"/>
                        </a:rPr>
                        <m:t>×</m:t>
                      </m:r>
                      <m:d>
                        <m:dPr>
                          <m:ctrlPr>
                            <a:rPr lang="en-US" sz="2400" i="1" smtClean="0">
                              <a:ln w="0"/>
                              <a:solidFill>
                                <a:schemeClr val="accent1"/>
                              </a:solidFill>
                              <a:effectLst/>
                              <a:latin typeface="Cambria Math" panose="02040503050406030204" pitchFamily="18" charset="0"/>
                              <a:ea typeface="Cambria Math" panose="02040503050406030204" pitchFamily="18" charset="0"/>
                            </a:rPr>
                          </m:ctrlPr>
                        </m:dPr>
                        <m:e>
                          <m:sSubSup>
                            <m:sSubSupPr>
                              <m:ctrlPr>
                                <a:rPr lang="en-US" sz="2400" i="1" smtClean="0">
                                  <a:ln w="0"/>
                                  <a:solidFill>
                                    <a:schemeClr val="accent1"/>
                                  </a:solidFill>
                                  <a:effectLst/>
                                  <a:latin typeface="Cambria Math" panose="02040503050406030204" pitchFamily="18" charset="0"/>
                                  <a:ea typeface="Cambria Math" panose="02040503050406030204" pitchFamily="18" charset="0"/>
                                </a:rPr>
                              </m:ctrlPr>
                            </m:sSubSupPr>
                            <m:e>
                              <m:r>
                                <a:rPr lang="en-US" sz="2400" i="1" smtClean="0">
                                  <a:ln w="0"/>
                                  <a:solidFill>
                                    <a:schemeClr val="accent1"/>
                                  </a:solidFill>
                                  <a:effectLst/>
                                  <a:latin typeface="Cambria Math" panose="02040503050406030204" pitchFamily="18" charset="0"/>
                                  <a:ea typeface="Cambria Math" panose="02040503050406030204" pitchFamily="18" charset="0"/>
                                </a:rPr>
                                <m:t>𝑋</m:t>
                              </m:r>
                            </m:e>
                            <m:sub>
                              <m:r>
                                <a:rPr lang="en-US" sz="2400" i="1" smtClean="0">
                                  <a:ln w="0"/>
                                  <a:solidFill>
                                    <a:schemeClr val="accent1"/>
                                  </a:solidFill>
                                  <a:effectLst/>
                                  <a:latin typeface="Cambria Math" panose="02040503050406030204" pitchFamily="18" charset="0"/>
                                  <a:ea typeface="Cambria Math" panose="02040503050406030204" pitchFamily="18" charset="0"/>
                                </a:rPr>
                                <m:t>𝑠</m:t>
                              </m:r>
                            </m:sub>
                            <m:sup>
                              <m:r>
                                <a:rPr lang="en-US" sz="2400" i="1" smtClean="0">
                                  <a:ln w="0"/>
                                  <a:solidFill>
                                    <a:schemeClr val="accent1"/>
                                  </a:solidFill>
                                  <a:effectLst/>
                                  <a:latin typeface="Cambria Math" panose="02040503050406030204" pitchFamily="18" charset="0"/>
                                  <a:ea typeface="Cambria Math" panose="02040503050406030204" pitchFamily="18" charset="0"/>
                                </a:rPr>
                                <m:t>𝑡</m:t>
                              </m:r>
                            </m:sup>
                          </m:sSubSup>
                          <m:d>
                            <m:dPr>
                              <m:ctrlPr>
                                <a:rPr lang="en-US" sz="2400" i="1" smtClean="0">
                                  <a:ln w="0"/>
                                  <a:solidFill>
                                    <a:schemeClr val="accent1"/>
                                  </a:solidFill>
                                  <a:effectLst/>
                                  <a:latin typeface="Cambria Math" panose="02040503050406030204" pitchFamily="18" charset="0"/>
                                  <a:ea typeface="Cambria Math" panose="02040503050406030204" pitchFamily="18" charset="0"/>
                                </a:rPr>
                              </m:ctrlPr>
                            </m:dPr>
                            <m:e>
                              <m:r>
                                <a:rPr lang="en-US" sz="2400" i="1" smtClean="0">
                                  <a:ln w="0"/>
                                  <a:solidFill>
                                    <a:schemeClr val="accent1"/>
                                  </a:solidFill>
                                  <a:effectLst/>
                                  <a:latin typeface="Cambria Math" panose="02040503050406030204" pitchFamily="18" charset="0"/>
                                  <a:ea typeface="Cambria Math" panose="02040503050406030204" pitchFamily="18" charset="0"/>
                                </a:rPr>
                                <m:t>𝑗</m:t>
                              </m:r>
                            </m:e>
                          </m:d>
                          <m:r>
                            <a:rPr lang="en-US" sz="2400" i="1" smtClean="0">
                              <a:ln w="0"/>
                              <a:solidFill>
                                <a:schemeClr val="accent1"/>
                              </a:solidFill>
                              <a:effectLst/>
                              <a:latin typeface="Cambria Math" panose="02040503050406030204" pitchFamily="18" charset="0"/>
                              <a:ea typeface="Cambria Math" panose="02040503050406030204" pitchFamily="18" charset="0"/>
                            </a:rPr>
                            <m:t>−</m:t>
                          </m:r>
                          <m:sSubSup>
                            <m:sSubSupPr>
                              <m:ctrlPr>
                                <a:rPr lang="en-US" sz="2400" i="1" smtClean="0">
                                  <a:ln w="0"/>
                                  <a:solidFill>
                                    <a:schemeClr val="accent1"/>
                                  </a:solidFill>
                                  <a:effectLst/>
                                  <a:latin typeface="Cambria Math" panose="02040503050406030204" pitchFamily="18" charset="0"/>
                                  <a:ea typeface="Cambria Math" panose="02040503050406030204" pitchFamily="18" charset="0"/>
                                </a:rPr>
                              </m:ctrlPr>
                            </m:sSubSupPr>
                            <m:e>
                              <m:r>
                                <a:rPr lang="en-US" sz="2400" i="1" smtClean="0">
                                  <a:ln w="0"/>
                                  <a:solidFill>
                                    <a:schemeClr val="accent1"/>
                                  </a:solidFill>
                                  <a:effectLst/>
                                  <a:latin typeface="Cambria Math" panose="02040503050406030204" pitchFamily="18" charset="0"/>
                                  <a:ea typeface="Cambria Math" panose="02040503050406030204" pitchFamily="18" charset="0"/>
                                </a:rPr>
                                <m:t>𝑋</m:t>
                              </m:r>
                            </m:e>
                            <m:sub>
                              <m:r>
                                <a:rPr lang="en-US" sz="2400" i="1" smtClean="0">
                                  <a:ln w="0"/>
                                  <a:solidFill>
                                    <a:schemeClr val="accent1"/>
                                  </a:solidFill>
                                  <a:effectLst/>
                                  <a:latin typeface="Cambria Math" panose="02040503050406030204" pitchFamily="18" charset="0"/>
                                  <a:ea typeface="Cambria Math" panose="02040503050406030204" pitchFamily="18" charset="0"/>
                                </a:rPr>
                                <m:t>𝑖</m:t>
                              </m:r>
                            </m:sub>
                            <m:sup>
                              <m:r>
                                <a:rPr lang="en-US" sz="2400" i="1" smtClean="0">
                                  <a:ln w="0"/>
                                  <a:solidFill>
                                    <a:schemeClr val="accent1"/>
                                  </a:solidFill>
                                  <a:effectLst/>
                                  <a:latin typeface="Cambria Math" panose="02040503050406030204" pitchFamily="18" charset="0"/>
                                  <a:ea typeface="Cambria Math" panose="02040503050406030204" pitchFamily="18" charset="0"/>
                                </a:rPr>
                                <m:t>𝑡</m:t>
                              </m:r>
                            </m:sup>
                          </m:sSubSup>
                          <m:d>
                            <m:dPr>
                              <m:ctrlPr>
                                <a:rPr lang="en-US" sz="2400" i="1" smtClean="0">
                                  <a:ln w="0"/>
                                  <a:solidFill>
                                    <a:schemeClr val="accent1"/>
                                  </a:solidFill>
                                  <a:effectLst/>
                                  <a:latin typeface="Cambria Math" panose="02040503050406030204" pitchFamily="18" charset="0"/>
                                  <a:ea typeface="Cambria Math" panose="02040503050406030204" pitchFamily="18" charset="0"/>
                                </a:rPr>
                              </m:ctrlPr>
                            </m:dPr>
                            <m:e>
                              <m:r>
                                <a:rPr lang="en-US" sz="2400" i="1" smtClean="0">
                                  <a:ln w="0"/>
                                  <a:solidFill>
                                    <a:schemeClr val="accent1"/>
                                  </a:solidFill>
                                  <a:effectLst/>
                                  <a:latin typeface="Cambria Math" panose="02040503050406030204" pitchFamily="18" charset="0"/>
                                  <a:ea typeface="Cambria Math" panose="02040503050406030204" pitchFamily="18" charset="0"/>
                                </a:rPr>
                                <m:t>𝑗</m:t>
                              </m:r>
                            </m:e>
                          </m:d>
                        </m:e>
                      </m:d>
                      <m:r>
                        <a:rPr lang="en-US" sz="2400" b="0" i="1" smtClean="0">
                          <a:ln w="0"/>
                          <a:solidFill>
                            <a:schemeClr val="accent1"/>
                          </a:solidFill>
                          <a:effectLst/>
                          <a:latin typeface="Cambria Math" panose="02040503050406030204" pitchFamily="18" charset="0"/>
                          <a:ea typeface="Cambria Math" panose="02040503050406030204" pitchFamily="18" charset="0"/>
                        </a:rPr>
                        <m:t>…(∗∗)</m:t>
                      </m:r>
                    </m:oMath>
                  </m:oMathPara>
                </a14:m>
                <a:endParaRPr lang="en-US" sz="2400" dirty="0">
                  <a:effectLst/>
                </a:endParaRPr>
              </a:p>
              <a:p>
                <a:pPr marL="0" indent="0" algn="just">
                  <a:buNone/>
                </a:pPr>
                <a:r>
                  <a:rPr lang="en-US" sz="2400" dirty="0"/>
                  <a:t>	Next procedure, each particle obtained from the first procedure will be ranked again using Eq.(*). For each particle from the first procedure,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𝑡</m:t>
                        </m:r>
                      </m:sup>
                    </m:sSubSup>
                  </m:oMath>
                </a14:m>
                <a:r>
                  <a:rPr lang="en-US" sz="2400" dirty="0"/>
                  <a:t>, if the particle satisfies </a:t>
                </a:r>
                <a14:m>
                  <m:oMath xmlns:m="http://schemas.openxmlformats.org/officeDocument/2006/math">
                    <m:sSubSup>
                      <m:sSubSupPr>
                        <m:ctrlPr>
                          <a:rPr lang="en-US" sz="2400" b="0" i="1" smtClean="0">
                            <a:latin typeface="Cambria Math" panose="02040503050406030204" pitchFamily="18" charset="0"/>
                          </a:rPr>
                        </m:ctrlPr>
                      </m:sSub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𝑎</m:t>
                            </m:r>
                          </m:sub>
                        </m:sSub>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&lt;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𝜀</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oMath>
                </a14:m>
                <a:r>
                  <a:rPr lang="en-US" sz="2400" dirty="0"/>
                  <a:t> then modify the position to get new particle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bSup>
                  </m:oMath>
                </a14:m>
                <a:r>
                  <a:rPr lang="en-US" sz="2400" dirty="0"/>
                  <a:t> using Eq. (***) . Otherwise, no update occurs. The modifying equation are given below.</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sz="2400" i="1" smtClean="0">
                              <a:ln w="0"/>
                              <a:solidFill>
                                <a:schemeClr val="accent1"/>
                              </a:solidFill>
                              <a:effectLst/>
                              <a:latin typeface="Cambria Math" panose="02040503050406030204" pitchFamily="18" charset="0"/>
                            </a:rPr>
                          </m:ctrlPr>
                        </m:dPr>
                        <m:e>
                          <m:eqArr>
                            <m:eqArrPr>
                              <m:ctrlPr>
                                <a:rPr lang="en-US" sz="2400" i="1" smtClean="0">
                                  <a:ln w="0"/>
                                  <a:solidFill>
                                    <a:schemeClr val="accent1"/>
                                  </a:solidFill>
                                  <a:effectLst/>
                                  <a:latin typeface="Cambria Math" panose="02040503050406030204" pitchFamily="18" charset="0"/>
                                </a:rPr>
                              </m:ctrlPr>
                            </m:eqArrPr>
                            <m:e>
                              <m:sSubSup>
                                <m:sSubSupPr>
                                  <m:ctrlPr>
                                    <a:rPr lang="en-US" sz="2400" i="1" smtClean="0">
                                      <a:ln w="0"/>
                                      <a:solidFill>
                                        <a:schemeClr val="accent1"/>
                                      </a:solidFill>
                                      <a:effectLst/>
                                      <a:latin typeface="Cambria Math" panose="02040503050406030204" pitchFamily="18" charset="0"/>
                                    </a:rPr>
                                  </m:ctrlPr>
                                </m:sSubSupPr>
                                <m:e>
                                  <m:r>
                                    <a:rPr lang="en-US" sz="2400" i="1" smtClean="0">
                                      <a:ln w="0"/>
                                      <a:solidFill>
                                        <a:schemeClr val="accent1"/>
                                      </a:solidFill>
                                      <a:effectLst/>
                                      <a:latin typeface="Cambria Math" panose="02040503050406030204" pitchFamily="18" charset="0"/>
                                    </a:rPr>
                                    <m:t>𝑋</m:t>
                                  </m:r>
                                </m:e>
                                <m:sub>
                                  <m:r>
                                    <a:rPr lang="en-US" sz="2400" i="1" smtClean="0">
                                      <a:ln w="0"/>
                                      <a:solidFill>
                                        <a:schemeClr val="accent1"/>
                                      </a:solidFill>
                                      <a:effectLst/>
                                      <a:latin typeface="Cambria Math" panose="02040503050406030204" pitchFamily="18" charset="0"/>
                                    </a:rPr>
                                    <m:t>𝑖</m:t>
                                  </m:r>
                                </m:sub>
                                <m:sup>
                                  <m:r>
                                    <a:rPr lang="en-US" sz="2400" i="1" smtClean="0">
                                      <a:ln w="0"/>
                                      <a:solidFill>
                                        <a:schemeClr val="accent1"/>
                                      </a:solidFill>
                                      <a:effectLst/>
                                      <a:latin typeface="Cambria Math" panose="02040503050406030204" pitchFamily="18" charset="0"/>
                                    </a:rPr>
                                    <m:t>𝑡</m:t>
                                  </m:r>
                                  <m:r>
                                    <a:rPr lang="en-US" sz="2400" i="1" smtClean="0">
                                      <a:ln w="0"/>
                                      <a:solidFill>
                                        <a:schemeClr val="accent1"/>
                                      </a:solidFill>
                                      <a:effectLst/>
                                      <a:latin typeface="Cambria Math" panose="02040503050406030204" pitchFamily="18" charset="0"/>
                                    </a:rPr>
                                    <m:t>+1</m:t>
                                  </m:r>
                                </m:sup>
                              </m:sSubSup>
                              <m:r>
                                <a:rPr lang="en-US" sz="2400" i="1" smtClean="0">
                                  <a:ln w="0"/>
                                  <a:solidFill>
                                    <a:schemeClr val="accent1"/>
                                  </a:solidFill>
                                  <a:effectLst/>
                                  <a:latin typeface="Cambria Math" panose="02040503050406030204" pitchFamily="18" charset="0"/>
                                </a:rPr>
                                <m:t>=</m:t>
                              </m:r>
                              <m:sSubSup>
                                <m:sSubSupPr>
                                  <m:ctrlPr>
                                    <a:rPr lang="en-US" sz="2400" i="1" smtClean="0">
                                      <a:ln w="0"/>
                                      <a:solidFill>
                                        <a:schemeClr val="accent1"/>
                                      </a:solidFill>
                                      <a:effectLst/>
                                      <a:latin typeface="Cambria Math" panose="02040503050406030204" pitchFamily="18" charset="0"/>
                                    </a:rPr>
                                  </m:ctrlPr>
                                </m:sSubSupPr>
                                <m:e>
                                  <m:r>
                                    <a:rPr lang="en-US" sz="2400" i="1" smtClean="0">
                                      <a:ln w="0"/>
                                      <a:solidFill>
                                        <a:schemeClr val="accent1"/>
                                      </a:solidFill>
                                      <a:effectLst/>
                                      <a:latin typeface="Cambria Math" panose="02040503050406030204" pitchFamily="18" charset="0"/>
                                    </a:rPr>
                                    <m:t>𝑋</m:t>
                                  </m:r>
                                </m:e>
                                <m:sub>
                                  <m:r>
                                    <a:rPr lang="en-US" sz="2400" i="1" smtClean="0">
                                      <a:ln w="0"/>
                                      <a:solidFill>
                                        <a:schemeClr val="accent1"/>
                                      </a:solidFill>
                                      <a:effectLst/>
                                      <a:latin typeface="Cambria Math" panose="02040503050406030204" pitchFamily="18" charset="0"/>
                                    </a:rPr>
                                    <m:t>𝑖</m:t>
                                  </m:r>
                                </m:sub>
                                <m:sup>
                                  <m:r>
                                    <a:rPr lang="en-US" sz="2400" i="1" smtClean="0">
                                      <a:ln w="0"/>
                                      <a:solidFill>
                                        <a:schemeClr val="accent1"/>
                                      </a:solidFill>
                                      <a:effectLst/>
                                      <a:latin typeface="Cambria Math" panose="02040503050406030204" pitchFamily="18" charset="0"/>
                                    </a:rPr>
                                    <m:t>𝑡</m:t>
                                  </m:r>
                                </m:sup>
                              </m:sSubSup>
                              <m:r>
                                <a:rPr lang="en-US" sz="2400" i="1" smtClean="0">
                                  <a:ln w="0"/>
                                  <a:solidFill>
                                    <a:schemeClr val="accent1"/>
                                  </a:solidFill>
                                  <a:effectLst/>
                                  <a:latin typeface="Cambria Math" panose="02040503050406030204" pitchFamily="18" charset="0"/>
                                </a:rPr>
                                <m:t>−</m:t>
                              </m:r>
                              <m:sSup>
                                <m:sSupPr>
                                  <m:ctrlPr>
                                    <a:rPr lang="en-US" sz="2400" i="1" smtClean="0">
                                      <a:ln w="0"/>
                                      <a:solidFill>
                                        <a:schemeClr val="accent1"/>
                                      </a:solidFill>
                                      <a:effectLst/>
                                      <a:latin typeface="Cambria Math" panose="02040503050406030204" pitchFamily="18" charset="0"/>
                                      <a:ea typeface="Cambria Math" panose="02040503050406030204" pitchFamily="18" charset="0"/>
                                    </a:rPr>
                                  </m:ctrlPr>
                                </m:sSupPr>
                                <m:e>
                                  <m:r>
                                    <a:rPr lang="en-US" sz="2400" i="1" smtClean="0">
                                      <a:ln w="0"/>
                                      <a:solidFill>
                                        <a:schemeClr val="accent1"/>
                                      </a:solidFill>
                                      <a:effectLst/>
                                      <a:latin typeface="Cambria Math" panose="02040503050406030204" pitchFamily="18" charset="0"/>
                                      <a:ea typeface="Cambria Math" panose="02040503050406030204" pitchFamily="18" charset="0"/>
                                    </a:rPr>
                                    <m:t>𝜀</m:t>
                                  </m:r>
                                </m:e>
                                <m:sup>
                                  <m:r>
                                    <a:rPr lang="en-US" sz="2400" i="1" smtClean="0">
                                      <a:ln w="0"/>
                                      <a:solidFill>
                                        <a:schemeClr val="accent1"/>
                                      </a:solidFill>
                                      <a:effectLst/>
                                      <a:latin typeface="Cambria Math" panose="02040503050406030204" pitchFamily="18" charset="0"/>
                                      <a:ea typeface="Cambria Math" panose="02040503050406030204" pitchFamily="18" charset="0"/>
                                    </a:rPr>
                                    <m:t>"</m:t>
                                  </m:r>
                                </m:sup>
                              </m:sSup>
                              <m:r>
                                <a:rPr lang="en-US" sz="2400" i="1" smtClean="0">
                                  <a:ln w="0"/>
                                  <a:solidFill>
                                    <a:schemeClr val="accent1"/>
                                  </a:solidFill>
                                  <a:effectLst/>
                                  <a:latin typeface="Cambria Math" panose="02040503050406030204" pitchFamily="18" charset="0"/>
                                  <a:ea typeface="Cambria Math" panose="02040503050406030204" pitchFamily="18" charset="0"/>
                                </a:rPr>
                                <m:t>×</m:t>
                              </m:r>
                              <m:d>
                                <m:dPr>
                                  <m:ctrlPr>
                                    <a:rPr lang="en-US" sz="2400" i="1" smtClean="0">
                                      <a:ln w="0"/>
                                      <a:solidFill>
                                        <a:schemeClr val="accent1"/>
                                      </a:solidFill>
                                      <a:effectLst/>
                                      <a:latin typeface="Cambria Math" panose="02040503050406030204" pitchFamily="18" charset="0"/>
                                      <a:ea typeface="Cambria Math" panose="02040503050406030204" pitchFamily="18" charset="0"/>
                                    </a:rPr>
                                  </m:ctrlPr>
                                </m:dPr>
                                <m:e>
                                  <m:sSubSup>
                                    <m:sSubSupPr>
                                      <m:ctrlPr>
                                        <a:rPr lang="en-US" sz="2400" i="1" smtClean="0">
                                          <a:ln w="0"/>
                                          <a:solidFill>
                                            <a:schemeClr val="accent1"/>
                                          </a:solidFill>
                                          <a:effectLst/>
                                          <a:latin typeface="Cambria Math" panose="02040503050406030204" pitchFamily="18" charset="0"/>
                                          <a:ea typeface="Cambria Math" panose="02040503050406030204" pitchFamily="18" charset="0"/>
                                        </a:rPr>
                                      </m:ctrlPr>
                                    </m:sSubSupPr>
                                    <m:e>
                                      <m:r>
                                        <a:rPr lang="en-US" sz="2400" i="1" smtClean="0">
                                          <a:ln w="0"/>
                                          <a:solidFill>
                                            <a:schemeClr val="accent1"/>
                                          </a:solidFill>
                                          <a:effectLst/>
                                          <a:latin typeface="Cambria Math" panose="02040503050406030204" pitchFamily="18" charset="0"/>
                                          <a:ea typeface="Cambria Math" panose="02040503050406030204" pitchFamily="18" charset="0"/>
                                        </a:rPr>
                                        <m:t>𝑋</m:t>
                                      </m:r>
                                    </m:e>
                                    <m:sub>
                                      <m:r>
                                        <a:rPr lang="en-US" sz="2400" i="1" smtClean="0">
                                          <a:ln w="0"/>
                                          <a:solidFill>
                                            <a:schemeClr val="accent1"/>
                                          </a:solidFill>
                                          <a:effectLst/>
                                          <a:latin typeface="Cambria Math" panose="02040503050406030204" pitchFamily="18" charset="0"/>
                                          <a:ea typeface="Cambria Math" panose="02040503050406030204" pitchFamily="18" charset="0"/>
                                        </a:rPr>
                                        <m:t>𝑠</m:t>
                                      </m:r>
                                    </m:sub>
                                    <m:sup>
                                      <m:r>
                                        <a:rPr lang="en-US" sz="2400" i="1" smtClean="0">
                                          <a:ln w="0"/>
                                          <a:solidFill>
                                            <a:schemeClr val="accent1"/>
                                          </a:solidFill>
                                          <a:effectLst/>
                                          <a:latin typeface="Cambria Math" panose="02040503050406030204" pitchFamily="18" charset="0"/>
                                          <a:ea typeface="Cambria Math" panose="02040503050406030204" pitchFamily="18" charset="0"/>
                                        </a:rPr>
                                        <m:t>𝑡</m:t>
                                      </m:r>
                                    </m:sup>
                                  </m:sSubSup>
                                  <m:r>
                                    <a:rPr lang="en-US" sz="2400" i="1" smtClean="0">
                                      <a:ln w="0"/>
                                      <a:solidFill>
                                        <a:schemeClr val="accent1"/>
                                      </a:solidFill>
                                      <a:effectLst/>
                                      <a:latin typeface="Cambria Math" panose="02040503050406030204" pitchFamily="18" charset="0"/>
                                      <a:ea typeface="Cambria Math" panose="02040503050406030204" pitchFamily="18" charset="0"/>
                                    </a:rPr>
                                    <m:t>−</m:t>
                                  </m:r>
                                  <m:sSub>
                                    <m:sSubPr>
                                      <m:ctrlPr>
                                        <a:rPr lang="en-US" sz="2400" i="1" smtClean="0">
                                          <a:ln w="0"/>
                                          <a:solidFill>
                                            <a:schemeClr val="accent1"/>
                                          </a:solidFill>
                                          <a:effectLst/>
                                          <a:latin typeface="Cambria Math" panose="02040503050406030204" pitchFamily="18" charset="0"/>
                                          <a:ea typeface="Cambria Math" panose="02040503050406030204" pitchFamily="18" charset="0"/>
                                        </a:rPr>
                                      </m:ctrlPr>
                                    </m:sSubPr>
                                    <m:e>
                                      <m:r>
                                        <a:rPr lang="en-US" sz="2400" i="1" smtClean="0">
                                          <a:ln w="0"/>
                                          <a:solidFill>
                                            <a:schemeClr val="accent1"/>
                                          </a:solidFill>
                                          <a:effectLst/>
                                          <a:latin typeface="Cambria Math" panose="02040503050406030204" pitchFamily="18" charset="0"/>
                                          <a:ea typeface="Cambria Math" panose="02040503050406030204" pitchFamily="18" charset="0"/>
                                        </a:rPr>
                                        <m:t>𝑋</m:t>
                                      </m:r>
                                    </m:e>
                                    <m:sub>
                                      <m:r>
                                        <a:rPr lang="en-US" sz="2400" i="1" smtClean="0">
                                          <a:ln w="0"/>
                                          <a:solidFill>
                                            <a:schemeClr val="accent1"/>
                                          </a:solidFill>
                                          <a:effectLst/>
                                          <a:latin typeface="Cambria Math" panose="02040503050406030204" pitchFamily="18" charset="0"/>
                                          <a:ea typeface="Cambria Math" panose="02040503050406030204" pitchFamily="18" charset="0"/>
                                        </a:rPr>
                                        <m:t>𝑏𝑒𝑠𝑡</m:t>
                                      </m:r>
                                    </m:sub>
                                  </m:sSub>
                                </m:e>
                              </m:d>
                              <m:r>
                                <a:rPr lang="en-US" sz="2400" i="1" smtClean="0">
                                  <a:ln w="0"/>
                                  <a:solidFill>
                                    <a:schemeClr val="accent1"/>
                                  </a:solidFill>
                                  <a:effectLst/>
                                  <a:latin typeface="Cambria Math" panose="02040503050406030204" pitchFamily="18" charset="0"/>
                                  <a:ea typeface="Cambria Math" panose="02040503050406030204" pitchFamily="18" charset="0"/>
                                </a:rPr>
                                <m:t>,     </m:t>
                              </m:r>
                              <m:r>
                                <m:rPr>
                                  <m:sty m:val="p"/>
                                </m:rPr>
                                <a:rPr lang="en-US" sz="2400" i="0" smtClean="0">
                                  <a:ln w="0"/>
                                  <a:solidFill>
                                    <a:schemeClr val="accent1"/>
                                  </a:solidFill>
                                  <a:effectLst/>
                                  <a:latin typeface="Cambria Math" panose="02040503050406030204" pitchFamily="18" charset="0"/>
                                  <a:ea typeface="Cambria Math" panose="02040503050406030204" pitchFamily="18" charset="0"/>
                                </a:rPr>
                                <m:t>if</m:t>
                              </m:r>
                              <m:r>
                                <a:rPr lang="en-US" sz="2400" i="0" smtClean="0">
                                  <a:ln w="0"/>
                                  <a:solidFill>
                                    <a:schemeClr val="accent1"/>
                                  </a:solidFill>
                                  <a:effectLst/>
                                  <a:latin typeface="Cambria Math" panose="02040503050406030204" pitchFamily="18" charset="0"/>
                                  <a:ea typeface="Cambria Math" panose="02040503050406030204" pitchFamily="18" charset="0"/>
                                </a:rPr>
                                <m:t> </m:t>
                              </m:r>
                              <m:sSup>
                                <m:sSupPr>
                                  <m:ctrlPr>
                                    <a:rPr lang="en-US" sz="2400" i="1" smtClean="0">
                                      <a:ln w="0"/>
                                      <a:solidFill>
                                        <a:schemeClr val="accent1"/>
                                      </a:solidFill>
                                      <a:effectLst/>
                                      <a:latin typeface="Cambria Math" panose="02040503050406030204" pitchFamily="18" charset="0"/>
                                      <a:ea typeface="Cambria Math" panose="02040503050406030204" pitchFamily="18" charset="0"/>
                                    </a:rPr>
                                  </m:ctrlPr>
                                </m:sSupPr>
                                <m:e>
                                  <m:r>
                                    <a:rPr lang="el-GR" sz="2400" i="1" smtClean="0">
                                      <a:ln w="0"/>
                                      <a:solidFill>
                                        <a:schemeClr val="accent1"/>
                                      </a:solidFill>
                                      <a:effectLst/>
                                      <a:latin typeface="Cambria Math" panose="02040503050406030204" pitchFamily="18" charset="0"/>
                                      <a:ea typeface="Cambria Math" panose="02040503050406030204" pitchFamily="18" charset="0"/>
                                    </a:rPr>
                                    <m:t>𝜀</m:t>
                                  </m:r>
                                </m:e>
                                <m:sup>
                                  <m:r>
                                    <a:rPr lang="en-US" sz="2400" i="1" smtClean="0">
                                      <a:ln w="0"/>
                                      <a:solidFill>
                                        <a:schemeClr val="accent1"/>
                                      </a:solidFill>
                                      <a:effectLst/>
                                      <a:latin typeface="Cambria Math" panose="02040503050406030204" pitchFamily="18" charset="0"/>
                                      <a:ea typeface="Cambria Math" panose="02040503050406030204" pitchFamily="18" charset="0"/>
                                    </a:rPr>
                                    <m:t>′</m:t>
                                  </m:r>
                                </m:sup>
                              </m:sSup>
                              <m:r>
                                <a:rPr lang="en-US" sz="2400" i="0" smtClean="0">
                                  <a:ln w="0"/>
                                  <a:solidFill>
                                    <a:schemeClr val="accent1"/>
                                  </a:solidFill>
                                  <a:effectLst/>
                                  <a:latin typeface="Cambria Math" panose="02040503050406030204" pitchFamily="18" charset="0"/>
                                  <a:ea typeface="Cambria Math" panose="02040503050406030204" pitchFamily="18" charset="0"/>
                                </a:rPr>
                                <m:t>≤0.5 </m:t>
                              </m:r>
                            </m:e>
                            <m:e>
                              <m:sSubSup>
                                <m:sSubSupPr>
                                  <m:ctrlPr>
                                    <a:rPr lang="en-US" sz="2400" i="1">
                                      <a:ln w="0"/>
                                      <a:solidFill>
                                        <a:schemeClr val="accent1"/>
                                      </a:solidFill>
                                      <a:effectLst/>
                                      <a:latin typeface="Cambria Math" panose="02040503050406030204" pitchFamily="18" charset="0"/>
                                    </a:rPr>
                                  </m:ctrlPr>
                                </m:sSubSupPr>
                                <m:e>
                                  <m:r>
                                    <a:rPr lang="en-US" sz="2400" i="1">
                                      <a:ln w="0"/>
                                      <a:solidFill>
                                        <a:schemeClr val="accent1"/>
                                      </a:solidFill>
                                      <a:effectLst/>
                                      <a:latin typeface="Cambria Math" panose="02040503050406030204" pitchFamily="18" charset="0"/>
                                    </a:rPr>
                                    <m:t>𝑋</m:t>
                                  </m:r>
                                </m:e>
                                <m:sub>
                                  <m:r>
                                    <a:rPr lang="en-US" sz="2400" i="1">
                                      <a:ln w="0"/>
                                      <a:solidFill>
                                        <a:schemeClr val="accent1"/>
                                      </a:solidFill>
                                      <a:effectLst/>
                                      <a:latin typeface="Cambria Math" panose="02040503050406030204" pitchFamily="18" charset="0"/>
                                    </a:rPr>
                                    <m:t>𝑖</m:t>
                                  </m:r>
                                </m:sub>
                                <m:sup>
                                  <m:r>
                                    <a:rPr lang="en-US" sz="2400" i="1">
                                      <a:ln w="0"/>
                                      <a:solidFill>
                                        <a:schemeClr val="accent1"/>
                                      </a:solidFill>
                                      <a:effectLst/>
                                      <a:latin typeface="Cambria Math" panose="02040503050406030204" pitchFamily="18" charset="0"/>
                                    </a:rPr>
                                    <m:t>𝑡</m:t>
                                  </m:r>
                                  <m:r>
                                    <a:rPr lang="en-US" sz="2400" i="1">
                                      <a:ln w="0"/>
                                      <a:solidFill>
                                        <a:schemeClr val="accent1"/>
                                      </a:solidFill>
                                      <a:effectLst/>
                                      <a:latin typeface="Cambria Math" panose="02040503050406030204" pitchFamily="18" charset="0"/>
                                    </a:rPr>
                                    <m:t>+1</m:t>
                                  </m:r>
                                </m:sup>
                              </m:sSubSup>
                              <m:r>
                                <a:rPr lang="en-US" sz="2400" i="1">
                                  <a:ln w="0"/>
                                  <a:solidFill>
                                    <a:schemeClr val="accent1"/>
                                  </a:solidFill>
                                  <a:effectLst/>
                                  <a:latin typeface="Cambria Math" panose="02040503050406030204" pitchFamily="18" charset="0"/>
                                </a:rPr>
                                <m:t>=</m:t>
                              </m:r>
                              <m:sSubSup>
                                <m:sSubSupPr>
                                  <m:ctrlPr>
                                    <a:rPr lang="en-US" sz="2400" i="1">
                                      <a:ln w="0"/>
                                      <a:solidFill>
                                        <a:schemeClr val="accent1"/>
                                      </a:solidFill>
                                      <a:effectLst/>
                                      <a:latin typeface="Cambria Math" panose="02040503050406030204" pitchFamily="18" charset="0"/>
                                    </a:rPr>
                                  </m:ctrlPr>
                                </m:sSubSupPr>
                                <m:e>
                                  <m:r>
                                    <a:rPr lang="en-US" sz="2400" i="1">
                                      <a:ln w="0"/>
                                      <a:solidFill>
                                        <a:schemeClr val="accent1"/>
                                      </a:solidFill>
                                      <a:effectLst/>
                                      <a:latin typeface="Cambria Math" panose="02040503050406030204" pitchFamily="18" charset="0"/>
                                    </a:rPr>
                                    <m:t>𝑋</m:t>
                                  </m:r>
                                </m:e>
                                <m:sub>
                                  <m:r>
                                    <a:rPr lang="en-US" sz="2400" i="1">
                                      <a:ln w="0"/>
                                      <a:solidFill>
                                        <a:schemeClr val="accent1"/>
                                      </a:solidFill>
                                      <a:effectLst/>
                                      <a:latin typeface="Cambria Math" panose="02040503050406030204" pitchFamily="18" charset="0"/>
                                    </a:rPr>
                                    <m:t>𝑖</m:t>
                                  </m:r>
                                </m:sub>
                                <m:sup>
                                  <m:r>
                                    <a:rPr lang="en-US" sz="2400" i="1">
                                      <a:ln w="0"/>
                                      <a:solidFill>
                                        <a:schemeClr val="accent1"/>
                                      </a:solidFill>
                                      <a:effectLst/>
                                      <a:latin typeface="Cambria Math" panose="02040503050406030204" pitchFamily="18" charset="0"/>
                                    </a:rPr>
                                    <m:t>𝑡</m:t>
                                  </m:r>
                                </m:sup>
                              </m:sSubSup>
                              <m:r>
                                <a:rPr lang="en-US" sz="2400" i="1" smtClean="0">
                                  <a:ln w="0"/>
                                  <a:solidFill>
                                    <a:schemeClr val="accent1"/>
                                  </a:solidFill>
                                  <a:effectLst/>
                                  <a:latin typeface="Cambria Math" panose="02040503050406030204" pitchFamily="18" charset="0"/>
                                </a:rPr>
                                <m:t>+</m:t>
                              </m:r>
                              <m:sSup>
                                <m:sSupPr>
                                  <m:ctrlPr>
                                    <a:rPr lang="en-US" sz="2400" i="1">
                                      <a:ln w="0"/>
                                      <a:solidFill>
                                        <a:schemeClr val="accent1"/>
                                      </a:solidFill>
                                      <a:effectLst/>
                                      <a:latin typeface="Cambria Math" panose="02040503050406030204" pitchFamily="18" charset="0"/>
                                      <a:ea typeface="Cambria Math" panose="02040503050406030204" pitchFamily="18" charset="0"/>
                                    </a:rPr>
                                  </m:ctrlPr>
                                </m:sSupPr>
                                <m:e>
                                  <m:r>
                                    <a:rPr lang="en-US" sz="2400" i="1">
                                      <a:ln w="0"/>
                                      <a:solidFill>
                                        <a:schemeClr val="accent1"/>
                                      </a:solidFill>
                                      <a:effectLst/>
                                      <a:latin typeface="Cambria Math" panose="02040503050406030204" pitchFamily="18" charset="0"/>
                                      <a:ea typeface="Cambria Math" panose="02040503050406030204" pitchFamily="18" charset="0"/>
                                    </a:rPr>
                                    <m:t>𝜀</m:t>
                                  </m:r>
                                </m:e>
                                <m:sup>
                                  <m:r>
                                    <a:rPr lang="en-US" sz="2400" i="1">
                                      <a:ln w="0"/>
                                      <a:solidFill>
                                        <a:schemeClr val="accent1"/>
                                      </a:solidFill>
                                      <a:effectLst/>
                                      <a:latin typeface="Cambria Math" panose="02040503050406030204" pitchFamily="18" charset="0"/>
                                      <a:ea typeface="Cambria Math" panose="02040503050406030204" pitchFamily="18" charset="0"/>
                                    </a:rPr>
                                    <m:t>"</m:t>
                                  </m:r>
                                </m:sup>
                              </m:sSup>
                              <m:r>
                                <a:rPr lang="en-US" sz="2400" i="1">
                                  <a:ln w="0"/>
                                  <a:solidFill>
                                    <a:schemeClr val="accent1"/>
                                  </a:solidFill>
                                  <a:effectLst/>
                                  <a:latin typeface="Cambria Math" panose="02040503050406030204" pitchFamily="18" charset="0"/>
                                  <a:ea typeface="Cambria Math" panose="02040503050406030204" pitchFamily="18" charset="0"/>
                                </a:rPr>
                                <m:t>×</m:t>
                              </m:r>
                              <m:d>
                                <m:dPr>
                                  <m:ctrlPr>
                                    <a:rPr lang="en-US" sz="2400" i="1">
                                      <a:ln w="0"/>
                                      <a:solidFill>
                                        <a:schemeClr val="accent1"/>
                                      </a:solidFill>
                                      <a:effectLst/>
                                      <a:latin typeface="Cambria Math" panose="02040503050406030204" pitchFamily="18" charset="0"/>
                                      <a:ea typeface="Cambria Math" panose="02040503050406030204" pitchFamily="18" charset="0"/>
                                    </a:rPr>
                                  </m:ctrlPr>
                                </m:dPr>
                                <m:e>
                                  <m:sSubSup>
                                    <m:sSubSupPr>
                                      <m:ctrlPr>
                                        <a:rPr lang="en-US" sz="2400" i="1">
                                          <a:ln w="0"/>
                                          <a:solidFill>
                                            <a:schemeClr val="accent1"/>
                                          </a:solidFill>
                                          <a:effectLst/>
                                          <a:latin typeface="Cambria Math" panose="02040503050406030204" pitchFamily="18" charset="0"/>
                                          <a:ea typeface="Cambria Math" panose="02040503050406030204" pitchFamily="18" charset="0"/>
                                        </a:rPr>
                                      </m:ctrlPr>
                                    </m:sSubSupPr>
                                    <m:e>
                                      <m:r>
                                        <a:rPr lang="en-US" sz="2400" i="1">
                                          <a:ln w="0"/>
                                          <a:solidFill>
                                            <a:schemeClr val="accent1"/>
                                          </a:solidFill>
                                          <a:effectLst/>
                                          <a:latin typeface="Cambria Math" panose="02040503050406030204" pitchFamily="18" charset="0"/>
                                          <a:ea typeface="Cambria Math" panose="02040503050406030204" pitchFamily="18" charset="0"/>
                                        </a:rPr>
                                        <m:t>𝑋</m:t>
                                      </m:r>
                                    </m:e>
                                    <m:sub>
                                      <m:r>
                                        <a:rPr lang="en-US" sz="2400" i="1">
                                          <a:ln w="0"/>
                                          <a:solidFill>
                                            <a:schemeClr val="accent1"/>
                                          </a:solidFill>
                                          <a:effectLst/>
                                          <a:latin typeface="Cambria Math" panose="02040503050406030204" pitchFamily="18" charset="0"/>
                                          <a:ea typeface="Cambria Math" panose="02040503050406030204" pitchFamily="18" charset="0"/>
                                        </a:rPr>
                                        <m:t>𝑠</m:t>
                                      </m:r>
                                    </m:sub>
                                    <m:sup>
                                      <m:r>
                                        <a:rPr lang="en-US" sz="2400" i="1">
                                          <a:ln w="0"/>
                                          <a:solidFill>
                                            <a:schemeClr val="accent1"/>
                                          </a:solidFill>
                                          <a:effectLst/>
                                          <a:latin typeface="Cambria Math" panose="02040503050406030204" pitchFamily="18" charset="0"/>
                                          <a:ea typeface="Cambria Math" panose="02040503050406030204" pitchFamily="18" charset="0"/>
                                        </a:rPr>
                                        <m:t>𝑡</m:t>
                                      </m:r>
                                    </m:sup>
                                  </m:sSubSup>
                                  <m:r>
                                    <a:rPr lang="en-US" sz="2400" i="1">
                                      <a:ln w="0"/>
                                      <a:solidFill>
                                        <a:schemeClr val="accent1"/>
                                      </a:solidFill>
                                      <a:effectLst/>
                                      <a:latin typeface="Cambria Math" panose="02040503050406030204" pitchFamily="18" charset="0"/>
                                      <a:ea typeface="Cambria Math" panose="02040503050406030204" pitchFamily="18" charset="0"/>
                                    </a:rPr>
                                    <m:t>−</m:t>
                                  </m:r>
                                  <m:sSubSup>
                                    <m:sSubSupPr>
                                      <m:ctrlPr>
                                        <a:rPr lang="en-US" sz="2400" i="1" smtClean="0">
                                          <a:ln w="0"/>
                                          <a:solidFill>
                                            <a:schemeClr val="accent1"/>
                                          </a:solidFill>
                                          <a:effectLst/>
                                          <a:latin typeface="Cambria Math" panose="02040503050406030204" pitchFamily="18" charset="0"/>
                                          <a:ea typeface="Cambria Math" panose="02040503050406030204" pitchFamily="18" charset="0"/>
                                        </a:rPr>
                                      </m:ctrlPr>
                                    </m:sSubSupPr>
                                    <m:e>
                                      <m:r>
                                        <a:rPr lang="en-US" sz="2400" i="1" smtClean="0">
                                          <a:ln w="0"/>
                                          <a:solidFill>
                                            <a:schemeClr val="accent1"/>
                                          </a:solidFill>
                                          <a:effectLst/>
                                          <a:latin typeface="Cambria Math" panose="02040503050406030204" pitchFamily="18" charset="0"/>
                                          <a:ea typeface="Cambria Math" panose="02040503050406030204" pitchFamily="18" charset="0"/>
                                        </a:rPr>
                                        <m:t>𝑋</m:t>
                                      </m:r>
                                    </m:e>
                                    <m:sub>
                                      <m:r>
                                        <a:rPr lang="en-US" sz="2400" i="1" smtClean="0">
                                          <a:ln w="0"/>
                                          <a:solidFill>
                                            <a:schemeClr val="accent1"/>
                                          </a:solidFill>
                                          <a:effectLst/>
                                          <a:latin typeface="Cambria Math" panose="02040503050406030204" pitchFamily="18" charset="0"/>
                                          <a:ea typeface="Cambria Math" panose="02040503050406030204" pitchFamily="18" charset="0"/>
                                        </a:rPr>
                                        <m:t>𝑟</m:t>
                                      </m:r>
                                    </m:sub>
                                    <m:sup>
                                      <m:r>
                                        <a:rPr lang="en-US" sz="2400" i="1" smtClean="0">
                                          <a:ln w="0"/>
                                          <a:solidFill>
                                            <a:schemeClr val="accent1"/>
                                          </a:solidFill>
                                          <a:effectLst/>
                                          <a:latin typeface="Cambria Math" panose="02040503050406030204" pitchFamily="18" charset="0"/>
                                          <a:ea typeface="Cambria Math" panose="02040503050406030204" pitchFamily="18" charset="0"/>
                                        </a:rPr>
                                        <m:t>𝑡</m:t>
                                      </m:r>
                                    </m:sup>
                                  </m:sSubSup>
                                </m:e>
                              </m:d>
                              <m:r>
                                <a:rPr lang="en-US" sz="2400" i="1">
                                  <a:ln w="0"/>
                                  <a:solidFill>
                                    <a:schemeClr val="accent1"/>
                                  </a:solidFill>
                                  <a:effectLst/>
                                  <a:latin typeface="Cambria Math" panose="02040503050406030204" pitchFamily="18" charset="0"/>
                                  <a:ea typeface="Cambria Math" panose="02040503050406030204" pitchFamily="18" charset="0"/>
                                </a:rPr>
                                <m:t>,     </m:t>
                              </m:r>
                              <m:r>
                                <a:rPr lang="en-US" sz="2400" i="0" smtClean="0">
                                  <a:ln w="0"/>
                                  <a:solidFill>
                                    <a:schemeClr val="accent1"/>
                                  </a:solidFill>
                                  <a:effectLst/>
                                  <a:latin typeface="Cambria Math" panose="02040503050406030204" pitchFamily="18" charset="0"/>
                                  <a:ea typeface="Cambria Math" panose="02040503050406030204" pitchFamily="18" charset="0"/>
                                </a:rPr>
                                <m:t>  </m:t>
                              </m:r>
                              <m:r>
                                <m:rPr>
                                  <m:sty m:val="p"/>
                                </m:rPr>
                                <a:rPr lang="en-US" sz="2400">
                                  <a:ln w="0"/>
                                  <a:solidFill>
                                    <a:schemeClr val="accent1"/>
                                  </a:solidFill>
                                  <a:effectLst/>
                                  <a:latin typeface="Cambria Math" panose="02040503050406030204" pitchFamily="18" charset="0"/>
                                  <a:ea typeface="Cambria Math" panose="02040503050406030204" pitchFamily="18" charset="0"/>
                                </a:rPr>
                                <m:t>if</m:t>
                              </m:r>
                              <m:r>
                                <a:rPr lang="en-US" sz="2400">
                                  <a:ln w="0"/>
                                  <a:solidFill>
                                    <a:schemeClr val="accent1"/>
                                  </a:solidFill>
                                  <a:effectLst/>
                                  <a:latin typeface="Cambria Math" panose="02040503050406030204" pitchFamily="18" charset="0"/>
                                  <a:ea typeface="Cambria Math" panose="02040503050406030204" pitchFamily="18" charset="0"/>
                                </a:rPr>
                                <m:t> </m:t>
                              </m:r>
                              <m:sSup>
                                <m:sSupPr>
                                  <m:ctrlPr>
                                    <a:rPr lang="en-US" sz="2400" i="1">
                                      <a:ln w="0"/>
                                      <a:solidFill>
                                        <a:schemeClr val="accent1"/>
                                      </a:solidFill>
                                      <a:effectLst/>
                                      <a:latin typeface="Cambria Math" panose="02040503050406030204" pitchFamily="18" charset="0"/>
                                      <a:ea typeface="Cambria Math" panose="02040503050406030204" pitchFamily="18" charset="0"/>
                                    </a:rPr>
                                  </m:ctrlPr>
                                </m:sSupPr>
                                <m:e>
                                  <m:r>
                                    <a:rPr lang="el-GR" sz="2400" i="1">
                                      <a:ln w="0"/>
                                      <a:solidFill>
                                        <a:schemeClr val="accent1"/>
                                      </a:solidFill>
                                      <a:effectLst/>
                                      <a:latin typeface="Cambria Math" panose="02040503050406030204" pitchFamily="18" charset="0"/>
                                      <a:ea typeface="Cambria Math" panose="02040503050406030204" pitchFamily="18" charset="0"/>
                                    </a:rPr>
                                    <m:t>𝜀</m:t>
                                  </m:r>
                                </m:e>
                                <m:sup>
                                  <m:r>
                                    <a:rPr lang="en-US" sz="2400" i="1">
                                      <a:ln w="0"/>
                                      <a:solidFill>
                                        <a:schemeClr val="accent1"/>
                                      </a:solidFill>
                                      <a:effectLst/>
                                      <a:latin typeface="Cambria Math" panose="02040503050406030204" pitchFamily="18" charset="0"/>
                                      <a:ea typeface="Cambria Math" panose="02040503050406030204" pitchFamily="18" charset="0"/>
                                    </a:rPr>
                                    <m:t>′</m:t>
                                  </m:r>
                                </m:sup>
                              </m:sSup>
                              <m:r>
                                <a:rPr lang="en-US" sz="2400" i="0" smtClean="0">
                                  <a:ln w="0"/>
                                  <a:solidFill>
                                    <a:schemeClr val="accent1"/>
                                  </a:solidFill>
                                  <a:effectLst/>
                                  <a:latin typeface="Cambria Math" panose="02040503050406030204" pitchFamily="18" charset="0"/>
                                  <a:ea typeface="Cambria Math" panose="02040503050406030204" pitchFamily="18" charset="0"/>
                                </a:rPr>
                                <m:t>&gt;</m:t>
                              </m:r>
                              <m:r>
                                <a:rPr lang="en-US" sz="2400">
                                  <a:ln w="0"/>
                                  <a:solidFill>
                                    <a:schemeClr val="accent1"/>
                                  </a:solidFill>
                                  <a:effectLst/>
                                  <a:latin typeface="Cambria Math" panose="02040503050406030204" pitchFamily="18" charset="0"/>
                                  <a:ea typeface="Cambria Math" panose="02040503050406030204" pitchFamily="18" charset="0"/>
                                </a:rPr>
                                <m:t>0.5</m:t>
                              </m:r>
                            </m:e>
                          </m:eqArr>
                        </m:e>
                      </m:d>
                    </m:oMath>
                  </m:oMathPara>
                </a14:m>
                <a:endParaRPr lang="en-US" sz="2400" dirty="0"/>
              </a:p>
              <a:p>
                <a:pPr marL="0" indent="0" algn="just">
                  <a:buNone/>
                </a:pPr>
                <a:endParaRPr lang="en-US" dirty="0"/>
              </a:p>
            </p:txBody>
          </p:sp>
        </mc:Choice>
        <mc:Fallback>
          <p:sp>
            <p:nvSpPr>
              <p:cNvPr id="3" name="Content Placeholder 2">
                <a:extLst>
                  <a:ext uri="{FF2B5EF4-FFF2-40B4-BE49-F238E27FC236}">
                    <a16:creationId xmlns:a16="http://schemas.microsoft.com/office/drawing/2014/main" id="{5E7687C4-9B8D-4395-AF02-36F76E5F6B50}"/>
                  </a:ext>
                </a:extLst>
              </p:cNvPr>
              <p:cNvSpPr>
                <a:spLocks noGrp="1" noRot="1" noChangeAspect="1" noMove="1" noResize="1" noEditPoints="1" noAdjustHandles="1" noChangeArrowheads="1" noChangeShapeType="1" noTextEdit="1"/>
              </p:cNvSpPr>
              <p:nvPr>
                <p:ph idx="1"/>
              </p:nvPr>
            </p:nvSpPr>
            <p:spPr>
              <a:xfrm>
                <a:off x="1593436" y="1252287"/>
                <a:ext cx="9782801" cy="4919914"/>
              </a:xfrm>
              <a:blipFill>
                <a:blip r:embed="rId2"/>
                <a:stretch>
                  <a:fillRect l="-935" t="-1361" r="-997"/>
                </a:stretch>
              </a:blipFill>
            </p:spPr>
            <p:txBody>
              <a:bodyPr/>
              <a:lstStyle/>
              <a:p>
                <a:r>
                  <a:rPr lang="id-ID">
                    <a:noFill/>
                  </a:rPr>
                  <a:t> </a:t>
                </a:r>
              </a:p>
            </p:txBody>
          </p:sp>
        </mc:Fallback>
      </mc:AlternateContent>
    </p:spTree>
    <p:extLst>
      <p:ext uri="{BB962C8B-B14F-4D97-AF65-F5344CB8AC3E}">
        <p14:creationId xmlns:p14="http://schemas.microsoft.com/office/powerpoint/2010/main" val="2771732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198</TotalTime>
  <Words>1618</Words>
  <Application>Microsoft Office PowerPoint</Application>
  <PresentationFormat>Custom</PresentationFormat>
  <Paragraphs>320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Cambria Math</vt:lpstr>
      <vt:lpstr>Euphemia</vt:lpstr>
      <vt:lpstr>Times New Roman</vt:lpstr>
      <vt:lpstr>Math 16x9</vt:lpstr>
      <vt:lpstr>Stochastic Fractal Search Algorithm in Permutation Flowshop Schedulling Problem </vt:lpstr>
      <vt:lpstr>Table of Contents</vt:lpstr>
      <vt:lpstr>Introduction</vt:lpstr>
      <vt:lpstr>Permutation Flowshop Schedulling Problem (PFSP)</vt:lpstr>
      <vt:lpstr>PFSP models</vt:lpstr>
      <vt:lpstr>Stochastic Fractal Search (SFS) Algorithm</vt:lpstr>
      <vt:lpstr>Diffusion Process</vt:lpstr>
      <vt:lpstr>Updating Process</vt:lpstr>
      <vt:lpstr>Updating Process</vt:lpstr>
      <vt:lpstr>PowerPoint Presentation</vt:lpstr>
      <vt:lpstr>RESULTS</vt:lpstr>
      <vt:lpstr>RESULTS</vt:lpstr>
      <vt:lpstr>RESULTS</vt:lpstr>
      <vt:lpstr>RESULTS</vt:lpstr>
      <vt:lpstr>RESULTS</vt:lpstr>
      <vt:lpstr>RESULTS</vt:lpstr>
      <vt:lpstr>RESULTS</vt:lpstr>
      <vt:lpstr>RESULTS</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Ayomi Sasmito</cp:lastModifiedBy>
  <cp:revision>7</cp:revision>
  <dcterms:created xsi:type="dcterms:W3CDTF">2020-09-15T05:57:11Z</dcterms:created>
  <dcterms:modified xsi:type="dcterms:W3CDTF">2020-09-26T10:00:02Z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