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howGuides="1">
      <p:cViewPr varScale="1">
        <p:scale>
          <a:sx n="71" d="100"/>
          <a:sy n="71" d="100"/>
        </p:scale>
        <p:origin x="-690" y="-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0" y="2819401"/>
            <a:ext cx="12188825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609441" y="6553200"/>
            <a:ext cx="2844059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4515" y="6553200"/>
            <a:ext cx="3859795" cy="1524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5325" y="6553200"/>
            <a:ext cx="2844059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45F17254-ADC5-4F4B-8DC5-CDF99B61414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white">
          <a:xfrm>
            <a:off x="5419372" y="6400800"/>
            <a:ext cx="10486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1">
                <a:latin typeface="Lucida Sans Unicode" pitchFamily="34" charset="0"/>
                <a:ea typeface="굴림" pitchFamily="50" charset="-127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opus.com/authid/detail.uri?origin=AuthorProfile&amp;authorId=41862696300&amp;zone=" TargetMode="External"/><Relationship Id="rId3" Type="http://schemas.openxmlformats.org/officeDocument/2006/relationships/hyperlink" Target="http://www.who.int/news-room/fact-sheets/detail/dengue-and-severe-dengue" TargetMode="External"/><Relationship Id="rId7" Type="http://schemas.openxmlformats.org/officeDocument/2006/relationships/hyperlink" Target="https://www.scopus.com/authid/detail.uri?origin=AuthorProfile&amp;authorId=35229393600&amp;zone=" TargetMode="External"/><Relationship Id="rId2" Type="http://schemas.openxmlformats.org/officeDocument/2006/relationships/hyperlink" Target="http://www.who.int/DengueandSevereDeng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opus.com/authid/detail.uri?origin=AuthorProfile&amp;authorId=23467939700&amp;zone=" TargetMode="External"/><Relationship Id="rId5" Type="http://schemas.openxmlformats.org/officeDocument/2006/relationships/hyperlink" Target="https://www.scopus.com/authid/detail.uri?origin=AuthorProfile&amp;authorId=57207966639&amp;zone=" TargetMode="External"/><Relationship Id="rId4" Type="http://schemas.openxmlformats.org/officeDocument/2006/relationships/hyperlink" Target="https://www.scopus.com/authid/detail.uri?origin=AuthorProfile&amp;authorId=56426319000&amp;zone=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b="1" dirty="0" smtClean="0">
                <a:solidFill>
                  <a:schemeClr val="tx1"/>
                </a:solidFill>
              </a:rPr>
              <a:t>Global </a:t>
            </a:r>
            <a:r>
              <a:rPr lang="id-ID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Analysis </a:t>
            </a:r>
            <a:r>
              <a:rPr lang="id-ID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of </a:t>
            </a:r>
            <a:r>
              <a:rPr lang="id-ID" sz="3600" b="1" dirty="0" smtClean="0">
                <a:solidFill>
                  <a:schemeClr val="tx1"/>
                </a:solidFill>
              </a:rPr>
              <a:t> a </a:t>
            </a:r>
            <a:r>
              <a:rPr lang="id-ID" sz="3600" b="1" dirty="0" smtClean="0">
                <a:solidFill>
                  <a:schemeClr val="tx1"/>
                </a:solidFill>
              </a:rPr>
              <a:t>Dengue Hemorrhagic </a:t>
            </a:r>
            <a:r>
              <a:rPr lang="id-ID" sz="3600" b="1" dirty="0" smtClean="0">
                <a:solidFill>
                  <a:schemeClr val="tx1"/>
                </a:solidFill>
              </a:rPr>
              <a:t> Fever  (DHF) Transmission  Model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id-ID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</a:t>
            </a:r>
            <a:r>
              <a:rPr lang="id-ID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Logistics </a:t>
            </a:r>
            <a:r>
              <a:rPr lang="en-US" sz="3600" b="1" dirty="0" smtClean="0">
                <a:solidFill>
                  <a:schemeClr val="tx1"/>
                </a:solidFill>
              </a:rPr>
              <a:t>Growth </a:t>
            </a:r>
            <a:r>
              <a:rPr lang="id-ID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in </a:t>
            </a:r>
            <a:r>
              <a:rPr lang="id-ID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Human </a:t>
            </a:r>
            <a:r>
              <a:rPr lang="id-ID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Population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527493"/>
            <a:ext cx="7516442" cy="1116085"/>
          </a:xfrm>
        </p:spPr>
        <p:txBody>
          <a:bodyPr/>
          <a:lstStyle/>
          <a:p>
            <a:r>
              <a:rPr lang="id-ID" sz="2800" b="1" kern="0" dirty="0" smtClean="0"/>
              <a:t>Anita T. Kurniawati, Fatmawati, Windarto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4824" t="22461" r="29722" b="16992"/>
          <a:stretch>
            <a:fillRect/>
          </a:stretch>
        </p:blipFill>
        <p:spPr bwMode="auto">
          <a:xfrm>
            <a:off x="1379504" y="1142985"/>
            <a:ext cx="10393395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379504" y="785794"/>
            <a:ext cx="10238008" cy="2928958"/>
          </a:xfrm>
          <a:prstGeom prst="rect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4824" t="27344" r="34663" b="39682"/>
          <a:stretch>
            <a:fillRect/>
          </a:stretch>
        </p:blipFill>
        <p:spPr bwMode="auto">
          <a:xfrm>
            <a:off x="1404706" y="928670"/>
            <a:ext cx="1011899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14861" t="41211" r="35725" b="33398"/>
          <a:stretch>
            <a:fillRect/>
          </a:stretch>
        </p:blipFill>
        <p:spPr bwMode="auto">
          <a:xfrm>
            <a:off x="1519597" y="3786190"/>
            <a:ext cx="9861227" cy="213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5373" t="26367" r="29722" b="15039"/>
          <a:stretch>
            <a:fillRect/>
          </a:stretch>
        </p:blipFill>
        <p:spPr bwMode="auto">
          <a:xfrm>
            <a:off x="1308066" y="1395388"/>
            <a:ext cx="10072757" cy="453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5344" t="36133" r="39060" b="48764"/>
          <a:stretch>
            <a:fillRect/>
          </a:stretch>
        </p:blipFill>
        <p:spPr bwMode="auto">
          <a:xfrm>
            <a:off x="1450941" y="1000108"/>
            <a:ext cx="9715755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 l="14861" t="59766" r="45949" b="13867"/>
          <a:stretch>
            <a:fillRect/>
          </a:stretch>
        </p:blipFill>
        <p:spPr bwMode="auto">
          <a:xfrm>
            <a:off x="1522380" y="2559217"/>
            <a:ext cx="9358378" cy="265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CONCLUSION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disease-</a:t>
            </a:r>
            <a:r>
              <a:rPr lang="id-ID" sz="2400" dirty="0">
                <a:solidFill>
                  <a:schemeClr val="tx1"/>
                </a:solidFill>
              </a:rPr>
              <a:t>free </a:t>
            </a:r>
            <a:r>
              <a:rPr lang="en-US" sz="2400" dirty="0">
                <a:solidFill>
                  <a:schemeClr val="tx1"/>
                </a:solidFill>
              </a:rPr>
              <a:t>equilibrium </a:t>
            </a:r>
            <a:r>
              <a:rPr lang="id-ID" sz="2400" i="1" dirty="0">
                <a:solidFill>
                  <a:schemeClr val="tx1"/>
                </a:solidFill>
              </a:rPr>
              <a:t>P</a:t>
            </a:r>
            <a:r>
              <a:rPr lang="id-ID" sz="2400" baseline="-25000" dirty="0">
                <a:solidFill>
                  <a:schemeClr val="tx1"/>
                </a:solidFill>
              </a:rPr>
              <a:t>0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globally asymptotically stable </a:t>
            </a:r>
            <a:r>
              <a:rPr lang="id-ID" sz="2400" dirty="0">
                <a:solidFill>
                  <a:schemeClr val="tx1"/>
                </a:solidFill>
              </a:rPr>
              <a:t>whenever </a:t>
            </a:r>
            <a:r>
              <a:rPr lang="id-ID" sz="2400" i="1" dirty="0">
                <a:solidFill>
                  <a:schemeClr val="tx1"/>
                </a:solidFill>
              </a:rPr>
              <a:t>r</a:t>
            </a:r>
            <a:r>
              <a:rPr lang="id-ID" sz="2400" dirty="0">
                <a:solidFill>
                  <a:schemeClr val="tx1"/>
                </a:solidFill>
              </a:rPr>
              <a:t> &gt; </a:t>
            </a:r>
            <a:r>
              <a:rPr lang="id-ID" sz="2400" i="1" dirty="0">
                <a:solidFill>
                  <a:schemeClr val="tx1"/>
                </a:solidFill>
                <a:sym typeface="Symbol"/>
              </a:rPr>
              <a:t></a:t>
            </a:r>
            <a:r>
              <a:rPr lang="id-ID" sz="2400" i="1" baseline="-25000" dirty="0">
                <a:solidFill>
                  <a:schemeClr val="tx1"/>
                </a:solidFill>
              </a:rPr>
              <a:t>h.</a:t>
            </a:r>
            <a:r>
              <a:rPr lang="id-ID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chemeClr val="tx1"/>
                </a:solidFill>
              </a:rPr>
              <a:t>the basic reproduction number</a:t>
            </a:r>
            <a:r>
              <a:rPr lang="id-ID" sz="2400" dirty="0">
                <a:solidFill>
                  <a:schemeClr val="tx1"/>
                </a:solidFill>
              </a:rPr>
              <a:t> less than </a:t>
            </a:r>
            <a:r>
              <a:rPr lang="id-ID" sz="2400" dirty="0" smtClean="0">
                <a:solidFill>
                  <a:schemeClr val="tx1"/>
                </a:solidFill>
              </a:rPr>
              <a:t>one.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400" dirty="0" smtClean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he </a:t>
            </a:r>
            <a:r>
              <a:rPr lang="en-US" sz="2400" dirty="0">
                <a:solidFill>
                  <a:schemeClr val="tx1"/>
                </a:solidFill>
              </a:rPr>
              <a:t>endemic equilibrium </a:t>
            </a:r>
            <a:r>
              <a:rPr lang="id-ID" sz="2400" i="1" dirty="0">
                <a:solidFill>
                  <a:schemeClr val="tx1"/>
                </a:solidFill>
              </a:rPr>
              <a:t>P</a:t>
            </a:r>
            <a:r>
              <a:rPr lang="id-ID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globally asymptotically stable </a:t>
            </a:r>
            <a:r>
              <a:rPr lang="id-ID" sz="2400" dirty="0">
                <a:solidFill>
                  <a:schemeClr val="tx1"/>
                </a:solidFill>
              </a:rPr>
              <a:t>whenever </a:t>
            </a:r>
            <a:r>
              <a:rPr lang="en-US" sz="2400" dirty="0">
                <a:solidFill>
                  <a:schemeClr val="tx1"/>
                </a:solidFill>
              </a:rPr>
              <a:t>the basic reproduction number </a:t>
            </a:r>
            <a:r>
              <a:rPr lang="id-ID" sz="2400" dirty="0">
                <a:solidFill>
                  <a:schemeClr val="tx1"/>
                </a:solidFill>
              </a:rPr>
              <a:t>more than one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80" y="285728"/>
            <a:ext cx="9244416" cy="609600"/>
          </a:xfrm>
        </p:spPr>
        <p:txBody>
          <a:bodyPr/>
          <a:lstStyle/>
          <a:p>
            <a:r>
              <a:rPr lang="id-ID" dirty="0" smtClean="0"/>
              <a:t>REFERENCE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942" y="928670"/>
            <a:ext cx="10357022" cy="49292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500" dirty="0"/>
              <a:t>World Health Organization, Dengue and Severe Dengue, </a:t>
            </a:r>
            <a:r>
              <a:rPr lang="en-US" sz="1500" u="sng" dirty="0">
                <a:hlinkClick r:id="rId2"/>
              </a:rPr>
              <a:t>http://www.who.int/DengueandSevereDengue</a:t>
            </a:r>
            <a:r>
              <a:rPr lang="id-ID" sz="1500" dirty="0"/>
              <a:t> (2019).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World Health Organization, Dengue and Severe Dengue, </a:t>
            </a:r>
            <a:r>
              <a:rPr lang="en-US" sz="1500" u="sng" dirty="0">
                <a:hlinkClick r:id="rId3"/>
              </a:rPr>
              <a:t>http://www.who.int/news-room/fact-sheets/detail/dengue-and-severe-dengue</a:t>
            </a:r>
            <a:r>
              <a:rPr lang="id-ID" sz="1500" dirty="0"/>
              <a:t> (2020).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L. </a:t>
            </a:r>
            <a:r>
              <a:rPr lang="en-US" sz="1500" dirty="0" err="1"/>
              <a:t>Esteva</a:t>
            </a:r>
            <a:r>
              <a:rPr lang="en-US" sz="1500" dirty="0"/>
              <a:t> and C. Vargas, Math. </a:t>
            </a:r>
            <a:r>
              <a:rPr lang="en-US" sz="1500" dirty="0" err="1"/>
              <a:t>Biosci</a:t>
            </a:r>
            <a:r>
              <a:rPr lang="en-US" sz="1500" dirty="0"/>
              <a:t>. 150, 131-151 (1998). </a:t>
            </a:r>
            <a:endParaRPr lang="id-ID" sz="1500" dirty="0"/>
          </a:p>
          <a:p>
            <a:pPr>
              <a:buFont typeface="+mj-lt"/>
              <a:buAutoNum type="arabicPeriod"/>
            </a:pPr>
            <a:r>
              <a:rPr lang="en-US" sz="1500" dirty="0"/>
              <a:t>L. </a:t>
            </a:r>
            <a:r>
              <a:rPr lang="en-US" sz="1500" dirty="0" err="1"/>
              <a:t>Esteva</a:t>
            </a:r>
            <a:r>
              <a:rPr lang="en-US" sz="1500" dirty="0"/>
              <a:t> and C. Vargas,  J. Math. Biol. 38, 220-240 (1999)</a:t>
            </a:r>
            <a:endParaRPr lang="id-ID" sz="1500" dirty="0"/>
          </a:p>
          <a:p>
            <a:pPr>
              <a:buFont typeface="+mj-lt"/>
              <a:buAutoNum type="arabicPeriod"/>
            </a:pPr>
            <a:r>
              <a:rPr lang="en-US" sz="1500" dirty="0"/>
              <a:t>E. </a:t>
            </a:r>
            <a:r>
              <a:rPr lang="en-US" sz="1500" dirty="0" err="1"/>
              <a:t>Soewono</a:t>
            </a:r>
            <a:r>
              <a:rPr lang="en-US" sz="1500" dirty="0"/>
              <a:t> and A. K. </a:t>
            </a:r>
            <a:r>
              <a:rPr lang="en-US" sz="1500" dirty="0" err="1"/>
              <a:t>Supriatna</a:t>
            </a:r>
            <a:r>
              <a:rPr lang="en-US" sz="1500" dirty="0"/>
              <a:t>, B. Malays. Math. Sci. So. 24</a:t>
            </a:r>
            <a:r>
              <a:rPr lang="id-ID" sz="1500" dirty="0"/>
              <a:t>,</a:t>
            </a:r>
            <a:r>
              <a:rPr lang="en-US" sz="1500" dirty="0"/>
              <a:t> 49-57 (</a:t>
            </a:r>
            <a:r>
              <a:rPr lang="id-ID" sz="1500" dirty="0"/>
              <a:t>2001</a:t>
            </a:r>
            <a:r>
              <a:rPr lang="en-US" sz="1500" dirty="0"/>
              <a:t>).</a:t>
            </a:r>
            <a:endParaRPr lang="id-ID" sz="1500" dirty="0"/>
          </a:p>
          <a:p>
            <a:pPr>
              <a:buFont typeface="+mj-lt"/>
              <a:buAutoNum type="arabicPeriod"/>
            </a:pPr>
            <a:r>
              <a:rPr lang="en-US" sz="1500" dirty="0"/>
              <a:t>J. J. </a:t>
            </a:r>
            <a:r>
              <a:rPr lang="en-US" sz="1500" dirty="0" err="1"/>
              <a:t>Tewa</a:t>
            </a:r>
            <a:r>
              <a:rPr lang="en-US" sz="1500" dirty="0"/>
              <a:t>, J. L. </a:t>
            </a:r>
            <a:r>
              <a:rPr lang="en-US" sz="1500" dirty="0" err="1"/>
              <a:t>Dimi</a:t>
            </a:r>
            <a:r>
              <a:rPr lang="en-US" sz="1500" dirty="0"/>
              <a:t> and S .</a:t>
            </a:r>
            <a:r>
              <a:rPr lang="en-US" sz="1500" dirty="0" err="1"/>
              <a:t>Bowong</a:t>
            </a:r>
            <a:r>
              <a:rPr lang="en-US" sz="1500" dirty="0"/>
              <a:t>, Chaos </a:t>
            </a:r>
            <a:r>
              <a:rPr lang="en-US" sz="1500" dirty="0" err="1"/>
              <a:t>Solitons</a:t>
            </a:r>
            <a:r>
              <a:rPr lang="en-US" sz="1500" dirty="0"/>
              <a:t> Fractals 39, 936-941 (</a:t>
            </a:r>
            <a:r>
              <a:rPr lang="id-ID" sz="1500" dirty="0"/>
              <a:t>2009</a:t>
            </a:r>
            <a:r>
              <a:rPr lang="en-US" sz="1500" dirty="0"/>
              <a:t>).</a:t>
            </a:r>
            <a:endParaRPr lang="id-ID" sz="1500" dirty="0"/>
          </a:p>
          <a:p>
            <a:pPr>
              <a:buFont typeface="+mj-lt"/>
              <a:buAutoNum type="arabicPeriod"/>
            </a:pPr>
            <a:r>
              <a:rPr lang="en-US" sz="1500" dirty="0"/>
              <a:t>N. </a:t>
            </a:r>
            <a:r>
              <a:rPr lang="en-US" sz="1500" dirty="0" err="1"/>
              <a:t>Anggriani</a:t>
            </a:r>
            <a:r>
              <a:rPr lang="en-US" sz="1500" dirty="0"/>
              <a:t>, H. Tasman, M. Z. </a:t>
            </a:r>
            <a:r>
              <a:rPr lang="en-US" sz="1500" dirty="0" err="1"/>
              <a:t>Ndii</a:t>
            </a:r>
            <a:r>
              <a:rPr lang="en-US" sz="1500" dirty="0"/>
              <a:t>, A. K. </a:t>
            </a:r>
            <a:r>
              <a:rPr lang="en-US" sz="1500" dirty="0" err="1"/>
              <a:t>Supriatna</a:t>
            </a:r>
            <a:r>
              <a:rPr lang="en-US" sz="1500" dirty="0"/>
              <a:t>, E. </a:t>
            </a:r>
            <a:r>
              <a:rPr lang="en-US" sz="1500" dirty="0" err="1"/>
              <a:t>Soewono</a:t>
            </a:r>
            <a:r>
              <a:rPr lang="en-US" sz="1500" dirty="0"/>
              <a:t> and E. </a:t>
            </a:r>
            <a:r>
              <a:rPr lang="en-US" sz="1500" dirty="0" err="1"/>
              <a:t>Siregar</a:t>
            </a:r>
            <a:r>
              <a:rPr lang="en-US" sz="1500" dirty="0"/>
              <a:t>, Appl. Math. </a:t>
            </a:r>
            <a:r>
              <a:rPr lang="en-US" sz="1500" dirty="0" err="1"/>
              <a:t>Comput</a:t>
            </a:r>
            <a:r>
              <a:rPr lang="en-US" sz="1500" dirty="0"/>
              <a:t>. 349:62-80 (2019).</a:t>
            </a:r>
            <a:endParaRPr lang="id-ID" sz="1500" dirty="0"/>
          </a:p>
          <a:p>
            <a:pPr>
              <a:buFont typeface="+mj-lt"/>
              <a:buAutoNum type="arabicPeriod"/>
            </a:pPr>
            <a:r>
              <a:rPr lang="en-US" sz="1500" u="sng" dirty="0" err="1">
                <a:hlinkClick r:id="rId4" tooltip="Show author details"/>
              </a:rPr>
              <a:t>Kasbawati</a:t>
            </a:r>
            <a:r>
              <a:rPr lang="en-US" sz="1500" dirty="0"/>
              <a:t>, S. </a:t>
            </a:r>
            <a:r>
              <a:rPr lang="en-US" sz="1500" u="sng" dirty="0" err="1">
                <a:hlinkClick r:id="rId5" tooltip="Show author details"/>
              </a:rPr>
              <a:t>Ningsih</a:t>
            </a:r>
            <a:r>
              <a:rPr lang="en-US" sz="1500" u="sng" dirty="0">
                <a:hlinkClick r:id="rId5" tooltip="Show author details"/>
              </a:rPr>
              <a:t>, </a:t>
            </a:r>
            <a:r>
              <a:rPr lang="en-US" sz="1500" dirty="0" err="1"/>
              <a:t>A.</a:t>
            </a:r>
            <a:r>
              <a:rPr lang="en-US" sz="1500" u="sng" dirty="0" err="1">
                <a:hlinkClick r:id="rId6" tooltip="Show author details"/>
              </a:rPr>
              <a:t>Ribal</a:t>
            </a:r>
            <a:r>
              <a:rPr lang="en-US" sz="1500" u="sng" dirty="0">
                <a:hlinkClick r:id="rId6" tooltip="Show author details"/>
              </a:rPr>
              <a:t> and</a:t>
            </a:r>
            <a:r>
              <a:rPr lang="en-US" sz="1500" dirty="0"/>
              <a:t> </a:t>
            </a:r>
            <a:r>
              <a:rPr lang="en-US" sz="1500" u="sng" dirty="0" err="1">
                <a:hlinkClick r:id="rId7" tooltip="Show author details"/>
              </a:rPr>
              <a:t>Fatmawati</a:t>
            </a:r>
            <a:r>
              <a:rPr lang="en-US" sz="1500" dirty="0"/>
              <a:t>, J. Phys. Conf. Ser. 1245(1),012043 (2019).</a:t>
            </a:r>
            <a:endParaRPr lang="id-ID" sz="1500" dirty="0"/>
          </a:p>
          <a:p>
            <a:pPr>
              <a:buFont typeface="+mj-lt"/>
              <a:buAutoNum type="arabicPeriod"/>
            </a:pPr>
            <a:r>
              <a:rPr lang="en-US" sz="1500" u="sng" dirty="0" err="1">
                <a:hlinkClick r:id="rId8" tooltip="Show author details"/>
              </a:rPr>
              <a:t>Windarto</a:t>
            </a:r>
            <a:r>
              <a:rPr lang="en-US" sz="1500" dirty="0"/>
              <a:t>, M. A. Khan and </a:t>
            </a:r>
            <a:r>
              <a:rPr lang="en-US" sz="1500" u="sng" dirty="0" err="1">
                <a:hlinkClick r:id="rId7" tooltip="Show author details"/>
              </a:rPr>
              <a:t>Fatmawati</a:t>
            </a:r>
            <a:r>
              <a:rPr lang="en-US" sz="1500" dirty="0"/>
              <a:t>, AIMS Math.5(3), 2758-2779 (2020).</a:t>
            </a:r>
            <a:endParaRPr lang="id-ID" sz="1500" dirty="0"/>
          </a:p>
          <a:p>
            <a:pPr>
              <a:buFont typeface="+mj-lt"/>
              <a:buAutoNum type="arabicPeriod"/>
            </a:pPr>
            <a:r>
              <a:rPr lang="en-US" sz="1500" dirty="0"/>
              <a:t>O. </a:t>
            </a:r>
            <a:r>
              <a:rPr lang="en-US" sz="1500" dirty="0" err="1"/>
              <a:t>Diekmann</a:t>
            </a:r>
            <a:r>
              <a:rPr lang="en-US" sz="1500" dirty="0"/>
              <a:t> and </a:t>
            </a:r>
            <a:r>
              <a:rPr lang="en-US" sz="1500" dirty="0" err="1"/>
              <a:t>J.A.P.Heesterbeek</a:t>
            </a:r>
            <a:r>
              <a:rPr lang="en-US" sz="1500" dirty="0"/>
              <a:t>, </a:t>
            </a:r>
            <a:r>
              <a:rPr lang="en-US" sz="1500" i="1" dirty="0"/>
              <a:t>Mathematical Epidemiology of Infectious Disease: Model Building, Analysis and Interpretation</a:t>
            </a:r>
            <a:r>
              <a:rPr lang="en-US" sz="1500" dirty="0"/>
              <a:t>, (John Wiley &amp; Son, </a:t>
            </a:r>
            <a:r>
              <a:rPr lang="en-US" sz="1500" dirty="0" err="1"/>
              <a:t>Chichester</a:t>
            </a:r>
            <a:r>
              <a:rPr lang="id-ID" sz="1500" dirty="0"/>
              <a:t>, 2000</a:t>
            </a:r>
            <a:r>
              <a:rPr lang="en-US" sz="1500" dirty="0"/>
              <a:t>)</a:t>
            </a:r>
            <a:r>
              <a:rPr lang="id-ID" sz="15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P. van den </a:t>
            </a:r>
            <a:r>
              <a:rPr lang="en-US" sz="1500" dirty="0" err="1"/>
              <a:t>Driessche</a:t>
            </a:r>
            <a:r>
              <a:rPr lang="en-US" sz="1500" dirty="0"/>
              <a:t> and J. </a:t>
            </a:r>
            <a:r>
              <a:rPr lang="en-US" sz="1500" dirty="0" err="1"/>
              <a:t>Watmough</a:t>
            </a:r>
            <a:r>
              <a:rPr lang="en-US" sz="1500" dirty="0"/>
              <a:t>, Math. </a:t>
            </a:r>
            <a:r>
              <a:rPr lang="en-US" sz="1500" dirty="0" err="1"/>
              <a:t>Biosci</a:t>
            </a:r>
            <a:r>
              <a:rPr lang="en-US" sz="1500" dirty="0"/>
              <a:t>. 180, 29–48 (2002).</a:t>
            </a:r>
            <a:endParaRPr lang="id-ID" sz="1500" dirty="0"/>
          </a:p>
          <a:p>
            <a:pPr>
              <a:buFont typeface="+mj-lt"/>
              <a:buAutoNum type="arabicPeriod"/>
            </a:pPr>
            <a:r>
              <a:rPr lang="en-US" sz="1500" dirty="0"/>
              <a:t>J. LaSalle</a:t>
            </a:r>
            <a:r>
              <a:rPr lang="id-ID" sz="1500" dirty="0"/>
              <a:t>, </a:t>
            </a:r>
            <a:r>
              <a:rPr lang="en-US" sz="1500" i="1" dirty="0"/>
              <a:t>The Stability of Dynamical Systems</a:t>
            </a:r>
            <a:r>
              <a:rPr lang="id-ID" sz="1500" i="1" dirty="0"/>
              <a:t>,</a:t>
            </a:r>
            <a:r>
              <a:rPr lang="en-US" sz="1500" dirty="0"/>
              <a:t>(SIAM, Philadelphia</a:t>
            </a:r>
            <a:r>
              <a:rPr lang="id-ID" sz="1500" dirty="0"/>
              <a:t>,</a:t>
            </a:r>
            <a:r>
              <a:rPr lang="en-US" sz="1500" dirty="0"/>
              <a:t> 1976).</a:t>
            </a:r>
            <a:endParaRPr lang="id-ID" sz="1500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Thank you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32606" y="6357958"/>
            <a:ext cx="1809291" cy="5000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noFill/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INTRODUCTION</a:t>
            </a:r>
            <a:endParaRPr lang="id-ID" dirty="0"/>
          </a:p>
        </p:txBody>
      </p:sp>
      <p:pic>
        <p:nvPicPr>
          <p:cNvPr id="6" name="Content Placeholder 6"/>
          <p:cNvPicPr>
            <a:picLocks/>
          </p:cNvPicPr>
          <p:nvPr/>
        </p:nvPicPr>
        <p:blipFill>
          <a:blip r:embed="rId2"/>
          <a:srcRect l="12841" t="25263" r="29116" b="14035"/>
          <a:stretch>
            <a:fillRect/>
          </a:stretch>
        </p:blipFill>
        <p:spPr bwMode="auto">
          <a:xfrm>
            <a:off x="1379504" y="1428736"/>
            <a:ext cx="400052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 bwMode="auto">
          <a:xfrm>
            <a:off x="5451470" y="1357298"/>
            <a:ext cx="6238670" cy="16430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The incidence of DHF has reached 30 </a:t>
            </a:r>
            <a:r>
              <a:rPr lang="id-ID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smtClean="0">
                <a:solidFill>
                  <a:schemeClr val="tx1"/>
                </a:solidFill>
              </a:rPr>
              <a:t>times over the past 50 years</a:t>
            </a:r>
            <a:endParaRPr lang="id-ID" sz="20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Up to 50-100 million infections are now estimated to occur each year in more than 100 endemic countries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rcRect t="7492" r="1705" b="15309"/>
          <a:stretch>
            <a:fillRect/>
          </a:stretch>
        </p:blipFill>
        <p:spPr bwMode="auto">
          <a:xfrm>
            <a:off x="1379504" y="3286124"/>
            <a:ext cx="2498841" cy="928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 bwMode="auto">
          <a:xfrm>
            <a:off x="5308594" y="3357562"/>
            <a:ext cx="6404144" cy="10715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DHF is an infectious disease caused by the dengue virus and transmitted by </a:t>
            </a:r>
            <a:r>
              <a:rPr lang="en-US" sz="2000" i="1" dirty="0" err="1" smtClean="0"/>
              <a:t>Aedes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aegypti</a:t>
            </a:r>
            <a:r>
              <a:rPr lang="en-US" sz="2000" dirty="0" smtClean="0"/>
              <a:t> or </a:t>
            </a:r>
            <a:r>
              <a:rPr lang="en-US" sz="2000" i="1" dirty="0" err="1" smtClean="0"/>
              <a:t>Aedes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albopictus</a:t>
            </a:r>
            <a:r>
              <a:rPr lang="en-US" sz="2000" dirty="0" smtClean="0"/>
              <a:t> mosquitoes</a:t>
            </a:r>
            <a:r>
              <a:rPr lang="id-ID" sz="2000" dirty="0" smtClean="0"/>
              <a:t>.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9504" y="4572008"/>
            <a:ext cx="10144196" cy="135732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 smtClean="0"/>
              <a:t>we </a:t>
            </a:r>
            <a:r>
              <a:rPr lang="en-US" sz="2000" b="1" dirty="0" smtClean="0"/>
              <a:t>extend </a:t>
            </a:r>
            <a:r>
              <a:rPr lang="id-ID" sz="2000" b="1" dirty="0" smtClean="0"/>
              <a:t> </a:t>
            </a:r>
            <a:r>
              <a:rPr lang="en-US" sz="2000" b="1" dirty="0" smtClean="0"/>
              <a:t>the </a:t>
            </a:r>
            <a:r>
              <a:rPr lang="id-ID" sz="2000" b="1" dirty="0" smtClean="0"/>
              <a:t> </a:t>
            </a:r>
            <a:r>
              <a:rPr lang="en-US" sz="2000" b="1" dirty="0" smtClean="0"/>
              <a:t>DFH </a:t>
            </a:r>
            <a:r>
              <a:rPr lang="id-ID" sz="2000" b="1" dirty="0" smtClean="0"/>
              <a:t> </a:t>
            </a:r>
            <a:r>
              <a:rPr lang="en-US" sz="2000" b="1" dirty="0" smtClean="0"/>
              <a:t>model </a:t>
            </a:r>
            <a:r>
              <a:rPr lang="id-ID" sz="2000" b="1" dirty="0" smtClean="0"/>
              <a:t> </a:t>
            </a:r>
            <a:r>
              <a:rPr lang="en-US" sz="2000" b="1" dirty="0" smtClean="0"/>
              <a:t>in </a:t>
            </a:r>
            <a:r>
              <a:rPr lang="id-ID" sz="2000" b="1" dirty="0" smtClean="0"/>
              <a:t> (</a:t>
            </a:r>
            <a:r>
              <a:rPr lang="id-ID" sz="2000" b="1" dirty="0" smtClean="0"/>
              <a:t>Soewono &amp; Supriatna, 2001)</a:t>
            </a:r>
            <a:r>
              <a:rPr lang="en-US" sz="2000" b="1" dirty="0" smtClean="0"/>
              <a:t> </a:t>
            </a:r>
            <a:r>
              <a:rPr lang="id-ID" sz="2000" b="1" dirty="0" smtClean="0"/>
              <a:t> </a:t>
            </a:r>
            <a:r>
              <a:rPr lang="en-US" sz="2000" b="1" dirty="0" smtClean="0"/>
              <a:t>by </a:t>
            </a:r>
            <a:r>
              <a:rPr lang="en-US" sz="2000" b="1" dirty="0" smtClean="0"/>
              <a:t>propose </a:t>
            </a:r>
            <a:r>
              <a:rPr lang="id-ID" sz="2000" b="1" dirty="0" smtClean="0"/>
              <a:t> </a:t>
            </a:r>
            <a:r>
              <a:rPr lang="en-US" sz="2000" b="1" dirty="0" smtClean="0"/>
              <a:t>a </a:t>
            </a:r>
            <a:r>
              <a:rPr lang="en-US" sz="2000" b="1" dirty="0" smtClean="0"/>
              <a:t>recruitment </a:t>
            </a:r>
            <a:r>
              <a:rPr lang="id-ID" sz="2000" b="1" dirty="0" smtClean="0"/>
              <a:t> </a:t>
            </a:r>
            <a:r>
              <a:rPr lang="en-US" sz="2000" b="1" dirty="0" smtClean="0"/>
              <a:t>rate </a:t>
            </a:r>
            <a:r>
              <a:rPr lang="id-ID" sz="2000" b="1" dirty="0" smtClean="0"/>
              <a:t> </a:t>
            </a:r>
            <a:r>
              <a:rPr lang="en-US" sz="2000" b="1" dirty="0" smtClean="0"/>
              <a:t>in </a:t>
            </a:r>
            <a:r>
              <a:rPr lang="id-ID" sz="2000" b="1" dirty="0" smtClean="0"/>
              <a:t> </a:t>
            </a:r>
            <a:r>
              <a:rPr lang="en-US" sz="2000" b="1" dirty="0" smtClean="0"/>
              <a:t>the </a:t>
            </a:r>
            <a:r>
              <a:rPr lang="id-ID" sz="2000" b="1" dirty="0" smtClean="0"/>
              <a:t> </a:t>
            </a:r>
            <a:r>
              <a:rPr lang="en-US" sz="2000" b="1" dirty="0" smtClean="0"/>
              <a:t>human </a:t>
            </a:r>
            <a:r>
              <a:rPr lang="id-ID" sz="2000" b="1" dirty="0" smtClean="0"/>
              <a:t> </a:t>
            </a:r>
            <a:r>
              <a:rPr lang="en-US" sz="2000" b="1" dirty="0" smtClean="0"/>
              <a:t>population </a:t>
            </a:r>
            <a:r>
              <a:rPr lang="id-ID" sz="2000" b="1" dirty="0" smtClean="0"/>
              <a:t> </a:t>
            </a:r>
            <a:r>
              <a:rPr lang="en-US" sz="2000" b="1" dirty="0" smtClean="0"/>
              <a:t>using </a:t>
            </a:r>
            <a:r>
              <a:rPr lang="id-ID" sz="2000" b="1" dirty="0" smtClean="0"/>
              <a:t> </a:t>
            </a:r>
            <a:r>
              <a:rPr lang="en-US" sz="2000" b="1" dirty="0" smtClean="0"/>
              <a:t>a </a:t>
            </a:r>
            <a:r>
              <a:rPr lang="id-ID" sz="2000" b="1" dirty="0" smtClean="0"/>
              <a:t> </a:t>
            </a:r>
            <a:r>
              <a:rPr lang="en-US" sz="2000" b="1" dirty="0" smtClean="0"/>
              <a:t>logistic </a:t>
            </a:r>
            <a:r>
              <a:rPr lang="id-ID" sz="2000" b="1" dirty="0" smtClean="0"/>
              <a:t> </a:t>
            </a:r>
            <a:r>
              <a:rPr lang="en-US" sz="2000" b="1" dirty="0" smtClean="0"/>
              <a:t>growth </a:t>
            </a:r>
            <a:r>
              <a:rPr lang="id-ID" sz="2000" b="1" dirty="0" smtClean="0"/>
              <a:t> </a:t>
            </a:r>
            <a:r>
              <a:rPr lang="en-US" sz="2000" b="1" dirty="0" smtClean="0"/>
              <a:t>model</a:t>
            </a:r>
            <a:r>
              <a:rPr lang="id-ID" sz="2000" b="1" dirty="0" smtClean="0"/>
              <a:t>.  Aim: Analysis Global of DHF transmission model with Lyapunov Function.</a:t>
            </a:r>
          </a:p>
          <a:p>
            <a:r>
              <a:rPr kumimoji="0" lang="id-ID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endParaRPr kumimoji="0" lang="id-ID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FORMULATION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2400" dirty="0" smtClean="0"/>
              <a:t>Assumption: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Both of these populations are not affected by migration.</a:t>
            </a:r>
            <a:endParaRPr lang="id-ID" sz="2400" dirty="0"/>
          </a:p>
          <a:p>
            <a:pPr marL="514350" lvl="0" indent="-514350">
              <a:buFont typeface="+mj-lt"/>
              <a:buAutoNum type="arabicPeriod"/>
            </a:pPr>
            <a:r>
              <a:rPr lang="id-ID" sz="2400" dirty="0"/>
              <a:t>Population is homogeneous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dirty="0"/>
              <a:t>The mosquito population is assumed to be constant.</a:t>
            </a:r>
            <a:endParaRPr lang="id-ID" sz="2400" dirty="0"/>
          </a:p>
          <a:p>
            <a:pPr marL="514350" lvl="0" indent="-514350">
              <a:buFont typeface="+mj-lt"/>
              <a:buAutoNum type="arabicPeriod"/>
            </a:pPr>
            <a:r>
              <a:rPr lang="id-ID" sz="2400" dirty="0"/>
              <a:t>Not considering the serotype type</a:t>
            </a:r>
          </a:p>
          <a:p>
            <a:pPr marL="514350" lvl="0" indent="-514350">
              <a:buFont typeface="+mj-lt"/>
              <a:buAutoNum type="arabicPeriod"/>
            </a:pPr>
            <a:r>
              <a:rPr lang="id-ID" sz="2400" dirty="0"/>
              <a:t>The incubation period is neglected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400" dirty="0"/>
              <a:t>Humans who have been infected will be immune to DHF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86" name="Picture 30"/>
          <p:cNvPicPr>
            <a:picLocks noChangeAspect="1" noChangeArrowheads="1"/>
          </p:cNvPicPr>
          <p:nvPr/>
        </p:nvPicPr>
        <p:blipFill>
          <a:blip r:embed="rId2"/>
          <a:srcRect l="14861" t="29492" r="34077" b="18750"/>
          <a:stretch>
            <a:fillRect/>
          </a:stretch>
        </p:blipFill>
        <p:spPr bwMode="auto">
          <a:xfrm>
            <a:off x="1379504" y="1357298"/>
            <a:ext cx="10387275" cy="444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</a:t>
            </a:r>
            <a:r>
              <a:rPr lang="en-US" dirty="0"/>
              <a:t>m</a:t>
            </a:r>
            <a:r>
              <a:rPr lang="id-ID" dirty="0"/>
              <a:t>odel of DHF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l="14275" t="24046" r="48938" b="24436"/>
          <a:stretch>
            <a:fillRect/>
          </a:stretch>
        </p:blipFill>
        <p:spPr bwMode="auto">
          <a:xfrm>
            <a:off x="1447888" y="1357298"/>
            <a:ext cx="786123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842954"/>
          </a:xfrm>
        </p:spPr>
        <p:txBody>
          <a:bodyPr/>
          <a:lstStyle/>
          <a:p>
            <a:pPr marL="342900" lvl="1" indent="-342900">
              <a:buClr>
                <a:schemeClr val="tx1"/>
              </a:buClr>
              <a:buSzTx/>
              <a:buNone/>
            </a:pPr>
            <a:r>
              <a:rPr lang="id-ID" b="1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id-ID" b="1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Positivity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boundedness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of the solutions model</a:t>
            </a:r>
            <a:endParaRPr lang="id-ID" b="1" dirty="0">
              <a:solidFill>
                <a:schemeClr val="tx1"/>
              </a:solidFill>
              <a:latin typeface="+mn-lt"/>
            </a:endParaRPr>
          </a:p>
          <a:p>
            <a:endParaRPr lang="id-ID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308066" y="2143116"/>
            <a:ext cx="10358510" cy="2857520"/>
          </a:xfrm>
          <a:prstGeom prst="rect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15086" t="35011" r="34068" b="35058"/>
          <a:stretch>
            <a:fillRect/>
          </a:stretch>
        </p:blipFill>
        <p:spPr bwMode="auto">
          <a:xfrm>
            <a:off x="1379504" y="2357430"/>
            <a:ext cx="1021563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Equilibrium of the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066" y="1428736"/>
            <a:ext cx="10429948" cy="4629168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q"/>
            </a:pPr>
            <a:r>
              <a:rPr lang="id-ID" b="1" dirty="0" smtClean="0"/>
              <a:t> </a:t>
            </a:r>
            <a:r>
              <a:rPr lang="id-ID" b="1" dirty="0" smtClean="0"/>
              <a:t>T</a:t>
            </a:r>
            <a:r>
              <a:rPr lang="en-US" b="1" dirty="0" smtClean="0"/>
              <a:t>he </a:t>
            </a:r>
            <a:r>
              <a:rPr lang="en-US" b="1" dirty="0"/>
              <a:t>basic reproduction </a:t>
            </a:r>
            <a:r>
              <a:rPr lang="en-US" b="1" dirty="0" smtClean="0"/>
              <a:t>number</a:t>
            </a:r>
            <a:endParaRPr lang="id-ID" b="1" dirty="0" smtClean="0"/>
          </a:p>
          <a:p>
            <a:endParaRPr lang="id-ID" sz="2400" b="1" dirty="0" smtClean="0"/>
          </a:p>
          <a:p>
            <a:endParaRPr lang="id-ID" sz="2400" b="1" dirty="0"/>
          </a:p>
          <a:p>
            <a:pPr>
              <a:buFont typeface="Wingdings" pitchFamily="2" charset="2"/>
              <a:buChar char="q"/>
            </a:pPr>
            <a:r>
              <a:rPr lang="id-ID" sz="2400" b="1" dirty="0" smtClean="0"/>
              <a:t> D</a:t>
            </a:r>
            <a:r>
              <a:rPr lang="en-US" sz="2400" b="1" dirty="0" err="1" smtClean="0"/>
              <a:t>isease</a:t>
            </a:r>
            <a:r>
              <a:rPr lang="en-US" sz="2400" b="1" dirty="0" smtClean="0"/>
              <a:t>-</a:t>
            </a:r>
            <a:r>
              <a:rPr lang="id-ID" sz="2400" b="1" dirty="0"/>
              <a:t>free</a:t>
            </a:r>
            <a:r>
              <a:rPr lang="en-US" sz="2400" b="1" dirty="0"/>
              <a:t> equilibrium (DFE</a:t>
            </a:r>
            <a:r>
              <a:rPr lang="en-US" sz="2400" b="1" dirty="0" smtClean="0"/>
              <a:t>)</a:t>
            </a:r>
            <a:r>
              <a:rPr lang="id-ID" sz="2400" b="1" dirty="0" smtClean="0"/>
              <a:t>:</a:t>
            </a:r>
          </a:p>
          <a:p>
            <a:pPr>
              <a:buNone/>
            </a:pPr>
            <a:r>
              <a:rPr lang="id-ID" sz="2400" b="1" dirty="0" smtClean="0"/>
              <a:t>                                                                                                                                                    </a:t>
            </a:r>
            <a:r>
              <a:rPr lang="id-ID" sz="24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id-ID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id-ID" sz="2400" b="1" dirty="0" smtClean="0"/>
              <a:t> T</a:t>
            </a:r>
            <a:r>
              <a:rPr lang="en-US" sz="2400" b="1" dirty="0" smtClean="0"/>
              <a:t>he endemic equilibrium</a:t>
            </a:r>
            <a:r>
              <a:rPr lang="id-ID" sz="2400" b="1" dirty="0" smtClean="0"/>
              <a:t>:</a:t>
            </a:r>
          </a:p>
          <a:p>
            <a:pPr>
              <a:buNone/>
            </a:pPr>
            <a:r>
              <a:rPr lang="id-ID" sz="2400" b="1" dirty="0"/>
              <a:t>	</a:t>
            </a:r>
            <a:r>
              <a:rPr lang="id-ID" sz="2400" b="1" dirty="0" smtClean="0"/>
              <a:t>where</a:t>
            </a:r>
            <a:endParaRPr lang="id-ID" sz="2400" b="1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 l="14861" t="36986" r="40803" b="52075"/>
          <a:stretch>
            <a:fillRect/>
          </a:stretch>
        </p:blipFill>
        <p:spPr bwMode="auto">
          <a:xfrm>
            <a:off x="1379504" y="3357562"/>
            <a:ext cx="9501254" cy="96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/>
          <a:srcRect l="17606" t="50000" r="48353" b="37305"/>
          <a:stretch>
            <a:fillRect/>
          </a:stretch>
        </p:blipFill>
        <p:spPr bwMode="auto">
          <a:xfrm>
            <a:off x="2736827" y="4714884"/>
            <a:ext cx="7786742" cy="122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/>
          <a:srcRect l="18155" t="44141" r="53843" b="49999"/>
          <a:stretch>
            <a:fillRect/>
          </a:stretch>
        </p:blipFill>
        <p:spPr bwMode="auto">
          <a:xfrm>
            <a:off x="5429133" y="4214818"/>
            <a:ext cx="566593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l="15373" t="44643" r="38506" b="41127"/>
          <a:stretch>
            <a:fillRect/>
          </a:stretch>
        </p:blipFill>
        <p:spPr bwMode="auto">
          <a:xfrm>
            <a:off x="1620062" y="1804519"/>
            <a:ext cx="9189258" cy="119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952196" y="357187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(3)</a:t>
            </a:r>
            <a:endParaRPr lang="id-ID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576" y="3071810"/>
            <a:ext cx="1333162" cy="609600"/>
          </a:xfrm>
        </p:spPr>
        <p:txBody>
          <a:bodyPr/>
          <a:lstStyle/>
          <a:p>
            <a:r>
              <a:rPr lang="id-ID" sz="2300" b="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id-ID" sz="2300" b="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 l="14861" t="28515" r="48353" b="21133"/>
          <a:stretch>
            <a:fillRect/>
          </a:stretch>
        </p:blipFill>
        <p:spPr bwMode="auto">
          <a:xfrm>
            <a:off x="1524687" y="1000108"/>
            <a:ext cx="8570253" cy="494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Global Stability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pPr>
              <a:buNone/>
            </a:pPr>
            <a:endParaRPr lang="id-ID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450942" y="1428736"/>
            <a:ext cx="9785592" cy="2071702"/>
          </a:xfrm>
          <a:prstGeom prst="rect">
            <a:avLst/>
          </a:prstGeom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/>
          <a:srcRect l="14824" t="35156" r="40154" b="41406"/>
          <a:stretch>
            <a:fillRect/>
          </a:stretch>
        </p:blipFill>
        <p:spPr bwMode="auto">
          <a:xfrm>
            <a:off x="1476144" y="1500174"/>
            <a:ext cx="91903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 l="14824" t="22461" r="26427" b="44336"/>
          <a:stretch>
            <a:fillRect/>
          </a:stretch>
        </p:blipFill>
        <p:spPr bwMode="auto">
          <a:xfrm>
            <a:off x="1236629" y="3571876"/>
            <a:ext cx="10358510" cy="246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66</TotalTime>
  <Words>522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Math 16x9</vt:lpstr>
      <vt:lpstr>Global  Analysis  of  a Dengue Hemorrhagic  Fever  (DHF) Transmission  Model  with  Logistics Growth  in  Human  Population</vt:lpstr>
      <vt:lpstr>INTRODUCTION</vt:lpstr>
      <vt:lpstr>MODEL FORMULATION</vt:lpstr>
      <vt:lpstr>Slide 4</vt:lpstr>
      <vt:lpstr>The model of DHF transmission</vt:lpstr>
      <vt:lpstr>MODEL ANALYSIS</vt:lpstr>
      <vt:lpstr>The Equilibrium of the Model</vt:lpstr>
      <vt:lpstr>(4)</vt:lpstr>
      <vt:lpstr>Global Stability Analysis</vt:lpstr>
      <vt:lpstr>Slide 10</vt:lpstr>
      <vt:lpstr>Slide 11</vt:lpstr>
      <vt:lpstr>Slide 12</vt:lpstr>
      <vt:lpstr>Slide 13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anita</cp:lastModifiedBy>
  <cp:revision>8</cp:revision>
  <dcterms:created xsi:type="dcterms:W3CDTF">2020-09-15T05:57:11Z</dcterms:created>
  <dcterms:modified xsi:type="dcterms:W3CDTF">2020-09-26T06:16:35Z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