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73" r:id="rId4"/>
    <p:sldId id="269" r:id="rId5"/>
    <p:sldId id="271" r:id="rId6"/>
    <p:sldId id="258" r:id="rId7"/>
    <p:sldId id="260" r:id="rId8"/>
    <p:sldId id="261" r:id="rId9"/>
    <p:sldId id="26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72" r:id="rId20"/>
    <p:sldId id="264" r:id="rId21"/>
    <p:sldId id="283" r:id="rId22"/>
    <p:sldId id="284" r:id="rId23"/>
    <p:sldId id="285" r:id="rId24"/>
    <p:sldId id="286" r:id="rId25"/>
    <p:sldId id="287" r:id="rId26"/>
    <p:sldId id="288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60" d="100"/>
          <a:sy n="60" d="100"/>
        </p:scale>
        <p:origin x="576" y="36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8B9E5-CF6C-4565-9DED-44BAF1909091}" type="doc">
      <dgm:prSet loTypeId="urn:microsoft.com/office/officeart/2005/8/layout/cycle4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mc:AlternateContent xmlns:mc="http://schemas.openxmlformats.org/markup-compatibility/2006" xmlns:a14="http://schemas.microsoft.com/office/drawing/2010/main">
      <mc:Choice Requires="a14">
        <dgm:pt modelId="{6C9D0B23-B7CA-433A-97A4-839EB403DDC1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d-ID" sz="4800" i="1" dirty="0" smtClean="0">
                        <a:latin typeface="Cambria Math"/>
                      </a:rPr>
                      <m:t>𝑋</m:t>
                    </m:r>
                    <m:r>
                      <a:rPr lang="id-ID" sz="4800" i="1" dirty="0" smtClean="0">
                        <a:latin typeface="Cambria Math"/>
                      </a:rPr>
                      <m:t>(</m:t>
                    </m:r>
                    <m:r>
                      <a:rPr lang="id-ID" sz="4800" i="1" dirty="0" smtClean="0">
                        <a:latin typeface="Cambria Math"/>
                      </a:rPr>
                      <m:t>𝑡</m:t>
                    </m:r>
                    <m:r>
                      <a:rPr lang="id-ID" sz="4800" i="1" dirty="0" smtClean="0">
                        <a:latin typeface="Cambria Math"/>
                      </a:rPr>
                      <m:t>)</m:t>
                    </m:r>
                  </m:oMath>
                </m:oMathPara>
              </a14:m>
              <a:endParaRPr lang="id-ID" sz="4800" dirty="0"/>
            </a:p>
          </dgm:t>
        </dgm:pt>
      </mc:Choice>
      <mc:Fallback xmlns="">
        <dgm:pt modelId="{6C9D0B23-B7CA-433A-97A4-839EB403DDC1}">
          <dgm:prSet phldrT="[Text]" custT="1"/>
          <dgm:spPr/>
          <dgm:t>
            <a:bodyPr/>
            <a:lstStyle/>
            <a:p>
              <a:pPr/>
              <a:r>
                <a:rPr lang="id-ID" sz="4800" i="0" dirty="0" smtClean="0">
                  <a:latin typeface="Cambria Math"/>
                </a:rPr>
                <a:t>𝑋(𝑡)</a:t>
              </a:r>
              <a:endParaRPr lang="id-ID" sz="4800" dirty="0"/>
            </a:p>
          </dgm:t>
        </dgm:pt>
      </mc:Fallback>
    </mc:AlternateContent>
    <dgm:pt modelId="{5611BF34-D8A2-405F-AEC1-3D95C194FC4D}" type="parTrans" cxnId="{4A37711F-25B3-4482-9B0A-9F7E20185FCD}">
      <dgm:prSet/>
      <dgm:spPr/>
      <dgm:t>
        <a:bodyPr/>
        <a:lstStyle/>
        <a:p>
          <a:endParaRPr lang="id-ID" sz="1800"/>
        </a:p>
      </dgm:t>
    </dgm:pt>
    <dgm:pt modelId="{1CD9B763-5EBB-41AE-A693-8C38C9AE5352}" type="sibTrans" cxnId="{4A37711F-25B3-4482-9B0A-9F7E20185FCD}">
      <dgm:prSet/>
      <dgm:spPr/>
      <dgm:t>
        <a:bodyPr/>
        <a:lstStyle/>
        <a:p>
          <a:endParaRPr lang="id-ID" sz="1800"/>
        </a:p>
      </dgm:t>
    </dgm:pt>
    <dgm:pt modelId="{3E2B21BA-B9E1-490A-9E10-89C1749E48F6}">
      <dgm:prSet phldrT="[Text]" custT="1"/>
      <dgm:spPr/>
      <dgm:t>
        <a:bodyPr/>
        <a:lstStyle/>
        <a:p>
          <a:r>
            <a:rPr lang="id-ID" sz="1800" dirty="0" smtClean="0"/>
            <a:t>Concentration </a:t>
          </a:r>
          <a:r>
            <a:rPr lang="en-US" sz="1800" dirty="0" smtClean="0"/>
            <a:t>of </a:t>
          </a:r>
          <a:r>
            <a:rPr lang="id-ID" sz="1800" dirty="0" smtClean="0"/>
            <a:t>carbon dioxide in the atmosphere at any </a:t>
          </a:r>
          <a:r>
            <a:rPr lang="id-ID" sz="1800" dirty="0" smtClean="0"/>
            <a:t>time t (ppm</a:t>
          </a:r>
          <a:r>
            <a:rPr lang="id-ID" sz="1800" dirty="0" smtClean="0"/>
            <a:t>).</a:t>
          </a:r>
          <a:endParaRPr lang="id-ID" sz="1800" i="1" dirty="0"/>
        </a:p>
      </dgm:t>
    </dgm:pt>
    <dgm:pt modelId="{21C3ACB6-9960-42E5-B005-BC408D5FA752}" type="parTrans" cxnId="{0FD07675-DB67-4029-97C4-6CBEABD1FDA8}">
      <dgm:prSet/>
      <dgm:spPr/>
      <dgm:t>
        <a:bodyPr/>
        <a:lstStyle/>
        <a:p>
          <a:endParaRPr lang="id-ID" sz="1800"/>
        </a:p>
      </dgm:t>
    </dgm:pt>
    <dgm:pt modelId="{BE4ACC3B-E1F1-4B6D-A4DB-25825CDECACF}" type="sibTrans" cxnId="{0FD07675-DB67-4029-97C4-6CBEABD1FDA8}">
      <dgm:prSet/>
      <dgm:spPr/>
      <dgm:t>
        <a:bodyPr/>
        <a:lstStyle/>
        <a:p>
          <a:endParaRPr lang="id-ID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72762586-F7DE-484B-B1F6-1CD763B12C21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d-ID" sz="4800" i="1" dirty="0" smtClean="0">
                        <a:latin typeface="Cambria Math"/>
                      </a:rPr>
                      <m:t>𝑁</m:t>
                    </m:r>
                    <m:r>
                      <a:rPr lang="id-ID" sz="4800" i="1" dirty="0" smtClean="0">
                        <a:latin typeface="Cambria Math"/>
                      </a:rPr>
                      <m:t>(</m:t>
                    </m:r>
                    <m:r>
                      <a:rPr lang="id-ID" sz="4800" i="1" dirty="0" smtClean="0">
                        <a:latin typeface="Cambria Math"/>
                      </a:rPr>
                      <m:t>𝑡</m:t>
                    </m:r>
                    <m:r>
                      <a:rPr lang="id-ID" sz="4800" i="1" dirty="0" smtClean="0">
                        <a:latin typeface="Cambria Math"/>
                      </a:rPr>
                      <m:t>)</m:t>
                    </m:r>
                  </m:oMath>
                </m:oMathPara>
              </a14:m>
              <a:endParaRPr lang="id-ID" sz="4800" dirty="0"/>
            </a:p>
          </dgm:t>
        </dgm:pt>
      </mc:Choice>
      <mc:Fallback xmlns="">
        <dgm:pt modelId="{72762586-F7DE-484B-B1F6-1CD763B12C21}">
          <dgm:prSet phldrT="[Text]" custT="1"/>
          <dgm:spPr/>
          <dgm:t>
            <a:bodyPr/>
            <a:lstStyle/>
            <a:p>
              <a:pPr/>
              <a:r>
                <a:rPr lang="id-ID" sz="4800" i="0" dirty="0" smtClean="0">
                  <a:latin typeface="Cambria Math"/>
                </a:rPr>
                <a:t>𝑁(𝑡)</a:t>
              </a:r>
              <a:endParaRPr lang="id-ID" sz="4800" dirty="0"/>
            </a:p>
          </dgm:t>
        </dgm:pt>
      </mc:Fallback>
    </mc:AlternateContent>
    <dgm:pt modelId="{90667A0D-A2DA-48BD-B1FF-5E4A35048202}" type="parTrans" cxnId="{46E30581-5DAC-4A34-98E7-D5D4DCB8A689}">
      <dgm:prSet/>
      <dgm:spPr/>
      <dgm:t>
        <a:bodyPr/>
        <a:lstStyle/>
        <a:p>
          <a:endParaRPr lang="id-ID" sz="1800"/>
        </a:p>
      </dgm:t>
    </dgm:pt>
    <dgm:pt modelId="{4382293C-0657-4754-B6A5-BD4F219DF0EF}" type="sibTrans" cxnId="{46E30581-5DAC-4A34-98E7-D5D4DCB8A689}">
      <dgm:prSet/>
      <dgm:spPr/>
      <dgm:t>
        <a:bodyPr/>
        <a:lstStyle/>
        <a:p>
          <a:endParaRPr lang="id-ID" sz="1800"/>
        </a:p>
      </dgm:t>
    </dgm:pt>
    <dgm:pt modelId="{7C7FFDE4-D5DE-4D44-AC39-F88FB2EFC80E}">
      <dgm:prSet phldrT="[Text]" custT="1"/>
      <dgm:spPr/>
      <dgm:t>
        <a:bodyPr/>
        <a:lstStyle/>
        <a:p>
          <a:r>
            <a:rPr lang="id-ID" sz="1800" dirty="0" smtClean="0"/>
            <a:t>Human population at any </a:t>
          </a:r>
          <a:r>
            <a:rPr lang="id-ID" sz="1800" dirty="0" smtClean="0"/>
            <a:t>time t (million </a:t>
          </a:r>
          <a:r>
            <a:rPr lang="id-ID" sz="1800" dirty="0" smtClean="0"/>
            <a:t>people).</a:t>
          </a:r>
          <a:endParaRPr lang="id-ID" sz="1800" i="1" dirty="0"/>
        </a:p>
      </dgm:t>
    </dgm:pt>
    <dgm:pt modelId="{7FD40562-77E6-4F58-B7CD-9AA9527D8C51}" type="parTrans" cxnId="{22B2E2BD-2B72-4DD5-A93E-8BBCA9D5EB86}">
      <dgm:prSet/>
      <dgm:spPr/>
      <dgm:t>
        <a:bodyPr/>
        <a:lstStyle/>
        <a:p>
          <a:endParaRPr lang="id-ID" sz="1800"/>
        </a:p>
      </dgm:t>
    </dgm:pt>
    <dgm:pt modelId="{43CD4D90-8EEE-4695-9DDB-A7A74ED30F7C}" type="sibTrans" cxnId="{22B2E2BD-2B72-4DD5-A93E-8BBCA9D5EB86}">
      <dgm:prSet/>
      <dgm:spPr/>
      <dgm:t>
        <a:bodyPr/>
        <a:lstStyle/>
        <a:p>
          <a:endParaRPr lang="id-ID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4A0F03DF-E7B8-4308-927C-A391F110082B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id-ID" sz="4800" i="1" dirty="0" smtClean="0">
                        <a:latin typeface="Cambria Math"/>
                      </a:rPr>
                      <m:t>𝐹</m:t>
                    </m:r>
                    <m:r>
                      <a:rPr lang="id-ID" sz="4800" i="1" dirty="0" smtClean="0">
                        <a:latin typeface="Cambria Math"/>
                      </a:rPr>
                      <m:t>(</m:t>
                    </m:r>
                    <m:r>
                      <a:rPr lang="id-ID" sz="4800" i="1" dirty="0" smtClean="0">
                        <a:latin typeface="Cambria Math"/>
                      </a:rPr>
                      <m:t>𝑡</m:t>
                    </m:r>
                    <m:r>
                      <a:rPr lang="id-ID" sz="4800" i="1" dirty="0" smtClean="0">
                        <a:latin typeface="Cambria Math"/>
                      </a:rPr>
                      <m:t>)</m:t>
                    </m:r>
                  </m:oMath>
                </m:oMathPara>
              </a14:m>
              <a:endParaRPr lang="id-ID" sz="4800" dirty="0"/>
            </a:p>
          </dgm:t>
        </dgm:pt>
      </mc:Choice>
      <mc:Fallback xmlns="">
        <dgm:pt modelId="{4A0F03DF-E7B8-4308-927C-A391F110082B}">
          <dgm:prSet phldrT="[Text]" custT="1"/>
          <dgm:spPr/>
          <dgm:t>
            <a:bodyPr/>
            <a:lstStyle/>
            <a:p>
              <a:pPr/>
              <a:r>
                <a:rPr lang="id-ID" sz="4800" i="0" dirty="0" smtClean="0">
                  <a:latin typeface="Cambria Math"/>
                </a:rPr>
                <a:t>𝐹(𝑡)</a:t>
              </a:r>
              <a:endParaRPr lang="id-ID" sz="4800" dirty="0"/>
            </a:p>
          </dgm:t>
        </dgm:pt>
      </mc:Fallback>
    </mc:AlternateContent>
    <dgm:pt modelId="{6254F1CE-CEEE-4E1E-A890-D90F6812D03C}" type="parTrans" cxnId="{55F41EE2-3F05-446E-A6C8-BD46354B27F7}">
      <dgm:prSet/>
      <dgm:spPr/>
      <dgm:t>
        <a:bodyPr/>
        <a:lstStyle/>
        <a:p>
          <a:endParaRPr lang="id-ID" sz="1800"/>
        </a:p>
      </dgm:t>
    </dgm:pt>
    <dgm:pt modelId="{3CF90F0A-9F95-4029-A24B-C0CDB7F1ABCD}" type="sibTrans" cxnId="{55F41EE2-3F05-446E-A6C8-BD46354B27F7}">
      <dgm:prSet/>
      <dgm:spPr/>
      <dgm:t>
        <a:bodyPr/>
        <a:lstStyle/>
        <a:p>
          <a:endParaRPr lang="id-ID" sz="1800"/>
        </a:p>
      </dgm:t>
    </dgm:pt>
    <dgm:pt modelId="{F767FAE4-E0D1-4ADE-A714-A6668A82F102}">
      <dgm:prSet phldrT="[Text]" custT="1"/>
      <dgm:spPr/>
      <dgm:t>
        <a:bodyPr/>
        <a:lstStyle/>
        <a:p>
          <a:r>
            <a:rPr lang="id-ID" sz="1800" dirty="0" smtClean="0"/>
            <a:t>Forest biomass at any time </a:t>
          </a:r>
          <a:r>
            <a:rPr lang="id-ID" sz="1800" dirty="0" smtClean="0"/>
            <a:t>t (ton</a:t>
          </a:r>
          <a:r>
            <a:rPr lang="id-ID" sz="1800" dirty="0" smtClean="0"/>
            <a:t>).</a:t>
          </a:r>
          <a:endParaRPr lang="id-ID" sz="1800" i="1" dirty="0"/>
        </a:p>
      </dgm:t>
    </dgm:pt>
    <dgm:pt modelId="{2B907EDA-4AB0-43B8-A0E4-891215C40554}" type="parTrans" cxnId="{4122C004-79CE-4155-958D-A87176EA3A84}">
      <dgm:prSet/>
      <dgm:spPr/>
      <dgm:t>
        <a:bodyPr/>
        <a:lstStyle/>
        <a:p>
          <a:endParaRPr lang="id-ID" sz="1800"/>
        </a:p>
      </dgm:t>
    </dgm:pt>
    <dgm:pt modelId="{7FA0A694-3F4D-49ED-BC67-87DDC33D8ED3}" type="sibTrans" cxnId="{4122C004-79CE-4155-958D-A87176EA3A84}">
      <dgm:prSet/>
      <dgm:spPr/>
      <dgm:t>
        <a:bodyPr/>
        <a:lstStyle/>
        <a:p>
          <a:endParaRPr lang="id-ID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290817C2-079D-4D3F-8F7B-C06BA3BBB87A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id-ID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48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id-ID" sz="48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d-ID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48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m:oMathPara>
              </a14:m>
              <a:endParaRPr lang="id-ID" sz="4800" dirty="0"/>
            </a:p>
          </dgm:t>
        </dgm:pt>
      </mc:Choice>
      <mc:Fallback xmlns="">
        <dgm:pt modelId="{290817C2-079D-4D3F-8F7B-C06BA3BBB87A}">
          <dgm:prSet phldrT="[Text]" custT="1"/>
          <dgm:spPr/>
          <dgm:t>
            <a:bodyPr/>
            <a:lstStyle/>
            <a:p>
              <a:pPr/>
              <a:r>
                <a:rPr lang="id-ID" sz="4800" b="0" i="0" smtClean="0">
                  <a:latin typeface="Cambria Math"/>
                </a:rPr>
                <a:t>𝐼_𝑐 </a:t>
              </a:r>
              <a:r>
                <a:rPr lang="id-ID" sz="4800" i="0" smtClean="0">
                  <a:latin typeface="Cambria Math"/>
                </a:rPr>
                <a:t>(</a:t>
              </a:r>
              <a:r>
                <a:rPr lang="id-ID" sz="4800" b="0" i="0" smtClean="0">
                  <a:latin typeface="Cambria Math"/>
                </a:rPr>
                <a:t>𝑡)</a:t>
              </a:r>
              <a:endParaRPr lang="id-ID" sz="4800" dirty="0"/>
            </a:p>
          </dgm:t>
        </dgm:pt>
      </mc:Fallback>
    </mc:AlternateContent>
    <dgm:pt modelId="{20ADB38B-25AC-4E18-83E1-164B1E2A5F09}" type="parTrans" cxnId="{793D1ED8-1358-41B2-8516-ADBF4F31EE88}">
      <dgm:prSet/>
      <dgm:spPr/>
      <dgm:t>
        <a:bodyPr/>
        <a:lstStyle/>
        <a:p>
          <a:endParaRPr lang="id-ID" sz="1800"/>
        </a:p>
      </dgm:t>
    </dgm:pt>
    <dgm:pt modelId="{B17030FF-84CC-4C7B-83C7-B8FC532E8091}" type="sibTrans" cxnId="{793D1ED8-1358-41B2-8516-ADBF4F31EE88}">
      <dgm:prSet/>
      <dgm:spPr/>
      <dgm:t>
        <a:bodyPr/>
        <a:lstStyle/>
        <a:p>
          <a:endParaRPr lang="id-ID" sz="1800"/>
        </a:p>
      </dgm:t>
    </dgm:pt>
    <dgm:pt modelId="{6A534AEA-B846-4023-89D9-7CECE191DFFD}">
      <dgm:prSet phldrT="[Text]" custT="1"/>
      <dgm:spPr/>
      <dgm:t>
        <a:bodyPr/>
        <a:lstStyle/>
        <a:p>
          <a:r>
            <a:rPr lang="id-ID" sz="1800" dirty="0" smtClean="0"/>
            <a:t>Volume of polar ice caps at any </a:t>
          </a:r>
          <a:r>
            <a:rPr lang="id-ID" sz="1800" dirty="0" smtClean="0"/>
            <a:t>time t </a:t>
          </a:r>
          <a:r>
            <a:rPr lang="id-ID" sz="1800" dirty="0" smtClean="0"/>
            <a:t>(km</a:t>
          </a:r>
          <a:r>
            <a:rPr lang="id-ID" sz="1800" baseline="30000" dirty="0" smtClean="0"/>
            <a:t>3</a:t>
          </a:r>
          <a:r>
            <a:rPr lang="id-ID" sz="1800" dirty="0" smtClean="0"/>
            <a:t>).</a:t>
          </a:r>
          <a:endParaRPr lang="id-ID" sz="1800" i="1" dirty="0"/>
        </a:p>
      </dgm:t>
    </dgm:pt>
    <dgm:pt modelId="{7A4C891D-6286-4E54-8D72-1A24946CF894}" type="parTrans" cxnId="{DD130342-41C5-48D7-A878-728115CEEF51}">
      <dgm:prSet/>
      <dgm:spPr/>
      <dgm:t>
        <a:bodyPr/>
        <a:lstStyle/>
        <a:p>
          <a:endParaRPr lang="id-ID" sz="1800"/>
        </a:p>
      </dgm:t>
    </dgm:pt>
    <dgm:pt modelId="{C646EF2B-AFBE-4D86-A851-C0603314EB7D}" type="sibTrans" cxnId="{DD130342-41C5-48D7-A878-728115CEEF51}">
      <dgm:prSet/>
      <dgm:spPr/>
      <dgm:t>
        <a:bodyPr/>
        <a:lstStyle/>
        <a:p>
          <a:endParaRPr lang="id-ID" sz="1800"/>
        </a:p>
      </dgm:t>
    </dgm:pt>
    <dgm:pt modelId="{C8DB1396-9862-410F-81C7-5C9DB1BE3B9A}" type="pres">
      <dgm:prSet presAssocID="{5D18B9E5-CF6C-4565-9DED-44BAF190909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D150BB9-9B3E-4E7F-AAF3-07851677E2E9}" type="pres">
      <dgm:prSet presAssocID="{5D18B9E5-CF6C-4565-9DED-44BAF1909091}" presName="children" presStyleCnt="0"/>
      <dgm:spPr/>
    </dgm:pt>
    <dgm:pt modelId="{4058DCD4-FB0A-43A4-8064-4631F5C6733F}" type="pres">
      <dgm:prSet presAssocID="{5D18B9E5-CF6C-4565-9DED-44BAF1909091}" presName="child1group" presStyleCnt="0"/>
      <dgm:spPr/>
    </dgm:pt>
    <dgm:pt modelId="{87E5F4B4-E759-4608-A930-39298E189B99}" type="pres">
      <dgm:prSet presAssocID="{5D18B9E5-CF6C-4565-9DED-44BAF1909091}" presName="child1" presStyleLbl="bgAcc1" presStyleIdx="0" presStyleCnt="4" custScaleX="107255" custScaleY="130365" custLinFactNeighborX="-4387"/>
      <dgm:spPr/>
      <dgm:t>
        <a:bodyPr/>
        <a:lstStyle/>
        <a:p>
          <a:endParaRPr lang="id-ID"/>
        </a:p>
      </dgm:t>
    </dgm:pt>
    <dgm:pt modelId="{9101ADEC-B9EA-4697-8909-91FE4BE6CBB8}" type="pres">
      <dgm:prSet presAssocID="{5D18B9E5-CF6C-4565-9DED-44BAF190909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A93192-E48B-49AE-9D6E-1404996513C4}" type="pres">
      <dgm:prSet presAssocID="{5D18B9E5-CF6C-4565-9DED-44BAF1909091}" presName="child2group" presStyleCnt="0"/>
      <dgm:spPr/>
    </dgm:pt>
    <dgm:pt modelId="{C8F60A5B-2058-4B1D-ACF3-DC00FE80A5BC}" type="pres">
      <dgm:prSet presAssocID="{5D18B9E5-CF6C-4565-9DED-44BAF1909091}" presName="child2" presStyleLbl="bgAcc1" presStyleIdx="1" presStyleCnt="4" custScaleX="119581" custScaleY="135026" custLinFactNeighborX="7567" custLinFactNeighborY="-10137"/>
      <dgm:spPr/>
      <dgm:t>
        <a:bodyPr/>
        <a:lstStyle/>
        <a:p>
          <a:endParaRPr lang="id-ID"/>
        </a:p>
      </dgm:t>
    </dgm:pt>
    <dgm:pt modelId="{FCF4DD75-8CC5-4469-A974-21552166DF2F}" type="pres">
      <dgm:prSet presAssocID="{5D18B9E5-CF6C-4565-9DED-44BAF1909091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DB3534-CF84-49F4-8E6E-752940839956}" type="pres">
      <dgm:prSet presAssocID="{5D18B9E5-CF6C-4565-9DED-44BAF1909091}" presName="child3group" presStyleCnt="0"/>
      <dgm:spPr/>
    </dgm:pt>
    <dgm:pt modelId="{7CE43081-F832-46BD-B493-88EC91045646}" type="pres">
      <dgm:prSet presAssocID="{5D18B9E5-CF6C-4565-9DED-44BAF1909091}" presName="child3" presStyleLbl="bgAcc1" presStyleIdx="2" presStyleCnt="4" custScaleX="90656" custScaleY="104479" custLinFactNeighborX="3440"/>
      <dgm:spPr/>
      <dgm:t>
        <a:bodyPr/>
        <a:lstStyle/>
        <a:p>
          <a:endParaRPr lang="id-ID"/>
        </a:p>
      </dgm:t>
    </dgm:pt>
    <dgm:pt modelId="{CA9A0770-0A9B-48D9-A198-EB4027FC5939}" type="pres">
      <dgm:prSet presAssocID="{5D18B9E5-CF6C-4565-9DED-44BAF1909091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F06FEC-8005-4602-B0CE-E322C81BC8D1}" type="pres">
      <dgm:prSet presAssocID="{5D18B9E5-CF6C-4565-9DED-44BAF1909091}" presName="child4group" presStyleCnt="0"/>
      <dgm:spPr/>
    </dgm:pt>
    <dgm:pt modelId="{BBA0A30D-3723-4932-BF42-7227581D1D85}" type="pres">
      <dgm:prSet presAssocID="{5D18B9E5-CF6C-4565-9DED-44BAF1909091}" presName="child4" presStyleLbl="bgAcc1" presStyleIdx="3" presStyleCnt="4" custScaleX="101645" custScaleY="108130" custLinFactNeighborX="-4387"/>
      <dgm:spPr/>
      <dgm:t>
        <a:bodyPr/>
        <a:lstStyle/>
        <a:p>
          <a:endParaRPr lang="id-ID"/>
        </a:p>
      </dgm:t>
    </dgm:pt>
    <dgm:pt modelId="{5FB26DC6-4025-4AF7-AC4E-0091F1E193AC}" type="pres">
      <dgm:prSet presAssocID="{5D18B9E5-CF6C-4565-9DED-44BAF1909091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9B6AC6-877C-4A10-9B9B-2FD05A4FB3FC}" type="pres">
      <dgm:prSet presAssocID="{5D18B9E5-CF6C-4565-9DED-44BAF1909091}" presName="childPlaceholder" presStyleCnt="0"/>
      <dgm:spPr/>
    </dgm:pt>
    <dgm:pt modelId="{7B5DC4A4-1B22-4208-9878-2560DFE7CF8F}" type="pres">
      <dgm:prSet presAssocID="{5D18B9E5-CF6C-4565-9DED-44BAF1909091}" presName="circle" presStyleCnt="0"/>
      <dgm:spPr/>
    </dgm:pt>
    <dgm:pt modelId="{A6BF4B38-5D0C-412C-96B3-73FCB8546301}" type="pres">
      <dgm:prSet presAssocID="{5D18B9E5-CF6C-4565-9DED-44BAF190909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E8F8208-4CC6-4504-A1BE-393DFE3E1F73}" type="pres">
      <dgm:prSet presAssocID="{5D18B9E5-CF6C-4565-9DED-44BAF190909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01B535-B466-491C-B7A8-573DABC77BB3}" type="pres">
      <dgm:prSet presAssocID="{5D18B9E5-CF6C-4565-9DED-44BAF190909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3D0D58-EEC9-4E63-9E81-18ED75959697}" type="pres">
      <dgm:prSet presAssocID="{5D18B9E5-CF6C-4565-9DED-44BAF190909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105312A-9F6B-450C-882C-A09C38CA6C48}" type="pres">
      <dgm:prSet presAssocID="{5D18B9E5-CF6C-4565-9DED-44BAF1909091}" presName="quadrantPlaceholder" presStyleCnt="0"/>
      <dgm:spPr/>
    </dgm:pt>
    <dgm:pt modelId="{6330D3CD-9E4B-47F4-8E5A-5CAF84AA792D}" type="pres">
      <dgm:prSet presAssocID="{5D18B9E5-CF6C-4565-9DED-44BAF1909091}" presName="center1" presStyleLbl="fgShp" presStyleIdx="0" presStyleCnt="2"/>
      <dgm:spPr/>
    </dgm:pt>
    <dgm:pt modelId="{1BC94C6D-452A-422D-922A-00A54B1B7BC9}" type="pres">
      <dgm:prSet presAssocID="{5D18B9E5-CF6C-4565-9DED-44BAF1909091}" presName="center2" presStyleLbl="fgShp" presStyleIdx="1" presStyleCnt="2"/>
      <dgm:spPr/>
    </dgm:pt>
  </dgm:ptLst>
  <dgm:cxnLst>
    <dgm:cxn modelId="{40B21B3D-D63E-484A-8301-370DCDA97C4B}" type="presOf" srcId="{F767FAE4-E0D1-4ADE-A714-A6668A82F102}" destId="{7CE43081-F832-46BD-B493-88EC91045646}" srcOrd="0" destOrd="0" presId="urn:microsoft.com/office/officeart/2005/8/layout/cycle4"/>
    <dgm:cxn modelId="{0F0C12AA-1997-4D3E-80A8-F9C656C282E0}" type="presOf" srcId="{3E2B21BA-B9E1-490A-9E10-89C1749E48F6}" destId="{9101ADEC-B9EA-4697-8909-91FE4BE6CBB8}" srcOrd="1" destOrd="0" presId="urn:microsoft.com/office/officeart/2005/8/layout/cycle4"/>
    <dgm:cxn modelId="{801B6E34-EAF1-4A89-9985-EB10F7A76E39}" type="presOf" srcId="{290817C2-079D-4D3F-8F7B-C06BA3BBB87A}" destId="{913D0D58-EEC9-4E63-9E81-18ED75959697}" srcOrd="0" destOrd="0" presId="urn:microsoft.com/office/officeart/2005/8/layout/cycle4"/>
    <dgm:cxn modelId="{2AB32AC4-3E4A-416B-AB71-41768B10F9F3}" type="presOf" srcId="{4A0F03DF-E7B8-4308-927C-A391F110082B}" destId="{4001B535-B466-491C-B7A8-573DABC77BB3}" srcOrd="0" destOrd="0" presId="urn:microsoft.com/office/officeart/2005/8/layout/cycle4"/>
    <dgm:cxn modelId="{DD130342-41C5-48D7-A878-728115CEEF51}" srcId="{290817C2-079D-4D3F-8F7B-C06BA3BBB87A}" destId="{6A534AEA-B846-4023-89D9-7CECE191DFFD}" srcOrd="0" destOrd="0" parTransId="{7A4C891D-6286-4E54-8D72-1A24946CF894}" sibTransId="{C646EF2B-AFBE-4D86-A851-C0603314EB7D}"/>
    <dgm:cxn modelId="{55F41EE2-3F05-446E-A6C8-BD46354B27F7}" srcId="{5D18B9E5-CF6C-4565-9DED-44BAF1909091}" destId="{4A0F03DF-E7B8-4308-927C-A391F110082B}" srcOrd="2" destOrd="0" parTransId="{6254F1CE-CEEE-4E1E-A890-D90F6812D03C}" sibTransId="{3CF90F0A-9F95-4029-A24B-C0CDB7F1ABCD}"/>
    <dgm:cxn modelId="{0FD07675-DB67-4029-97C4-6CBEABD1FDA8}" srcId="{6C9D0B23-B7CA-433A-97A4-839EB403DDC1}" destId="{3E2B21BA-B9E1-490A-9E10-89C1749E48F6}" srcOrd="0" destOrd="0" parTransId="{21C3ACB6-9960-42E5-B005-BC408D5FA752}" sibTransId="{BE4ACC3B-E1F1-4B6D-A4DB-25825CDECACF}"/>
    <dgm:cxn modelId="{B2ACDAAF-FAFE-4415-8BEE-3E4E19F95E5D}" type="presOf" srcId="{5D18B9E5-CF6C-4565-9DED-44BAF1909091}" destId="{C8DB1396-9862-410F-81C7-5C9DB1BE3B9A}" srcOrd="0" destOrd="0" presId="urn:microsoft.com/office/officeart/2005/8/layout/cycle4"/>
    <dgm:cxn modelId="{C312DB6D-42C0-41CA-8FDF-6788DF2B4C03}" type="presOf" srcId="{6C9D0B23-B7CA-433A-97A4-839EB403DDC1}" destId="{A6BF4B38-5D0C-412C-96B3-73FCB8546301}" srcOrd="0" destOrd="0" presId="urn:microsoft.com/office/officeart/2005/8/layout/cycle4"/>
    <dgm:cxn modelId="{2494816A-B356-425A-9EDF-2B8596DCFDE2}" type="presOf" srcId="{7C7FFDE4-D5DE-4D44-AC39-F88FB2EFC80E}" destId="{C8F60A5B-2058-4B1D-ACF3-DC00FE80A5BC}" srcOrd="0" destOrd="0" presId="urn:microsoft.com/office/officeart/2005/8/layout/cycle4"/>
    <dgm:cxn modelId="{2B770744-2549-4EC9-8FCD-F30C6C38F63F}" type="presOf" srcId="{F767FAE4-E0D1-4ADE-A714-A6668A82F102}" destId="{CA9A0770-0A9B-48D9-A198-EB4027FC5939}" srcOrd="1" destOrd="0" presId="urn:microsoft.com/office/officeart/2005/8/layout/cycle4"/>
    <dgm:cxn modelId="{B1068A48-F814-4A6B-8E55-D94D037C70D3}" type="presOf" srcId="{3E2B21BA-B9E1-490A-9E10-89C1749E48F6}" destId="{87E5F4B4-E759-4608-A930-39298E189B99}" srcOrd="0" destOrd="0" presId="urn:microsoft.com/office/officeart/2005/8/layout/cycle4"/>
    <dgm:cxn modelId="{765A2922-674D-4D9E-B112-0E4C1E60A19A}" type="presOf" srcId="{6A534AEA-B846-4023-89D9-7CECE191DFFD}" destId="{BBA0A30D-3723-4932-BF42-7227581D1D85}" srcOrd="0" destOrd="0" presId="urn:microsoft.com/office/officeart/2005/8/layout/cycle4"/>
    <dgm:cxn modelId="{36671252-7D27-43F3-A241-E50231C1CF22}" type="presOf" srcId="{7C7FFDE4-D5DE-4D44-AC39-F88FB2EFC80E}" destId="{FCF4DD75-8CC5-4469-A974-21552166DF2F}" srcOrd="1" destOrd="0" presId="urn:microsoft.com/office/officeart/2005/8/layout/cycle4"/>
    <dgm:cxn modelId="{46E30581-5DAC-4A34-98E7-D5D4DCB8A689}" srcId="{5D18B9E5-CF6C-4565-9DED-44BAF1909091}" destId="{72762586-F7DE-484B-B1F6-1CD763B12C21}" srcOrd="1" destOrd="0" parTransId="{90667A0D-A2DA-48BD-B1FF-5E4A35048202}" sibTransId="{4382293C-0657-4754-B6A5-BD4F219DF0EF}"/>
    <dgm:cxn modelId="{793D1ED8-1358-41B2-8516-ADBF4F31EE88}" srcId="{5D18B9E5-CF6C-4565-9DED-44BAF1909091}" destId="{290817C2-079D-4D3F-8F7B-C06BA3BBB87A}" srcOrd="3" destOrd="0" parTransId="{20ADB38B-25AC-4E18-83E1-164B1E2A5F09}" sibTransId="{B17030FF-84CC-4C7B-83C7-B8FC532E8091}"/>
    <dgm:cxn modelId="{4A37711F-25B3-4482-9B0A-9F7E20185FCD}" srcId="{5D18B9E5-CF6C-4565-9DED-44BAF1909091}" destId="{6C9D0B23-B7CA-433A-97A4-839EB403DDC1}" srcOrd="0" destOrd="0" parTransId="{5611BF34-D8A2-405F-AEC1-3D95C194FC4D}" sibTransId="{1CD9B763-5EBB-41AE-A693-8C38C9AE5352}"/>
    <dgm:cxn modelId="{1C3A6C90-6125-4C99-B761-11F5F31CAE6C}" type="presOf" srcId="{72762586-F7DE-484B-B1F6-1CD763B12C21}" destId="{EE8F8208-4CC6-4504-A1BE-393DFE3E1F73}" srcOrd="0" destOrd="0" presId="urn:microsoft.com/office/officeart/2005/8/layout/cycle4"/>
    <dgm:cxn modelId="{C7354F96-88B2-4363-BBF9-E8D927B400AC}" type="presOf" srcId="{6A534AEA-B846-4023-89D9-7CECE191DFFD}" destId="{5FB26DC6-4025-4AF7-AC4E-0091F1E193AC}" srcOrd="1" destOrd="0" presId="urn:microsoft.com/office/officeart/2005/8/layout/cycle4"/>
    <dgm:cxn modelId="{22B2E2BD-2B72-4DD5-A93E-8BBCA9D5EB86}" srcId="{72762586-F7DE-484B-B1F6-1CD763B12C21}" destId="{7C7FFDE4-D5DE-4D44-AC39-F88FB2EFC80E}" srcOrd="0" destOrd="0" parTransId="{7FD40562-77E6-4F58-B7CD-9AA9527D8C51}" sibTransId="{43CD4D90-8EEE-4695-9DDB-A7A74ED30F7C}"/>
    <dgm:cxn modelId="{4122C004-79CE-4155-958D-A87176EA3A84}" srcId="{4A0F03DF-E7B8-4308-927C-A391F110082B}" destId="{F767FAE4-E0D1-4ADE-A714-A6668A82F102}" srcOrd="0" destOrd="0" parTransId="{2B907EDA-4AB0-43B8-A0E4-891215C40554}" sibTransId="{7FA0A694-3F4D-49ED-BC67-87DDC33D8ED3}"/>
    <dgm:cxn modelId="{1A7B3B30-E7BD-4462-906E-654AB80B836B}" type="presParOf" srcId="{C8DB1396-9862-410F-81C7-5C9DB1BE3B9A}" destId="{2D150BB9-9B3E-4E7F-AAF3-07851677E2E9}" srcOrd="0" destOrd="0" presId="urn:microsoft.com/office/officeart/2005/8/layout/cycle4"/>
    <dgm:cxn modelId="{71F2DF67-6DD1-4FF2-A03C-F92D88313244}" type="presParOf" srcId="{2D150BB9-9B3E-4E7F-AAF3-07851677E2E9}" destId="{4058DCD4-FB0A-43A4-8064-4631F5C6733F}" srcOrd="0" destOrd="0" presId="urn:microsoft.com/office/officeart/2005/8/layout/cycle4"/>
    <dgm:cxn modelId="{B4CEC308-5248-4DFE-B692-D2195135EBBB}" type="presParOf" srcId="{4058DCD4-FB0A-43A4-8064-4631F5C6733F}" destId="{87E5F4B4-E759-4608-A930-39298E189B99}" srcOrd="0" destOrd="0" presId="urn:microsoft.com/office/officeart/2005/8/layout/cycle4"/>
    <dgm:cxn modelId="{66EE2552-C82A-4601-B282-7C1BDE16AB8F}" type="presParOf" srcId="{4058DCD4-FB0A-43A4-8064-4631F5C6733F}" destId="{9101ADEC-B9EA-4697-8909-91FE4BE6CBB8}" srcOrd="1" destOrd="0" presId="urn:microsoft.com/office/officeart/2005/8/layout/cycle4"/>
    <dgm:cxn modelId="{2EFCAED3-011D-4299-BCF4-31CAB3354548}" type="presParOf" srcId="{2D150BB9-9B3E-4E7F-AAF3-07851677E2E9}" destId="{6DA93192-E48B-49AE-9D6E-1404996513C4}" srcOrd="1" destOrd="0" presId="urn:microsoft.com/office/officeart/2005/8/layout/cycle4"/>
    <dgm:cxn modelId="{C71F7105-FCDF-421C-8B3D-3B48D461C4E2}" type="presParOf" srcId="{6DA93192-E48B-49AE-9D6E-1404996513C4}" destId="{C8F60A5B-2058-4B1D-ACF3-DC00FE80A5BC}" srcOrd="0" destOrd="0" presId="urn:microsoft.com/office/officeart/2005/8/layout/cycle4"/>
    <dgm:cxn modelId="{C059233F-E765-4552-9276-99A7249BEEE9}" type="presParOf" srcId="{6DA93192-E48B-49AE-9D6E-1404996513C4}" destId="{FCF4DD75-8CC5-4469-A974-21552166DF2F}" srcOrd="1" destOrd="0" presId="urn:microsoft.com/office/officeart/2005/8/layout/cycle4"/>
    <dgm:cxn modelId="{A819A365-550D-4043-B920-E209B5B2272E}" type="presParOf" srcId="{2D150BB9-9B3E-4E7F-AAF3-07851677E2E9}" destId="{B2DB3534-CF84-49F4-8E6E-752940839956}" srcOrd="2" destOrd="0" presId="urn:microsoft.com/office/officeart/2005/8/layout/cycle4"/>
    <dgm:cxn modelId="{FDFE02D1-F7E5-461B-9C46-4548DF70747C}" type="presParOf" srcId="{B2DB3534-CF84-49F4-8E6E-752940839956}" destId="{7CE43081-F832-46BD-B493-88EC91045646}" srcOrd="0" destOrd="0" presId="urn:microsoft.com/office/officeart/2005/8/layout/cycle4"/>
    <dgm:cxn modelId="{0377E047-EE81-469F-ACAE-464EC10BF461}" type="presParOf" srcId="{B2DB3534-CF84-49F4-8E6E-752940839956}" destId="{CA9A0770-0A9B-48D9-A198-EB4027FC5939}" srcOrd="1" destOrd="0" presId="urn:microsoft.com/office/officeart/2005/8/layout/cycle4"/>
    <dgm:cxn modelId="{B817D90B-5EB8-4A34-8152-39ABFA899614}" type="presParOf" srcId="{2D150BB9-9B3E-4E7F-AAF3-07851677E2E9}" destId="{94F06FEC-8005-4602-B0CE-E322C81BC8D1}" srcOrd="3" destOrd="0" presId="urn:microsoft.com/office/officeart/2005/8/layout/cycle4"/>
    <dgm:cxn modelId="{31263A37-3F66-4439-B554-F31E29C5A75B}" type="presParOf" srcId="{94F06FEC-8005-4602-B0CE-E322C81BC8D1}" destId="{BBA0A30D-3723-4932-BF42-7227581D1D85}" srcOrd="0" destOrd="0" presId="urn:microsoft.com/office/officeart/2005/8/layout/cycle4"/>
    <dgm:cxn modelId="{A48927E9-D1B2-43D9-A808-0A5304B5E2C7}" type="presParOf" srcId="{94F06FEC-8005-4602-B0CE-E322C81BC8D1}" destId="{5FB26DC6-4025-4AF7-AC4E-0091F1E193AC}" srcOrd="1" destOrd="0" presId="urn:microsoft.com/office/officeart/2005/8/layout/cycle4"/>
    <dgm:cxn modelId="{171AAB0A-DD84-4B80-9660-D06C69D165D5}" type="presParOf" srcId="{2D150BB9-9B3E-4E7F-AAF3-07851677E2E9}" destId="{579B6AC6-877C-4A10-9B9B-2FD05A4FB3FC}" srcOrd="4" destOrd="0" presId="urn:microsoft.com/office/officeart/2005/8/layout/cycle4"/>
    <dgm:cxn modelId="{4F8D6A97-4C9B-4202-BA88-35455EBEF78B}" type="presParOf" srcId="{C8DB1396-9862-410F-81C7-5C9DB1BE3B9A}" destId="{7B5DC4A4-1B22-4208-9878-2560DFE7CF8F}" srcOrd="1" destOrd="0" presId="urn:microsoft.com/office/officeart/2005/8/layout/cycle4"/>
    <dgm:cxn modelId="{D66ADE37-CA1E-4336-B7D8-AA1AD0A20B9A}" type="presParOf" srcId="{7B5DC4A4-1B22-4208-9878-2560DFE7CF8F}" destId="{A6BF4B38-5D0C-412C-96B3-73FCB8546301}" srcOrd="0" destOrd="0" presId="urn:microsoft.com/office/officeart/2005/8/layout/cycle4"/>
    <dgm:cxn modelId="{FFB2DEB1-718B-4540-A2E4-7B1E01A17AD1}" type="presParOf" srcId="{7B5DC4A4-1B22-4208-9878-2560DFE7CF8F}" destId="{EE8F8208-4CC6-4504-A1BE-393DFE3E1F73}" srcOrd="1" destOrd="0" presId="urn:microsoft.com/office/officeart/2005/8/layout/cycle4"/>
    <dgm:cxn modelId="{B69E9013-3F1E-479A-8867-FDB2031CE0D5}" type="presParOf" srcId="{7B5DC4A4-1B22-4208-9878-2560DFE7CF8F}" destId="{4001B535-B466-491C-B7A8-573DABC77BB3}" srcOrd="2" destOrd="0" presId="urn:microsoft.com/office/officeart/2005/8/layout/cycle4"/>
    <dgm:cxn modelId="{0C597C74-7129-4525-A02C-0F3E1CAFAE3C}" type="presParOf" srcId="{7B5DC4A4-1B22-4208-9878-2560DFE7CF8F}" destId="{913D0D58-EEC9-4E63-9E81-18ED75959697}" srcOrd="3" destOrd="0" presId="urn:microsoft.com/office/officeart/2005/8/layout/cycle4"/>
    <dgm:cxn modelId="{555CC23A-637B-4D23-A9FD-2E284175F81A}" type="presParOf" srcId="{7B5DC4A4-1B22-4208-9878-2560DFE7CF8F}" destId="{7105312A-9F6B-450C-882C-A09C38CA6C48}" srcOrd="4" destOrd="0" presId="urn:microsoft.com/office/officeart/2005/8/layout/cycle4"/>
    <dgm:cxn modelId="{6C79929C-B785-4294-88F3-8EF80240125A}" type="presParOf" srcId="{C8DB1396-9862-410F-81C7-5C9DB1BE3B9A}" destId="{6330D3CD-9E4B-47F4-8E5A-5CAF84AA792D}" srcOrd="2" destOrd="0" presId="urn:microsoft.com/office/officeart/2005/8/layout/cycle4"/>
    <dgm:cxn modelId="{759A49A7-8384-47D4-B31A-D2EC35755431}" type="presParOf" srcId="{C8DB1396-9862-410F-81C7-5C9DB1BE3B9A}" destId="{1BC94C6D-452A-422D-922A-00A54B1B7BC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8B9E5-CF6C-4565-9DED-44BAF1909091}" type="doc">
      <dgm:prSet loTypeId="urn:microsoft.com/office/officeart/2005/8/layout/cycle4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6C9D0B23-B7CA-433A-97A4-839EB403DDC1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5611BF34-D8A2-405F-AEC1-3D95C194FC4D}" type="parTrans" cxnId="{4A37711F-25B3-4482-9B0A-9F7E20185FCD}">
      <dgm:prSet/>
      <dgm:spPr/>
      <dgm:t>
        <a:bodyPr/>
        <a:lstStyle/>
        <a:p>
          <a:endParaRPr lang="id-ID" sz="1800"/>
        </a:p>
      </dgm:t>
    </dgm:pt>
    <dgm:pt modelId="{1CD9B763-5EBB-41AE-A693-8C38C9AE5352}" type="sibTrans" cxnId="{4A37711F-25B3-4482-9B0A-9F7E20185FCD}">
      <dgm:prSet/>
      <dgm:spPr/>
      <dgm:t>
        <a:bodyPr/>
        <a:lstStyle/>
        <a:p>
          <a:endParaRPr lang="id-ID" sz="1800"/>
        </a:p>
      </dgm:t>
    </dgm:pt>
    <dgm:pt modelId="{3E2B21BA-B9E1-490A-9E10-89C1749E48F6}">
      <dgm:prSet phldrT="[Text]" custT="1"/>
      <dgm:spPr/>
      <dgm:t>
        <a:bodyPr/>
        <a:lstStyle/>
        <a:p>
          <a:r>
            <a:rPr lang="id-ID" sz="1800" dirty="0" smtClean="0"/>
            <a:t>Concentration </a:t>
          </a:r>
          <a:r>
            <a:rPr lang="en-US" sz="1800" dirty="0" smtClean="0"/>
            <a:t>of </a:t>
          </a:r>
          <a:r>
            <a:rPr lang="id-ID" sz="1800" dirty="0" smtClean="0"/>
            <a:t>carbon dioxide in the atmosphere at any </a:t>
          </a:r>
          <a:r>
            <a:rPr lang="id-ID" sz="1800" dirty="0" smtClean="0"/>
            <a:t>time t (ppm</a:t>
          </a:r>
          <a:r>
            <a:rPr lang="id-ID" sz="1800" dirty="0" smtClean="0"/>
            <a:t>).</a:t>
          </a:r>
          <a:endParaRPr lang="id-ID" sz="1800" i="1" dirty="0"/>
        </a:p>
      </dgm:t>
    </dgm:pt>
    <dgm:pt modelId="{21C3ACB6-9960-42E5-B005-BC408D5FA752}" type="parTrans" cxnId="{0FD07675-DB67-4029-97C4-6CBEABD1FDA8}">
      <dgm:prSet/>
      <dgm:spPr/>
      <dgm:t>
        <a:bodyPr/>
        <a:lstStyle/>
        <a:p>
          <a:endParaRPr lang="id-ID" sz="1800"/>
        </a:p>
      </dgm:t>
    </dgm:pt>
    <dgm:pt modelId="{BE4ACC3B-E1F1-4B6D-A4DB-25825CDECACF}" type="sibTrans" cxnId="{0FD07675-DB67-4029-97C4-6CBEABD1FDA8}">
      <dgm:prSet/>
      <dgm:spPr/>
      <dgm:t>
        <a:bodyPr/>
        <a:lstStyle/>
        <a:p>
          <a:endParaRPr lang="id-ID" sz="1800"/>
        </a:p>
      </dgm:t>
    </dgm:pt>
    <dgm:pt modelId="{72762586-F7DE-484B-B1F6-1CD763B12C21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90667A0D-A2DA-48BD-B1FF-5E4A35048202}" type="parTrans" cxnId="{46E30581-5DAC-4A34-98E7-D5D4DCB8A689}">
      <dgm:prSet/>
      <dgm:spPr/>
      <dgm:t>
        <a:bodyPr/>
        <a:lstStyle/>
        <a:p>
          <a:endParaRPr lang="id-ID" sz="1800"/>
        </a:p>
      </dgm:t>
    </dgm:pt>
    <dgm:pt modelId="{4382293C-0657-4754-B6A5-BD4F219DF0EF}" type="sibTrans" cxnId="{46E30581-5DAC-4A34-98E7-D5D4DCB8A689}">
      <dgm:prSet/>
      <dgm:spPr/>
      <dgm:t>
        <a:bodyPr/>
        <a:lstStyle/>
        <a:p>
          <a:endParaRPr lang="id-ID" sz="1800"/>
        </a:p>
      </dgm:t>
    </dgm:pt>
    <dgm:pt modelId="{7C7FFDE4-D5DE-4D44-AC39-F88FB2EFC80E}">
      <dgm:prSet phldrT="[Text]" custT="1"/>
      <dgm:spPr/>
      <dgm:t>
        <a:bodyPr/>
        <a:lstStyle/>
        <a:p>
          <a:r>
            <a:rPr lang="id-ID" sz="1800" dirty="0" smtClean="0"/>
            <a:t>Human population at any </a:t>
          </a:r>
          <a:r>
            <a:rPr lang="id-ID" sz="1800" dirty="0" smtClean="0"/>
            <a:t>time t (million </a:t>
          </a:r>
          <a:r>
            <a:rPr lang="id-ID" sz="1800" dirty="0" smtClean="0"/>
            <a:t>people).</a:t>
          </a:r>
          <a:endParaRPr lang="id-ID" sz="1800" i="1" dirty="0"/>
        </a:p>
      </dgm:t>
    </dgm:pt>
    <dgm:pt modelId="{7FD40562-77E6-4F58-B7CD-9AA9527D8C51}" type="parTrans" cxnId="{22B2E2BD-2B72-4DD5-A93E-8BBCA9D5EB86}">
      <dgm:prSet/>
      <dgm:spPr/>
      <dgm:t>
        <a:bodyPr/>
        <a:lstStyle/>
        <a:p>
          <a:endParaRPr lang="id-ID" sz="1800"/>
        </a:p>
      </dgm:t>
    </dgm:pt>
    <dgm:pt modelId="{43CD4D90-8EEE-4695-9DDB-A7A74ED30F7C}" type="sibTrans" cxnId="{22B2E2BD-2B72-4DD5-A93E-8BBCA9D5EB86}">
      <dgm:prSet/>
      <dgm:spPr/>
      <dgm:t>
        <a:bodyPr/>
        <a:lstStyle/>
        <a:p>
          <a:endParaRPr lang="id-ID" sz="1800"/>
        </a:p>
      </dgm:t>
    </dgm:pt>
    <dgm:pt modelId="{4A0F03DF-E7B8-4308-927C-A391F110082B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6254F1CE-CEEE-4E1E-A890-D90F6812D03C}" type="parTrans" cxnId="{55F41EE2-3F05-446E-A6C8-BD46354B27F7}">
      <dgm:prSet/>
      <dgm:spPr/>
      <dgm:t>
        <a:bodyPr/>
        <a:lstStyle/>
        <a:p>
          <a:endParaRPr lang="id-ID" sz="1800"/>
        </a:p>
      </dgm:t>
    </dgm:pt>
    <dgm:pt modelId="{3CF90F0A-9F95-4029-A24B-C0CDB7F1ABCD}" type="sibTrans" cxnId="{55F41EE2-3F05-446E-A6C8-BD46354B27F7}">
      <dgm:prSet/>
      <dgm:spPr/>
      <dgm:t>
        <a:bodyPr/>
        <a:lstStyle/>
        <a:p>
          <a:endParaRPr lang="id-ID" sz="1800"/>
        </a:p>
      </dgm:t>
    </dgm:pt>
    <dgm:pt modelId="{F767FAE4-E0D1-4ADE-A714-A6668A82F102}">
      <dgm:prSet phldrT="[Text]" custT="1"/>
      <dgm:spPr/>
      <dgm:t>
        <a:bodyPr/>
        <a:lstStyle/>
        <a:p>
          <a:r>
            <a:rPr lang="id-ID" sz="1800" dirty="0" smtClean="0"/>
            <a:t>Forest biomass at any time </a:t>
          </a:r>
          <a:r>
            <a:rPr lang="id-ID" sz="1800" dirty="0" smtClean="0"/>
            <a:t>t (ton</a:t>
          </a:r>
          <a:r>
            <a:rPr lang="id-ID" sz="1800" dirty="0" smtClean="0"/>
            <a:t>).</a:t>
          </a:r>
          <a:endParaRPr lang="id-ID" sz="1800" i="1" dirty="0"/>
        </a:p>
      </dgm:t>
    </dgm:pt>
    <dgm:pt modelId="{2B907EDA-4AB0-43B8-A0E4-891215C40554}" type="parTrans" cxnId="{4122C004-79CE-4155-958D-A87176EA3A84}">
      <dgm:prSet/>
      <dgm:spPr/>
      <dgm:t>
        <a:bodyPr/>
        <a:lstStyle/>
        <a:p>
          <a:endParaRPr lang="id-ID" sz="1800"/>
        </a:p>
      </dgm:t>
    </dgm:pt>
    <dgm:pt modelId="{7FA0A694-3F4D-49ED-BC67-87DDC33D8ED3}" type="sibTrans" cxnId="{4122C004-79CE-4155-958D-A87176EA3A84}">
      <dgm:prSet/>
      <dgm:spPr/>
      <dgm:t>
        <a:bodyPr/>
        <a:lstStyle/>
        <a:p>
          <a:endParaRPr lang="id-ID" sz="1800"/>
        </a:p>
      </dgm:t>
    </dgm:pt>
    <dgm:pt modelId="{290817C2-079D-4D3F-8F7B-C06BA3BBB87A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id-ID">
              <a:noFill/>
            </a:rPr>
            <a:t> </a:t>
          </a:r>
        </a:p>
      </dgm:t>
    </dgm:pt>
    <dgm:pt modelId="{20ADB38B-25AC-4E18-83E1-164B1E2A5F09}" type="parTrans" cxnId="{793D1ED8-1358-41B2-8516-ADBF4F31EE88}">
      <dgm:prSet/>
      <dgm:spPr/>
      <dgm:t>
        <a:bodyPr/>
        <a:lstStyle/>
        <a:p>
          <a:endParaRPr lang="id-ID" sz="1800"/>
        </a:p>
      </dgm:t>
    </dgm:pt>
    <dgm:pt modelId="{B17030FF-84CC-4C7B-83C7-B8FC532E8091}" type="sibTrans" cxnId="{793D1ED8-1358-41B2-8516-ADBF4F31EE88}">
      <dgm:prSet/>
      <dgm:spPr/>
      <dgm:t>
        <a:bodyPr/>
        <a:lstStyle/>
        <a:p>
          <a:endParaRPr lang="id-ID" sz="1800"/>
        </a:p>
      </dgm:t>
    </dgm:pt>
    <dgm:pt modelId="{6A534AEA-B846-4023-89D9-7CECE191DFFD}">
      <dgm:prSet phldrT="[Text]" custT="1"/>
      <dgm:spPr/>
      <dgm:t>
        <a:bodyPr/>
        <a:lstStyle/>
        <a:p>
          <a:r>
            <a:rPr lang="id-ID" sz="1800" dirty="0" smtClean="0"/>
            <a:t>Volume of polar ice caps at any </a:t>
          </a:r>
          <a:r>
            <a:rPr lang="id-ID" sz="1800" dirty="0" smtClean="0"/>
            <a:t>time t </a:t>
          </a:r>
          <a:r>
            <a:rPr lang="id-ID" sz="1800" dirty="0" smtClean="0"/>
            <a:t>(km</a:t>
          </a:r>
          <a:r>
            <a:rPr lang="id-ID" sz="1800" baseline="30000" dirty="0" smtClean="0"/>
            <a:t>3</a:t>
          </a:r>
          <a:r>
            <a:rPr lang="id-ID" sz="1800" dirty="0" smtClean="0"/>
            <a:t>).</a:t>
          </a:r>
          <a:endParaRPr lang="id-ID" sz="1800" i="1" dirty="0"/>
        </a:p>
      </dgm:t>
    </dgm:pt>
    <dgm:pt modelId="{7A4C891D-6286-4E54-8D72-1A24946CF894}" type="parTrans" cxnId="{DD130342-41C5-48D7-A878-728115CEEF51}">
      <dgm:prSet/>
      <dgm:spPr/>
      <dgm:t>
        <a:bodyPr/>
        <a:lstStyle/>
        <a:p>
          <a:endParaRPr lang="id-ID" sz="1800"/>
        </a:p>
      </dgm:t>
    </dgm:pt>
    <dgm:pt modelId="{C646EF2B-AFBE-4D86-A851-C0603314EB7D}" type="sibTrans" cxnId="{DD130342-41C5-48D7-A878-728115CEEF51}">
      <dgm:prSet/>
      <dgm:spPr/>
      <dgm:t>
        <a:bodyPr/>
        <a:lstStyle/>
        <a:p>
          <a:endParaRPr lang="id-ID" sz="1800"/>
        </a:p>
      </dgm:t>
    </dgm:pt>
    <dgm:pt modelId="{C8DB1396-9862-410F-81C7-5C9DB1BE3B9A}" type="pres">
      <dgm:prSet presAssocID="{5D18B9E5-CF6C-4565-9DED-44BAF190909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D150BB9-9B3E-4E7F-AAF3-07851677E2E9}" type="pres">
      <dgm:prSet presAssocID="{5D18B9E5-CF6C-4565-9DED-44BAF1909091}" presName="children" presStyleCnt="0"/>
      <dgm:spPr/>
    </dgm:pt>
    <dgm:pt modelId="{4058DCD4-FB0A-43A4-8064-4631F5C6733F}" type="pres">
      <dgm:prSet presAssocID="{5D18B9E5-CF6C-4565-9DED-44BAF1909091}" presName="child1group" presStyleCnt="0"/>
      <dgm:spPr/>
    </dgm:pt>
    <dgm:pt modelId="{87E5F4B4-E759-4608-A930-39298E189B99}" type="pres">
      <dgm:prSet presAssocID="{5D18B9E5-CF6C-4565-9DED-44BAF1909091}" presName="child1" presStyleLbl="bgAcc1" presStyleIdx="0" presStyleCnt="4" custScaleX="107255" custScaleY="130365" custLinFactNeighborX="-4387"/>
      <dgm:spPr/>
      <dgm:t>
        <a:bodyPr/>
        <a:lstStyle/>
        <a:p>
          <a:endParaRPr lang="id-ID"/>
        </a:p>
      </dgm:t>
    </dgm:pt>
    <dgm:pt modelId="{9101ADEC-B9EA-4697-8909-91FE4BE6CBB8}" type="pres">
      <dgm:prSet presAssocID="{5D18B9E5-CF6C-4565-9DED-44BAF190909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A93192-E48B-49AE-9D6E-1404996513C4}" type="pres">
      <dgm:prSet presAssocID="{5D18B9E5-CF6C-4565-9DED-44BAF1909091}" presName="child2group" presStyleCnt="0"/>
      <dgm:spPr/>
    </dgm:pt>
    <dgm:pt modelId="{C8F60A5B-2058-4B1D-ACF3-DC00FE80A5BC}" type="pres">
      <dgm:prSet presAssocID="{5D18B9E5-CF6C-4565-9DED-44BAF1909091}" presName="child2" presStyleLbl="bgAcc1" presStyleIdx="1" presStyleCnt="4" custScaleX="119581" custScaleY="135026" custLinFactNeighborX="7567" custLinFactNeighborY="-10137"/>
      <dgm:spPr/>
      <dgm:t>
        <a:bodyPr/>
        <a:lstStyle/>
        <a:p>
          <a:endParaRPr lang="id-ID"/>
        </a:p>
      </dgm:t>
    </dgm:pt>
    <dgm:pt modelId="{FCF4DD75-8CC5-4469-A974-21552166DF2F}" type="pres">
      <dgm:prSet presAssocID="{5D18B9E5-CF6C-4565-9DED-44BAF1909091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DB3534-CF84-49F4-8E6E-752940839956}" type="pres">
      <dgm:prSet presAssocID="{5D18B9E5-CF6C-4565-9DED-44BAF1909091}" presName="child3group" presStyleCnt="0"/>
      <dgm:spPr/>
    </dgm:pt>
    <dgm:pt modelId="{7CE43081-F832-46BD-B493-88EC91045646}" type="pres">
      <dgm:prSet presAssocID="{5D18B9E5-CF6C-4565-9DED-44BAF1909091}" presName="child3" presStyleLbl="bgAcc1" presStyleIdx="2" presStyleCnt="4" custScaleX="90656" custScaleY="104479" custLinFactNeighborX="3440"/>
      <dgm:spPr/>
      <dgm:t>
        <a:bodyPr/>
        <a:lstStyle/>
        <a:p>
          <a:endParaRPr lang="id-ID"/>
        </a:p>
      </dgm:t>
    </dgm:pt>
    <dgm:pt modelId="{CA9A0770-0A9B-48D9-A198-EB4027FC5939}" type="pres">
      <dgm:prSet presAssocID="{5D18B9E5-CF6C-4565-9DED-44BAF1909091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F06FEC-8005-4602-B0CE-E322C81BC8D1}" type="pres">
      <dgm:prSet presAssocID="{5D18B9E5-CF6C-4565-9DED-44BAF1909091}" presName="child4group" presStyleCnt="0"/>
      <dgm:spPr/>
    </dgm:pt>
    <dgm:pt modelId="{BBA0A30D-3723-4932-BF42-7227581D1D85}" type="pres">
      <dgm:prSet presAssocID="{5D18B9E5-CF6C-4565-9DED-44BAF1909091}" presName="child4" presStyleLbl="bgAcc1" presStyleIdx="3" presStyleCnt="4" custScaleX="101645" custScaleY="108130" custLinFactNeighborX="-4387"/>
      <dgm:spPr/>
      <dgm:t>
        <a:bodyPr/>
        <a:lstStyle/>
        <a:p>
          <a:endParaRPr lang="id-ID"/>
        </a:p>
      </dgm:t>
    </dgm:pt>
    <dgm:pt modelId="{5FB26DC6-4025-4AF7-AC4E-0091F1E193AC}" type="pres">
      <dgm:prSet presAssocID="{5D18B9E5-CF6C-4565-9DED-44BAF1909091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9B6AC6-877C-4A10-9B9B-2FD05A4FB3FC}" type="pres">
      <dgm:prSet presAssocID="{5D18B9E5-CF6C-4565-9DED-44BAF1909091}" presName="childPlaceholder" presStyleCnt="0"/>
      <dgm:spPr/>
    </dgm:pt>
    <dgm:pt modelId="{7B5DC4A4-1B22-4208-9878-2560DFE7CF8F}" type="pres">
      <dgm:prSet presAssocID="{5D18B9E5-CF6C-4565-9DED-44BAF1909091}" presName="circle" presStyleCnt="0"/>
      <dgm:spPr/>
    </dgm:pt>
    <dgm:pt modelId="{A6BF4B38-5D0C-412C-96B3-73FCB8546301}" type="pres">
      <dgm:prSet presAssocID="{5D18B9E5-CF6C-4565-9DED-44BAF190909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E8F8208-4CC6-4504-A1BE-393DFE3E1F73}" type="pres">
      <dgm:prSet presAssocID="{5D18B9E5-CF6C-4565-9DED-44BAF190909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01B535-B466-491C-B7A8-573DABC77BB3}" type="pres">
      <dgm:prSet presAssocID="{5D18B9E5-CF6C-4565-9DED-44BAF190909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3D0D58-EEC9-4E63-9E81-18ED75959697}" type="pres">
      <dgm:prSet presAssocID="{5D18B9E5-CF6C-4565-9DED-44BAF190909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105312A-9F6B-450C-882C-A09C38CA6C48}" type="pres">
      <dgm:prSet presAssocID="{5D18B9E5-CF6C-4565-9DED-44BAF1909091}" presName="quadrantPlaceholder" presStyleCnt="0"/>
      <dgm:spPr/>
    </dgm:pt>
    <dgm:pt modelId="{6330D3CD-9E4B-47F4-8E5A-5CAF84AA792D}" type="pres">
      <dgm:prSet presAssocID="{5D18B9E5-CF6C-4565-9DED-44BAF1909091}" presName="center1" presStyleLbl="fgShp" presStyleIdx="0" presStyleCnt="2"/>
      <dgm:spPr/>
    </dgm:pt>
    <dgm:pt modelId="{1BC94C6D-452A-422D-922A-00A54B1B7BC9}" type="pres">
      <dgm:prSet presAssocID="{5D18B9E5-CF6C-4565-9DED-44BAF1909091}" presName="center2" presStyleLbl="fgShp" presStyleIdx="1" presStyleCnt="2"/>
      <dgm:spPr/>
    </dgm:pt>
  </dgm:ptLst>
  <dgm:cxnLst>
    <dgm:cxn modelId="{40B21B3D-D63E-484A-8301-370DCDA97C4B}" type="presOf" srcId="{F767FAE4-E0D1-4ADE-A714-A6668A82F102}" destId="{7CE43081-F832-46BD-B493-88EC91045646}" srcOrd="0" destOrd="0" presId="urn:microsoft.com/office/officeart/2005/8/layout/cycle4"/>
    <dgm:cxn modelId="{0F0C12AA-1997-4D3E-80A8-F9C656C282E0}" type="presOf" srcId="{3E2B21BA-B9E1-490A-9E10-89C1749E48F6}" destId="{9101ADEC-B9EA-4697-8909-91FE4BE6CBB8}" srcOrd="1" destOrd="0" presId="urn:microsoft.com/office/officeart/2005/8/layout/cycle4"/>
    <dgm:cxn modelId="{801B6E34-EAF1-4A89-9985-EB10F7A76E39}" type="presOf" srcId="{290817C2-079D-4D3F-8F7B-C06BA3BBB87A}" destId="{913D0D58-EEC9-4E63-9E81-18ED75959697}" srcOrd="0" destOrd="0" presId="urn:microsoft.com/office/officeart/2005/8/layout/cycle4"/>
    <dgm:cxn modelId="{2AB32AC4-3E4A-416B-AB71-41768B10F9F3}" type="presOf" srcId="{4A0F03DF-E7B8-4308-927C-A391F110082B}" destId="{4001B535-B466-491C-B7A8-573DABC77BB3}" srcOrd="0" destOrd="0" presId="urn:microsoft.com/office/officeart/2005/8/layout/cycle4"/>
    <dgm:cxn modelId="{DD130342-41C5-48D7-A878-728115CEEF51}" srcId="{290817C2-079D-4D3F-8F7B-C06BA3BBB87A}" destId="{6A534AEA-B846-4023-89D9-7CECE191DFFD}" srcOrd="0" destOrd="0" parTransId="{7A4C891D-6286-4E54-8D72-1A24946CF894}" sibTransId="{C646EF2B-AFBE-4D86-A851-C0603314EB7D}"/>
    <dgm:cxn modelId="{55F41EE2-3F05-446E-A6C8-BD46354B27F7}" srcId="{5D18B9E5-CF6C-4565-9DED-44BAF1909091}" destId="{4A0F03DF-E7B8-4308-927C-A391F110082B}" srcOrd="2" destOrd="0" parTransId="{6254F1CE-CEEE-4E1E-A890-D90F6812D03C}" sibTransId="{3CF90F0A-9F95-4029-A24B-C0CDB7F1ABCD}"/>
    <dgm:cxn modelId="{0FD07675-DB67-4029-97C4-6CBEABD1FDA8}" srcId="{6C9D0B23-B7CA-433A-97A4-839EB403DDC1}" destId="{3E2B21BA-B9E1-490A-9E10-89C1749E48F6}" srcOrd="0" destOrd="0" parTransId="{21C3ACB6-9960-42E5-B005-BC408D5FA752}" sibTransId="{BE4ACC3B-E1F1-4B6D-A4DB-25825CDECACF}"/>
    <dgm:cxn modelId="{B2ACDAAF-FAFE-4415-8BEE-3E4E19F95E5D}" type="presOf" srcId="{5D18B9E5-CF6C-4565-9DED-44BAF1909091}" destId="{C8DB1396-9862-410F-81C7-5C9DB1BE3B9A}" srcOrd="0" destOrd="0" presId="urn:microsoft.com/office/officeart/2005/8/layout/cycle4"/>
    <dgm:cxn modelId="{C312DB6D-42C0-41CA-8FDF-6788DF2B4C03}" type="presOf" srcId="{6C9D0B23-B7CA-433A-97A4-839EB403DDC1}" destId="{A6BF4B38-5D0C-412C-96B3-73FCB8546301}" srcOrd="0" destOrd="0" presId="urn:microsoft.com/office/officeart/2005/8/layout/cycle4"/>
    <dgm:cxn modelId="{2494816A-B356-425A-9EDF-2B8596DCFDE2}" type="presOf" srcId="{7C7FFDE4-D5DE-4D44-AC39-F88FB2EFC80E}" destId="{C8F60A5B-2058-4B1D-ACF3-DC00FE80A5BC}" srcOrd="0" destOrd="0" presId="urn:microsoft.com/office/officeart/2005/8/layout/cycle4"/>
    <dgm:cxn modelId="{2B770744-2549-4EC9-8FCD-F30C6C38F63F}" type="presOf" srcId="{F767FAE4-E0D1-4ADE-A714-A6668A82F102}" destId="{CA9A0770-0A9B-48D9-A198-EB4027FC5939}" srcOrd="1" destOrd="0" presId="urn:microsoft.com/office/officeart/2005/8/layout/cycle4"/>
    <dgm:cxn modelId="{B1068A48-F814-4A6B-8E55-D94D037C70D3}" type="presOf" srcId="{3E2B21BA-B9E1-490A-9E10-89C1749E48F6}" destId="{87E5F4B4-E759-4608-A930-39298E189B99}" srcOrd="0" destOrd="0" presId="urn:microsoft.com/office/officeart/2005/8/layout/cycle4"/>
    <dgm:cxn modelId="{765A2922-674D-4D9E-B112-0E4C1E60A19A}" type="presOf" srcId="{6A534AEA-B846-4023-89D9-7CECE191DFFD}" destId="{BBA0A30D-3723-4932-BF42-7227581D1D85}" srcOrd="0" destOrd="0" presId="urn:microsoft.com/office/officeart/2005/8/layout/cycle4"/>
    <dgm:cxn modelId="{36671252-7D27-43F3-A241-E50231C1CF22}" type="presOf" srcId="{7C7FFDE4-D5DE-4D44-AC39-F88FB2EFC80E}" destId="{FCF4DD75-8CC5-4469-A974-21552166DF2F}" srcOrd="1" destOrd="0" presId="urn:microsoft.com/office/officeart/2005/8/layout/cycle4"/>
    <dgm:cxn modelId="{46E30581-5DAC-4A34-98E7-D5D4DCB8A689}" srcId="{5D18B9E5-CF6C-4565-9DED-44BAF1909091}" destId="{72762586-F7DE-484B-B1F6-1CD763B12C21}" srcOrd="1" destOrd="0" parTransId="{90667A0D-A2DA-48BD-B1FF-5E4A35048202}" sibTransId="{4382293C-0657-4754-B6A5-BD4F219DF0EF}"/>
    <dgm:cxn modelId="{793D1ED8-1358-41B2-8516-ADBF4F31EE88}" srcId="{5D18B9E5-CF6C-4565-9DED-44BAF1909091}" destId="{290817C2-079D-4D3F-8F7B-C06BA3BBB87A}" srcOrd="3" destOrd="0" parTransId="{20ADB38B-25AC-4E18-83E1-164B1E2A5F09}" sibTransId="{B17030FF-84CC-4C7B-83C7-B8FC532E8091}"/>
    <dgm:cxn modelId="{4A37711F-25B3-4482-9B0A-9F7E20185FCD}" srcId="{5D18B9E5-CF6C-4565-9DED-44BAF1909091}" destId="{6C9D0B23-B7CA-433A-97A4-839EB403DDC1}" srcOrd="0" destOrd="0" parTransId="{5611BF34-D8A2-405F-AEC1-3D95C194FC4D}" sibTransId="{1CD9B763-5EBB-41AE-A693-8C38C9AE5352}"/>
    <dgm:cxn modelId="{1C3A6C90-6125-4C99-B761-11F5F31CAE6C}" type="presOf" srcId="{72762586-F7DE-484B-B1F6-1CD763B12C21}" destId="{EE8F8208-4CC6-4504-A1BE-393DFE3E1F73}" srcOrd="0" destOrd="0" presId="urn:microsoft.com/office/officeart/2005/8/layout/cycle4"/>
    <dgm:cxn modelId="{C7354F96-88B2-4363-BBF9-E8D927B400AC}" type="presOf" srcId="{6A534AEA-B846-4023-89D9-7CECE191DFFD}" destId="{5FB26DC6-4025-4AF7-AC4E-0091F1E193AC}" srcOrd="1" destOrd="0" presId="urn:microsoft.com/office/officeart/2005/8/layout/cycle4"/>
    <dgm:cxn modelId="{22B2E2BD-2B72-4DD5-A93E-8BBCA9D5EB86}" srcId="{72762586-F7DE-484B-B1F6-1CD763B12C21}" destId="{7C7FFDE4-D5DE-4D44-AC39-F88FB2EFC80E}" srcOrd="0" destOrd="0" parTransId="{7FD40562-77E6-4F58-B7CD-9AA9527D8C51}" sibTransId="{43CD4D90-8EEE-4695-9DDB-A7A74ED30F7C}"/>
    <dgm:cxn modelId="{4122C004-79CE-4155-958D-A87176EA3A84}" srcId="{4A0F03DF-E7B8-4308-927C-A391F110082B}" destId="{F767FAE4-E0D1-4ADE-A714-A6668A82F102}" srcOrd="0" destOrd="0" parTransId="{2B907EDA-4AB0-43B8-A0E4-891215C40554}" sibTransId="{7FA0A694-3F4D-49ED-BC67-87DDC33D8ED3}"/>
    <dgm:cxn modelId="{1A7B3B30-E7BD-4462-906E-654AB80B836B}" type="presParOf" srcId="{C8DB1396-9862-410F-81C7-5C9DB1BE3B9A}" destId="{2D150BB9-9B3E-4E7F-AAF3-07851677E2E9}" srcOrd="0" destOrd="0" presId="urn:microsoft.com/office/officeart/2005/8/layout/cycle4"/>
    <dgm:cxn modelId="{71F2DF67-6DD1-4FF2-A03C-F92D88313244}" type="presParOf" srcId="{2D150BB9-9B3E-4E7F-AAF3-07851677E2E9}" destId="{4058DCD4-FB0A-43A4-8064-4631F5C6733F}" srcOrd="0" destOrd="0" presId="urn:microsoft.com/office/officeart/2005/8/layout/cycle4"/>
    <dgm:cxn modelId="{B4CEC308-5248-4DFE-B692-D2195135EBBB}" type="presParOf" srcId="{4058DCD4-FB0A-43A4-8064-4631F5C6733F}" destId="{87E5F4B4-E759-4608-A930-39298E189B99}" srcOrd="0" destOrd="0" presId="urn:microsoft.com/office/officeart/2005/8/layout/cycle4"/>
    <dgm:cxn modelId="{66EE2552-C82A-4601-B282-7C1BDE16AB8F}" type="presParOf" srcId="{4058DCD4-FB0A-43A4-8064-4631F5C6733F}" destId="{9101ADEC-B9EA-4697-8909-91FE4BE6CBB8}" srcOrd="1" destOrd="0" presId="urn:microsoft.com/office/officeart/2005/8/layout/cycle4"/>
    <dgm:cxn modelId="{2EFCAED3-011D-4299-BCF4-31CAB3354548}" type="presParOf" srcId="{2D150BB9-9B3E-4E7F-AAF3-07851677E2E9}" destId="{6DA93192-E48B-49AE-9D6E-1404996513C4}" srcOrd="1" destOrd="0" presId="urn:microsoft.com/office/officeart/2005/8/layout/cycle4"/>
    <dgm:cxn modelId="{C71F7105-FCDF-421C-8B3D-3B48D461C4E2}" type="presParOf" srcId="{6DA93192-E48B-49AE-9D6E-1404996513C4}" destId="{C8F60A5B-2058-4B1D-ACF3-DC00FE80A5BC}" srcOrd="0" destOrd="0" presId="urn:microsoft.com/office/officeart/2005/8/layout/cycle4"/>
    <dgm:cxn modelId="{C059233F-E765-4552-9276-99A7249BEEE9}" type="presParOf" srcId="{6DA93192-E48B-49AE-9D6E-1404996513C4}" destId="{FCF4DD75-8CC5-4469-A974-21552166DF2F}" srcOrd="1" destOrd="0" presId="urn:microsoft.com/office/officeart/2005/8/layout/cycle4"/>
    <dgm:cxn modelId="{A819A365-550D-4043-B920-E209B5B2272E}" type="presParOf" srcId="{2D150BB9-9B3E-4E7F-AAF3-07851677E2E9}" destId="{B2DB3534-CF84-49F4-8E6E-752940839956}" srcOrd="2" destOrd="0" presId="urn:microsoft.com/office/officeart/2005/8/layout/cycle4"/>
    <dgm:cxn modelId="{FDFE02D1-F7E5-461B-9C46-4548DF70747C}" type="presParOf" srcId="{B2DB3534-CF84-49F4-8E6E-752940839956}" destId="{7CE43081-F832-46BD-B493-88EC91045646}" srcOrd="0" destOrd="0" presId="urn:microsoft.com/office/officeart/2005/8/layout/cycle4"/>
    <dgm:cxn modelId="{0377E047-EE81-469F-ACAE-464EC10BF461}" type="presParOf" srcId="{B2DB3534-CF84-49F4-8E6E-752940839956}" destId="{CA9A0770-0A9B-48D9-A198-EB4027FC5939}" srcOrd="1" destOrd="0" presId="urn:microsoft.com/office/officeart/2005/8/layout/cycle4"/>
    <dgm:cxn modelId="{B817D90B-5EB8-4A34-8152-39ABFA899614}" type="presParOf" srcId="{2D150BB9-9B3E-4E7F-AAF3-07851677E2E9}" destId="{94F06FEC-8005-4602-B0CE-E322C81BC8D1}" srcOrd="3" destOrd="0" presId="urn:microsoft.com/office/officeart/2005/8/layout/cycle4"/>
    <dgm:cxn modelId="{31263A37-3F66-4439-B554-F31E29C5A75B}" type="presParOf" srcId="{94F06FEC-8005-4602-B0CE-E322C81BC8D1}" destId="{BBA0A30D-3723-4932-BF42-7227581D1D85}" srcOrd="0" destOrd="0" presId="urn:microsoft.com/office/officeart/2005/8/layout/cycle4"/>
    <dgm:cxn modelId="{A48927E9-D1B2-43D9-A808-0A5304B5E2C7}" type="presParOf" srcId="{94F06FEC-8005-4602-B0CE-E322C81BC8D1}" destId="{5FB26DC6-4025-4AF7-AC4E-0091F1E193AC}" srcOrd="1" destOrd="0" presId="urn:microsoft.com/office/officeart/2005/8/layout/cycle4"/>
    <dgm:cxn modelId="{171AAB0A-DD84-4B80-9660-D06C69D165D5}" type="presParOf" srcId="{2D150BB9-9B3E-4E7F-AAF3-07851677E2E9}" destId="{579B6AC6-877C-4A10-9B9B-2FD05A4FB3FC}" srcOrd="4" destOrd="0" presId="urn:microsoft.com/office/officeart/2005/8/layout/cycle4"/>
    <dgm:cxn modelId="{4F8D6A97-4C9B-4202-BA88-35455EBEF78B}" type="presParOf" srcId="{C8DB1396-9862-410F-81C7-5C9DB1BE3B9A}" destId="{7B5DC4A4-1B22-4208-9878-2560DFE7CF8F}" srcOrd="1" destOrd="0" presId="urn:microsoft.com/office/officeart/2005/8/layout/cycle4"/>
    <dgm:cxn modelId="{D66ADE37-CA1E-4336-B7D8-AA1AD0A20B9A}" type="presParOf" srcId="{7B5DC4A4-1B22-4208-9878-2560DFE7CF8F}" destId="{A6BF4B38-5D0C-412C-96B3-73FCB8546301}" srcOrd="0" destOrd="0" presId="urn:microsoft.com/office/officeart/2005/8/layout/cycle4"/>
    <dgm:cxn modelId="{FFB2DEB1-718B-4540-A2E4-7B1E01A17AD1}" type="presParOf" srcId="{7B5DC4A4-1B22-4208-9878-2560DFE7CF8F}" destId="{EE8F8208-4CC6-4504-A1BE-393DFE3E1F73}" srcOrd="1" destOrd="0" presId="urn:microsoft.com/office/officeart/2005/8/layout/cycle4"/>
    <dgm:cxn modelId="{B69E9013-3F1E-479A-8867-FDB2031CE0D5}" type="presParOf" srcId="{7B5DC4A4-1B22-4208-9878-2560DFE7CF8F}" destId="{4001B535-B466-491C-B7A8-573DABC77BB3}" srcOrd="2" destOrd="0" presId="urn:microsoft.com/office/officeart/2005/8/layout/cycle4"/>
    <dgm:cxn modelId="{0C597C74-7129-4525-A02C-0F3E1CAFAE3C}" type="presParOf" srcId="{7B5DC4A4-1B22-4208-9878-2560DFE7CF8F}" destId="{913D0D58-EEC9-4E63-9E81-18ED75959697}" srcOrd="3" destOrd="0" presId="urn:microsoft.com/office/officeart/2005/8/layout/cycle4"/>
    <dgm:cxn modelId="{555CC23A-637B-4D23-A9FD-2E284175F81A}" type="presParOf" srcId="{7B5DC4A4-1B22-4208-9878-2560DFE7CF8F}" destId="{7105312A-9F6B-450C-882C-A09C38CA6C48}" srcOrd="4" destOrd="0" presId="urn:microsoft.com/office/officeart/2005/8/layout/cycle4"/>
    <dgm:cxn modelId="{6C79929C-B785-4294-88F3-8EF80240125A}" type="presParOf" srcId="{C8DB1396-9862-410F-81C7-5C9DB1BE3B9A}" destId="{6330D3CD-9E4B-47F4-8E5A-5CAF84AA792D}" srcOrd="2" destOrd="0" presId="urn:microsoft.com/office/officeart/2005/8/layout/cycle4"/>
    <dgm:cxn modelId="{759A49A7-8384-47D4-B31A-D2EC35755431}" type="presParOf" srcId="{C8DB1396-9862-410F-81C7-5C9DB1BE3B9A}" destId="{1BC94C6D-452A-422D-922A-00A54B1B7BC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3081-F832-46BD-B493-88EC91045646}">
      <dsp:nvSpPr>
        <dsp:cNvPr id="0" name=""/>
        <dsp:cNvSpPr/>
      </dsp:nvSpPr>
      <dsp:spPr>
        <a:xfrm>
          <a:off x="4424680" y="3634864"/>
          <a:ext cx="2308636" cy="1723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Forest biomass at any time </a:t>
          </a:r>
          <a:r>
            <a:rPr lang="id-ID" sz="1800" kern="1200" dirty="0" smtClean="0"/>
            <a:t>t (ton</a:t>
          </a:r>
          <a:r>
            <a:rPr lang="id-ID" sz="1800" kern="1200" dirty="0" smtClean="0"/>
            <a:t>).</a:t>
          </a:r>
          <a:endParaRPr lang="id-ID" sz="1800" i="1" kern="1200" dirty="0"/>
        </a:p>
      </dsp:txBody>
      <dsp:txXfrm>
        <a:off x="5155131" y="4103599"/>
        <a:ext cx="1540325" cy="1216904"/>
      </dsp:txXfrm>
    </dsp:sp>
    <dsp:sp modelId="{BBA0A30D-3723-4932-BF42-7227581D1D85}">
      <dsp:nvSpPr>
        <dsp:cNvPr id="0" name=""/>
        <dsp:cNvSpPr/>
      </dsp:nvSpPr>
      <dsp:spPr>
        <a:xfrm>
          <a:off x="0" y="3604751"/>
          <a:ext cx="2588481" cy="1783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Volume of polar ice caps at any </a:t>
          </a:r>
          <a:r>
            <a:rPr lang="id-ID" sz="1800" kern="1200" dirty="0" smtClean="0"/>
            <a:t>time t </a:t>
          </a:r>
          <a:r>
            <a:rPr lang="id-ID" sz="1800" kern="1200" dirty="0" smtClean="0"/>
            <a:t>(km</a:t>
          </a:r>
          <a:r>
            <a:rPr lang="id-ID" sz="1800" kern="1200" baseline="30000" dirty="0" smtClean="0"/>
            <a:t>3</a:t>
          </a:r>
          <a:r>
            <a:rPr lang="id-ID" sz="1800" kern="1200" dirty="0" smtClean="0"/>
            <a:t>).</a:t>
          </a:r>
          <a:endParaRPr lang="id-ID" sz="1800" i="1" kern="1200" dirty="0"/>
        </a:p>
      </dsp:txBody>
      <dsp:txXfrm>
        <a:off x="39183" y="4089865"/>
        <a:ext cx="1733571" cy="1259429"/>
      </dsp:txXfrm>
    </dsp:sp>
    <dsp:sp modelId="{C8F60A5B-2058-4B1D-ACF3-DC00FE80A5BC}">
      <dsp:nvSpPr>
        <dsp:cNvPr id="0" name=""/>
        <dsp:cNvSpPr/>
      </dsp:nvSpPr>
      <dsp:spPr>
        <a:xfrm>
          <a:off x="3968777" y="-122516"/>
          <a:ext cx="3045238" cy="2227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Human population at any </a:t>
          </a:r>
          <a:r>
            <a:rPr lang="id-ID" sz="1800" kern="1200" dirty="0" smtClean="0"/>
            <a:t>time t (million </a:t>
          </a:r>
          <a:r>
            <a:rPr lang="id-ID" sz="1800" kern="1200" dirty="0" smtClean="0"/>
            <a:t>people).</a:t>
          </a:r>
          <a:endParaRPr lang="id-ID" sz="1800" i="1" kern="1200" dirty="0"/>
        </a:p>
      </dsp:txBody>
      <dsp:txXfrm>
        <a:off x="4931277" y="-73587"/>
        <a:ext cx="2033808" cy="1572696"/>
      </dsp:txXfrm>
    </dsp:sp>
    <dsp:sp modelId="{87E5F4B4-E759-4608-A930-39298E189B99}">
      <dsp:nvSpPr>
        <dsp:cNvPr id="0" name=""/>
        <dsp:cNvSpPr/>
      </dsp:nvSpPr>
      <dsp:spPr>
        <a:xfrm>
          <a:off x="-29239" y="-84072"/>
          <a:ext cx="2731345" cy="21505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Concentration </a:t>
          </a:r>
          <a:r>
            <a:rPr lang="en-US" sz="1800" kern="1200" dirty="0" smtClean="0"/>
            <a:t>of </a:t>
          </a:r>
          <a:r>
            <a:rPr lang="id-ID" sz="1800" kern="1200" dirty="0" smtClean="0"/>
            <a:t>carbon dioxide in the atmosphere at any </a:t>
          </a:r>
          <a:r>
            <a:rPr lang="id-ID" sz="1800" kern="1200" dirty="0" smtClean="0"/>
            <a:t>time t (ppm</a:t>
          </a:r>
          <a:r>
            <a:rPr lang="id-ID" sz="1800" kern="1200" dirty="0" smtClean="0"/>
            <a:t>).</a:t>
          </a:r>
          <a:endParaRPr lang="id-ID" sz="1800" i="1" kern="1200" dirty="0"/>
        </a:p>
      </dsp:txBody>
      <dsp:txXfrm>
        <a:off x="18001" y="-36832"/>
        <a:ext cx="1817461" cy="1518408"/>
      </dsp:txXfrm>
    </dsp:sp>
    <dsp:sp modelId="{A6BF4B38-5D0C-412C-96B3-73FCB8546301}">
      <dsp:nvSpPr>
        <dsp:cNvPr id="0" name=""/>
        <dsp:cNvSpPr/>
      </dsp:nvSpPr>
      <dsp:spPr>
        <a:xfrm>
          <a:off x="1208704" y="349297"/>
          <a:ext cx="2232132" cy="223213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d-ID" sz="4800" i="1" kern="1200" dirty="0" smtClean="0">
                    <a:latin typeface="Cambria Math"/>
                  </a:rPr>
                  <m:t>𝑋</m:t>
                </m:r>
                <m:r>
                  <a:rPr lang="id-ID" sz="4800" i="1" kern="1200" dirty="0" smtClean="0">
                    <a:latin typeface="Cambria Math"/>
                  </a:rPr>
                  <m:t>(</m:t>
                </m:r>
                <m:r>
                  <a:rPr lang="id-ID" sz="4800" i="1" kern="1200" dirty="0" smtClean="0">
                    <a:latin typeface="Cambria Math"/>
                  </a:rPr>
                  <m:t>𝑡</m:t>
                </m:r>
                <m:r>
                  <a:rPr lang="id-ID" sz="4800" i="1" kern="1200" dirty="0" smtClean="0">
                    <a:latin typeface="Cambria Math"/>
                  </a:rPr>
                  <m:t>)</m:t>
                </m:r>
              </m:oMath>
            </m:oMathPara>
          </a14:m>
          <a:endParaRPr lang="id-ID" sz="4800" kern="1200" dirty="0"/>
        </a:p>
      </dsp:txBody>
      <dsp:txXfrm>
        <a:off x="1862480" y="1003073"/>
        <a:ext cx="1578356" cy="1578356"/>
      </dsp:txXfrm>
    </dsp:sp>
    <dsp:sp modelId="{EE8F8208-4CC6-4504-A1BE-393DFE3E1F73}">
      <dsp:nvSpPr>
        <dsp:cNvPr id="0" name=""/>
        <dsp:cNvSpPr/>
      </dsp:nvSpPr>
      <dsp:spPr>
        <a:xfrm rot="5400000">
          <a:off x="3543938" y="349297"/>
          <a:ext cx="2232132" cy="2232132"/>
        </a:xfrm>
        <a:prstGeom prst="pieWedg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d-ID" sz="4800" i="1" kern="1200" dirty="0" smtClean="0">
                    <a:latin typeface="Cambria Math"/>
                  </a:rPr>
                  <m:t>𝑁</m:t>
                </m:r>
                <m:r>
                  <a:rPr lang="id-ID" sz="4800" i="1" kern="1200" dirty="0" smtClean="0">
                    <a:latin typeface="Cambria Math"/>
                  </a:rPr>
                  <m:t>(</m:t>
                </m:r>
                <m:r>
                  <a:rPr lang="id-ID" sz="4800" i="1" kern="1200" dirty="0" smtClean="0">
                    <a:latin typeface="Cambria Math"/>
                  </a:rPr>
                  <m:t>𝑡</m:t>
                </m:r>
                <m:r>
                  <a:rPr lang="id-ID" sz="4800" i="1" kern="1200" dirty="0" smtClean="0">
                    <a:latin typeface="Cambria Math"/>
                  </a:rPr>
                  <m:t>)</m:t>
                </m:r>
              </m:oMath>
            </m:oMathPara>
          </a14:m>
          <a:endParaRPr lang="id-ID" sz="4800" kern="1200" dirty="0"/>
        </a:p>
      </dsp:txBody>
      <dsp:txXfrm rot="-5400000">
        <a:off x="3543938" y="1003073"/>
        <a:ext cx="1578356" cy="1578356"/>
      </dsp:txXfrm>
    </dsp:sp>
    <dsp:sp modelId="{4001B535-B466-491C-B7A8-573DABC77BB3}">
      <dsp:nvSpPr>
        <dsp:cNvPr id="0" name=""/>
        <dsp:cNvSpPr/>
      </dsp:nvSpPr>
      <dsp:spPr>
        <a:xfrm rot="10800000">
          <a:off x="3543938" y="2684530"/>
          <a:ext cx="2232132" cy="2232132"/>
        </a:xfrm>
        <a:prstGeom prst="pieWedg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id-ID" sz="4800" i="1" kern="1200" dirty="0" smtClean="0">
                    <a:latin typeface="Cambria Math"/>
                  </a:rPr>
                  <m:t>𝐹</m:t>
                </m:r>
                <m:r>
                  <a:rPr lang="id-ID" sz="4800" i="1" kern="1200" dirty="0" smtClean="0">
                    <a:latin typeface="Cambria Math"/>
                  </a:rPr>
                  <m:t>(</m:t>
                </m:r>
                <m:r>
                  <a:rPr lang="id-ID" sz="4800" i="1" kern="1200" dirty="0" smtClean="0">
                    <a:latin typeface="Cambria Math"/>
                  </a:rPr>
                  <m:t>𝑡</m:t>
                </m:r>
                <m:r>
                  <a:rPr lang="id-ID" sz="4800" i="1" kern="1200" dirty="0" smtClean="0">
                    <a:latin typeface="Cambria Math"/>
                  </a:rPr>
                  <m:t>)</m:t>
                </m:r>
              </m:oMath>
            </m:oMathPara>
          </a14:m>
          <a:endParaRPr lang="id-ID" sz="4800" kern="1200" dirty="0"/>
        </a:p>
      </dsp:txBody>
      <dsp:txXfrm rot="10800000">
        <a:off x="3543938" y="2684530"/>
        <a:ext cx="1578356" cy="1578356"/>
      </dsp:txXfrm>
    </dsp:sp>
    <dsp:sp modelId="{913D0D58-EEC9-4E63-9E81-18ED75959697}">
      <dsp:nvSpPr>
        <dsp:cNvPr id="0" name=""/>
        <dsp:cNvSpPr/>
      </dsp:nvSpPr>
      <dsp:spPr>
        <a:xfrm rot="16200000">
          <a:off x="1208704" y="2684530"/>
          <a:ext cx="2232132" cy="2232132"/>
        </a:xfrm>
        <a:prstGeom prst="pieWedg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id-ID" sz="48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id-ID" sz="4800" b="0" i="1" kern="1200" smtClean="0">
                        <a:latin typeface="Cambria Math"/>
                      </a:rPr>
                      <m:t>𝐼</m:t>
                    </m:r>
                  </m:e>
                  <m:sub>
                    <m:r>
                      <a:rPr lang="id-ID" sz="4800" b="0" i="1" kern="1200" smtClean="0">
                        <a:latin typeface="Cambria Math"/>
                      </a:rPr>
                      <m:t>𝑐</m:t>
                    </m:r>
                  </m:sub>
                </m:sSub>
                <m:d>
                  <m:dPr>
                    <m:ctrlPr>
                      <a:rPr lang="id-ID" sz="480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id-ID" sz="4800" b="0" i="1" kern="1200" smtClean="0">
                        <a:latin typeface="Cambria Math"/>
                      </a:rPr>
                      <m:t>𝑡</m:t>
                    </m:r>
                  </m:e>
                </m:d>
              </m:oMath>
            </m:oMathPara>
          </a14:m>
          <a:endParaRPr lang="id-ID" sz="4800" kern="1200" dirty="0"/>
        </a:p>
      </dsp:txBody>
      <dsp:txXfrm rot="5400000">
        <a:off x="1862480" y="2684530"/>
        <a:ext cx="1578356" cy="1578356"/>
      </dsp:txXfrm>
    </dsp:sp>
    <dsp:sp modelId="{6330D3CD-9E4B-47F4-8E5A-5CAF84AA792D}">
      <dsp:nvSpPr>
        <dsp:cNvPr id="0" name=""/>
        <dsp:cNvSpPr/>
      </dsp:nvSpPr>
      <dsp:spPr>
        <a:xfrm>
          <a:off x="3107048" y="2169026"/>
          <a:ext cx="770678" cy="670155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94C6D-452A-422D-922A-00A54B1B7BC9}">
      <dsp:nvSpPr>
        <dsp:cNvPr id="0" name=""/>
        <dsp:cNvSpPr/>
      </dsp:nvSpPr>
      <dsp:spPr>
        <a:xfrm rot="10800000">
          <a:off x="3107048" y="2426778"/>
          <a:ext cx="770678" cy="670155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95.png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6513" y="0"/>
            <a:ext cx="12225337" cy="6858000"/>
          </a:xfrm>
          <a:prstGeom prst="rect">
            <a:avLst/>
          </a:prstGeom>
          <a:blipFill dpi="0" rotWithShape="1">
            <a:blip r:embed="rId2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3" descr="C:\Users\COMPAQ\Documents\BISMILLAH ROAD TO AMBON JUARA\bkjh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3" y="4365104"/>
            <a:ext cx="12225337" cy="413959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05307" y="332656"/>
            <a:ext cx="914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itchFamily="2" charset="-79"/>
                <a:cs typeface="Aharoni" pitchFamily="2" charset="-79"/>
              </a:rPr>
              <a:t>M</a:t>
            </a:r>
            <a:r>
              <a:rPr lang="id-ID" sz="2400" b="1" dirty="0" smtClean="0">
                <a:latin typeface="Aharoni" pitchFamily="2" charset="-79"/>
                <a:cs typeface="Aharoni" pitchFamily="2" charset="-79"/>
              </a:rPr>
              <a:t>odeling of Global Warming Effect on the Melting of Polar Ice Caps with Optimal Control Analysis</a:t>
            </a:r>
            <a:endParaRPr lang="en-US" sz="2400" b="1" dirty="0" smtClean="0">
              <a:latin typeface="Agency FB" pitchFamily="34" charset="0"/>
            </a:endParaRPr>
          </a:p>
          <a:p>
            <a:endParaRPr lang="id-ID" sz="2400" dirty="0" smtClean="0">
              <a:solidFill>
                <a:schemeClr val="bg1"/>
              </a:solidFill>
            </a:endParaRPr>
          </a:p>
          <a:p>
            <a:endParaRPr lang="id-ID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04155" y="436510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itchFamily="34" charset="0"/>
                <a:cs typeface="Aharoni" pitchFamily="2" charset="-79"/>
              </a:rPr>
              <a:t>E</a:t>
            </a:r>
            <a:r>
              <a:rPr lang="id-ID" sz="2400" b="1" dirty="0">
                <a:latin typeface="Agency FB" pitchFamily="34" charset="0"/>
                <a:cs typeface="Aharoni" pitchFamily="2" charset="-79"/>
              </a:rPr>
              <a:t>. Andry Dwi </a:t>
            </a:r>
            <a:r>
              <a:rPr lang="id-ID" sz="2400" b="1" dirty="0" smtClean="0">
                <a:latin typeface="Agency FB" pitchFamily="34" charset="0"/>
                <a:cs typeface="Aharoni" pitchFamily="2" charset="-79"/>
              </a:rPr>
              <a:t>Kurniawan, Fatmawati, Miswanto</a:t>
            </a:r>
          </a:p>
          <a:p>
            <a:pPr algn="ctr"/>
            <a:r>
              <a:rPr lang="id-ID" sz="2000" b="1" i="1" dirty="0" smtClean="0">
                <a:latin typeface="Agency FB" pitchFamily="34" charset="0"/>
                <a:cs typeface="Aharoni" pitchFamily="2" charset="-79"/>
              </a:rPr>
              <a:t>Departement of Mathematics, Faculty of Science and Technology</a:t>
            </a:r>
          </a:p>
          <a:p>
            <a:pPr algn="ctr"/>
            <a:r>
              <a:rPr lang="id-ID" sz="2000" b="1" i="1" dirty="0" smtClean="0">
                <a:latin typeface="Agency FB" pitchFamily="34" charset="0"/>
                <a:cs typeface="Aharoni" pitchFamily="2" charset="-79"/>
              </a:rPr>
              <a:t>Universitas Airlangga</a:t>
            </a:r>
            <a:r>
              <a:rPr lang="en-US" sz="2000" b="1" i="1" dirty="0" smtClean="0">
                <a:latin typeface="Agency FB" pitchFamily="34" charset="0"/>
                <a:cs typeface="Aharoni" pitchFamily="2" charset="-79"/>
              </a:rPr>
              <a:t> </a:t>
            </a:r>
            <a:endParaRPr lang="id-ID" sz="2000" b="1" i="1" dirty="0" smtClean="0">
              <a:latin typeface="Agency FB" pitchFamily="34" charset="0"/>
              <a:cs typeface="Aharoni" pitchFamily="2" charset="-79"/>
            </a:endParaRPr>
          </a:p>
          <a:p>
            <a:endParaRPr lang="id-ID" sz="2000" b="1" dirty="0">
              <a:latin typeface="Agency FB" pitchFamily="34" charset="0"/>
              <a:cs typeface="Aharoni" pitchFamily="2" charset="-79"/>
            </a:endParaRPr>
          </a:p>
        </p:txBody>
      </p:sp>
      <p:pic>
        <p:nvPicPr>
          <p:cNvPr id="10" name="Picture 24" descr="D:\logo_unai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0271" y="1700808"/>
            <a:ext cx="2571768" cy="24288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1"/>
          <p:cNvSpPr txBox="1">
            <a:spLocks/>
          </p:cNvSpPr>
          <p:nvPr/>
        </p:nvSpPr>
        <p:spPr>
          <a:xfrm>
            <a:off x="1094734" y="288032"/>
            <a:ext cx="9793089" cy="7250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The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Equilibrium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9" name="タイトル 11"/>
          <p:cNvSpPr txBox="1">
            <a:spLocks/>
          </p:cNvSpPr>
          <p:nvPr/>
        </p:nvSpPr>
        <p:spPr>
          <a:xfrm>
            <a:off x="1628180" y="1773895"/>
            <a:ext cx="374441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b="1" i="1" dirty="0" smtClean="0">
                <a:latin typeface="Route 159 Bold" pitchFamily="50" charset="0"/>
              </a:rPr>
              <a:t>Human and </a:t>
            </a:r>
            <a:r>
              <a:rPr lang="id-ID" altLang="ja-JP" b="1" i="1" dirty="0" smtClean="0">
                <a:solidFill>
                  <a:schemeClr val="accent1"/>
                </a:solidFill>
                <a:latin typeface="Route 159 Bold" pitchFamily="50" charset="0"/>
              </a:rPr>
              <a:t>Forest Absence</a:t>
            </a:r>
            <a:endParaRPr kumimoji="1" lang="ja-JP" altLang="en-US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741317" y="2132856"/>
                <a:ext cx="5940152" cy="721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</m:den>
                          </m:f>
                          <m:r>
                            <a:rPr lang="id-ID" i="1">
                              <a:latin typeface="Cambria Math"/>
                            </a:rPr>
                            <m:t>,0,0,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317" y="2132856"/>
                <a:ext cx="5940152" cy="721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1"/>
          <p:cNvSpPr txBox="1">
            <a:spLocks/>
          </p:cNvSpPr>
          <p:nvPr/>
        </p:nvSpPr>
        <p:spPr>
          <a:xfrm>
            <a:off x="1628179" y="3142047"/>
            <a:ext cx="374441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Forest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 Absence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916211" y="3631180"/>
                <a:ext cx="7038528" cy="1095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𝜃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id-ID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  <m:r>
                            <a:rPr lang="id-ID" i="1">
                              <a:latin typeface="Cambria Math"/>
                            </a:rPr>
                            <m:t>,0,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211" y="3631180"/>
                <a:ext cx="7038528" cy="1095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7770549" y="4654215"/>
                <a:ext cx="2678105" cy="543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id-ID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d-ID" sz="2000" dirty="0" smtClean="0"/>
                  <a:t> will exist if :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/>
                      </a:rPr>
                      <m:t>𝑠</m:t>
                    </m:r>
                    <m:r>
                      <a:rPr lang="id-ID" sz="2000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000" i="1">
                            <a:latin typeface="Cambria Math"/>
                          </a:rPr>
                          <m:t>𝜃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id-ID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d-ID" sz="2000" i="1">
                            <a:latin typeface="Cambria Math"/>
                          </a:rPr>
                          <m:t>𝛼</m:t>
                        </m:r>
                      </m:den>
                    </m:f>
                    <m:r>
                      <a:rPr lang="id-ID" sz="2000" i="1">
                        <a:latin typeface="Cambria Math"/>
                      </a:rPr>
                      <m:t>.</m:t>
                    </m:r>
                  </m:oMath>
                </a14:m>
                <a:endParaRPr lang="id-ID" sz="2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549" y="4654215"/>
                <a:ext cx="2678105" cy="543675"/>
              </a:xfrm>
              <a:prstGeom prst="rect">
                <a:avLst/>
              </a:prstGeom>
              <a:blipFill>
                <a:blip r:embed="rId4"/>
                <a:stretch>
                  <a:fillRect r="-2506" b="-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タイトル 11"/>
          <p:cNvSpPr txBox="1">
            <a:spLocks/>
          </p:cNvSpPr>
          <p:nvPr/>
        </p:nvSpPr>
        <p:spPr>
          <a:xfrm>
            <a:off x="1623016" y="1070202"/>
            <a:ext cx="7961761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2000" b="1" i="1" dirty="0" smtClean="0">
                <a:latin typeface="Route 159 Bold" pitchFamily="50" charset="0"/>
              </a:rPr>
              <a:t>The model above has three equilibria,</a:t>
            </a:r>
            <a:endParaRPr kumimoji="1" lang="ja-JP" altLang="en-US" sz="20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28179" y="2132856"/>
            <a:ext cx="7746561" cy="827207"/>
          </a:xfrm>
          <a:prstGeom prst="rect">
            <a:avLst/>
          </a:prstGeom>
          <a:solidFill>
            <a:srgbClr val="FF0000">
              <a:alpha val="2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628179" y="3662923"/>
            <a:ext cx="7746561" cy="991292"/>
          </a:xfrm>
          <a:prstGeom prst="rect">
            <a:avLst/>
          </a:prstGeom>
          <a:solidFill>
            <a:srgbClr val="0099CC">
              <a:alpha val="28000"/>
            </a:srgbClr>
          </a:solidFill>
          <a:ln w="3810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7604843" y="4698629"/>
            <a:ext cx="3015952" cy="531650"/>
          </a:xfrm>
          <a:prstGeom prst="rect">
            <a:avLst/>
          </a:prstGeom>
          <a:solidFill>
            <a:srgbClr val="FFFF00">
              <a:alpha val="28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964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1"/>
          <p:cNvSpPr txBox="1">
            <a:spLocks/>
          </p:cNvSpPr>
          <p:nvPr/>
        </p:nvSpPr>
        <p:spPr>
          <a:xfrm>
            <a:off x="1053852" y="318412"/>
            <a:ext cx="9793089" cy="692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The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Equilibrium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9" name="タイトル 11"/>
          <p:cNvSpPr txBox="1">
            <a:spLocks/>
          </p:cNvSpPr>
          <p:nvPr/>
        </p:nvSpPr>
        <p:spPr>
          <a:xfrm>
            <a:off x="1485900" y="1150350"/>
            <a:ext cx="374441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b="1" i="1" dirty="0" smtClean="0">
                <a:latin typeface="Route 159 Bold" pitchFamily="50" charset="0"/>
              </a:rPr>
              <a:t>Co-</a:t>
            </a:r>
            <a:r>
              <a:rPr lang="id-ID" altLang="ja-JP" b="1" i="1" dirty="0" smtClean="0">
                <a:solidFill>
                  <a:schemeClr val="accent1"/>
                </a:solidFill>
                <a:latin typeface="Route 159 Bold" pitchFamily="50" charset="0"/>
              </a:rPr>
              <a:t>existence</a:t>
            </a:r>
            <a:endParaRPr kumimoji="1" lang="ja-JP" altLang="en-US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283679" y="1619508"/>
                <a:ext cx="21488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79" y="1619508"/>
                <a:ext cx="2148858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タイトル 11"/>
          <p:cNvSpPr txBox="1">
            <a:spLocks/>
          </p:cNvSpPr>
          <p:nvPr/>
        </p:nvSpPr>
        <p:spPr>
          <a:xfrm>
            <a:off x="1845940" y="1988840"/>
            <a:ext cx="374441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with,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845940" y="2420888"/>
                <a:ext cx="7542584" cy="2444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  <m:r>
                            <a:rPr lang="id-ID" i="1">
                              <a:latin typeface="Cambria Math"/>
                            </a:rPr>
                            <m:t>𝜋𝜙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𝛼</m:t>
                          </m:r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  <m:r>
                            <a:rPr lang="id-ID" i="1">
                              <a:latin typeface="Cambria Math"/>
                            </a:rPr>
                            <m:t>𝜃</m:t>
                          </m:r>
                        </m:den>
                      </m:f>
                      <m:r>
                        <a:rPr lang="id-ID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  <m:r>
                            <a:rPr lang="id-ID" i="1">
                              <a:latin typeface="Cambria Math"/>
                            </a:rPr>
                            <m:t>𝜋𝜙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∗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𝛼𝜋𝜙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𝛼</m:t>
                          </m:r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  <m:r>
                            <a:rPr lang="id-ID" i="1">
                              <a:latin typeface="Cambria Math"/>
                            </a:rPr>
                            <m:t>𝜃</m:t>
                          </m:r>
                        </m:den>
                      </m:f>
                      <m:r>
                        <a:rPr lang="id-ID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𝐾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𝛽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𝜋𝜙</m:t>
                              </m:r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id-ID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dirty="0" smtClean="0"/>
              </a:p>
              <a:p>
                <a:endParaRPr lang="id-ID" dirty="0"/>
              </a:p>
              <a:p>
                <a:r>
                  <a:rPr lang="id-ID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id-ID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satisfies the third degree polynomial form as follows:</a:t>
                </a:r>
                <a:endParaRPr lang="id-ID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2420888"/>
                <a:ext cx="7542584" cy="2444515"/>
              </a:xfrm>
              <a:prstGeom prst="rect">
                <a:avLst/>
              </a:prstGeom>
              <a:blipFill>
                <a:blip r:embed="rId3"/>
                <a:stretch>
                  <a:fillRect l="-728" b="-27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タイトル 11"/>
          <p:cNvSpPr txBox="1">
            <a:spLocks/>
          </p:cNvSpPr>
          <p:nvPr/>
        </p:nvSpPr>
        <p:spPr>
          <a:xfrm>
            <a:off x="1809946" y="5296849"/>
            <a:ext cx="374441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where,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845940" y="4865403"/>
                <a:ext cx="2984791" cy="42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+</m:t>
                      </m:r>
                      <m:r>
                        <a:rPr lang="id-ID" i="1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+</m:t>
                      </m:r>
                      <m:r>
                        <a:rPr lang="id-ID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+</m:t>
                      </m:r>
                      <m:r>
                        <a:rPr lang="id-ID" i="1">
                          <a:latin typeface="Cambria Math"/>
                        </a:rPr>
                        <m:t>𝑅</m:t>
                      </m:r>
                      <m:r>
                        <a:rPr lang="id-ID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4865403"/>
                <a:ext cx="2984791" cy="4203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9046740" y="6411707"/>
            <a:ext cx="936104" cy="4320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  <p:sp>
        <p:nvSpPr>
          <p:cNvPr id="26" name="Rectangle 25"/>
          <p:cNvSpPr/>
          <p:nvPr/>
        </p:nvSpPr>
        <p:spPr>
          <a:xfrm>
            <a:off x="1864911" y="4809763"/>
            <a:ext cx="3015952" cy="531650"/>
          </a:xfrm>
          <a:prstGeom prst="rect">
            <a:avLst/>
          </a:prstGeom>
          <a:solidFill>
            <a:srgbClr val="00FF00">
              <a:alpha val="28000"/>
            </a:srgbClr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2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1"/>
          <p:cNvSpPr txBox="1">
            <a:spLocks/>
          </p:cNvSpPr>
          <p:nvPr/>
        </p:nvSpPr>
        <p:spPr>
          <a:xfrm>
            <a:off x="981844" y="260649"/>
            <a:ext cx="9793089" cy="754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The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Equilibrium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Bent Arrow 2"/>
          <p:cNvSpPr/>
          <p:nvPr/>
        </p:nvSpPr>
        <p:spPr>
          <a:xfrm flipV="1">
            <a:off x="1378898" y="1068719"/>
            <a:ext cx="611560" cy="56666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1003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タイトル 11"/>
          <p:cNvSpPr txBox="1">
            <a:spLocks/>
          </p:cNvSpPr>
          <p:nvPr/>
        </p:nvSpPr>
        <p:spPr>
          <a:xfrm>
            <a:off x="1980829" y="1203338"/>
            <a:ext cx="374441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Existence condition: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980829" y="1639289"/>
                <a:ext cx="2333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buFont typeface="+mj-lt"/>
                  <a:buAutoNum type="arabicParenR"/>
                </a:pPr>
                <a:r>
                  <a:rPr lang="id-ID" dirty="0" smtClean="0"/>
                  <a:t>If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/>
                      </a:rPr>
                      <m:t>𝐴</m:t>
                    </m:r>
                    <m:r>
                      <a:rPr lang="id-ID" i="1">
                        <a:latin typeface="Cambria Math"/>
                      </a:rPr>
                      <m:t>&gt;0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and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/>
                      </a:rPr>
                      <m:t>𝑅</m:t>
                    </m:r>
                    <m:r>
                      <a:rPr lang="id-ID" i="1">
                        <a:latin typeface="Cambria Math"/>
                      </a:rPr>
                      <m:t>&lt;0</m:t>
                    </m:r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829" y="1639289"/>
                <a:ext cx="2333652" cy="369332"/>
              </a:xfrm>
              <a:prstGeom prst="rect">
                <a:avLst/>
              </a:prstGeom>
              <a:blipFill>
                <a:blip r:embed="rId2"/>
                <a:stretch>
                  <a:fillRect l="-2872" t="-18333" r="-4178" b="-3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80829" y="2770395"/>
                <a:ext cx="7200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𝐴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/>
                            </a:rPr>
                            <m:t>𝑠𝐿𝑀</m:t>
                          </m:r>
                          <m:r>
                            <a:rPr lang="id-ID" i="1">
                              <a:latin typeface="Cambria Math"/>
                            </a:rPr>
                            <m:t>𝜋𝜙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/>
                            </a:rPr>
                            <m:t>𝛽𝛾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/>
                            </a:rPr>
                            <m:t>𝑀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829" y="2770395"/>
                <a:ext cx="7200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990458" y="3155849"/>
                <a:ext cx="3743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𝑅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58" y="3155849"/>
                <a:ext cx="374371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990458" y="2092545"/>
                <a:ext cx="2328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buFont typeface="+mj-lt"/>
                  <a:buAutoNum type="arabicParenR" startAt="2"/>
                </a:pPr>
                <a:r>
                  <a:rPr lang="id-ID" dirty="0" smtClean="0"/>
                  <a:t>if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/>
                      </a:rPr>
                      <m:t>𝐴</m:t>
                    </m:r>
                    <m:r>
                      <a:rPr lang="id-ID" b="0" i="1" smtClean="0">
                        <a:latin typeface="Cambria Math"/>
                      </a:rPr>
                      <m:t>&lt;</m:t>
                    </m:r>
                    <m:r>
                      <a:rPr lang="id-ID" i="1">
                        <a:latin typeface="Cambria Math"/>
                      </a:rPr>
                      <m:t>0</m:t>
                    </m:r>
                  </m:oMath>
                </a14:m>
                <a:r>
                  <a:rPr lang="id-ID" dirty="0"/>
                  <a:t> </a:t>
                </a:r>
                <a:r>
                  <a:rPr lang="id-ID" dirty="0" smtClean="0"/>
                  <a:t>and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/>
                      </a:rPr>
                      <m:t>𝑅</m:t>
                    </m:r>
                    <m:r>
                      <a:rPr lang="id-ID" b="0" i="1" smtClean="0">
                        <a:latin typeface="Cambria Math"/>
                      </a:rPr>
                      <m:t>&gt;</m:t>
                    </m:r>
                    <m:r>
                      <a:rPr lang="id-ID" i="1">
                        <a:latin typeface="Cambria Math"/>
                      </a:rPr>
                      <m:t>0</m:t>
                    </m:r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58" y="2092545"/>
                <a:ext cx="2328843" cy="369332"/>
              </a:xfrm>
              <a:prstGeom prst="rect">
                <a:avLst/>
              </a:prstGeom>
              <a:blipFill>
                <a:blip r:embed="rId5"/>
                <a:stretch>
                  <a:fillRect l="-2880" t="-16393" r="-4712" b="-278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タイトル 11"/>
          <p:cNvSpPr txBox="1">
            <a:spLocks/>
          </p:cNvSpPr>
          <p:nvPr/>
        </p:nvSpPr>
        <p:spPr>
          <a:xfrm>
            <a:off x="1999829" y="3538714"/>
            <a:ext cx="374441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where,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22183" y="3942529"/>
                <a:ext cx="7182544" cy="430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𝛽</m:t>
                      </m:r>
                      <m:r>
                        <a:rPr lang="id-ID" i="1">
                          <a:latin typeface="Cambria Math"/>
                        </a:rPr>
                        <m:t>𝐾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𝑀</m:t>
                      </m:r>
                      <m:r>
                        <a:rPr lang="id-ID" i="1">
                          <a:latin typeface="Cambria Math"/>
                        </a:rPr>
                        <m:t>+2</m:t>
                      </m:r>
                      <m:r>
                        <a:rPr lang="id-ID" i="1">
                          <a:latin typeface="Cambria Math"/>
                        </a:rPr>
                        <m:t>𝛼𝛾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𝛽</m:t>
                      </m:r>
                      <m:r>
                        <a:rPr lang="id-ID" i="1">
                          <a:latin typeface="Cambria Math"/>
                        </a:rPr>
                        <m:t>𝐾𝑠𝐿𝑀</m:t>
                      </m:r>
                      <m:r>
                        <a:rPr lang="id-ID" i="1">
                          <a:latin typeface="Cambria Math"/>
                        </a:rPr>
                        <m:t>𝜃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𝛽</m:t>
                          </m:r>
                          <m:r>
                            <a:rPr lang="id-ID" i="1">
                              <a:latin typeface="Cambria Math"/>
                            </a:rPr>
                            <m:t>𝐾𝐿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𝑀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183" y="3942529"/>
                <a:ext cx="7182544" cy="430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022183" y="4364041"/>
                <a:ext cx="8496944" cy="412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=(</m:t>
                      </m:r>
                      <m:r>
                        <a:rPr lang="id-ID" i="1">
                          <a:latin typeface="Cambria Math"/>
                        </a:rPr>
                        <m:t>𝛼𝛽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𝑣𝑀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r>
                        <a:rPr lang="id-ID" i="1">
                          <a:latin typeface="Cambria Math"/>
                        </a:rPr>
                        <m:t>𝛾𝛽</m:t>
                      </m:r>
                      <m:r>
                        <a:rPr lang="id-ID" i="1">
                          <a:latin typeface="Cambria Math"/>
                        </a:rPr>
                        <m:t>𝑠𝑣</m:t>
                      </m:r>
                      <m:r>
                        <a:rPr lang="id-ID" i="1">
                          <a:latin typeface="Cambria Math"/>
                        </a:rPr>
                        <m:t>𝜃</m:t>
                      </m:r>
                      <m:r>
                        <a:rPr lang="id-ID" i="1">
                          <a:latin typeface="Cambria Math"/>
                        </a:rPr>
                        <m:t>𝐿𝑀</m:t>
                      </m:r>
                      <m:r>
                        <a:rPr lang="id-ID" i="1">
                          <a:latin typeface="Cambria Math"/>
                        </a:rPr>
                        <m:t>−</m:t>
                      </m:r>
                      <m:r>
                        <a:rPr lang="id-ID" i="1">
                          <a:latin typeface="Cambria Math"/>
                        </a:rPr>
                        <m:t>𝛼𝛽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𝐿𝑀</m:t>
                      </m:r>
                      <m:r>
                        <a:rPr lang="id-ID" i="1">
                          <a:latin typeface="Cambria Math"/>
                        </a:rPr>
                        <m:t>𝜙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r>
                        <a:rPr lang="id-ID" i="1">
                          <a:latin typeface="Cambria Math"/>
                        </a:rPr>
                        <m:t>𝜃𝛽</m:t>
                      </m:r>
                      <m:r>
                        <a:rPr lang="id-ID" i="1">
                          <a:latin typeface="Cambria Math"/>
                        </a:rPr>
                        <m:t>𝑠𝐿𝑀</m:t>
                      </m:r>
                      <m:r>
                        <a:rPr lang="id-ID" i="1">
                          <a:latin typeface="Cambria Math"/>
                        </a:rPr>
                        <m:t>𝜙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+</m:t>
                      </m:r>
                      <m:r>
                        <a:rPr lang="id-ID" i="1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𝛽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𝜋</m:t>
                          </m:r>
                          <m:r>
                            <a:rPr lang="id-ID" i="1">
                              <a:latin typeface="Cambria Math"/>
                            </a:rPr>
                            <m:t>𝐿𝑀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183" y="4364041"/>
                <a:ext cx="8496944" cy="412677"/>
              </a:xfrm>
              <a:prstGeom prst="rect">
                <a:avLst/>
              </a:prstGeom>
              <a:blipFill>
                <a:blip r:embed="rId7"/>
                <a:stretch>
                  <a:fillRect t="-104412" r="-5452" b="-1573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999829" y="4859674"/>
                <a:ext cx="8766720" cy="427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𝐿𝑀</m:t>
                      </m:r>
                      <m:r>
                        <a:rPr lang="id-ID" i="1">
                          <a:latin typeface="Cambria Math"/>
                        </a:rPr>
                        <m:t>𝜙</m:t>
                      </m:r>
                      <m:r>
                        <a:rPr lang="id-ID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𝑣𝑀</m:t>
                      </m:r>
                      <m:r>
                        <a:rPr lang="id-ID" i="1">
                          <a:latin typeface="Cambria Math"/>
                        </a:rPr>
                        <m:t>−</m:t>
                      </m:r>
                      <m:r>
                        <a:rPr lang="id-ID" i="1">
                          <a:latin typeface="Cambria Math"/>
                        </a:rPr>
                        <m:t>𝛼𝜃</m:t>
                      </m:r>
                      <m:r>
                        <a:rPr lang="id-ID" i="1">
                          <a:latin typeface="Cambria Math"/>
                        </a:rPr>
                        <m:t>𝑠𝐿𝑀</m:t>
                      </m:r>
                      <m:r>
                        <a:rPr lang="id-ID" i="1">
                          <a:latin typeface="Cambria Math"/>
                        </a:rPr>
                        <m:t>𝜙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−</m:t>
                      </m:r>
                      <m:r>
                        <a:rPr lang="id-ID" i="1">
                          <a:latin typeface="Cambria Math"/>
                        </a:rPr>
                        <m:t>𝛼𝛾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𝐿𝑀</m:t>
                      </m:r>
                      <m:r>
                        <a:rPr lang="id-ID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𝑣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𝑀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r>
                        <a:rPr lang="id-ID" i="1">
                          <a:latin typeface="Cambria Math"/>
                        </a:rPr>
                        <m:t>𝛼𝛾𝜃</m:t>
                      </m:r>
                      <m:r>
                        <a:rPr lang="id-ID" i="1">
                          <a:latin typeface="Cambria Math"/>
                        </a:rPr>
                        <m:t>𝑠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𝑀</m:t>
                      </m:r>
                      <m:r>
                        <a:rPr lang="id-ID" i="1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829" y="4859674"/>
                <a:ext cx="8766720" cy="427105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486414" y="5301435"/>
                <a:ext cx="7793550" cy="427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−</m:t>
                      </m:r>
                      <m:r>
                        <a:rPr lang="id-ID" i="1">
                          <a:latin typeface="Cambria Math"/>
                        </a:rPr>
                        <m:t>𝛾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𝑀</m:t>
                      </m:r>
                      <m:r>
                        <a:rPr lang="id-ID" i="1">
                          <a:latin typeface="Cambria Math"/>
                        </a:rPr>
                        <m:t>𝜙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−</m:t>
                      </m:r>
                      <m:r>
                        <a:rPr lang="id-ID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𝜃</m:t>
                      </m:r>
                      <m:r>
                        <a:rPr lang="id-ID" i="1">
                          <a:latin typeface="Cambria Math"/>
                        </a:rPr>
                        <m:t>𝑠𝐿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𝑀𝑄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𝜋𝜃</m:t>
                      </m:r>
                      <m:r>
                        <a:rPr lang="id-ID" i="1">
                          <a:latin typeface="Cambria Math"/>
                        </a:rPr>
                        <m:t>𝑠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/>
                        </a:rPr>
                        <m:t>𝑀</m:t>
                      </m:r>
                      <m:r>
                        <a:rPr lang="id-ID" i="1">
                          <a:latin typeface="Cambria Math"/>
                        </a:rPr>
                        <m:t>−2</m:t>
                      </m:r>
                      <m:r>
                        <a:rPr lang="id-ID" i="1">
                          <a:latin typeface="Cambria Math"/>
                        </a:rPr>
                        <m:t>𝛼𝛾𝜃</m:t>
                      </m:r>
                      <m:r>
                        <a:rPr lang="id-ID" i="1">
                          <a:latin typeface="Cambria Math"/>
                        </a:rPr>
                        <m:t>𝑠𝑣𝐿𝑀</m:t>
                      </m:r>
                      <m:r>
                        <a:rPr lang="id-ID" i="1">
                          <a:latin typeface="Cambria Math"/>
                        </a:rPr>
                        <m:t>−</m:t>
                      </m:r>
                      <m:r>
                        <a:rPr lang="id-ID" i="1">
                          <a:latin typeface="Cambria Math"/>
                        </a:rPr>
                        <m:t>𝛼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𝑀</m:t>
                      </m:r>
                      <m:r>
                        <a:rPr lang="id-ID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14" y="5301435"/>
                <a:ext cx="7793550" cy="4271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980829" y="1568071"/>
            <a:ext cx="4680520" cy="524474"/>
          </a:xfrm>
          <a:prstGeom prst="rect">
            <a:avLst/>
          </a:prstGeom>
          <a:solidFill>
            <a:srgbClr val="00FF00">
              <a:alpha val="28000"/>
            </a:srgbClr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タイトル 11"/>
          <p:cNvSpPr txBox="1">
            <a:spLocks/>
          </p:cNvSpPr>
          <p:nvPr/>
        </p:nvSpPr>
        <p:spPr>
          <a:xfrm>
            <a:off x="1990458" y="2349735"/>
            <a:ext cx="374441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with,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1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1"/>
          <p:cNvSpPr txBox="1">
            <a:spLocks/>
          </p:cNvSpPr>
          <p:nvPr/>
        </p:nvSpPr>
        <p:spPr>
          <a:xfrm>
            <a:off x="1197868" y="0"/>
            <a:ext cx="9793089" cy="6778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Stability</a:t>
            </a:r>
            <a:r>
              <a:rPr lang="en-US" altLang="ja-JP" dirty="0" smtClean="0"/>
              <a:t> </a:t>
            </a:r>
            <a:r>
              <a:rPr lang="id-ID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of The Equilibrium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タイトル 11"/>
          <p:cNvSpPr txBox="1">
            <a:spLocks/>
          </p:cNvSpPr>
          <p:nvPr/>
        </p:nvSpPr>
        <p:spPr>
          <a:xfrm>
            <a:off x="1629916" y="689893"/>
            <a:ext cx="6192687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b="1" i="1" dirty="0" smtClean="0">
                <a:latin typeface="Route 159 Bold" pitchFamily="50" charset="0"/>
              </a:rPr>
              <a:t>The Equilibrium of Human and </a:t>
            </a:r>
            <a:r>
              <a:rPr lang="id-ID" altLang="ja-JP" b="1" i="1" dirty="0" smtClean="0">
                <a:solidFill>
                  <a:schemeClr val="accent1"/>
                </a:solidFill>
                <a:latin typeface="Route 159 Bold" pitchFamily="50" charset="0"/>
              </a:rPr>
              <a:t>Forest Absence</a:t>
            </a:r>
            <a:endParaRPr kumimoji="1" lang="ja-JP" altLang="en-US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43054" y="1048854"/>
                <a:ext cx="5940152" cy="721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</m:den>
                          </m:f>
                          <m:r>
                            <a:rPr lang="id-ID" i="1">
                              <a:latin typeface="Cambria Math"/>
                            </a:rPr>
                            <m:t>,0,0,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054" y="1048854"/>
                <a:ext cx="5940152" cy="721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タイトル 11"/>
              <p:cNvSpPr txBox="1">
                <a:spLocks/>
              </p:cNvSpPr>
              <p:nvPr/>
            </p:nvSpPr>
            <p:spPr>
              <a:xfrm>
                <a:off x="1629916" y="1882927"/>
                <a:ext cx="8383806" cy="3191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id-ID" altLang="ja-JP" sz="1800" i="1" dirty="0" smtClean="0">
                    <a:latin typeface="Route 159 Bold" pitchFamily="50" charset="0"/>
                  </a:rPr>
                  <a:t>The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id-ID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id-ID" altLang="ja-JP" sz="1800" i="1" dirty="0" smtClean="0">
                    <a:solidFill>
                      <a:schemeClr val="accent1"/>
                    </a:solidFill>
                    <a:latin typeface="Route 159 Bold" pitchFamily="50" charset="0"/>
                  </a:rPr>
                  <a:t> is locally asymptotically stable if,</a:t>
                </a:r>
                <a:endParaRPr kumimoji="1" lang="ja-JP" altLang="en-US" sz="1800" i="1" dirty="0">
                  <a:solidFill>
                    <a:schemeClr val="accent1"/>
                  </a:solidFill>
                  <a:latin typeface="Route 159 Bold" pitchFamily="50" charset="0"/>
                </a:endParaRPr>
              </a:p>
            </p:txBody>
          </p:sp>
        </mc:Choice>
        <mc:Fallback>
          <p:sp>
            <p:nvSpPr>
              <p:cNvPr id="5" name="タイトル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1882927"/>
                <a:ext cx="8383806" cy="319133"/>
              </a:xfrm>
              <a:prstGeom prst="rect">
                <a:avLst/>
              </a:prstGeom>
              <a:blipFill>
                <a:blip r:embed="rId3"/>
                <a:stretch>
                  <a:fillRect l="-581" t="-17308" b="-384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061964" y="2282787"/>
                <a:ext cx="1034194" cy="623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𝑠</m:t>
                      </m:r>
                      <m:r>
                        <a:rPr lang="id-ID" i="1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𝜃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2282787"/>
                <a:ext cx="1034194" cy="6235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11"/>
          <p:cNvSpPr txBox="1">
            <a:spLocks/>
          </p:cNvSpPr>
          <p:nvPr/>
        </p:nvSpPr>
        <p:spPr>
          <a:xfrm>
            <a:off x="2955000" y="2434972"/>
            <a:ext cx="691140" cy="319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i="1" dirty="0" smtClean="0">
                <a:latin typeface="Route 159 Bold" pitchFamily="50" charset="0"/>
              </a:rPr>
              <a:t>dan</a:t>
            </a:r>
            <a:endParaRPr kumimoji="1" lang="ja-JP" altLang="en-US" sz="1800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430116" y="2202060"/>
                <a:ext cx="3408434" cy="784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𝛽</m:t>
                      </m:r>
                      <m:r>
                        <a:rPr lang="id-ID" i="1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𝑣𝑄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id-ID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116" y="2202060"/>
                <a:ext cx="3408434" cy="7849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タイトル 11"/>
          <p:cNvSpPr txBox="1">
            <a:spLocks/>
          </p:cNvSpPr>
          <p:nvPr/>
        </p:nvSpPr>
        <p:spPr>
          <a:xfrm>
            <a:off x="1629916" y="2987018"/>
            <a:ext cx="48245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The Equilibrium of Forest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 Absence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917948" y="3476151"/>
                <a:ext cx="7038528" cy="1095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𝜃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id-ID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  <m:r>
                            <a:rPr lang="id-ID" i="1">
                              <a:latin typeface="Cambria Math"/>
                            </a:rPr>
                            <m:t>,0,</m:t>
                          </m:r>
                          <m:f>
                            <m:f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i="1">
                                  <a:latin typeface="Cambria Math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8" y="3476151"/>
                <a:ext cx="7038528" cy="10950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タイトル 11"/>
              <p:cNvSpPr txBox="1">
                <a:spLocks/>
              </p:cNvSpPr>
              <p:nvPr/>
            </p:nvSpPr>
            <p:spPr>
              <a:xfrm>
                <a:off x="1744358" y="4564297"/>
                <a:ext cx="8383806" cy="3191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id-ID" altLang="ja-JP" sz="1800" i="1" dirty="0" smtClean="0">
                    <a:latin typeface="Route 159 Bold" pitchFamily="50" charset="0"/>
                  </a:rPr>
                  <a:t>The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id-ID" altLang="ja-JP" sz="1800" i="1" dirty="0">
                    <a:solidFill>
                      <a:schemeClr val="accent1"/>
                    </a:solidFill>
                    <a:latin typeface="Route 159 Bold" pitchFamily="50" charset="0"/>
                  </a:rPr>
                  <a:t> is locally asymptotically stable if,</a:t>
                </a:r>
                <a:endParaRPr kumimoji="1" lang="ja-JP" altLang="en-US" sz="1800" i="1" dirty="0">
                  <a:solidFill>
                    <a:schemeClr val="accent1"/>
                  </a:solidFill>
                  <a:latin typeface="Route 159 Bold" pitchFamily="50" charset="0"/>
                </a:endParaRPr>
              </a:p>
            </p:txBody>
          </p:sp>
        </mc:Choice>
        <mc:Fallback>
          <p:sp>
            <p:nvSpPr>
              <p:cNvPr id="11" name="タイトル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58" y="4564297"/>
                <a:ext cx="8383806" cy="319133"/>
              </a:xfrm>
              <a:prstGeom prst="rect">
                <a:avLst/>
              </a:prstGeom>
              <a:blipFill>
                <a:blip r:embed="rId7"/>
                <a:stretch>
                  <a:fillRect l="-582" t="-19231" b="-3846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061964" y="4979272"/>
                <a:ext cx="1043171" cy="615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/>
                        </a:rPr>
                        <m:t>𝑠</m:t>
                      </m:r>
                      <m:r>
                        <a:rPr lang="id-ID" i="1" smtClean="0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𝜃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4979272"/>
                <a:ext cx="1043171" cy="6150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タイトル 11"/>
          <p:cNvSpPr txBox="1">
            <a:spLocks/>
          </p:cNvSpPr>
          <p:nvPr/>
        </p:nvSpPr>
        <p:spPr>
          <a:xfrm>
            <a:off x="3200867" y="5146166"/>
            <a:ext cx="691140" cy="319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i="1" dirty="0" smtClean="0">
                <a:latin typeface="Route 159 Bold" pitchFamily="50" charset="0"/>
              </a:rPr>
              <a:t>and</a:t>
            </a:r>
            <a:endParaRPr kumimoji="1" lang="ja-JP" altLang="en-US" sz="1800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966231" y="5401575"/>
                <a:ext cx="7940059" cy="866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𝑣</m:t>
                      </m:r>
                      <m:r>
                        <a:rPr lang="id-ID" i="1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𝛽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𝐾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𝜃𝛾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𝜃𝛾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𝛽</m:t>
                          </m:r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𝛾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</m:e>
                          </m:d>
                        </m:den>
                      </m:f>
                      <m:r>
                        <a:rPr lang="id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𝜙</m:t>
                              </m:r>
                              <m:r>
                                <a:rPr lang="id-ID" i="1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𝛼</m:t>
                                      </m:r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𝜃</m:t>
                                      </m:r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d-ID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𝛾</m:t>
                                  </m:r>
                                  <m:r>
                                    <a:rPr lang="id-ID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𝛼</m:t>
                          </m:r>
                          <m:r>
                            <a:rPr lang="id-ID" i="1">
                              <a:latin typeface="Cambria Math"/>
                            </a:rPr>
                            <m:t>𝑠</m:t>
                          </m:r>
                          <m:r>
                            <a:rPr lang="id-ID" i="1">
                              <a:latin typeface="Cambria Math"/>
                            </a:rPr>
                            <m:t>+</m:t>
                          </m:r>
                          <m:r>
                            <a:rPr lang="id-ID" i="1">
                              <a:latin typeface="Cambria Math"/>
                            </a:rPr>
                            <m:t>𝜃𝛾</m:t>
                          </m:r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31" y="5401575"/>
                <a:ext cx="7940059" cy="866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845940" y="2242968"/>
            <a:ext cx="7746561" cy="827207"/>
          </a:xfrm>
          <a:prstGeom prst="rect">
            <a:avLst/>
          </a:prstGeom>
          <a:solidFill>
            <a:srgbClr val="FF0000">
              <a:alpha val="2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845940" y="4911244"/>
            <a:ext cx="8640960" cy="1466161"/>
          </a:xfrm>
          <a:prstGeom prst="rect">
            <a:avLst/>
          </a:prstGeom>
          <a:solidFill>
            <a:srgbClr val="0099CC">
              <a:alpha val="28000"/>
            </a:srgbClr>
          </a:solidFill>
          <a:ln w="38100"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951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1"/>
          <p:cNvSpPr txBox="1">
            <a:spLocks/>
          </p:cNvSpPr>
          <p:nvPr/>
        </p:nvSpPr>
        <p:spPr>
          <a:xfrm>
            <a:off x="992953" y="144017"/>
            <a:ext cx="7686854" cy="692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Stability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of The Equilibrium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タイトル 11"/>
          <p:cNvSpPr txBox="1">
            <a:spLocks/>
          </p:cNvSpPr>
          <p:nvPr/>
        </p:nvSpPr>
        <p:spPr>
          <a:xfrm>
            <a:off x="1013940" y="838147"/>
            <a:ext cx="460851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b="1" i="1" dirty="0" smtClean="0">
                <a:latin typeface="Route 159 Bold" pitchFamily="50" charset="0"/>
              </a:rPr>
              <a:t>The Equilibrium of Co-</a:t>
            </a:r>
            <a:r>
              <a:rPr lang="id-ID" altLang="ja-JP" b="1" i="1" dirty="0" smtClean="0">
                <a:solidFill>
                  <a:schemeClr val="accent1"/>
                </a:solidFill>
                <a:latin typeface="Route 159 Bold" pitchFamily="50" charset="0"/>
              </a:rPr>
              <a:t>existence</a:t>
            </a:r>
            <a:endParaRPr kumimoji="1" lang="ja-JP" altLang="en-US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709250" y="838147"/>
            <a:ext cx="1465281" cy="4320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Numerical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タイトル 11"/>
          <p:cNvSpPr txBox="1">
            <a:spLocks/>
          </p:cNvSpPr>
          <p:nvPr/>
        </p:nvSpPr>
        <p:spPr>
          <a:xfrm>
            <a:off x="7261329" y="838147"/>
            <a:ext cx="252079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Phase 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potrait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582882"/>
                  </p:ext>
                </p:extLst>
              </p:nvPr>
            </p:nvGraphicFramePr>
            <p:xfrm>
              <a:off x="1210144" y="1381841"/>
              <a:ext cx="5425271" cy="1467485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10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038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647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81237">
                    <a:tc>
                      <a:txBody>
                        <a:bodyPr/>
                        <a:lstStyle/>
                        <a:p>
                          <a:pPr marL="1016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Initial Value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>
                                            <a:effectLst/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Color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82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678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6000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8</a:t>
                          </a:r>
                          <a:r>
                            <a:rPr lang="id-ID" sz="1800" dirty="0">
                              <a:effectLst/>
                            </a:rPr>
                            <a:t>75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34</a:t>
                          </a:r>
                          <a:r>
                            <a:rPr lang="en-US" sz="1800" dirty="0">
                              <a:effectLst/>
                            </a:rPr>
                            <a:t>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Red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882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421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3355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492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15</a:t>
                          </a:r>
                          <a:r>
                            <a:rPr lang="id-ID" sz="1800" dirty="0">
                              <a:effectLst/>
                            </a:rPr>
                            <a:t>3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Blue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882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235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1500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3</a:t>
                          </a:r>
                          <a:r>
                            <a:rPr lang="en-US" sz="1800" dirty="0">
                              <a:effectLst/>
                            </a:rPr>
                            <a:t>00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125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Green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582882"/>
                  </p:ext>
                </p:extLst>
              </p:nvPr>
            </p:nvGraphicFramePr>
            <p:xfrm>
              <a:off x="1210144" y="1381841"/>
              <a:ext cx="5425271" cy="1467485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10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7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0380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8647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86994">
                    <a:tc>
                      <a:txBody>
                        <a:bodyPr/>
                        <a:lstStyle/>
                        <a:p>
                          <a:pPr marL="1016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Initial Value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7500" t="-14433" r="-457500" b="-1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7463" t="-14433" r="-309701" b="-1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7463" t="-14433" r="-209701" b="-1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28448" t="-14433" r="-142241" b="-1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Color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678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6000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8</a:t>
                          </a:r>
                          <a:r>
                            <a:rPr lang="id-ID" sz="1800" dirty="0">
                              <a:effectLst/>
                            </a:rPr>
                            <a:t>75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34</a:t>
                          </a:r>
                          <a:r>
                            <a:rPr lang="en-US" sz="1800" dirty="0">
                              <a:effectLst/>
                            </a:rPr>
                            <a:t>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Red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421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3355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492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15</a:t>
                          </a:r>
                          <a:r>
                            <a:rPr lang="id-ID" sz="1800" dirty="0">
                              <a:effectLst/>
                            </a:rPr>
                            <a:t>3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Blue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235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1500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3</a:t>
                          </a:r>
                          <a:r>
                            <a:rPr lang="en-US" sz="1800" dirty="0">
                              <a:effectLst/>
                            </a:rPr>
                            <a:t>00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125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Green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356431"/>
                  </p:ext>
                </p:extLst>
              </p:nvPr>
            </p:nvGraphicFramePr>
            <p:xfrm>
              <a:off x="1210144" y="3050752"/>
              <a:ext cx="6744190" cy="3255374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2838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61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78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191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Parameter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Value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Unit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Source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71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5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ppm</a:t>
                          </a:r>
                          <a:r>
                            <a:rPr lang="id-ID" sz="1600" dirty="0" smtClean="0">
                              <a:effectLst/>
                            </a:rPr>
                            <a:t>.(year)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Verma </a:t>
                          </a:r>
                          <a:r>
                            <a:rPr lang="id-ID" sz="1600" dirty="0" smtClean="0">
                              <a:effectLst/>
                            </a:rPr>
                            <a:t>and </a:t>
                          </a:r>
                          <a:r>
                            <a:rPr lang="id-ID" sz="1600" dirty="0">
                              <a:effectLst/>
                            </a:rPr>
                            <a:t>Misra (2018)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0.000576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ppm</a:t>
                          </a:r>
                          <a:r>
                            <a:rPr lang="id-ID" sz="1600" dirty="0" smtClean="0">
                              <a:effectLst/>
                            </a:rPr>
                            <a:t>.(person.year)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Verma </a:t>
                          </a:r>
                          <a:r>
                            <a:rPr lang="id-ID" sz="1600" dirty="0" smtClean="0">
                              <a:effectLst/>
                            </a:rPr>
                            <a:t>and </a:t>
                          </a:r>
                          <a:r>
                            <a:rPr lang="id-ID" sz="1600" dirty="0">
                              <a:effectLst/>
                            </a:rPr>
                            <a:t>Misra (2018)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17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0.0000000048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(</a:t>
                          </a:r>
                          <a:r>
                            <a:rPr lang="id-ID" sz="1600" dirty="0" smtClean="0">
                              <a:effectLst/>
                            </a:rPr>
                            <a:t>ton.year)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Verma </a:t>
                          </a:r>
                          <a:r>
                            <a:rPr lang="id-ID" sz="1600" dirty="0" smtClean="0">
                              <a:effectLst/>
                            </a:rPr>
                            <a:t>and </a:t>
                          </a:r>
                          <a:r>
                            <a:rPr lang="id-ID" sz="1600" dirty="0">
                              <a:effectLst/>
                            </a:rPr>
                            <a:t>Misra (2018)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0.00000000003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(</a:t>
                          </a:r>
                          <a:r>
                            <a:rPr lang="id-ID" sz="1600" dirty="0" smtClean="0">
                              <a:effectLst/>
                            </a:rPr>
                            <a:t>ton.year)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Assumed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13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0.016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(year)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Verma </a:t>
                          </a:r>
                          <a:r>
                            <a:rPr lang="id-ID" sz="1600" dirty="0" smtClean="0">
                              <a:effectLst/>
                            </a:rPr>
                            <a:t>and </a:t>
                          </a:r>
                          <a:r>
                            <a:rPr lang="id-ID" sz="1600" dirty="0">
                              <a:effectLst/>
                            </a:rPr>
                            <a:t>Misra (2018)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13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0.000078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(year)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Shukla,etc </a:t>
                          </a:r>
                          <a:r>
                            <a:rPr lang="id-ID" sz="1600" dirty="0">
                              <a:effectLst/>
                            </a:rPr>
                            <a:t>(2017)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356431"/>
                  </p:ext>
                </p:extLst>
              </p:nvPr>
            </p:nvGraphicFramePr>
            <p:xfrm>
              <a:off x="1210144" y="3050752"/>
              <a:ext cx="6744190" cy="3255374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2838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61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78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Parameter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Value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Unit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Source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71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5455" r="-426066" b="-6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5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ppm</a:t>
                          </a:r>
                          <a:r>
                            <a:rPr lang="id-ID" sz="1600" dirty="0" smtClean="0">
                              <a:effectLst/>
                            </a:rPr>
                            <a:t>.(year)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Verma </a:t>
                          </a:r>
                          <a:r>
                            <a:rPr lang="id-ID" sz="1600" dirty="0" smtClean="0">
                              <a:effectLst/>
                            </a:rPr>
                            <a:t>and </a:t>
                          </a:r>
                          <a:r>
                            <a:rPr lang="id-ID" sz="1600" dirty="0">
                              <a:effectLst/>
                            </a:rPr>
                            <a:t>Misra (2018)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7500" r="-42606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0.000576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ppm</a:t>
                          </a:r>
                          <a:r>
                            <a:rPr lang="id-ID" sz="1600" dirty="0" smtClean="0">
                              <a:effectLst/>
                            </a:rPr>
                            <a:t>.(person.year)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Verma </a:t>
                          </a:r>
                          <a:r>
                            <a:rPr lang="id-ID" sz="1600" dirty="0" smtClean="0">
                              <a:effectLst/>
                            </a:rPr>
                            <a:t>and </a:t>
                          </a:r>
                          <a:r>
                            <a:rPr lang="id-ID" sz="1600" dirty="0">
                              <a:effectLst/>
                            </a:rPr>
                            <a:t>Misra (2018)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1746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77273" r="-426066" b="-3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0.0000000048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(</a:t>
                          </a:r>
                          <a:r>
                            <a:rPr lang="id-ID" sz="1600" dirty="0" smtClean="0">
                              <a:effectLst/>
                            </a:rPr>
                            <a:t>ton.year)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Verma </a:t>
                          </a:r>
                          <a:r>
                            <a:rPr lang="id-ID" sz="1600" dirty="0" smtClean="0">
                              <a:effectLst/>
                            </a:rPr>
                            <a:t>and </a:t>
                          </a:r>
                          <a:r>
                            <a:rPr lang="id-ID" sz="1600" dirty="0">
                              <a:effectLst/>
                            </a:rPr>
                            <a:t>Misra (2018)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11881" r="-426066" b="-131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0.00000000003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(</a:t>
                          </a:r>
                          <a:r>
                            <a:rPr lang="id-ID" sz="1600" dirty="0" smtClean="0">
                              <a:effectLst/>
                            </a:rPr>
                            <a:t>ton.year)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Assumed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13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81967" r="-426066" b="-1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0.016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(year)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Verma </a:t>
                          </a:r>
                          <a:r>
                            <a:rPr lang="id-ID" sz="1600" dirty="0" smtClean="0">
                              <a:effectLst/>
                            </a:rPr>
                            <a:t>and </a:t>
                          </a:r>
                          <a:r>
                            <a:rPr lang="id-ID" sz="1600" dirty="0">
                              <a:effectLst/>
                            </a:rPr>
                            <a:t>Misra (2018)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13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1967" r="-426066" b="-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0.000078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(year)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Shukla,etc </a:t>
                          </a:r>
                          <a:r>
                            <a:rPr lang="id-ID" sz="1600" dirty="0">
                              <a:effectLst/>
                            </a:rPr>
                            <a:t>(2017)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ight Arrow 7"/>
          <p:cNvSpPr/>
          <p:nvPr/>
        </p:nvSpPr>
        <p:spPr>
          <a:xfrm>
            <a:off x="8679806" y="6453336"/>
            <a:ext cx="1188132" cy="4320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Next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41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1"/>
          <p:cNvSpPr txBox="1">
            <a:spLocks/>
          </p:cNvSpPr>
          <p:nvPr/>
        </p:nvSpPr>
        <p:spPr>
          <a:xfrm>
            <a:off x="981844" y="144017"/>
            <a:ext cx="9793089" cy="5846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Stability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of The Equilibrium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9" name="タイトル 11"/>
          <p:cNvSpPr txBox="1">
            <a:spLocks/>
          </p:cNvSpPr>
          <p:nvPr/>
        </p:nvSpPr>
        <p:spPr>
          <a:xfrm>
            <a:off x="981844" y="728700"/>
            <a:ext cx="460851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b="1" i="1" dirty="0">
                <a:latin typeface="Route 159 Bold" pitchFamily="50" charset="0"/>
              </a:rPr>
              <a:t>The Equilibrium of Co-</a:t>
            </a:r>
            <a:r>
              <a:rPr lang="id-ID" altLang="ja-JP" b="1" i="1" dirty="0" smtClean="0">
                <a:solidFill>
                  <a:schemeClr val="accent1"/>
                </a:solidFill>
                <a:latin typeface="Route 159 Bold" pitchFamily="50" charset="0"/>
              </a:rPr>
              <a:t>existence</a:t>
            </a:r>
            <a:endParaRPr kumimoji="1" lang="ja-JP" altLang="en-US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46340" y="728700"/>
            <a:ext cx="1440160" cy="4320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Numerical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1" name="タイトル 11"/>
          <p:cNvSpPr txBox="1">
            <a:spLocks/>
          </p:cNvSpPr>
          <p:nvPr/>
        </p:nvSpPr>
        <p:spPr>
          <a:xfrm>
            <a:off x="6886500" y="728700"/>
            <a:ext cx="252079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Phase 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potrait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357735"/>
                  </p:ext>
                </p:extLst>
              </p:nvPr>
            </p:nvGraphicFramePr>
            <p:xfrm>
              <a:off x="1197868" y="1313383"/>
              <a:ext cx="8640960" cy="5120126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7101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902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502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903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191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Parameter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Value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Unit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Source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0.000048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(year)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Assumed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8833870"/>
                      </a:ext>
                    </a:extLst>
                  </a:tr>
                  <a:tr h="400718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0.032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(year)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Verma </a:t>
                          </a:r>
                          <a:r>
                            <a:rPr lang="id-ID" sz="1600" dirty="0" smtClean="0">
                              <a:effectLst/>
                            </a:rPr>
                            <a:t>and </a:t>
                          </a:r>
                          <a:r>
                            <a:rPr lang="id-ID" sz="1600" dirty="0">
                              <a:effectLst/>
                            </a:rPr>
                            <a:t>Misra (2018)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3173977"/>
                      </a:ext>
                    </a:extLst>
                  </a:tr>
                  <a:tr h="40071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10000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million people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0.000001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ppm.year)</a:t>
                          </a:r>
                          <a:r>
                            <a:rPr lang="id-ID" sz="1800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17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0.00004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person.(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ton)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ton.(ppm)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(2013)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0.00000071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(person.tahun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)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0.013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(tahun)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750000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ton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0.00001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ppm.year)</a:t>
                          </a:r>
                          <a:r>
                            <a:rPr lang="id-ID" sz="1800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Shukla,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etc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(2017)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0.00235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km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.(year)</a:t>
                          </a:r>
                          <a:r>
                            <a:rPr lang="id-ID" sz="1800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Shukla,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etc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(2017)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357735"/>
                  </p:ext>
                </p:extLst>
              </p:nvPr>
            </p:nvGraphicFramePr>
            <p:xfrm>
              <a:off x="1197868" y="1313383"/>
              <a:ext cx="8640960" cy="5120126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7101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902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502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903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Parameter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Value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Unit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Source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71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9231" r="-406050" b="-11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0.000048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(year)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Assumed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8833870"/>
                      </a:ext>
                    </a:extLst>
                  </a:tr>
                  <a:tr h="400718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061" r="-406050" b="-99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0.032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 smtClean="0">
                              <a:effectLst/>
                            </a:rPr>
                            <a:t>(year)</a:t>
                          </a:r>
                          <a:r>
                            <a:rPr lang="id-ID" sz="1600" baseline="30000" dirty="0" smtClean="0">
                              <a:effectLst/>
                            </a:rPr>
                            <a:t>-</a:t>
                          </a:r>
                          <a:r>
                            <a:rPr lang="id-ID" sz="1600" baseline="30000" dirty="0">
                              <a:effectLst/>
                            </a:rPr>
                            <a:t>1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600" dirty="0">
                              <a:effectLst/>
                            </a:rPr>
                            <a:t>Verma </a:t>
                          </a:r>
                          <a:r>
                            <a:rPr lang="id-ID" sz="1600" dirty="0" smtClean="0">
                              <a:effectLst/>
                            </a:rPr>
                            <a:t>and </a:t>
                          </a:r>
                          <a:r>
                            <a:rPr lang="id-ID" sz="1600" dirty="0">
                              <a:effectLst/>
                            </a:rPr>
                            <a:t>Misra (2018)</a:t>
                          </a:r>
                          <a:endParaRPr lang="id-ID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317397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7059" r="-406050" b="-86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10000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million people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2985" r="-406050" b="-776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0.000001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ppm.year)</a:t>
                          </a:r>
                          <a:r>
                            <a:rPr lang="id-ID" sz="1800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95588" r="-406050" b="-6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0.00004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person.(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ton)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537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990" r="-406050" b="-347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ton.(ppm)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(2013)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44118" r="-406050" b="-4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0.00000071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(person.tahun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)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56716" r="-406050" b="-3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0.013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(tahun)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42647" r="-406050" b="-2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750000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ton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Verma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and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Misra (2018)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58209" r="-406050" b="-1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0.00001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ppm.year)</a:t>
                          </a:r>
                          <a:r>
                            <a:rPr lang="id-ID" sz="1800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</a:t>
                          </a:r>
                          <a:r>
                            <a:rPr lang="id-ID" sz="1800" baseline="300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Shukla,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etc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(2017)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41176" r="-406050" b="-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0.00235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km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.(year)</a:t>
                          </a:r>
                          <a:r>
                            <a:rPr lang="id-ID" sz="1800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-1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Shukla, </a:t>
                          </a:r>
                          <a:r>
                            <a:rPr lang="id-ID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etc </a:t>
                          </a:r>
                          <a:r>
                            <a:rPr lang="id-ID" sz="18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(2017)</a:t>
                          </a:r>
                          <a:endParaRPr lang="id-ID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611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1"/>
          <p:cNvSpPr txBox="1">
            <a:spLocks/>
          </p:cNvSpPr>
          <p:nvPr/>
        </p:nvSpPr>
        <p:spPr>
          <a:xfrm>
            <a:off x="1053852" y="158955"/>
            <a:ext cx="9793089" cy="677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Stability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of The Equilibrium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タイトル 11"/>
          <p:cNvSpPr txBox="1">
            <a:spLocks/>
          </p:cNvSpPr>
          <p:nvPr/>
        </p:nvSpPr>
        <p:spPr>
          <a:xfrm>
            <a:off x="1233871" y="893001"/>
            <a:ext cx="597666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b="1" i="1" dirty="0" smtClean="0">
                <a:latin typeface="Route 159 Bold" pitchFamily="50" charset="0"/>
              </a:rPr>
              <a:t>Nonlinear stability of model in X-N space</a:t>
            </a:r>
            <a:endParaRPr kumimoji="1" lang="ja-JP" altLang="en-US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pic>
        <p:nvPicPr>
          <p:cNvPr id="4" name="Picture 3" descr="D:\SKRIPSI\Bidang Fase\Bidang Fase X-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72" y="1325049"/>
            <a:ext cx="5585461" cy="471195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66220" y="6037007"/>
                <a:ext cx="61926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tend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converge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id-ID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b="0" i="0" smtClean="0">
                          <a:latin typeface="Cambria Math" panose="02040503050406030204" pitchFamily="18" charset="0"/>
                        </a:rPr>
                        <m:t>poi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id-ID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/>
                            </a:rPr>
                            <m:t>𝑋</m:t>
                          </m:r>
                          <m:r>
                            <a:rPr lang="id-ID" i="1">
                              <a:latin typeface="Cambria Math"/>
                            </a:rPr>
                            <m:t>,</m:t>
                          </m:r>
                          <m:r>
                            <a:rPr lang="id-ID" i="1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id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/>
                            </a:rPr>
                            <m:t>602.8912;9814.6847</m:t>
                          </m: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20" y="6037007"/>
                <a:ext cx="619268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2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01924" y="2492896"/>
                <a:ext cx="5726203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latin typeface="Cambria Math"/>
                            </a:rPr>
                            <m:t>𝑑𝑋</m:t>
                          </m:r>
                        </m:num>
                        <m:den>
                          <m:r>
                            <a:rPr lang="id-ID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id-ID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+(1−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)</m:t>
                      </m:r>
                      <m:r>
                        <a:rPr lang="id-ID" sz="2000" i="1">
                          <a:latin typeface="Cambria Math"/>
                        </a:rPr>
                        <m:t>𝛾</m:t>
                      </m:r>
                      <m:r>
                        <a:rPr lang="id-ID" sz="2000" i="1">
                          <a:latin typeface="Cambria Math"/>
                        </a:rPr>
                        <m:t>𝑁</m:t>
                      </m:r>
                      <m:r>
                        <a:rPr lang="id-ID" sz="2000" i="1">
                          <a:latin typeface="Cambria Math"/>
                        </a:rPr>
                        <m:t>−</m:t>
                      </m:r>
                      <m:r>
                        <a:rPr lang="id-ID" sz="2000" i="1">
                          <a:latin typeface="Cambria Math"/>
                        </a:rPr>
                        <m:t>𝛼</m:t>
                      </m:r>
                      <m:r>
                        <a:rPr lang="id-ID" sz="2000" i="1">
                          <a:latin typeface="Cambria Math"/>
                        </a:rPr>
                        <m:t>𝑋</m:t>
                      </m:r>
                      <m:r>
                        <a:rPr lang="id-ID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𝑋𝐹</m:t>
                      </m:r>
                      <m:r>
                        <a:rPr lang="id-ID" sz="20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2492896"/>
                <a:ext cx="5726203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664078" y="3183150"/>
                <a:ext cx="5353992" cy="68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latin typeface="Cambria Math"/>
                            </a:rPr>
                            <m:t>𝑑𝑁</m:t>
                          </m:r>
                        </m:num>
                        <m:den>
                          <m:r>
                            <a:rPr lang="id-ID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id-ID" sz="2000" i="1">
                          <a:latin typeface="Cambria Math"/>
                        </a:rPr>
                        <m:t>=</m:t>
                      </m:r>
                      <m:r>
                        <a:rPr lang="id-ID" sz="2000" i="1">
                          <a:latin typeface="Cambria Math"/>
                        </a:rPr>
                        <m:t>𝑠𝑁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i="1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id-ID" sz="2000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id-ID" sz="2000" i="1">
                          <a:latin typeface="Cambria Math"/>
                        </a:rPr>
                        <m:t>−</m:t>
                      </m:r>
                      <m:r>
                        <a:rPr lang="id-ID" sz="2000" i="1">
                          <a:latin typeface="Cambria Math"/>
                        </a:rPr>
                        <m:t>𝜃</m:t>
                      </m:r>
                      <m:r>
                        <a:rPr lang="id-ID" sz="2000" i="1">
                          <a:latin typeface="Cambria Math"/>
                        </a:rPr>
                        <m:t>𝑋𝑁</m:t>
                      </m:r>
                      <m:r>
                        <a:rPr lang="id-ID" sz="2000" i="1">
                          <a:latin typeface="Cambria Math"/>
                        </a:rPr>
                        <m:t>+</m:t>
                      </m:r>
                      <m:r>
                        <a:rPr lang="id-ID" sz="2000" i="1">
                          <a:latin typeface="Cambria Math"/>
                        </a:rPr>
                        <m:t>𝜋𝜙</m:t>
                      </m:r>
                      <m:r>
                        <a:rPr lang="id-ID" sz="2000" i="1">
                          <a:latin typeface="Cambria Math"/>
                        </a:rPr>
                        <m:t>𝑁𝐹</m:t>
                      </m:r>
                      <m:r>
                        <a:rPr lang="id-ID" sz="20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078" y="3183150"/>
                <a:ext cx="5353992" cy="683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80581" y="3831222"/>
                <a:ext cx="7816345" cy="68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latin typeface="Cambria Math"/>
                            </a:rPr>
                            <m:t>𝑑𝐹</m:t>
                          </m:r>
                        </m:num>
                        <m:den>
                          <m:r>
                            <a:rPr lang="id-ID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id-ID" sz="2000" i="1">
                          <a:latin typeface="Cambria Math"/>
                        </a:rPr>
                        <m:t>=</m:t>
                      </m:r>
                      <m:r>
                        <a:rPr lang="id-ID" sz="2000" i="1">
                          <a:latin typeface="Cambria Math"/>
                        </a:rPr>
                        <m:t>𝑣𝐹</m:t>
                      </m:r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000" i="1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id-ID" sz="2000" i="1">
                                  <a:latin typeface="Cambria Math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r>
                        <a:rPr lang="id-ID" sz="2000" i="1">
                          <a:latin typeface="Cambria Math"/>
                        </a:rPr>
                        <m:t>−</m:t>
                      </m:r>
                      <m:r>
                        <a:rPr lang="id-ID" sz="2000" i="1">
                          <a:latin typeface="Cambria Math"/>
                        </a:rPr>
                        <m:t>𝜙</m:t>
                      </m:r>
                      <m:r>
                        <a:rPr lang="id-ID" sz="2000" i="1">
                          <a:latin typeface="Cambria Math"/>
                        </a:rPr>
                        <m:t>𝑁𝐹</m:t>
                      </m:r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𝑋𝐹</m:t>
                      </m:r>
                      <m:r>
                        <a:rPr lang="id-ID" sz="2000" i="1">
                          <a:latin typeface="Cambria Math"/>
                        </a:rPr>
                        <m:t>−</m:t>
                      </m:r>
                      <m:r>
                        <a:rPr lang="id-ID" sz="2000" i="1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𝐹</m:t>
                      </m:r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𝛿</m:t>
                      </m:r>
                      <m:r>
                        <a:rPr lang="id-ID" sz="2000" i="1">
                          <a:latin typeface="Cambria Math"/>
                        </a:rPr>
                        <m:t>𝐹</m:t>
                      </m:r>
                      <m:r>
                        <a:rPr lang="id-ID" sz="20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581" y="3831222"/>
                <a:ext cx="7816345" cy="683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55341" y="4485193"/>
                <a:ext cx="4719161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0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id-ID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0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d-ID" sz="20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id-ID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id-ID" sz="2000" i="1">
                          <a:latin typeface="Cambria Math"/>
                        </a:rPr>
                        <m:t>=</m:t>
                      </m:r>
                      <m:r>
                        <a:rPr lang="id-ID" sz="2000" i="1">
                          <a:latin typeface="Cambria Math"/>
                        </a:rPr>
                        <m:t>𝐾</m:t>
                      </m:r>
                      <m:r>
                        <a:rPr lang="id-ID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−</m:t>
                      </m:r>
                      <m:r>
                        <a:rPr lang="id-ID" sz="2000" i="1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𝑋</m:t>
                      </m:r>
                      <m:r>
                        <a:rPr lang="id-ID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id-ID" sz="20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341" y="4485193"/>
                <a:ext cx="4719161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297213" y="5207385"/>
                <a:ext cx="17034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sz="2000" dirty="0" smtClean="0"/>
                  <a:t>with,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id-ID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sz="20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id-ID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id-ID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13" y="5207385"/>
                <a:ext cx="1703415" cy="400110"/>
              </a:xfrm>
              <a:prstGeom prst="rect">
                <a:avLst/>
              </a:prstGeom>
              <a:blipFill>
                <a:blip r:embed="rId6"/>
                <a:stretch>
                  <a:fillRect l="-3584" t="-9091" r="-1792" b="-2424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11"/>
          <p:cNvSpPr txBox="1">
            <a:spLocks/>
          </p:cNvSpPr>
          <p:nvPr/>
        </p:nvSpPr>
        <p:spPr>
          <a:xfrm>
            <a:off x="1053852" y="116633"/>
            <a:ext cx="9793089" cy="576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Optimal Control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Problem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3500915"/>
                  </p:ext>
                </p:extLst>
              </p:nvPr>
            </p:nvGraphicFramePr>
            <p:xfrm>
              <a:off x="2377649" y="1070991"/>
              <a:ext cx="609600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39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20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Input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Description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d-ID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Clean technology options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i="1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id-ID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000" i="0" dirty="0" smtClean="0"/>
                            <a:t>Reforestation efforts</a:t>
                          </a:r>
                          <a:endParaRPr lang="id-ID" sz="2000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3500915"/>
                  </p:ext>
                </p:extLst>
              </p:nvPr>
            </p:nvGraphicFramePr>
            <p:xfrm>
              <a:off x="2377649" y="1070991"/>
              <a:ext cx="609600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39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20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Input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Description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6061" r="-179666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Clean technology options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209231" r="-17966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2000" i="0" dirty="0" smtClean="0"/>
                            <a:t>Reforestation efforts</a:t>
                          </a:r>
                          <a:endParaRPr lang="id-ID" sz="2000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810883" y="5744258"/>
                <a:ext cx="6516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i="1">
                        <a:latin typeface="Cambria Math"/>
                      </a:rPr>
                      <m:t>𝛿</m:t>
                    </m:r>
                  </m:oMath>
                </a14:m>
                <a:r>
                  <a:rPr lang="id-ID" dirty="0" smtClean="0"/>
                  <a:t> : the rate of growth of forest biomass due to reforestation efforts.</a:t>
                </a:r>
                <a:endParaRPr lang="id-ID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883" y="5744258"/>
                <a:ext cx="6516207" cy="369332"/>
              </a:xfrm>
              <a:prstGeom prst="rect">
                <a:avLst/>
              </a:prstGeom>
              <a:blipFill>
                <a:blip r:embed="rId8"/>
                <a:stretch>
                  <a:fillRect t="-9836" r="-11413" b="-229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1"/>
          <p:cNvSpPr txBox="1">
            <a:spLocks/>
          </p:cNvSpPr>
          <p:nvPr/>
        </p:nvSpPr>
        <p:spPr>
          <a:xfrm>
            <a:off x="1053852" y="188640"/>
            <a:ext cx="9793089" cy="5970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The Objective 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Functional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440025"/>
                  </p:ext>
                </p:extLst>
              </p:nvPr>
            </p:nvGraphicFramePr>
            <p:xfrm>
              <a:off x="3070076" y="3833664"/>
              <a:ext cx="6768752" cy="2103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789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897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Notation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Description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The weighting constant</a:t>
                          </a:r>
                          <a:r>
                            <a:rPr lang="id-ID" sz="2000" baseline="0" dirty="0" smtClean="0"/>
                            <a:t> of cost to be incured for the clean technology options.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The weighting constant</a:t>
                          </a:r>
                          <a:r>
                            <a:rPr lang="id-ID" sz="2000" baseline="0" dirty="0" smtClean="0"/>
                            <a:t> of cost to be incured for reforestation efforts.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440025"/>
                  </p:ext>
                </p:extLst>
              </p:nvPr>
            </p:nvGraphicFramePr>
            <p:xfrm>
              <a:off x="3070076" y="3833664"/>
              <a:ext cx="6768752" cy="2103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789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897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Notation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Description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2169" r="-211453" b="-801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The weighting constant</a:t>
                          </a:r>
                          <a:r>
                            <a:rPr lang="id-ID" sz="2000" baseline="0" dirty="0" smtClean="0"/>
                            <a:t> of cost to be incured for the clean technology options.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5217" r="-211453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sz="2000" dirty="0" smtClean="0"/>
                            <a:t>The weighting constant</a:t>
                          </a:r>
                          <a:r>
                            <a:rPr lang="id-ID" sz="2000" baseline="0" dirty="0" smtClean="0"/>
                            <a:t> of cost to be incured for reforestation efforts.</a:t>
                          </a:r>
                          <a:endParaRPr lang="id-ID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142084" y="1670600"/>
                <a:ext cx="6167394" cy="12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sz="2400" i="1">
                          <a:latin typeface="Cambria Math"/>
                        </a:rPr>
                        <m:t>𝑀𝑖𝑛</m:t>
                      </m:r>
                      <m:r>
                        <a:rPr lang="id-ID" sz="2400" i="1">
                          <a:latin typeface="Cambria Math"/>
                        </a:rPr>
                        <m:t> </m:t>
                      </m:r>
                      <m:r>
                        <a:rPr lang="id-ID" sz="2400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d-ID" sz="2400" i="1">
                                  <a:latin typeface="Cambria Math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d-ID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d-ID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d-ID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id-ID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d-ID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id-ID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d-ID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2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d-ID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d-ID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id-ID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sz="2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d-ID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id-ID" sz="2400" i="1">
                          <a:latin typeface="Cambria Math"/>
                        </a:rPr>
                        <m:t>𝑑𝑡</m:t>
                      </m:r>
                      <m:r>
                        <a:rPr lang="id-ID" sz="2400" i="1">
                          <a:latin typeface="Cambria Math"/>
                        </a:rPr>
                        <m:t> , 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084" y="1670600"/>
                <a:ext cx="6167394" cy="1278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78418" y="2969568"/>
                <a:ext cx="4598695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000" i="1">
                          <a:latin typeface="Cambria Math"/>
                        </a:rPr>
                        <m:t>0≤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id-ID" sz="2000" i="1">
                          <a:latin typeface="Cambria Math"/>
                        </a:rPr>
                        <m:t>≤1,0≤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id-ID" sz="2000" i="1">
                          <a:latin typeface="Cambria Math"/>
                        </a:rPr>
                        <m:t>≤1, 0≤</m:t>
                      </m:r>
                      <m:r>
                        <a:rPr lang="id-ID" sz="2000" i="1">
                          <a:latin typeface="Cambria Math"/>
                        </a:rPr>
                        <m:t>𝑡</m:t>
                      </m:r>
                      <m:r>
                        <a:rPr lang="id-ID" sz="2000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id-ID" sz="2000" i="1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id-ID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418" y="2969568"/>
                <a:ext cx="4598695" cy="4247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142084" y="1670600"/>
            <a:ext cx="6480720" cy="1278107"/>
          </a:xfrm>
          <a:prstGeom prst="rect">
            <a:avLst/>
          </a:prstGeom>
          <a:solidFill>
            <a:srgbClr val="FF0000">
              <a:alpha val="2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46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1"/>
          <p:cNvSpPr>
            <a:spLocks noGrp="1"/>
          </p:cNvSpPr>
          <p:nvPr>
            <p:ph type="title"/>
          </p:nvPr>
        </p:nvSpPr>
        <p:spPr>
          <a:xfrm>
            <a:off x="1701924" y="-290069"/>
            <a:ext cx="9433048" cy="1125287"/>
          </a:xfrm>
        </p:spPr>
        <p:txBody>
          <a:bodyPr>
            <a:normAutofit/>
          </a:bodyPr>
          <a:lstStyle/>
          <a:p>
            <a:r>
              <a:rPr lang="id-ID" altLang="ja-JP" dirty="0" smtClean="0"/>
              <a:t>The Pontryagin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Maximum Principle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8" name="タイトル 11"/>
          <p:cNvSpPr txBox="1">
            <a:spLocks/>
          </p:cNvSpPr>
          <p:nvPr/>
        </p:nvSpPr>
        <p:spPr>
          <a:xfrm>
            <a:off x="862598" y="1030209"/>
            <a:ext cx="38164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solidFill>
                  <a:schemeClr val="bg1"/>
                </a:solidFill>
                <a:latin typeface="Route 159 Bold" pitchFamily="50" charset="0"/>
              </a:rPr>
              <a:t>Hamiltonian</a:t>
            </a:r>
            <a:r>
              <a:rPr lang="id-ID" altLang="ja-JP" sz="1800" b="1" i="1" dirty="0" smtClean="0">
                <a:latin typeface="Route 159 Bold" pitchFamily="50" charset="0"/>
              </a:rPr>
              <a:t> 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Function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62598" y="1444698"/>
                <a:ext cx="3568413" cy="869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r>
                        <a:rPr lang="id-ID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id-ID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𝑋</m:t>
                      </m:r>
                      <m:r>
                        <a:rPr lang="id-ID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id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id-ID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id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id-ID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d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98" y="1444698"/>
                <a:ext cx="3568413" cy="869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タイトル 11"/>
          <p:cNvSpPr txBox="1">
            <a:spLocks/>
          </p:cNvSpPr>
          <p:nvPr/>
        </p:nvSpPr>
        <p:spPr>
          <a:xfrm>
            <a:off x="862598" y="2321926"/>
            <a:ext cx="38164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solidFill>
                  <a:schemeClr val="bg1"/>
                </a:solidFill>
                <a:latin typeface="Route 159 Bold" pitchFamily="50" charset="0"/>
              </a:rPr>
              <a:t>Stationary</a:t>
            </a:r>
            <a:r>
              <a:rPr lang="id-ID" altLang="ja-JP" sz="1800" b="1" i="1" dirty="0" smtClean="0">
                <a:latin typeface="Route 159 Bold" pitchFamily="50" charset="0"/>
              </a:rPr>
              <a:t> 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Condition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62598" y="2753974"/>
                <a:ext cx="2198807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den>
                      </m:f>
                      <m:r>
                        <a:rPr lang="id-ID" i="1">
                          <a:solidFill>
                            <a:schemeClr val="bg1"/>
                          </a:solidFill>
                          <a:latin typeface="Cambria Math"/>
                        </a:rPr>
                        <m:t>=0⇔</m:t>
                      </m:r>
                      <m:f>
                        <m:fPr>
                          <m:ctrlPr>
                            <a:rPr lang="id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id-ID" i="1">
                          <a:solidFill>
                            <a:schemeClr val="bg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98" y="2753974"/>
                <a:ext cx="2198807" cy="664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526203" y="2766406"/>
                <a:ext cx="1104148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id-ID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id-ID" i="1">
                          <a:solidFill>
                            <a:schemeClr val="bg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d-ID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03" y="2766406"/>
                <a:ext cx="1104148" cy="664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タイトル 11"/>
          <p:cNvSpPr txBox="1">
            <a:spLocks/>
          </p:cNvSpPr>
          <p:nvPr/>
        </p:nvSpPr>
        <p:spPr>
          <a:xfrm>
            <a:off x="2919036" y="2908194"/>
            <a:ext cx="691140" cy="319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i="1" dirty="0" smtClean="0">
                <a:solidFill>
                  <a:schemeClr val="bg1"/>
                </a:solidFill>
                <a:latin typeface="Route 159 Bold" pitchFamily="50" charset="0"/>
              </a:rPr>
              <a:t>and</a:t>
            </a:r>
            <a:endParaRPr kumimoji="1" lang="ja-JP" altLang="en-US" sz="1800" i="1" dirty="0">
              <a:solidFill>
                <a:schemeClr val="bg1"/>
              </a:solidFill>
              <a:latin typeface="Route 159 Bold" pitchFamily="50" charset="0"/>
            </a:endParaRPr>
          </a:p>
        </p:txBody>
      </p:sp>
      <p:sp>
        <p:nvSpPr>
          <p:cNvPr id="14" name="タイトル 11"/>
          <p:cNvSpPr txBox="1">
            <a:spLocks/>
          </p:cNvSpPr>
          <p:nvPr/>
        </p:nvSpPr>
        <p:spPr>
          <a:xfrm>
            <a:off x="862598" y="3430755"/>
            <a:ext cx="38164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solidFill>
                  <a:schemeClr val="bg1"/>
                </a:solidFill>
                <a:latin typeface="Route 159 Bold" pitchFamily="50" charset="0"/>
              </a:rPr>
              <a:t>Optimal</a:t>
            </a:r>
            <a:r>
              <a:rPr lang="id-ID" altLang="ja-JP" sz="1800" b="1" i="1" dirty="0" smtClean="0">
                <a:latin typeface="Route 159 Bold" pitchFamily="50" charset="0"/>
              </a:rPr>
              <a:t> 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Control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930084" y="3827824"/>
                <a:ext cx="3433440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d-ID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id-ID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id-ID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id-ID" sz="2000" dirty="0">
                    <a:solidFill>
                      <a:schemeClr val="bg1"/>
                    </a:solidFill>
                  </a:rPr>
                  <a:t> min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1, </m:t>
                        </m:r>
                        <m:r>
                          <m:rPr>
                            <m:sty m:val="p"/>
                          </m:rPr>
                          <a:rPr lang="id-ID" sz="2000">
                            <a:solidFill>
                              <a:schemeClr val="bg1"/>
                            </a:solidFill>
                            <a:latin typeface="Cambria Math"/>
                          </a:rPr>
                          <m:t>max</m:t>
                        </m:r>
                        <m:d>
                          <m:dPr>
                            <m:ctrlPr>
                              <a:rPr lang="id-ID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0, </m:t>
                            </m:r>
                            <m:f>
                              <m:fPr>
                                <m:ctrlPr>
                                  <a:rPr lang="id-ID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𝛾</m:t>
                                </m:r>
                                <m:r>
                                  <a:rPr lang="id-ID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id-ID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84" y="3827824"/>
                <a:ext cx="3433440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930084" y="4524347"/>
                <a:ext cx="3654142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d-ID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id-ID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id-ID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id-ID" sz="20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id-ID" sz="2000" dirty="0">
                    <a:solidFill>
                      <a:schemeClr val="bg1"/>
                    </a:solidFill>
                  </a:rPr>
                  <a:t> min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1, </m:t>
                        </m:r>
                        <m:r>
                          <m:rPr>
                            <m:sty m:val="p"/>
                          </m:rPr>
                          <a:rPr lang="id-ID" sz="2000">
                            <a:solidFill>
                              <a:schemeClr val="bg1"/>
                            </a:solidFill>
                            <a:latin typeface="Cambria Math"/>
                          </a:rPr>
                          <m:t>max</m:t>
                        </m:r>
                        <m:d>
                          <m:dPr>
                            <m:ctrlPr>
                              <a:rPr lang="id-ID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0, −</m:t>
                            </m:r>
                            <m:f>
                              <m:fPr>
                                <m:ctrlPr>
                                  <a:rPr lang="id-ID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d-ID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id-ID" sz="2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d-ID" sz="2000" i="1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id-ID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84" y="4524347"/>
                <a:ext cx="3654142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タイトル 11"/>
          <p:cNvSpPr txBox="1">
            <a:spLocks/>
          </p:cNvSpPr>
          <p:nvPr/>
        </p:nvSpPr>
        <p:spPr>
          <a:xfrm>
            <a:off x="5165893" y="1012650"/>
            <a:ext cx="38164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Co-state 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Equation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165893" y="1444698"/>
                <a:ext cx="4932040" cy="619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id-ID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𝜕</m:t>
                          </m:r>
                          <m:r>
                            <a:rPr lang="id-ID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𝜕</m:t>
                          </m:r>
                          <m:r>
                            <a:rPr lang="id-ID" i="1">
                              <a:latin typeface="Cambria Math"/>
                            </a:rPr>
                            <m:t>𝑋</m:t>
                          </m:r>
                        </m:den>
                      </m:f>
                      <m:r>
                        <a:rPr lang="id-ID" i="1">
                          <a:latin typeface="Cambria Math"/>
                        </a:rPr>
                        <m:t>=−1+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𝛼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𝐹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𝜃</m:t>
                      </m:r>
                      <m:r>
                        <a:rPr lang="id-ID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93" y="1444698"/>
                <a:ext cx="4932040" cy="619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462037" y="2055916"/>
                <a:ext cx="31683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𝐹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037" y="2055916"/>
                <a:ext cx="3168352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165893" y="2537950"/>
                <a:ext cx="4932040" cy="619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id-ID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𝜕</m:t>
                          </m:r>
                          <m:r>
                            <a:rPr lang="id-ID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𝜕</m:t>
                          </m:r>
                          <m:r>
                            <a:rPr lang="id-ID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id-ID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d-ID" i="1">
                          <a:latin typeface="Cambria Math"/>
                        </a:rPr>
                        <m:t>𝛾</m:t>
                      </m:r>
                      <m:r>
                        <a:rPr lang="id-ID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𝑠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𝑠𝑁</m:t>
                          </m:r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93" y="2537950"/>
                <a:ext cx="4932040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6462037" y="3155161"/>
                <a:ext cx="26869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𝜃</m:t>
                      </m:r>
                      <m:r>
                        <a:rPr lang="id-ID" i="1">
                          <a:latin typeface="Cambria Math"/>
                        </a:rPr>
                        <m:t>𝑋</m:t>
                      </m:r>
                      <m:r>
                        <a:rPr lang="id-ID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𝜋𝜙</m:t>
                      </m:r>
                      <m:r>
                        <a:rPr lang="id-ID" i="1">
                          <a:latin typeface="Cambria Math"/>
                        </a:rPr>
                        <m:t>𝐹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𝜙</m:t>
                      </m:r>
                      <m:r>
                        <a:rPr lang="id-ID" i="1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037" y="3155161"/>
                <a:ext cx="2686954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165893" y="3526140"/>
                <a:ext cx="4932040" cy="626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id-ID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𝜕</m:t>
                          </m:r>
                          <m:r>
                            <a:rPr lang="id-ID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𝜕</m:t>
                          </m:r>
                          <m:r>
                            <a:rPr lang="id-ID" i="1">
                              <a:latin typeface="Cambria Math"/>
                            </a:rPr>
                            <m:t>𝐹</m:t>
                          </m:r>
                        </m:den>
                      </m:f>
                      <m:r>
                        <a:rPr lang="id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𝑋</m:t>
                      </m:r>
                      <m:r>
                        <a:rPr lang="id-ID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𝜋𝜙</m:t>
                      </m:r>
                      <m:r>
                        <a:rPr lang="id-ID" i="1">
                          <a:latin typeface="Cambria Math"/>
                        </a:rPr>
                        <m:t>𝑁</m:t>
                      </m:r>
                      <m:r>
                        <a:rPr lang="id-ID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𝑣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id-ID" i="1">
                              <a:latin typeface="Cambria Math"/>
                            </a:rPr>
                            <m:t>𝑣𝐹</m:t>
                          </m:r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93" y="3526140"/>
                <a:ext cx="4932040" cy="6268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101997" y="4131669"/>
                <a:ext cx="4011355" cy="39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𝜙</m:t>
                      </m:r>
                      <m:r>
                        <a:rPr lang="id-ID" i="1">
                          <a:latin typeface="Cambria Math"/>
                        </a:rPr>
                        <m:t>𝑁</m:t>
                      </m:r>
                      <m:r>
                        <a:rPr lang="id-ID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𝑋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𝛿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997" y="4131669"/>
                <a:ext cx="4011355" cy="39780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5165893" y="4529470"/>
                <a:ext cx="4617995" cy="665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id-ID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𝜕</m:t>
                          </m:r>
                          <m:r>
                            <a:rPr lang="id-ID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d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𝐹</m:t>
                      </m:r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𝛽</m:t>
                      </m:r>
                      <m:r>
                        <a:rPr lang="id-ID" i="1">
                          <a:latin typeface="Cambria Math"/>
                        </a:rPr>
                        <m:t>𝑋</m:t>
                      </m:r>
                      <m:r>
                        <a:rPr lang="id-ID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93" y="4529470"/>
                <a:ext cx="4617995" cy="6657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4982145" y="1228674"/>
            <a:ext cx="35227" cy="555813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45253" y="1484784"/>
            <a:ext cx="3576710" cy="827207"/>
          </a:xfrm>
          <a:prstGeom prst="rect">
            <a:avLst/>
          </a:prstGeom>
          <a:solidFill>
            <a:srgbClr val="FF0000">
              <a:alpha val="2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945253" y="2708920"/>
            <a:ext cx="3576710" cy="827207"/>
          </a:xfrm>
          <a:prstGeom prst="rect">
            <a:avLst/>
          </a:prstGeom>
          <a:solidFill>
            <a:srgbClr val="FFC000">
              <a:alpha val="28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938376" y="3816907"/>
            <a:ext cx="3576710" cy="1513576"/>
          </a:xfrm>
          <a:prstGeom prst="rect">
            <a:avLst/>
          </a:prstGeom>
          <a:solidFill>
            <a:srgbClr val="92D050">
              <a:alpha val="28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5237901" y="1423274"/>
            <a:ext cx="4824536" cy="3771955"/>
          </a:xfrm>
          <a:prstGeom prst="rect">
            <a:avLst/>
          </a:prstGeom>
          <a:solidFill>
            <a:srgbClr val="00B0F0">
              <a:alpha val="28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06" y="6587"/>
            <a:ext cx="12168953" cy="861774"/>
          </a:xfrm>
          <a:prstGeom prst="rect">
            <a:avLst/>
          </a:prstGeom>
          <a:solidFill>
            <a:srgbClr val="FFE01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5000" b="1" dirty="0" smtClean="0">
                <a:latin typeface="Agency FB" pitchFamily="34" charset="0"/>
                <a:cs typeface="Aharoni" pitchFamily="2" charset="-79"/>
              </a:rPr>
              <a:t>Global Warming</a:t>
            </a:r>
            <a:endParaRPr lang="id-ID" sz="5000" b="1" dirty="0">
              <a:latin typeface="Agency FB" pitchFamily="34" charset="0"/>
              <a:cs typeface="Aharoni" pitchFamily="2" charset="-79"/>
            </a:endParaRPr>
          </a:p>
        </p:txBody>
      </p:sp>
      <p:pic>
        <p:nvPicPr>
          <p:cNvPr id="7" name="Picture 3" descr="C:\Users\ADMIN\Pictures\head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" y="872168"/>
            <a:ext cx="12188825" cy="733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61" y="-27384"/>
            <a:ext cx="12189670" cy="7936102"/>
          </a:xfrm>
          <a:prstGeom prst="rect">
            <a:avLst/>
          </a:prstGeom>
          <a:solidFill>
            <a:srgbClr val="00A4A4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5" descr="C:\Users\COMPAQ\Documents\unna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745" y="-370839"/>
            <a:ext cx="9733673" cy="7904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1"/>
          <p:cNvSpPr>
            <a:spLocks noGrp="1"/>
          </p:cNvSpPr>
          <p:nvPr>
            <p:ph type="title"/>
          </p:nvPr>
        </p:nvSpPr>
        <p:spPr>
          <a:xfrm>
            <a:off x="549796" y="150837"/>
            <a:ext cx="9793089" cy="595952"/>
          </a:xfrm>
        </p:spPr>
        <p:txBody>
          <a:bodyPr/>
          <a:lstStyle/>
          <a:p>
            <a:r>
              <a:rPr lang="id-ID" altLang="ja-JP" dirty="0" smtClean="0"/>
              <a:t>Numerical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Simulation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7" name="タイトル 11"/>
          <p:cNvSpPr txBox="1">
            <a:spLocks/>
          </p:cNvSpPr>
          <p:nvPr/>
        </p:nvSpPr>
        <p:spPr>
          <a:xfrm>
            <a:off x="5242120" y="859264"/>
            <a:ext cx="38164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Scenarios </a:t>
            </a:r>
            <a:r>
              <a:rPr lang="id-ID" altLang="ja-JP" sz="1800" b="1" i="1" dirty="0" smtClean="0">
                <a:solidFill>
                  <a:schemeClr val="bg1"/>
                </a:solidFill>
                <a:latin typeface="Route 159 Bold" pitchFamily="50" charset="0"/>
              </a:rPr>
              <a:t>used are as follows:</a:t>
            </a:r>
            <a:endParaRPr kumimoji="1" lang="ja-JP" altLang="en-US" sz="1800" b="1" i="1" dirty="0">
              <a:solidFill>
                <a:schemeClr val="bg1"/>
              </a:solidFill>
              <a:latin typeface="Route 159 Bold" pitchFamily="50" charset="0"/>
            </a:endParaRPr>
          </a:p>
        </p:txBody>
      </p:sp>
      <p:sp>
        <p:nvSpPr>
          <p:cNvPr id="8" name="タイトル 11"/>
          <p:cNvSpPr txBox="1">
            <a:spLocks/>
          </p:cNvSpPr>
          <p:nvPr/>
        </p:nvSpPr>
        <p:spPr>
          <a:xfrm>
            <a:off x="552418" y="859264"/>
            <a:ext cx="381642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Initial 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Value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734133" y="835042"/>
            <a:ext cx="35227" cy="555813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5134652" y="1403787"/>
            <a:ext cx="4876800" cy="1844212"/>
          </a:xfrm>
          <a:custGeom>
            <a:avLst/>
            <a:gdLst>
              <a:gd name="connsiteX0" fmla="*/ 0 w 4876800"/>
              <a:gd name="connsiteY0" fmla="*/ 0 h 1249127"/>
              <a:gd name="connsiteX1" fmla="*/ 4876800 w 4876800"/>
              <a:gd name="connsiteY1" fmla="*/ 0 h 1249127"/>
              <a:gd name="connsiteX2" fmla="*/ 4876800 w 4876800"/>
              <a:gd name="connsiteY2" fmla="*/ 1249127 h 1249127"/>
              <a:gd name="connsiteX3" fmla="*/ 0 w 4876800"/>
              <a:gd name="connsiteY3" fmla="*/ 1249127 h 1249127"/>
              <a:gd name="connsiteX4" fmla="*/ 0 w 4876800"/>
              <a:gd name="connsiteY4" fmla="*/ 0 h 1249127"/>
              <a:gd name="connsiteX0" fmla="*/ 0 w 4876800"/>
              <a:gd name="connsiteY0" fmla="*/ 0 h 1728098"/>
              <a:gd name="connsiteX1" fmla="*/ 4876800 w 4876800"/>
              <a:gd name="connsiteY1" fmla="*/ 0 h 1728098"/>
              <a:gd name="connsiteX2" fmla="*/ 4876800 w 4876800"/>
              <a:gd name="connsiteY2" fmla="*/ 1249127 h 1728098"/>
              <a:gd name="connsiteX3" fmla="*/ 2859314 w 4876800"/>
              <a:gd name="connsiteY3" fmla="*/ 1728098 h 1728098"/>
              <a:gd name="connsiteX4" fmla="*/ 0 w 4876800"/>
              <a:gd name="connsiteY4" fmla="*/ 1249127 h 1728098"/>
              <a:gd name="connsiteX5" fmla="*/ 0 w 4876800"/>
              <a:gd name="connsiteY5" fmla="*/ 0 h 1728098"/>
              <a:gd name="connsiteX0" fmla="*/ 0 w 4876800"/>
              <a:gd name="connsiteY0" fmla="*/ 0 h 1728098"/>
              <a:gd name="connsiteX1" fmla="*/ 4876800 w 4876800"/>
              <a:gd name="connsiteY1" fmla="*/ 0 h 1728098"/>
              <a:gd name="connsiteX2" fmla="*/ 4876800 w 4876800"/>
              <a:gd name="connsiteY2" fmla="*/ 1249127 h 1728098"/>
              <a:gd name="connsiteX3" fmla="*/ 2859314 w 4876800"/>
              <a:gd name="connsiteY3" fmla="*/ 1728098 h 1728098"/>
              <a:gd name="connsiteX4" fmla="*/ 0 w 4876800"/>
              <a:gd name="connsiteY4" fmla="*/ 1249127 h 1728098"/>
              <a:gd name="connsiteX5" fmla="*/ 0 w 4876800"/>
              <a:gd name="connsiteY5" fmla="*/ 0 h 1728098"/>
              <a:gd name="connsiteX0" fmla="*/ 0 w 4876800"/>
              <a:gd name="connsiteY0" fmla="*/ 0 h 1728098"/>
              <a:gd name="connsiteX1" fmla="*/ 4876800 w 4876800"/>
              <a:gd name="connsiteY1" fmla="*/ 0 h 1728098"/>
              <a:gd name="connsiteX2" fmla="*/ 4876800 w 4876800"/>
              <a:gd name="connsiteY2" fmla="*/ 1249127 h 1728098"/>
              <a:gd name="connsiteX3" fmla="*/ 2859314 w 4876800"/>
              <a:gd name="connsiteY3" fmla="*/ 1728098 h 1728098"/>
              <a:gd name="connsiteX4" fmla="*/ 0 w 4876800"/>
              <a:gd name="connsiteY4" fmla="*/ 1249127 h 1728098"/>
              <a:gd name="connsiteX5" fmla="*/ 0 w 4876800"/>
              <a:gd name="connsiteY5" fmla="*/ 0 h 1728098"/>
              <a:gd name="connsiteX0" fmla="*/ 0 w 4876800"/>
              <a:gd name="connsiteY0" fmla="*/ 0 h 1844212"/>
              <a:gd name="connsiteX1" fmla="*/ 4876800 w 4876800"/>
              <a:gd name="connsiteY1" fmla="*/ 0 h 1844212"/>
              <a:gd name="connsiteX2" fmla="*/ 4876800 w 4876800"/>
              <a:gd name="connsiteY2" fmla="*/ 1249127 h 1844212"/>
              <a:gd name="connsiteX3" fmla="*/ 3991428 w 4876800"/>
              <a:gd name="connsiteY3" fmla="*/ 1844212 h 1844212"/>
              <a:gd name="connsiteX4" fmla="*/ 0 w 4876800"/>
              <a:gd name="connsiteY4" fmla="*/ 1249127 h 1844212"/>
              <a:gd name="connsiteX5" fmla="*/ 0 w 4876800"/>
              <a:gd name="connsiteY5" fmla="*/ 0 h 1844212"/>
              <a:gd name="connsiteX0" fmla="*/ 0 w 4876800"/>
              <a:gd name="connsiteY0" fmla="*/ 0 h 1844212"/>
              <a:gd name="connsiteX1" fmla="*/ 4876800 w 4876800"/>
              <a:gd name="connsiteY1" fmla="*/ 0 h 1844212"/>
              <a:gd name="connsiteX2" fmla="*/ 4876800 w 4876800"/>
              <a:gd name="connsiteY2" fmla="*/ 1249127 h 1844212"/>
              <a:gd name="connsiteX3" fmla="*/ 3991428 w 4876800"/>
              <a:gd name="connsiteY3" fmla="*/ 1844212 h 1844212"/>
              <a:gd name="connsiteX4" fmla="*/ 0 w 4876800"/>
              <a:gd name="connsiteY4" fmla="*/ 1249127 h 1844212"/>
              <a:gd name="connsiteX5" fmla="*/ 0 w 4876800"/>
              <a:gd name="connsiteY5" fmla="*/ 0 h 1844212"/>
              <a:gd name="connsiteX0" fmla="*/ 0 w 4876800"/>
              <a:gd name="connsiteY0" fmla="*/ 0 h 1844212"/>
              <a:gd name="connsiteX1" fmla="*/ 4876800 w 4876800"/>
              <a:gd name="connsiteY1" fmla="*/ 0 h 1844212"/>
              <a:gd name="connsiteX2" fmla="*/ 4876800 w 4876800"/>
              <a:gd name="connsiteY2" fmla="*/ 1249127 h 1844212"/>
              <a:gd name="connsiteX3" fmla="*/ 3991428 w 4876800"/>
              <a:gd name="connsiteY3" fmla="*/ 1844212 h 1844212"/>
              <a:gd name="connsiteX4" fmla="*/ 0 w 4876800"/>
              <a:gd name="connsiteY4" fmla="*/ 1249127 h 1844212"/>
              <a:gd name="connsiteX5" fmla="*/ 0 w 4876800"/>
              <a:gd name="connsiteY5" fmla="*/ 0 h 1844212"/>
              <a:gd name="connsiteX0" fmla="*/ 0 w 4876800"/>
              <a:gd name="connsiteY0" fmla="*/ 0 h 1844212"/>
              <a:gd name="connsiteX1" fmla="*/ 4876800 w 4876800"/>
              <a:gd name="connsiteY1" fmla="*/ 0 h 1844212"/>
              <a:gd name="connsiteX2" fmla="*/ 4876800 w 4876800"/>
              <a:gd name="connsiteY2" fmla="*/ 1249127 h 1844212"/>
              <a:gd name="connsiteX3" fmla="*/ 3991428 w 4876800"/>
              <a:gd name="connsiteY3" fmla="*/ 1844212 h 1844212"/>
              <a:gd name="connsiteX4" fmla="*/ 1727200 w 4876800"/>
              <a:gd name="connsiteY4" fmla="*/ 1292668 h 1844212"/>
              <a:gd name="connsiteX5" fmla="*/ 0 w 4876800"/>
              <a:gd name="connsiteY5" fmla="*/ 1249127 h 1844212"/>
              <a:gd name="connsiteX6" fmla="*/ 0 w 4876800"/>
              <a:gd name="connsiteY6" fmla="*/ 0 h 1844212"/>
              <a:gd name="connsiteX0" fmla="*/ 0 w 4876800"/>
              <a:gd name="connsiteY0" fmla="*/ 0 h 1844212"/>
              <a:gd name="connsiteX1" fmla="*/ 4876800 w 4876800"/>
              <a:gd name="connsiteY1" fmla="*/ 0 h 1844212"/>
              <a:gd name="connsiteX2" fmla="*/ 4876800 w 4876800"/>
              <a:gd name="connsiteY2" fmla="*/ 1249127 h 1844212"/>
              <a:gd name="connsiteX3" fmla="*/ 3991428 w 4876800"/>
              <a:gd name="connsiteY3" fmla="*/ 1844212 h 1844212"/>
              <a:gd name="connsiteX4" fmla="*/ 1727200 w 4876800"/>
              <a:gd name="connsiteY4" fmla="*/ 1292668 h 1844212"/>
              <a:gd name="connsiteX5" fmla="*/ 0 w 4876800"/>
              <a:gd name="connsiteY5" fmla="*/ 1249127 h 1844212"/>
              <a:gd name="connsiteX6" fmla="*/ 0 w 4876800"/>
              <a:gd name="connsiteY6" fmla="*/ 0 h 184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6800" h="1844212">
                <a:moveTo>
                  <a:pt x="0" y="0"/>
                </a:moveTo>
                <a:lnTo>
                  <a:pt x="4876800" y="0"/>
                </a:lnTo>
                <a:lnTo>
                  <a:pt x="4876800" y="1249127"/>
                </a:lnTo>
                <a:cubicBezTo>
                  <a:pt x="4155924" y="1249127"/>
                  <a:pt x="1359504" y="1060440"/>
                  <a:pt x="3991428" y="1844212"/>
                </a:cubicBezTo>
                <a:cubicBezTo>
                  <a:pt x="3231847" y="1723259"/>
                  <a:pt x="2486781" y="1413621"/>
                  <a:pt x="1727200" y="1292668"/>
                </a:cubicBezTo>
                <a:cubicBezTo>
                  <a:pt x="614439" y="1437811"/>
                  <a:pt x="575733" y="1263641"/>
                  <a:pt x="0" y="12491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388933" y="1547803"/>
                <a:ext cx="4368237" cy="92333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d-I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ctivation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</a:t>
                </a:r>
                <a:r>
                  <a:rPr lang="id-I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that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d-I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ctivation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d-I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d-I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that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d-I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ctivation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  <a:r>
                  <a:rPr lang="id-I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id-ID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imultaneously</a:t>
                </a:r>
                <a:r>
                  <a:rPr lang="en-US" dirty="0" smtClean="0"/>
                  <a:t>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33" y="1547803"/>
                <a:ext cx="4368237" cy="923330"/>
              </a:xfrm>
              <a:prstGeom prst="rect">
                <a:avLst/>
              </a:prstGeom>
              <a:blipFill>
                <a:blip r:embed="rId2"/>
                <a:stretch>
                  <a:fillRect l="-695" t="-3268" b="-91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364886"/>
                  </p:ext>
                </p:extLst>
              </p:nvPr>
            </p:nvGraphicFramePr>
            <p:xfrm>
              <a:off x="645680" y="1403787"/>
              <a:ext cx="3672408" cy="209785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95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VARIAB</a:t>
                          </a:r>
                          <a:r>
                            <a:rPr lang="id-ID" dirty="0" smtClean="0"/>
                            <a:t>L</a:t>
                          </a:r>
                          <a:r>
                            <a:rPr lang="en-US" dirty="0" smtClean="0"/>
                            <a:t>E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INITIAL</a:t>
                          </a:r>
                          <a:r>
                            <a:rPr lang="id-ID" baseline="0" dirty="0" smtClean="0"/>
                            <a:t> VALUE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95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5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3090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957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640000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25391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364886"/>
                  </p:ext>
                </p:extLst>
              </p:nvPr>
            </p:nvGraphicFramePr>
            <p:xfrm>
              <a:off x="645680" y="1403787"/>
              <a:ext cx="3672408" cy="209785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95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VARIAB</a:t>
                          </a:r>
                          <a:r>
                            <a:rPr lang="id-ID" dirty="0" smtClean="0"/>
                            <a:t>L</a:t>
                          </a:r>
                          <a:r>
                            <a:rPr lang="en-US" dirty="0" smtClean="0"/>
                            <a:t>E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INITIAL</a:t>
                          </a:r>
                          <a:r>
                            <a:rPr lang="id-ID" baseline="0" dirty="0" smtClean="0"/>
                            <a:t> VALUE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957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0145" r="-156118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57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0145" r="-156118" b="-2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3090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957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10145" r="-156118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640000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57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10145" r="-156118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d-ID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25391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83915" y="3810271"/>
                <a:ext cx="3995937" cy="1018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𝛿</m:t>
                      </m:r>
                      <m:r>
                        <a:rPr lang="id-ID" i="1">
                          <a:latin typeface="Cambria Math"/>
                        </a:rPr>
                        <m:t>=0.0026</m:t>
                      </m:r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=1 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=3.5 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15" y="3810271"/>
                <a:ext cx="3995937" cy="1018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93528" y="3614112"/>
            <a:ext cx="3576710" cy="1513576"/>
          </a:xfrm>
          <a:prstGeom prst="rect">
            <a:avLst/>
          </a:prstGeom>
          <a:solidFill>
            <a:srgbClr val="FF0000">
              <a:alpha val="2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 animBg="1"/>
      <p:bldP spid="13" grpId="0" animBg="1"/>
      <p:bldP spid="15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Karbon dioksida - kontrol opti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26" y="1195712"/>
            <a:ext cx="7214117" cy="541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タイトル 11"/>
          <p:cNvSpPr txBox="1">
            <a:spLocks/>
          </p:cNvSpPr>
          <p:nvPr/>
        </p:nvSpPr>
        <p:spPr>
          <a:xfrm>
            <a:off x="1125860" y="132673"/>
            <a:ext cx="9793089" cy="5600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Numerical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Simulation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タイトル 11"/>
          <p:cNvSpPr txBox="1">
            <a:spLocks/>
          </p:cNvSpPr>
          <p:nvPr/>
        </p:nvSpPr>
        <p:spPr>
          <a:xfrm>
            <a:off x="1450405" y="780564"/>
            <a:ext cx="6696743" cy="39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Simulation of 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CO</a:t>
            </a:r>
            <a:r>
              <a:rPr lang="id-ID" altLang="ja-JP" sz="1050" b="1" i="1" dirty="0" smtClean="0">
                <a:solidFill>
                  <a:schemeClr val="accent1"/>
                </a:solidFill>
                <a:latin typeface="Route 159 Bold" pitchFamily="50" charset="0"/>
              </a:rPr>
              <a:t>2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 concentrations </a:t>
            </a:r>
            <a:r>
              <a:rPr lang="id-ID" altLang="ja-JP" sz="1800" b="1" i="1" dirty="0">
                <a:solidFill>
                  <a:schemeClr val="accent1"/>
                </a:solidFill>
                <a:latin typeface="Route 159 Bold" pitchFamily="50" charset="0"/>
              </a:rPr>
              <a:t>in the atmosphere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6468180"/>
                  </p:ext>
                </p:extLst>
              </p:nvPr>
            </p:nvGraphicFramePr>
            <p:xfrm>
              <a:off x="2854052" y="2681265"/>
              <a:ext cx="6005398" cy="2213730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30796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57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2746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Condition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CO</a:t>
                          </a:r>
                          <a:r>
                            <a:rPr lang="id-ID" sz="1800" baseline="-25000" dirty="0" smtClean="0">
                              <a:effectLst/>
                            </a:rPr>
                            <a:t>2</a:t>
                          </a:r>
                          <a:r>
                            <a:rPr lang="id-ID" sz="1800" dirty="0" smtClean="0">
                              <a:effectLst/>
                            </a:rPr>
                            <a:t> </a:t>
                          </a:r>
                          <a:r>
                            <a:rPr lang="id-ID" sz="1800" dirty="0">
                              <a:effectLst/>
                            </a:rPr>
                            <a:t>(ppm)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2746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Without controls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602.8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2746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</a:t>
                          </a:r>
                          <a:r>
                            <a:rPr lang="id-ID" sz="1800" dirty="0" smtClean="0">
                              <a:effectLst/>
                            </a:rPr>
                            <a:t>ctivation</a:t>
                          </a:r>
                          <a:r>
                            <a:rPr lang="en-US" sz="18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286.1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2746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</a:t>
                          </a:r>
                          <a:r>
                            <a:rPr lang="id-ID" sz="1800" dirty="0" smtClean="0">
                              <a:effectLst/>
                            </a:rPr>
                            <a:t>ctivation</a:t>
                          </a:r>
                          <a:r>
                            <a:rPr lang="en-US" sz="18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580.9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2746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</a:t>
                          </a:r>
                          <a:r>
                            <a:rPr lang="id-ID" sz="1800" dirty="0" smtClean="0">
                              <a:effectLst/>
                            </a:rPr>
                            <a:t>ctivation</a:t>
                          </a:r>
                          <a:r>
                            <a:rPr lang="en-US" sz="18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smtClean="0">
                              <a:effectLst/>
                            </a:rPr>
                            <a:t>an</a:t>
                          </a:r>
                          <a:r>
                            <a:rPr lang="id-ID" sz="1800" dirty="0" smtClean="0">
                              <a:effectLst/>
                            </a:rPr>
                            <a:t>d</a:t>
                          </a:r>
                          <a:r>
                            <a:rPr lang="en-US" sz="18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276.5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6468180"/>
                  </p:ext>
                </p:extLst>
              </p:nvPr>
            </p:nvGraphicFramePr>
            <p:xfrm>
              <a:off x="2854052" y="2681265"/>
              <a:ext cx="6005398" cy="2213730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30796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57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2746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Condition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CO</a:t>
                          </a:r>
                          <a:r>
                            <a:rPr lang="id-ID" sz="1800" baseline="-25000" dirty="0" smtClean="0">
                              <a:effectLst/>
                            </a:rPr>
                            <a:t>2</a:t>
                          </a:r>
                          <a:r>
                            <a:rPr lang="id-ID" sz="1800" dirty="0" smtClean="0">
                              <a:effectLst/>
                            </a:rPr>
                            <a:t> </a:t>
                          </a:r>
                          <a:r>
                            <a:rPr lang="id-ID" sz="1800" dirty="0">
                              <a:effectLst/>
                            </a:rPr>
                            <a:t>(ppm)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2746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Without controls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602.8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2746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944" r="-95455" b="-215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286.1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2746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2740" r="-95455" b="-1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580.9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2746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2740" r="-95455" b="-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>
                              <a:effectLst/>
                            </a:rPr>
                            <a:t>276.5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タイトル 11"/>
          <p:cNvSpPr txBox="1">
            <a:spLocks/>
          </p:cNvSpPr>
          <p:nvPr/>
        </p:nvSpPr>
        <p:spPr>
          <a:xfrm>
            <a:off x="1450404" y="780563"/>
            <a:ext cx="6696743" cy="39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Comparison of 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CO</a:t>
            </a:r>
            <a:r>
              <a:rPr lang="id-ID" altLang="ja-JP" sz="1050" b="1" i="1" dirty="0" smtClean="0">
                <a:solidFill>
                  <a:schemeClr val="accent1"/>
                </a:solidFill>
                <a:latin typeface="Route 159 Bold" pitchFamily="50" charset="0"/>
              </a:rPr>
              <a:t>2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 concentrations </a:t>
            </a:r>
            <a:r>
              <a:rPr lang="id-ID" altLang="ja-JP" sz="1800" b="1" i="1" dirty="0">
                <a:solidFill>
                  <a:schemeClr val="accent1"/>
                </a:solidFill>
                <a:latin typeface="Route 159 Bold" pitchFamily="50" charset="0"/>
              </a:rPr>
              <a:t>in the atmosphere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04" y="184923"/>
            <a:ext cx="1238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04" y="184923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04" y="184923"/>
            <a:ext cx="1238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04" y="184923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aper And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42" y="1084421"/>
            <a:ext cx="7001372" cy="54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タイトル 11"/>
          <p:cNvSpPr txBox="1">
            <a:spLocks/>
          </p:cNvSpPr>
          <p:nvPr/>
        </p:nvSpPr>
        <p:spPr>
          <a:xfrm>
            <a:off x="1125860" y="145933"/>
            <a:ext cx="9793089" cy="644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Numerical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Simulation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タイトル 11"/>
          <p:cNvSpPr txBox="1">
            <a:spLocks/>
          </p:cNvSpPr>
          <p:nvPr/>
        </p:nvSpPr>
        <p:spPr>
          <a:xfrm>
            <a:off x="1477775" y="727844"/>
            <a:ext cx="6696743" cy="39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Simulation of </a:t>
            </a:r>
            <a:r>
              <a:rPr lang="id-ID" altLang="ja-JP" sz="1800" b="1" i="1" dirty="0">
                <a:solidFill>
                  <a:schemeClr val="accent1"/>
                </a:solidFill>
                <a:latin typeface="Route 159 Bold" pitchFamily="50" charset="0"/>
              </a:rPr>
              <a:t>p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olar ice caps volume 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5777744"/>
                  </p:ext>
                </p:extLst>
              </p:nvPr>
            </p:nvGraphicFramePr>
            <p:xfrm>
              <a:off x="3046789" y="2596152"/>
              <a:ext cx="5998518" cy="2225455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30761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2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5091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Condition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Polar</a:t>
                          </a:r>
                          <a:r>
                            <a:rPr lang="id-ID" sz="1800" baseline="0" dirty="0" smtClean="0">
                              <a:effectLst/>
                            </a:rPr>
                            <a:t> ice caps </a:t>
                          </a:r>
                          <a:r>
                            <a:rPr lang="id-ID" sz="1800" dirty="0" smtClean="0">
                              <a:effectLst/>
                            </a:rPr>
                            <a:t>(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km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id-ID" sz="1800" dirty="0" smtClean="0">
                              <a:effectLst/>
                            </a:rPr>
                            <a:t>)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5091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Without controls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83.58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5091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</a:t>
                          </a:r>
                          <a:r>
                            <a:rPr lang="id-ID" sz="1800" dirty="0" smtClean="0">
                              <a:effectLst/>
                            </a:rPr>
                            <a:t>ctivation</a:t>
                          </a:r>
                          <a:r>
                            <a:rPr lang="en-US" sz="18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1478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5091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</a:t>
                          </a:r>
                          <a:r>
                            <a:rPr lang="id-ID" sz="1800" dirty="0" smtClean="0">
                              <a:effectLst/>
                            </a:rPr>
                            <a:t>ctivation</a:t>
                          </a:r>
                          <a:r>
                            <a:rPr lang="en-US" sz="18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99.88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5091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A</a:t>
                          </a:r>
                          <a:r>
                            <a:rPr lang="id-ID" sz="1800" dirty="0" smtClean="0">
                              <a:effectLst/>
                            </a:rPr>
                            <a:t>ctivation</a:t>
                          </a:r>
                          <a:r>
                            <a:rPr lang="en-US" sz="18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</a:t>
                          </a:r>
                          <a:r>
                            <a:rPr lang="en-US" sz="1800" dirty="0" smtClean="0">
                              <a:effectLst/>
                            </a:rPr>
                            <a:t>an</a:t>
                          </a:r>
                          <a:r>
                            <a:rPr lang="id-ID" sz="1800" dirty="0" smtClean="0">
                              <a:effectLst/>
                            </a:rPr>
                            <a:t>d</a:t>
                          </a:r>
                          <a:r>
                            <a:rPr lang="en-US" sz="18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1614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5777744"/>
                  </p:ext>
                </p:extLst>
              </p:nvPr>
            </p:nvGraphicFramePr>
            <p:xfrm>
              <a:off x="3046789" y="2596152"/>
              <a:ext cx="5998518" cy="2225455"/>
            </p:xfrm>
            <a:graphic>
              <a:graphicData uri="http://schemas.openxmlformats.org/drawingml/2006/table">
                <a:tbl>
                  <a:tblPr firstRow="1" firstCol="1" bandRow="1">
                    <a:tableStyleId>{E8B1032C-EA38-4F05-BA0D-38AFFFC7BED3}</a:tableStyleId>
                  </a:tblPr>
                  <a:tblGrid>
                    <a:gridCol w="30761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23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5091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Condition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Polar</a:t>
                          </a:r>
                          <a:r>
                            <a:rPr lang="id-ID" sz="1800" baseline="0" dirty="0" smtClean="0">
                              <a:effectLst/>
                            </a:rPr>
                            <a:t> ice caps </a:t>
                          </a:r>
                          <a:r>
                            <a:rPr lang="id-ID" sz="1800" dirty="0" smtClean="0">
                              <a:effectLst/>
                            </a:rPr>
                            <a:t>(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km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id-ID" sz="1800" dirty="0" smtClean="0">
                              <a:effectLst/>
                            </a:rPr>
                            <a:t>)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5091"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Without controls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83.58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5091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1351" r="-95644" b="-2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1478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5091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5479" r="-95644" b="-1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</a:rPr>
                            <a:t>99.88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5091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5479" r="-95644" b="-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id-ID" sz="18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1614</a:t>
                          </a:r>
                          <a:endParaRPr lang="id-ID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タイトル 11"/>
          <p:cNvSpPr txBox="1">
            <a:spLocks/>
          </p:cNvSpPr>
          <p:nvPr/>
        </p:nvSpPr>
        <p:spPr>
          <a:xfrm>
            <a:off x="1428085" y="727843"/>
            <a:ext cx="6696743" cy="39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d-ID" altLang="ja-JP" sz="1800" b="1" i="1" dirty="0" smtClean="0">
                <a:latin typeface="Route 159 Bold" pitchFamily="50" charset="0"/>
              </a:rPr>
              <a:t>Comparison of </a:t>
            </a:r>
            <a:r>
              <a:rPr lang="id-ID" altLang="ja-JP" sz="1800" b="1" i="1" dirty="0" smtClean="0">
                <a:solidFill>
                  <a:schemeClr val="accent1"/>
                </a:solidFill>
                <a:latin typeface="Route 159 Bold" pitchFamily="50" charset="0"/>
              </a:rPr>
              <a:t>polarice caps volume</a:t>
            </a:r>
            <a:endParaRPr kumimoji="1" lang="ja-JP" altLang="en-US" sz="1800" b="1" i="1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85" y="316012"/>
            <a:ext cx="1238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85" y="316012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85" y="316012"/>
            <a:ext cx="1238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85" y="316012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1"/>
          <p:cNvSpPr txBox="1">
            <a:spLocks/>
          </p:cNvSpPr>
          <p:nvPr/>
        </p:nvSpPr>
        <p:spPr>
          <a:xfrm>
            <a:off x="981844" y="75993"/>
            <a:ext cx="9793089" cy="7275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Numerical 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Simulation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タイトル 11"/>
              <p:cNvSpPr txBox="1">
                <a:spLocks/>
              </p:cNvSpPr>
              <p:nvPr/>
            </p:nvSpPr>
            <p:spPr>
              <a:xfrm>
                <a:off x="1549460" y="803520"/>
                <a:ext cx="3168351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id-ID" altLang="ja-JP" sz="1600" b="1" i="1" dirty="0" smtClean="0">
                    <a:latin typeface="Route 159 Bold" pitchFamily="50" charset="0"/>
                  </a:rPr>
                  <a:t>Control profile of clean technology options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/>
                          </a:rPr>
                          <m:t>(</m:t>
                        </m:r>
                        <m:r>
                          <a:rPr lang="id-ID" sz="1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d-ID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latin typeface="Cambria Math"/>
                      </a:rPr>
                      <m:t>)</m:t>
                    </m:r>
                  </m:oMath>
                </a14:m>
                <a:endParaRPr kumimoji="1" lang="ja-JP" altLang="en-US" sz="1600" b="1" i="1" dirty="0">
                  <a:solidFill>
                    <a:schemeClr val="accent1"/>
                  </a:solidFill>
                  <a:latin typeface="Route 159 Bold" pitchFamily="50" charset="0"/>
                </a:endParaRPr>
              </a:p>
            </p:txBody>
          </p:sp>
        </mc:Choice>
        <mc:Fallback>
          <p:sp>
            <p:nvSpPr>
              <p:cNvPr id="3" name="タイトル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460" y="803520"/>
                <a:ext cx="3168351" cy="432048"/>
              </a:xfrm>
              <a:prstGeom prst="rect">
                <a:avLst/>
              </a:prstGeom>
              <a:blipFill>
                <a:blip r:embed="rId4"/>
                <a:stretch>
                  <a:fillRect l="-962" t="-21127" r="-1154" b="-352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タイトル 11"/>
              <p:cNvSpPr txBox="1">
                <a:spLocks/>
              </p:cNvSpPr>
              <p:nvPr/>
            </p:nvSpPr>
            <p:spPr>
              <a:xfrm>
                <a:off x="5950396" y="803520"/>
                <a:ext cx="4103047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id-ID" altLang="ja-JP" sz="1600" b="1" i="1" dirty="0" smtClean="0">
                    <a:latin typeface="Route 159 Bold" pitchFamily="50" charset="0"/>
                  </a:rPr>
                  <a:t>Control profile of reforestation effort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/>
                          </a:rPr>
                          <m:t>(</m:t>
                        </m:r>
                        <m:r>
                          <a:rPr lang="id-ID" sz="1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d-ID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d-ID" sz="1600" i="1">
                        <a:latin typeface="Cambria Math"/>
                      </a:rPr>
                      <m:t>)</m:t>
                    </m:r>
                  </m:oMath>
                </a14:m>
                <a:endParaRPr kumimoji="1" lang="ja-JP" altLang="en-US" sz="1600" b="1" i="1" dirty="0">
                  <a:solidFill>
                    <a:schemeClr val="accent1"/>
                  </a:solidFill>
                  <a:latin typeface="Route 159 Bold" pitchFamily="50" charset="0"/>
                </a:endParaRPr>
              </a:p>
            </p:txBody>
          </p:sp>
        </mc:Choice>
        <mc:Fallback>
          <p:sp>
            <p:nvSpPr>
              <p:cNvPr id="4" name="タイトル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803520"/>
                <a:ext cx="4103047" cy="432048"/>
              </a:xfrm>
              <a:prstGeom prst="rect">
                <a:avLst/>
              </a:prstGeom>
              <a:blipFill>
                <a:blip r:embed="rId5"/>
                <a:stretch>
                  <a:fillRect l="-743" t="-21127" r="-892" b="-352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666877" y="5455105"/>
            <a:ext cx="3967480" cy="1148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altLang="en-US" dirty="0" smtClean="0">
                <a:solidFill>
                  <a:schemeClr val="bg1"/>
                </a:solidFill>
                <a:latin typeface="Cooper Black" panose="0208090404030B020404" charset="0"/>
              </a:rPr>
              <a:t>The objective functional (Billion US$)</a:t>
            </a:r>
            <a:endParaRPr lang="id-ID" altLang="en-US" dirty="0">
              <a:solidFill>
                <a:schemeClr val="bg1"/>
              </a:solidFill>
              <a:latin typeface="Cooper Black" panose="0208090404030B020404" charset="0"/>
            </a:endParaRPr>
          </a:p>
          <a:p>
            <a:pPr algn="ctr"/>
            <a:r>
              <a:rPr lang="id-ID" alt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 = </a:t>
            </a:r>
            <a:r>
              <a:rPr lang="id-ID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281870</a:t>
            </a:r>
            <a:r>
              <a:rPr lang="id-ID" alt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d-ID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174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1320000">
            <a:off x="5056508" y="5322006"/>
            <a:ext cx="644525" cy="642620"/>
          </a:xfrm>
          <a:custGeom>
            <a:avLst/>
            <a:gdLst>
              <a:gd name="T0" fmla="*/ 89 w 93"/>
              <a:gd name="T1" fmla="*/ 0 h 88"/>
              <a:gd name="T2" fmla="*/ 93 w 93"/>
              <a:gd name="T3" fmla="*/ 5 h 88"/>
              <a:gd name="T4" fmla="*/ 93 w 93"/>
              <a:gd name="T5" fmla="*/ 74 h 88"/>
              <a:gd name="T6" fmla="*/ 81 w 93"/>
              <a:gd name="T7" fmla="*/ 74 h 88"/>
              <a:gd name="T8" fmla="*/ 82 w 93"/>
              <a:gd name="T9" fmla="*/ 65 h 88"/>
              <a:gd name="T10" fmla="*/ 84 w 93"/>
              <a:gd name="T11" fmla="*/ 10 h 88"/>
              <a:gd name="T12" fmla="*/ 10 w 93"/>
              <a:gd name="T13" fmla="*/ 65 h 88"/>
              <a:gd name="T14" fmla="*/ 48 w 93"/>
              <a:gd name="T15" fmla="*/ 72 h 88"/>
              <a:gd name="T16" fmla="*/ 5 w 93"/>
              <a:gd name="T17" fmla="*/ 74 h 88"/>
              <a:gd name="T18" fmla="*/ 0 w 93"/>
              <a:gd name="T19" fmla="*/ 69 h 88"/>
              <a:gd name="T20" fmla="*/ 0 w 93"/>
              <a:gd name="T21" fmla="*/ 0 h 88"/>
              <a:gd name="T22" fmla="*/ 64 w 93"/>
              <a:gd name="T23" fmla="*/ 51 h 88"/>
              <a:gd name="T24" fmla="*/ 55 w 93"/>
              <a:gd name="T25" fmla="*/ 71 h 88"/>
              <a:gd name="T26" fmla="*/ 57 w 93"/>
              <a:gd name="T27" fmla="*/ 82 h 88"/>
              <a:gd name="T28" fmla="*/ 64 w 93"/>
              <a:gd name="T29" fmla="*/ 78 h 88"/>
              <a:gd name="T30" fmla="*/ 72 w 93"/>
              <a:gd name="T31" fmla="*/ 84 h 88"/>
              <a:gd name="T32" fmla="*/ 74 w 93"/>
              <a:gd name="T33" fmla="*/ 71 h 88"/>
              <a:gd name="T34" fmla="*/ 64 w 93"/>
              <a:gd name="T35" fmla="*/ 51 h 88"/>
              <a:gd name="T36" fmla="*/ 64 w 93"/>
              <a:gd name="T37" fmla="*/ 69 h 88"/>
              <a:gd name="T38" fmla="*/ 64 w 93"/>
              <a:gd name="T39" fmla="*/ 72 h 88"/>
              <a:gd name="T40" fmla="*/ 62 w 93"/>
              <a:gd name="T41" fmla="*/ 55 h 88"/>
              <a:gd name="T42" fmla="*/ 71 w 93"/>
              <a:gd name="T43" fmla="*/ 64 h 88"/>
              <a:gd name="T44" fmla="*/ 62 w 93"/>
              <a:gd name="T45" fmla="*/ 55 h 88"/>
              <a:gd name="T46" fmla="*/ 18 w 93"/>
              <a:gd name="T47" fmla="*/ 46 h 88"/>
              <a:gd name="T48" fmla="*/ 77 w 93"/>
              <a:gd name="T49" fmla="*/ 41 h 88"/>
              <a:gd name="T50" fmla="*/ 47 w 93"/>
              <a:gd name="T51" fmla="*/ 29 h 88"/>
              <a:gd name="T52" fmla="*/ 77 w 93"/>
              <a:gd name="T53" fmla="*/ 34 h 88"/>
              <a:gd name="T54" fmla="*/ 47 w 93"/>
              <a:gd name="T55" fmla="*/ 29 h 88"/>
              <a:gd name="T56" fmla="*/ 47 w 93"/>
              <a:gd name="T57" fmla="*/ 22 h 88"/>
              <a:gd name="T58" fmla="*/ 77 w 93"/>
              <a:gd name="T59" fmla="*/ 17 h 88"/>
              <a:gd name="T60" fmla="*/ 18 w 93"/>
              <a:gd name="T61" fmla="*/ 17 h 88"/>
              <a:gd name="T62" fmla="*/ 40 w 93"/>
              <a:gd name="T63" fmla="*/ 35 h 88"/>
              <a:gd name="T64" fmla="*/ 18 w 93"/>
              <a:gd name="T65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3" h="88">
                <a:moveTo>
                  <a:pt x="5" y="0"/>
                </a:moveTo>
                <a:cubicBezTo>
                  <a:pt x="89" y="0"/>
                  <a:pt x="89" y="0"/>
                  <a:pt x="89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5"/>
                  <a:pt x="93" y="5"/>
                  <a:pt x="93" y="5"/>
                </a:cubicBezTo>
                <a:cubicBezTo>
                  <a:pt x="93" y="69"/>
                  <a:pt x="93" y="69"/>
                  <a:pt x="93" y="69"/>
                </a:cubicBezTo>
                <a:cubicBezTo>
                  <a:pt x="93" y="74"/>
                  <a:pt x="93" y="74"/>
                  <a:pt x="93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0" y="72"/>
                  <a:pt x="80" y="72"/>
                  <a:pt x="80" y="72"/>
                </a:cubicBezTo>
                <a:cubicBezTo>
                  <a:pt x="81" y="69"/>
                  <a:pt x="82" y="67"/>
                  <a:pt x="82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4" y="10"/>
                  <a:pt x="84" y="10"/>
                  <a:pt x="84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65"/>
                  <a:pt x="10" y="65"/>
                  <a:pt x="10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7"/>
                  <a:pt x="47" y="69"/>
                  <a:pt x="48" y="72"/>
                </a:cubicBezTo>
                <a:cubicBezTo>
                  <a:pt x="47" y="74"/>
                  <a:pt x="47" y="74"/>
                  <a:pt x="47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64" y="51"/>
                </a:moveTo>
                <a:cubicBezTo>
                  <a:pt x="57" y="51"/>
                  <a:pt x="52" y="56"/>
                  <a:pt x="52" y="63"/>
                </a:cubicBezTo>
                <a:cubicBezTo>
                  <a:pt x="52" y="66"/>
                  <a:pt x="53" y="69"/>
                  <a:pt x="55" y="71"/>
                </a:cubicBezTo>
                <a:cubicBezTo>
                  <a:pt x="50" y="82"/>
                  <a:pt x="50" y="82"/>
                  <a:pt x="5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61" y="86"/>
                  <a:pt x="61" y="86"/>
                  <a:pt x="61" y="86"/>
                </a:cubicBezTo>
                <a:cubicBezTo>
                  <a:pt x="64" y="78"/>
                  <a:pt x="64" y="78"/>
                  <a:pt x="64" y="78"/>
                </a:cubicBezTo>
                <a:cubicBezTo>
                  <a:pt x="68" y="88"/>
                  <a:pt x="68" y="88"/>
                  <a:pt x="68" y="88"/>
                </a:cubicBezTo>
                <a:cubicBezTo>
                  <a:pt x="72" y="84"/>
                  <a:pt x="72" y="84"/>
                  <a:pt x="72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4" y="71"/>
                  <a:pt x="74" y="71"/>
                  <a:pt x="74" y="71"/>
                </a:cubicBezTo>
                <a:cubicBezTo>
                  <a:pt x="75" y="69"/>
                  <a:pt x="76" y="66"/>
                  <a:pt x="76" y="63"/>
                </a:cubicBezTo>
                <a:cubicBezTo>
                  <a:pt x="76" y="56"/>
                  <a:pt x="71" y="51"/>
                  <a:pt x="64" y="51"/>
                </a:cubicBezTo>
                <a:close/>
                <a:moveTo>
                  <a:pt x="71" y="67"/>
                </a:moveTo>
                <a:cubicBezTo>
                  <a:pt x="69" y="68"/>
                  <a:pt x="67" y="69"/>
                  <a:pt x="64" y="69"/>
                </a:cubicBezTo>
                <a:cubicBezTo>
                  <a:pt x="62" y="69"/>
                  <a:pt x="59" y="68"/>
                  <a:pt x="57" y="67"/>
                </a:cubicBezTo>
                <a:cubicBezTo>
                  <a:pt x="58" y="69"/>
                  <a:pt x="61" y="72"/>
                  <a:pt x="64" y="72"/>
                </a:cubicBezTo>
                <a:cubicBezTo>
                  <a:pt x="67" y="72"/>
                  <a:pt x="70" y="70"/>
                  <a:pt x="71" y="67"/>
                </a:cubicBezTo>
                <a:close/>
                <a:moveTo>
                  <a:pt x="62" y="55"/>
                </a:moveTo>
                <a:cubicBezTo>
                  <a:pt x="64" y="55"/>
                  <a:pt x="66" y="56"/>
                  <a:pt x="68" y="58"/>
                </a:cubicBezTo>
                <a:cubicBezTo>
                  <a:pt x="70" y="60"/>
                  <a:pt x="71" y="62"/>
                  <a:pt x="71" y="64"/>
                </a:cubicBezTo>
                <a:cubicBezTo>
                  <a:pt x="73" y="62"/>
                  <a:pt x="72" y="58"/>
                  <a:pt x="70" y="56"/>
                </a:cubicBezTo>
                <a:cubicBezTo>
                  <a:pt x="68" y="54"/>
                  <a:pt x="65" y="54"/>
                  <a:pt x="62" y="55"/>
                </a:cubicBezTo>
                <a:close/>
                <a:moveTo>
                  <a:pt x="18" y="41"/>
                </a:moveTo>
                <a:cubicBezTo>
                  <a:pt x="18" y="46"/>
                  <a:pt x="18" y="46"/>
                  <a:pt x="18" y="46"/>
                </a:cubicBezTo>
                <a:cubicBezTo>
                  <a:pt x="77" y="46"/>
                  <a:pt x="77" y="46"/>
                  <a:pt x="77" y="46"/>
                </a:cubicBezTo>
                <a:cubicBezTo>
                  <a:pt x="77" y="41"/>
                  <a:pt x="77" y="41"/>
                  <a:pt x="77" y="41"/>
                </a:cubicBezTo>
                <a:cubicBezTo>
                  <a:pt x="18" y="41"/>
                  <a:pt x="18" y="41"/>
                  <a:pt x="18" y="41"/>
                </a:cubicBezTo>
                <a:close/>
                <a:moveTo>
                  <a:pt x="47" y="29"/>
                </a:moveTo>
                <a:cubicBezTo>
                  <a:pt x="47" y="34"/>
                  <a:pt x="47" y="34"/>
                  <a:pt x="4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29"/>
                  <a:pt x="77" y="29"/>
                  <a:pt x="77" y="29"/>
                </a:cubicBezTo>
                <a:cubicBezTo>
                  <a:pt x="47" y="29"/>
                  <a:pt x="47" y="29"/>
                  <a:pt x="47" y="29"/>
                </a:cubicBezTo>
                <a:close/>
                <a:moveTo>
                  <a:pt x="47" y="17"/>
                </a:moveTo>
                <a:cubicBezTo>
                  <a:pt x="47" y="22"/>
                  <a:pt x="47" y="22"/>
                  <a:pt x="47" y="22"/>
                </a:cubicBezTo>
                <a:cubicBezTo>
                  <a:pt x="77" y="22"/>
                  <a:pt x="77" y="22"/>
                  <a:pt x="77" y="22"/>
                </a:cubicBezTo>
                <a:cubicBezTo>
                  <a:pt x="77" y="17"/>
                  <a:pt x="77" y="17"/>
                  <a:pt x="77" y="17"/>
                </a:cubicBezTo>
                <a:cubicBezTo>
                  <a:pt x="47" y="17"/>
                  <a:pt x="47" y="17"/>
                  <a:pt x="47" y="17"/>
                </a:cubicBezTo>
                <a:close/>
                <a:moveTo>
                  <a:pt x="18" y="17"/>
                </a:moveTo>
                <a:cubicBezTo>
                  <a:pt x="18" y="35"/>
                  <a:pt x="18" y="35"/>
                  <a:pt x="18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17"/>
                  <a:pt x="40" y="17"/>
                  <a:pt x="40" y="17"/>
                </a:cubicBezTo>
                <a:lnTo>
                  <a:pt x="18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80296" tIns="40148" rIns="80296" bIns="40148"/>
          <a:lstStyle/>
          <a:p>
            <a:pPr>
              <a:defRPr/>
            </a:pPr>
            <a:endParaRPr lang="zh-CN" altLang="en-US" sz="158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85963" y="5451788"/>
            <a:ext cx="3967480" cy="1148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altLang="en-US" dirty="0">
                <a:solidFill>
                  <a:schemeClr val="bg1"/>
                </a:solidFill>
                <a:latin typeface="Cooper Black" panose="0208090404030B020404" charset="0"/>
              </a:rPr>
              <a:t>The objective functional </a:t>
            </a:r>
            <a:r>
              <a:rPr lang="id-ID" altLang="en-US" dirty="0" smtClean="0">
                <a:solidFill>
                  <a:schemeClr val="bg1"/>
                </a:solidFill>
                <a:latin typeface="Cooper Black" panose="0208090404030B020404" charset="0"/>
              </a:rPr>
              <a:t>(Billion </a:t>
            </a:r>
            <a:r>
              <a:rPr lang="id-ID" altLang="en-US" dirty="0">
                <a:solidFill>
                  <a:schemeClr val="bg1"/>
                </a:solidFill>
                <a:latin typeface="Cooper Black" panose="0208090404030B020404" charset="0"/>
              </a:rPr>
              <a:t>US$)</a:t>
            </a:r>
          </a:p>
          <a:p>
            <a:pPr algn="ctr"/>
            <a:r>
              <a:rPr lang="id-ID" alt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 = </a:t>
            </a:r>
            <a:r>
              <a:rPr lang="id-ID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552670</a:t>
            </a:r>
            <a:r>
              <a:rPr lang="id-ID" alt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d-ID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174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rot="1320000">
            <a:off x="9475594" y="5318689"/>
            <a:ext cx="644525" cy="642620"/>
          </a:xfrm>
          <a:custGeom>
            <a:avLst/>
            <a:gdLst>
              <a:gd name="T0" fmla="*/ 89 w 93"/>
              <a:gd name="T1" fmla="*/ 0 h 88"/>
              <a:gd name="T2" fmla="*/ 93 w 93"/>
              <a:gd name="T3" fmla="*/ 5 h 88"/>
              <a:gd name="T4" fmla="*/ 93 w 93"/>
              <a:gd name="T5" fmla="*/ 74 h 88"/>
              <a:gd name="T6" fmla="*/ 81 w 93"/>
              <a:gd name="T7" fmla="*/ 74 h 88"/>
              <a:gd name="T8" fmla="*/ 82 w 93"/>
              <a:gd name="T9" fmla="*/ 65 h 88"/>
              <a:gd name="T10" fmla="*/ 84 w 93"/>
              <a:gd name="T11" fmla="*/ 10 h 88"/>
              <a:gd name="T12" fmla="*/ 10 w 93"/>
              <a:gd name="T13" fmla="*/ 65 h 88"/>
              <a:gd name="T14" fmla="*/ 48 w 93"/>
              <a:gd name="T15" fmla="*/ 72 h 88"/>
              <a:gd name="T16" fmla="*/ 5 w 93"/>
              <a:gd name="T17" fmla="*/ 74 h 88"/>
              <a:gd name="T18" fmla="*/ 0 w 93"/>
              <a:gd name="T19" fmla="*/ 69 h 88"/>
              <a:gd name="T20" fmla="*/ 0 w 93"/>
              <a:gd name="T21" fmla="*/ 0 h 88"/>
              <a:gd name="T22" fmla="*/ 64 w 93"/>
              <a:gd name="T23" fmla="*/ 51 h 88"/>
              <a:gd name="T24" fmla="*/ 55 w 93"/>
              <a:gd name="T25" fmla="*/ 71 h 88"/>
              <a:gd name="T26" fmla="*/ 57 w 93"/>
              <a:gd name="T27" fmla="*/ 82 h 88"/>
              <a:gd name="T28" fmla="*/ 64 w 93"/>
              <a:gd name="T29" fmla="*/ 78 h 88"/>
              <a:gd name="T30" fmla="*/ 72 w 93"/>
              <a:gd name="T31" fmla="*/ 84 h 88"/>
              <a:gd name="T32" fmla="*/ 74 w 93"/>
              <a:gd name="T33" fmla="*/ 71 h 88"/>
              <a:gd name="T34" fmla="*/ 64 w 93"/>
              <a:gd name="T35" fmla="*/ 51 h 88"/>
              <a:gd name="T36" fmla="*/ 64 w 93"/>
              <a:gd name="T37" fmla="*/ 69 h 88"/>
              <a:gd name="T38" fmla="*/ 64 w 93"/>
              <a:gd name="T39" fmla="*/ 72 h 88"/>
              <a:gd name="T40" fmla="*/ 62 w 93"/>
              <a:gd name="T41" fmla="*/ 55 h 88"/>
              <a:gd name="T42" fmla="*/ 71 w 93"/>
              <a:gd name="T43" fmla="*/ 64 h 88"/>
              <a:gd name="T44" fmla="*/ 62 w 93"/>
              <a:gd name="T45" fmla="*/ 55 h 88"/>
              <a:gd name="T46" fmla="*/ 18 w 93"/>
              <a:gd name="T47" fmla="*/ 46 h 88"/>
              <a:gd name="T48" fmla="*/ 77 w 93"/>
              <a:gd name="T49" fmla="*/ 41 h 88"/>
              <a:gd name="T50" fmla="*/ 47 w 93"/>
              <a:gd name="T51" fmla="*/ 29 h 88"/>
              <a:gd name="T52" fmla="*/ 77 w 93"/>
              <a:gd name="T53" fmla="*/ 34 h 88"/>
              <a:gd name="T54" fmla="*/ 47 w 93"/>
              <a:gd name="T55" fmla="*/ 29 h 88"/>
              <a:gd name="T56" fmla="*/ 47 w 93"/>
              <a:gd name="T57" fmla="*/ 22 h 88"/>
              <a:gd name="T58" fmla="*/ 77 w 93"/>
              <a:gd name="T59" fmla="*/ 17 h 88"/>
              <a:gd name="T60" fmla="*/ 18 w 93"/>
              <a:gd name="T61" fmla="*/ 17 h 88"/>
              <a:gd name="T62" fmla="*/ 40 w 93"/>
              <a:gd name="T63" fmla="*/ 35 h 88"/>
              <a:gd name="T64" fmla="*/ 18 w 93"/>
              <a:gd name="T65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3" h="88">
                <a:moveTo>
                  <a:pt x="5" y="0"/>
                </a:moveTo>
                <a:cubicBezTo>
                  <a:pt x="89" y="0"/>
                  <a:pt x="89" y="0"/>
                  <a:pt x="89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5"/>
                  <a:pt x="93" y="5"/>
                  <a:pt x="93" y="5"/>
                </a:cubicBezTo>
                <a:cubicBezTo>
                  <a:pt x="93" y="69"/>
                  <a:pt x="93" y="69"/>
                  <a:pt x="93" y="69"/>
                </a:cubicBezTo>
                <a:cubicBezTo>
                  <a:pt x="93" y="74"/>
                  <a:pt x="93" y="74"/>
                  <a:pt x="93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0" y="72"/>
                  <a:pt x="80" y="72"/>
                  <a:pt x="80" y="72"/>
                </a:cubicBezTo>
                <a:cubicBezTo>
                  <a:pt x="81" y="69"/>
                  <a:pt x="82" y="67"/>
                  <a:pt x="82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4" y="10"/>
                  <a:pt x="84" y="10"/>
                  <a:pt x="84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65"/>
                  <a:pt x="10" y="65"/>
                  <a:pt x="10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7"/>
                  <a:pt x="47" y="69"/>
                  <a:pt x="48" y="72"/>
                </a:cubicBezTo>
                <a:cubicBezTo>
                  <a:pt x="47" y="74"/>
                  <a:pt x="47" y="74"/>
                  <a:pt x="47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64" y="51"/>
                </a:moveTo>
                <a:cubicBezTo>
                  <a:pt x="57" y="51"/>
                  <a:pt x="52" y="56"/>
                  <a:pt x="52" y="63"/>
                </a:cubicBezTo>
                <a:cubicBezTo>
                  <a:pt x="52" y="66"/>
                  <a:pt x="53" y="69"/>
                  <a:pt x="55" y="71"/>
                </a:cubicBezTo>
                <a:cubicBezTo>
                  <a:pt x="50" y="82"/>
                  <a:pt x="50" y="82"/>
                  <a:pt x="5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61" y="86"/>
                  <a:pt x="61" y="86"/>
                  <a:pt x="61" y="86"/>
                </a:cubicBezTo>
                <a:cubicBezTo>
                  <a:pt x="64" y="78"/>
                  <a:pt x="64" y="78"/>
                  <a:pt x="64" y="78"/>
                </a:cubicBezTo>
                <a:cubicBezTo>
                  <a:pt x="68" y="88"/>
                  <a:pt x="68" y="88"/>
                  <a:pt x="68" y="88"/>
                </a:cubicBezTo>
                <a:cubicBezTo>
                  <a:pt x="72" y="84"/>
                  <a:pt x="72" y="84"/>
                  <a:pt x="72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4" y="71"/>
                  <a:pt x="74" y="71"/>
                  <a:pt x="74" y="71"/>
                </a:cubicBezTo>
                <a:cubicBezTo>
                  <a:pt x="75" y="69"/>
                  <a:pt x="76" y="66"/>
                  <a:pt x="76" y="63"/>
                </a:cubicBezTo>
                <a:cubicBezTo>
                  <a:pt x="76" y="56"/>
                  <a:pt x="71" y="51"/>
                  <a:pt x="64" y="51"/>
                </a:cubicBezTo>
                <a:close/>
                <a:moveTo>
                  <a:pt x="71" y="67"/>
                </a:moveTo>
                <a:cubicBezTo>
                  <a:pt x="69" y="68"/>
                  <a:pt x="67" y="69"/>
                  <a:pt x="64" y="69"/>
                </a:cubicBezTo>
                <a:cubicBezTo>
                  <a:pt x="62" y="69"/>
                  <a:pt x="59" y="68"/>
                  <a:pt x="57" y="67"/>
                </a:cubicBezTo>
                <a:cubicBezTo>
                  <a:pt x="58" y="69"/>
                  <a:pt x="61" y="72"/>
                  <a:pt x="64" y="72"/>
                </a:cubicBezTo>
                <a:cubicBezTo>
                  <a:pt x="67" y="72"/>
                  <a:pt x="70" y="70"/>
                  <a:pt x="71" y="67"/>
                </a:cubicBezTo>
                <a:close/>
                <a:moveTo>
                  <a:pt x="62" y="55"/>
                </a:moveTo>
                <a:cubicBezTo>
                  <a:pt x="64" y="55"/>
                  <a:pt x="66" y="56"/>
                  <a:pt x="68" y="58"/>
                </a:cubicBezTo>
                <a:cubicBezTo>
                  <a:pt x="70" y="60"/>
                  <a:pt x="71" y="62"/>
                  <a:pt x="71" y="64"/>
                </a:cubicBezTo>
                <a:cubicBezTo>
                  <a:pt x="73" y="62"/>
                  <a:pt x="72" y="58"/>
                  <a:pt x="70" y="56"/>
                </a:cubicBezTo>
                <a:cubicBezTo>
                  <a:pt x="68" y="54"/>
                  <a:pt x="65" y="54"/>
                  <a:pt x="62" y="55"/>
                </a:cubicBezTo>
                <a:close/>
                <a:moveTo>
                  <a:pt x="18" y="41"/>
                </a:moveTo>
                <a:cubicBezTo>
                  <a:pt x="18" y="46"/>
                  <a:pt x="18" y="46"/>
                  <a:pt x="18" y="46"/>
                </a:cubicBezTo>
                <a:cubicBezTo>
                  <a:pt x="77" y="46"/>
                  <a:pt x="77" y="46"/>
                  <a:pt x="77" y="46"/>
                </a:cubicBezTo>
                <a:cubicBezTo>
                  <a:pt x="77" y="41"/>
                  <a:pt x="77" y="41"/>
                  <a:pt x="77" y="41"/>
                </a:cubicBezTo>
                <a:cubicBezTo>
                  <a:pt x="18" y="41"/>
                  <a:pt x="18" y="41"/>
                  <a:pt x="18" y="41"/>
                </a:cubicBezTo>
                <a:close/>
                <a:moveTo>
                  <a:pt x="47" y="29"/>
                </a:moveTo>
                <a:cubicBezTo>
                  <a:pt x="47" y="34"/>
                  <a:pt x="47" y="34"/>
                  <a:pt x="4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29"/>
                  <a:pt x="77" y="29"/>
                  <a:pt x="77" y="29"/>
                </a:cubicBezTo>
                <a:cubicBezTo>
                  <a:pt x="47" y="29"/>
                  <a:pt x="47" y="29"/>
                  <a:pt x="47" y="29"/>
                </a:cubicBezTo>
                <a:close/>
                <a:moveTo>
                  <a:pt x="47" y="17"/>
                </a:moveTo>
                <a:cubicBezTo>
                  <a:pt x="47" y="22"/>
                  <a:pt x="47" y="22"/>
                  <a:pt x="47" y="22"/>
                </a:cubicBezTo>
                <a:cubicBezTo>
                  <a:pt x="77" y="22"/>
                  <a:pt x="77" y="22"/>
                  <a:pt x="77" y="22"/>
                </a:cubicBezTo>
                <a:cubicBezTo>
                  <a:pt x="77" y="17"/>
                  <a:pt x="77" y="17"/>
                  <a:pt x="77" y="17"/>
                </a:cubicBezTo>
                <a:cubicBezTo>
                  <a:pt x="47" y="17"/>
                  <a:pt x="47" y="17"/>
                  <a:pt x="47" y="17"/>
                </a:cubicBezTo>
                <a:close/>
                <a:moveTo>
                  <a:pt x="18" y="17"/>
                </a:moveTo>
                <a:cubicBezTo>
                  <a:pt x="18" y="35"/>
                  <a:pt x="18" y="35"/>
                  <a:pt x="18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17"/>
                  <a:pt x="40" y="17"/>
                  <a:pt x="40" y="17"/>
                </a:cubicBezTo>
                <a:lnTo>
                  <a:pt x="18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80296" tIns="40148" rIns="80296" bIns="40148"/>
          <a:lstStyle/>
          <a:p>
            <a:pPr>
              <a:defRPr/>
            </a:pPr>
            <a:endParaRPr lang="zh-CN" altLang="en-US" sz="1580">
              <a:solidFill>
                <a:prstClr val="black"/>
              </a:solidFill>
            </a:endParaRPr>
          </a:p>
        </p:txBody>
      </p:sp>
      <p:pic>
        <p:nvPicPr>
          <p:cNvPr id="9" name="Picture 2" descr="PF Kontrol u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07" y="1597630"/>
            <a:ext cx="4625851" cy="351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PF Kontrol u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32" y="1565508"/>
            <a:ext cx="4616556" cy="355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32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1"/>
          <p:cNvSpPr txBox="1">
            <a:spLocks/>
          </p:cNvSpPr>
          <p:nvPr/>
        </p:nvSpPr>
        <p:spPr>
          <a:xfrm>
            <a:off x="1053852" y="260649"/>
            <a:ext cx="9793089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dirty="0" smtClean="0"/>
              <a:t>Numerical 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Simulation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タイトル 11"/>
              <p:cNvSpPr txBox="1">
                <a:spLocks/>
              </p:cNvSpPr>
              <p:nvPr/>
            </p:nvSpPr>
            <p:spPr>
              <a:xfrm>
                <a:off x="1345377" y="1039727"/>
                <a:ext cx="4794540" cy="72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id-ID" altLang="ja-JP" sz="1600" b="1" i="1" dirty="0" smtClean="0">
                    <a:latin typeface="Route 159 Bold" pitchFamily="50" charset="0"/>
                  </a:rPr>
                  <a:t>Control profiles of clean technology options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/>
                          </a:rPr>
                          <m:t>(</m:t>
                        </m:r>
                        <m:r>
                          <a:rPr lang="id-ID" sz="1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d-ID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latin typeface="Cambria Math"/>
                      </a:rPr>
                      <m:t>)</m:t>
                    </m:r>
                    <m:r>
                      <a:rPr lang="id-ID" sz="1600" b="1" i="1" smtClean="0">
                        <a:latin typeface="Cambria Math"/>
                      </a:rPr>
                      <m:t> </m:t>
                    </m:r>
                    <m:r>
                      <a:rPr lang="id-ID" sz="1600" b="1" i="1" smtClean="0">
                        <a:latin typeface="Cambria Math"/>
                      </a:rPr>
                      <m:t>𝒂𝒏𝒅</m:t>
                    </m:r>
                    <m:r>
                      <a:rPr lang="id-ID" sz="1600" b="1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id-ID" sz="1600" b="1" i="1" smtClean="0">
                        <a:latin typeface="Cambria Math"/>
                      </a:rPr>
                      <m:t>r</m:t>
                    </m:r>
                    <m:r>
                      <m:rPr>
                        <m:nor/>
                      </m:rPr>
                      <a:rPr lang="id-ID" altLang="ja-JP" sz="1600" b="1" i="1" dirty="0">
                        <a:latin typeface="Route 159 Bold" pitchFamily="50" charset="0"/>
                      </a:rPr>
                      <m:t>eforestation</m:t>
                    </m:r>
                    <m:r>
                      <m:rPr>
                        <m:nor/>
                      </m:rPr>
                      <a:rPr lang="id-ID" altLang="ja-JP" sz="1600" b="1" i="1" dirty="0">
                        <a:latin typeface="Route 159 Bold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id-ID" altLang="ja-JP" sz="1600" b="1" i="1" dirty="0" smtClean="0">
                        <a:latin typeface="Route 159 Bold" pitchFamily="50" charset="0"/>
                      </a:rPr>
                      <m:t>eff</m:t>
                    </m:r>
                    <m:r>
                      <a:rPr lang="id-ID" altLang="ja-JP" sz="1600" b="0" i="1" dirty="0" smtClean="0">
                        <a:latin typeface="Cambria Math" panose="02040503050406030204" pitchFamily="18" charset="0"/>
                      </a:rPr>
                      <m:t>𝑜𝑟𝑡</m:t>
                    </m:r>
                    <m:r>
                      <a:rPr lang="id-ID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/>
                          </a:rPr>
                          <m:t>(</m:t>
                        </m:r>
                        <m:r>
                          <a:rPr lang="id-ID" sz="1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d-ID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d-ID" sz="1600" i="1">
                        <a:latin typeface="Cambria Math"/>
                      </a:rPr>
                      <m:t>)</m:t>
                    </m:r>
                  </m:oMath>
                </a14:m>
                <a:endParaRPr kumimoji="1" lang="ja-JP" altLang="en-US" sz="1600" b="1" i="1" dirty="0">
                  <a:solidFill>
                    <a:schemeClr val="accent1"/>
                  </a:solidFill>
                  <a:latin typeface="Route 159 Bold" pitchFamily="50" charset="0"/>
                </a:endParaRPr>
              </a:p>
              <a:p>
                <a:pPr algn="just"/>
                <a:endParaRPr kumimoji="1" lang="ja-JP" altLang="en-US" sz="1600" b="1" i="1" dirty="0">
                  <a:solidFill>
                    <a:schemeClr val="accent1"/>
                  </a:solidFill>
                  <a:latin typeface="Route 159 Bold" pitchFamily="50" charset="0"/>
                </a:endParaRPr>
              </a:p>
            </p:txBody>
          </p:sp>
        </mc:Choice>
        <mc:Fallback>
          <p:sp>
            <p:nvSpPr>
              <p:cNvPr id="3" name="タイトル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77" y="1039727"/>
                <a:ext cx="4794540" cy="720080"/>
              </a:xfrm>
              <a:prstGeom prst="rect">
                <a:avLst/>
              </a:prstGeom>
              <a:blipFill>
                <a:blip r:embed="rId3"/>
                <a:stretch>
                  <a:fillRect l="-763" t="-10169" r="-6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266745" y="3548589"/>
            <a:ext cx="3580196" cy="1148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altLang="en-US" dirty="0">
                <a:solidFill>
                  <a:schemeClr val="bg1"/>
                </a:solidFill>
                <a:latin typeface="Cooper Black" panose="0208090404030B020404" charset="0"/>
              </a:rPr>
              <a:t>The objective functional </a:t>
            </a:r>
            <a:r>
              <a:rPr lang="id-ID" altLang="en-US" dirty="0" smtClean="0">
                <a:solidFill>
                  <a:schemeClr val="bg1"/>
                </a:solidFill>
                <a:latin typeface="Cooper Black" panose="0208090404030B020404" charset="0"/>
              </a:rPr>
              <a:t>(Billion </a:t>
            </a:r>
            <a:r>
              <a:rPr lang="id-ID" altLang="en-US" dirty="0">
                <a:solidFill>
                  <a:schemeClr val="bg1"/>
                </a:solidFill>
                <a:latin typeface="Cooper Black" panose="0208090404030B020404" charset="0"/>
              </a:rPr>
              <a:t>US$)</a:t>
            </a:r>
          </a:p>
          <a:p>
            <a:pPr algn="ctr"/>
            <a:r>
              <a:rPr lang="id-ID" alt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 = </a:t>
            </a:r>
            <a:r>
              <a:rPr lang="id-ID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274700</a:t>
            </a:r>
            <a:r>
              <a:rPr lang="id-ID" alt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id-ID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174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1320000">
            <a:off x="10370065" y="3280007"/>
            <a:ext cx="581610" cy="642620"/>
          </a:xfrm>
          <a:custGeom>
            <a:avLst/>
            <a:gdLst>
              <a:gd name="T0" fmla="*/ 89 w 93"/>
              <a:gd name="T1" fmla="*/ 0 h 88"/>
              <a:gd name="T2" fmla="*/ 93 w 93"/>
              <a:gd name="T3" fmla="*/ 5 h 88"/>
              <a:gd name="T4" fmla="*/ 93 w 93"/>
              <a:gd name="T5" fmla="*/ 74 h 88"/>
              <a:gd name="T6" fmla="*/ 81 w 93"/>
              <a:gd name="T7" fmla="*/ 74 h 88"/>
              <a:gd name="T8" fmla="*/ 82 w 93"/>
              <a:gd name="T9" fmla="*/ 65 h 88"/>
              <a:gd name="T10" fmla="*/ 84 w 93"/>
              <a:gd name="T11" fmla="*/ 10 h 88"/>
              <a:gd name="T12" fmla="*/ 10 w 93"/>
              <a:gd name="T13" fmla="*/ 65 h 88"/>
              <a:gd name="T14" fmla="*/ 48 w 93"/>
              <a:gd name="T15" fmla="*/ 72 h 88"/>
              <a:gd name="T16" fmla="*/ 5 w 93"/>
              <a:gd name="T17" fmla="*/ 74 h 88"/>
              <a:gd name="T18" fmla="*/ 0 w 93"/>
              <a:gd name="T19" fmla="*/ 69 h 88"/>
              <a:gd name="T20" fmla="*/ 0 w 93"/>
              <a:gd name="T21" fmla="*/ 0 h 88"/>
              <a:gd name="T22" fmla="*/ 64 w 93"/>
              <a:gd name="T23" fmla="*/ 51 h 88"/>
              <a:gd name="T24" fmla="*/ 55 w 93"/>
              <a:gd name="T25" fmla="*/ 71 h 88"/>
              <a:gd name="T26" fmla="*/ 57 w 93"/>
              <a:gd name="T27" fmla="*/ 82 h 88"/>
              <a:gd name="T28" fmla="*/ 64 w 93"/>
              <a:gd name="T29" fmla="*/ 78 h 88"/>
              <a:gd name="T30" fmla="*/ 72 w 93"/>
              <a:gd name="T31" fmla="*/ 84 h 88"/>
              <a:gd name="T32" fmla="*/ 74 w 93"/>
              <a:gd name="T33" fmla="*/ 71 h 88"/>
              <a:gd name="T34" fmla="*/ 64 w 93"/>
              <a:gd name="T35" fmla="*/ 51 h 88"/>
              <a:gd name="T36" fmla="*/ 64 w 93"/>
              <a:gd name="T37" fmla="*/ 69 h 88"/>
              <a:gd name="T38" fmla="*/ 64 w 93"/>
              <a:gd name="T39" fmla="*/ 72 h 88"/>
              <a:gd name="T40" fmla="*/ 62 w 93"/>
              <a:gd name="T41" fmla="*/ 55 h 88"/>
              <a:gd name="T42" fmla="*/ 71 w 93"/>
              <a:gd name="T43" fmla="*/ 64 h 88"/>
              <a:gd name="T44" fmla="*/ 62 w 93"/>
              <a:gd name="T45" fmla="*/ 55 h 88"/>
              <a:gd name="T46" fmla="*/ 18 w 93"/>
              <a:gd name="T47" fmla="*/ 46 h 88"/>
              <a:gd name="T48" fmla="*/ 77 w 93"/>
              <a:gd name="T49" fmla="*/ 41 h 88"/>
              <a:gd name="T50" fmla="*/ 47 w 93"/>
              <a:gd name="T51" fmla="*/ 29 h 88"/>
              <a:gd name="T52" fmla="*/ 77 w 93"/>
              <a:gd name="T53" fmla="*/ 34 h 88"/>
              <a:gd name="T54" fmla="*/ 47 w 93"/>
              <a:gd name="T55" fmla="*/ 29 h 88"/>
              <a:gd name="T56" fmla="*/ 47 w 93"/>
              <a:gd name="T57" fmla="*/ 22 h 88"/>
              <a:gd name="T58" fmla="*/ 77 w 93"/>
              <a:gd name="T59" fmla="*/ 17 h 88"/>
              <a:gd name="T60" fmla="*/ 18 w 93"/>
              <a:gd name="T61" fmla="*/ 17 h 88"/>
              <a:gd name="T62" fmla="*/ 40 w 93"/>
              <a:gd name="T63" fmla="*/ 35 h 88"/>
              <a:gd name="T64" fmla="*/ 18 w 93"/>
              <a:gd name="T65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3" h="88">
                <a:moveTo>
                  <a:pt x="5" y="0"/>
                </a:moveTo>
                <a:cubicBezTo>
                  <a:pt x="89" y="0"/>
                  <a:pt x="89" y="0"/>
                  <a:pt x="89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5"/>
                  <a:pt x="93" y="5"/>
                  <a:pt x="93" y="5"/>
                </a:cubicBezTo>
                <a:cubicBezTo>
                  <a:pt x="93" y="69"/>
                  <a:pt x="93" y="69"/>
                  <a:pt x="93" y="69"/>
                </a:cubicBezTo>
                <a:cubicBezTo>
                  <a:pt x="93" y="74"/>
                  <a:pt x="93" y="74"/>
                  <a:pt x="93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0" y="72"/>
                  <a:pt x="80" y="72"/>
                  <a:pt x="80" y="72"/>
                </a:cubicBezTo>
                <a:cubicBezTo>
                  <a:pt x="81" y="69"/>
                  <a:pt x="82" y="67"/>
                  <a:pt x="82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4" y="10"/>
                  <a:pt x="84" y="10"/>
                  <a:pt x="84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65"/>
                  <a:pt x="10" y="65"/>
                  <a:pt x="10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7"/>
                  <a:pt x="47" y="69"/>
                  <a:pt x="48" y="72"/>
                </a:cubicBezTo>
                <a:cubicBezTo>
                  <a:pt x="47" y="74"/>
                  <a:pt x="47" y="74"/>
                  <a:pt x="47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64" y="51"/>
                </a:moveTo>
                <a:cubicBezTo>
                  <a:pt x="57" y="51"/>
                  <a:pt x="52" y="56"/>
                  <a:pt x="52" y="63"/>
                </a:cubicBezTo>
                <a:cubicBezTo>
                  <a:pt x="52" y="66"/>
                  <a:pt x="53" y="69"/>
                  <a:pt x="55" y="71"/>
                </a:cubicBezTo>
                <a:cubicBezTo>
                  <a:pt x="50" y="82"/>
                  <a:pt x="50" y="82"/>
                  <a:pt x="5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61" y="86"/>
                  <a:pt x="61" y="86"/>
                  <a:pt x="61" y="86"/>
                </a:cubicBezTo>
                <a:cubicBezTo>
                  <a:pt x="64" y="78"/>
                  <a:pt x="64" y="78"/>
                  <a:pt x="64" y="78"/>
                </a:cubicBezTo>
                <a:cubicBezTo>
                  <a:pt x="68" y="88"/>
                  <a:pt x="68" y="88"/>
                  <a:pt x="68" y="88"/>
                </a:cubicBezTo>
                <a:cubicBezTo>
                  <a:pt x="72" y="84"/>
                  <a:pt x="72" y="84"/>
                  <a:pt x="72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4" y="71"/>
                  <a:pt x="74" y="71"/>
                  <a:pt x="74" y="71"/>
                </a:cubicBezTo>
                <a:cubicBezTo>
                  <a:pt x="75" y="69"/>
                  <a:pt x="76" y="66"/>
                  <a:pt x="76" y="63"/>
                </a:cubicBezTo>
                <a:cubicBezTo>
                  <a:pt x="76" y="56"/>
                  <a:pt x="71" y="51"/>
                  <a:pt x="64" y="51"/>
                </a:cubicBezTo>
                <a:close/>
                <a:moveTo>
                  <a:pt x="71" y="67"/>
                </a:moveTo>
                <a:cubicBezTo>
                  <a:pt x="69" y="68"/>
                  <a:pt x="67" y="69"/>
                  <a:pt x="64" y="69"/>
                </a:cubicBezTo>
                <a:cubicBezTo>
                  <a:pt x="62" y="69"/>
                  <a:pt x="59" y="68"/>
                  <a:pt x="57" y="67"/>
                </a:cubicBezTo>
                <a:cubicBezTo>
                  <a:pt x="58" y="69"/>
                  <a:pt x="61" y="72"/>
                  <a:pt x="64" y="72"/>
                </a:cubicBezTo>
                <a:cubicBezTo>
                  <a:pt x="67" y="72"/>
                  <a:pt x="70" y="70"/>
                  <a:pt x="71" y="67"/>
                </a:cubicBezTo>
                <a:close/>
                <a:moveTo>
                  <a:pt x="62" y="55"/>
                </a:moveTo>
                <a:cubicBezTo>
                  <a:pt x="64" y="55"/>
                  <a:pt x="66" y="56"/>
                  <a:pt x="68" y="58"/>
                </a:cubicBezTo>
                <a:cubicBezTo>
                  <a:pt x="70" y="60"/>
                  <a:pt x="71" y="62"/>
                  <a:pt x="71" y="64"/>
                </a:cubicBezTo>
                <a:cubicBezTo>
                  <a:pt x="73" y="62"/>
                  <a:pt x="72" y="58"/>
                  <a:pt x="70" y="56"/>
                </a:cubicBezTo>
                <a:cubicBezTo>
                  <a:pt x="68" y="54"/>
                  <a:pt x="65" y="54"/>
                  <a:pt x="62" y="55"/>
                </a:cubicBezTo>
                <a:close/>
                <a:moveTo>
                  <a:pt x="18" y="41"/>
                </a:moveTo>
                <a:cubicBezTo>
                  <a:pt x="18" y="46"/>
                  <a:pt x="18" y="46"/>
                  <a:pt x="18" y="46"/>
                </a:cubicBezTo>
                <a:cubicBezTo>
                  <a:pt x="77" y="46"/>
                  <a:pt x="77" y="46"/>
                  <a:pt x="77" y="46"/>
                </a:cubicBezTo>
                <a:cubicBezTo>
                  <a:pt x="77" y="41"/>
                  <a:pt x="77" y="41"/>
                  <a:pt x="77" y="41"/>
                </a:cubicBezTo>
                <a:cubicBezTo>
                  <a:pt x="18" y="41"/>
                  <a:pt x="18" y="41"/>
                  <a:pt x="18" y="41"/>
                </a:cubicBezTo>
                <a:close/>
                <a:moveTo>
                  <a:pt x="47" y="29"/>
                </a:moveTo>
                <a:cubicBezTo>
                  <a:pt x="47" y="34"/>
                  <a:pt x="47" y="34"/>
                  <a:pt x="4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29"/>
                  <a:pt x="77" y="29"/>
                  <a:pt x="77" y="29"/>
                </a:cubicBezTo>
                <a:cubicBezTo>
                  <a:pt x="47" y="29"/>
                  <a:pt x="47" y="29"/>
                  <a:pt x="47" y="29"/>
                </a:cubicBezTo>
                <a:close/>
                <a:moveTo>
                  <a:pt x="47" y="17"/>
                </a:moveTo>
                <a:cubicBezTo>
                  <a:pt x="47" y="22"/>
                  <a:pt x="47" y="22"/>
                  <a:pt x="47" y="22"/>
                </a:cubicBezTo>
                <a:cubicBezTo>
                  <a:pt x="77" y="22"/>
                  <a:pt x="77" y="22"/>
                  <a:pt x="77" y="22"/>
                </a:cubicBezTo>
                <a:cubicBezTo>
                  <a:pt x="77" y="17"/>
                  <a:pt x="77" y="17"/>
                  <a:pt x="77" y="17"/>
                </a:cubicBezTo>
                <a:cubicBezTo>
                  <a:pt x="47" y="17"/>
                  <a:pt x="47" y="17"/>
                  <a:pt x="47" y="17"/>
                </a:cubicBezTo>
                <a:close/>
                <a:moveTo>
                  <a:pt x="18" y="17"/>
                </a:moveTo>
                <a:cubicBezTo>
                  <a:pt x="18" y="35"/>
                  <a:pt x="18" y="35"/>
                  <a:pt x="18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17"/>
                  <a:pt x="40" y="17"/>
                  <a:pt x="40" y="17"/>
                </a:cubicBezTo>
                <a:lnTo>
                  <a:pt x="18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80296" tIns="40148" rIns="80296" bIns="40148"/>
          <a:lstStyle/>
          <a:p>
            <a:pPr>
              <a:defRPr/>
            </a:pPr>
            <a:endParaRPr lang="zh-CN" altLang="en-US" sz="1580">
              <a:solidFill>
                <a:prstClr val="black"/>
              </a:solidFill>
            </a:endParaRPr>
          </a:p>
        </p:txBody>
      </p:sp>
      <p:pic>
        <p:nvPicPr>
          <p:cNvPr id="6" name="Picture 2" descr="PF Kontrol u1u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1759807"/>
            <a:ext cx="5843987" cy="449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8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45"/>
          <p:cNvGrpSpPr/>
          <p:nvPr/>
        </p:nvGrpSpPr>
        <p:grpSpPr>
          <a:xfrm>
            <a:off x="1335814" y="-25134"/>
            <a:ext cx="2644263" cy="3238110"/>
            <a:chOff x="4630125" y="278900"/>
            <a:chExt cx="400675" cy="4566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" name="Shape 64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solidFill>
              <a:schemeClr val="tx1"/>
            </a:solidFill>
            <a:ln w="60325" cap="rnd" cmpd="sng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6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grpFill/>
            <a:ln w="69850" cap="rnd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" name="Shape 6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grpFill/>
            <a:ln w="44450" cap="rnd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6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53975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4078188" y="936387"/>
                <a:ext cx="5472608" cy="4464496"/>
              </a:xfrm>
              <a:prstGeom prst="roundRect">
                <a:avLst/>
              </a:prstGeom>
              <a:solidFill>
                <a:schemeClr val="bg1"/>
              </a:solidFill>
              <a:ln w="889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lvl="0" indent="-342900" algn="just">
                  <a:buAutoNum type="arabicPeriod"/>
                </a:pPr>
                <a:r>
                  <a:rPr lang="id-ID" dirty="0" smtClean="0">
                    <a:solidFill>
                      <a:schemeClr val="tx1"/>
                    </a:solidFill>
                  </a:rPr>
                  <a:t>The mathematical model of global warming effect on the melting of polar ice caps has three equilibria namely, </a:t>
                </a:r>
                <a:r>
                  <a:rPr lang="id-ID" i="1" dirty="0" smtClean="0">
                    <a:solidFill>
                      <a:schemeClr val="accent1"/>
                    </a:solidFill>
                  </a:rPr>
                  <a:t>the human and forest absence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, </a:t>
                </a:r>
                <a:r>
                  <a:rPr lang="id-ID" i="1" dirty="0" smtClean="0">
                    <a:solidFill>
                      <a:schemeClr val="accent1"/>
                    </a:solidFill>
                  </a:rPr>
                  <a:t>the forest absence</a:t>
                </a:r>
                <a:r>
                  <a:rPr lang="id-ID" dirty="0" smtClean="0">
                    <a:solidFill>
                      <a:schemeClr val="accent1"/>
                    </a:solidFill>
                  </a:rPr>
                  <a:t>, and </a:t>
                </a:r>
                <a:r>
                  <a:rPr lang="id-ID" i="1" dirty="0" smtClean="0">
                    <a:solidFill>
                      <a:schemeClr val="accent1"/>
                    </a:solidFill>
                  </a:rPr>
                  <a:t>the co-existence</a:t>
                </a:r>
                <a:r>
                  <a:rPr lang="id-ID" i="1" dirty="0" smtClean="0">
                    <a:solidFill>
                      <a:schemeClr val="tx1"/>
                    </a:solidFill>
                  </a:rPr>
                  <a:t>.</a:t>
                </a:r>
                <a:r>
                  <a:rPr lang="id-ID" dirty="0" smtClean="0">
                    <a:solidFill>
                      <a:schemeClr val="tx1"/>
                    </a:solidFill>
                  </a:rPr>
                  <a:t> All of the equilibria are conditionally local asymptotically stable.</a:t>
                </a:r>
              </a:p>
              <a:p>
                <a:pPr marL="342900" lvl="0" indent="-342900" algn="just">
                  <a:buAutoNum type="arabicPeriod"/>
                </a:pPr>
                <a:endParaRPr lang="id-ID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Tx/>
                  <a:buAutoNum type="arabicPeriod"/>
                </a:pPr>
                <a:r>
                  <a:rPr lang="id-ID" dirty="0">
                    <a:solidFill>
                      <a:schemeClr val="tx1"/>
                    </a:solidFill>
                  </a:rPr>
                  <a:t>The application of control in the form of clean technology options and reforestation effort simultaneously is the most effective way to reduce the concentration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id-ID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altLang="en-US" dirty="0">
                    <a:solidFill>
                      <a:schemeClr val="tx1"/>
                    </a:solidFill>
                  </a:rPr>
                  <a:t> gas in the atmosphere and the melting of polar ice caps.</a:t>
                </a:r>
              </a:p>
              <a:p>
                <a:pPr lvl="0" algn="just"/>
                <a:endParaRPr lang="id-ID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188" y="936387"/>
                <a:ext cx="5472608" cy="446449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889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17"/>
          <p:cNvGrpSpPr/>
          <p:nvPr>
            <p:custDataLst>
              <p:tags r:id="rId1"/>
            </p:custDataLst>
          </p:nvPr>
        </p:nvGrpSpPr>
        <p:grpSpPr bwMode="auto">
          <a:xfrm rot="19200000">
            <a:off x="1412146" y="4374006"/>
            <a:ext cx="2981485" cy="2513103"/>
            <a:chOff x="1654969" y="1913283"/>
            <a:chExt cx="4060951" cy="3718250"/>
          </a:xfrm>
        </p:grpSpPr>
        <p:grpSp>
          <p:nvGrpSpPr>
            <p:cNvPr id="9" name="组合 14"/>
            <p:cNvGrpSpPr/>
            <p:nvPr/>
          </p:nvGrpSpPr>
          <p:grpSpPr bwMode="auto">
            <a:xfrm>
              <a:off x="2282050" y="1913283"/>
              <a:ext cx="3433870" cy="3718250"/>
              <a:chOff x="199461" y="1109720"/>
              <a:chExt cx="3433870" cy="3718250"/>
            </a:xfrm>
          </p:grpSpPr>
          <p:grpSp>
            <p:nvGrpSpPr>
              <p:cNvPr id="12" name="组合 11"/>
              <p:cNvGrpSpPr/>
              <p:nvPr/>
            </p:nvGrpSpPr>
            <p:grpSpPr bwMode="auto">
              <a:xfrm>
                <a:off x="449141" y="2030030"/>
                <a:ext cx="3184190" cy="2797940"/>
                <a:chOff x="683491" y="2143514"/>
                <a:chExt cx="3184190" cy="2797940"/>
              </a:xfrm>
            </p:grpSpPr>
            <p:grpSp>
              <p:nvGrpSpPr>
                <p:cNvPr id="14" name="组合 9"/>
                <p:cNvGrpSpPr/>
                <p:nvPr/>
              </p:nvGrpSpPr>
              <p:grpSpPr bwMode="auto">
                <a:xfrm>
                  <a:off x="683491" y="2143514"/>
                  <a:ext cx="2426209" cy="2797940"/>
                  <a:chOff x="230909" y="3242641"/>
                  <a:chExt cx="2426209" cy="2797940"/>
                </a:xfrm>
              </p:grpSpPr>
              <p:sp>
                <p:nvSpPr>
                  <p:cNvPr id="16" name="等腰三角形 4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 rot="10800000">
                    <a:off x="535284" y="4211621"/>
                    <a:ext cx="2119378" cy="1828960"/>
                  </a:xfrm>
                  <a:prstGeom prst="triangle">
                    <a:avLst/>
                  </a:prstGeom>
                  <a:solidFill>
                    <a:schemeClr val="tx1">
                      <a:alpha val="5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等腰三角形 5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 rot="10800000">
                    <a:off x="1630693" y="5124514"/>
                    <a:ext cx="1023969" cy="882727"/>
                  </a:xfrm>
                  <a:prstGeom prst="triangle">
                    <a:avLst/>
                  </a:prstGeom>
                  <a:solidFill>
                    <a:schemeClr val="accent1">
                      <a:lumMod val="60000"/>
                      <a:lumOff val="40000"/>
                      <a:alpha val="5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18" name="直接连接符 7"/>
                  <p:cNvCxnSpPr/>
                  <p:nvPr>
                    <p:custDataLst>
                      <p:tags r:id="rId8"/>
                    </p:custDataLst>
                  </p:nvPr>
                </p:nvCxnSpPr>
                <p:spPr>
                  <a:xfrm>
                    <a:off x="230475" y="3243161"/>
                    <a:ext cx="1025557" cy="184642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等腰三角形 10"/>
                <p:cNvSpPr/>
                <p:nvPr>
                  <p:custDataLst>
                    <p:tags r:id="rId5"/>
                  </p:custDataLst>
                </p:nvPr>
              </p:nvSpPr>
              <p:spPr>
                <a:xfrm rot="10800000">
                  <a:off x="3415229" y="3518929"/>
                  <a:ext cx="452452" cy="390559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  <a:alpha val="5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13" name="直接连接符 12"/>
              <p:cNvCxnSpPr/>
              <p:nvPr>
                <p:custDataLst>
                  <p:tags r:id="rId4"/>
                </p:custDataLst>
              </p:nvPr>
            </p:nvCxnSpPr>
            <p:spPr>
              <a:xfrm>
                <a:off x="199461" y="1109720"/>
                <a:ext cx="1274803" cy="22957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椭圆 15"/>
            <p:cNvSpPr/>
            <p:nvPr>
              <p:custDataLst>
                <p:tags r:id="rId2"/>
              </p:custDataLst>
            </p:nvPr>
          </p:nvSpPr>
          <p:spPr>
            <a:xfrm>
              <a:off x="1913739" y="3388200"/>
              <a:ext cx="738211" cy="738252"/>
            </a:xfrm>
            <a:prstGeom prst="ellipse">
              <a:avLst/>
            </a:prstGeom>
            <a:solidFill>
              <a:schemeClr val="tx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6"/>
            <p:cNvSpPr/>
            <p:nvPr>
              <p:custDataLst>
                <p:tags r:id="rId3"/>
              </p:custDataLst>
            </p:nvPr>
          </p:nvSpPr>
          <p:spPr>
            <a:xfrm>
              <a:off x="1654969" y="2724567"/>
              <a:ext cx="385774" cy="385796"/>
            </a:xfrm>
            <a:prstGeom prst="ellipse">
              <a:avLst/>
            </a:prstGeom>
            <a:solidFill>
              <a:schemeClr val="tx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 Box 6"/>
          <p:cNvSpPr txBox="1"/>
          <p:nvPr/>
        </p:nvSpPr>
        <p:spPr>
          <a:xfrm>
            <a:off x="1590554" y="443407"/>
            <a:ext cx="2601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en-US" sz="2400" b="1" dirty="0" smtClean="0"/>
              <a:t>CONCLUSION</a:t>
            </a:r>
            <a:endParaRPr lang="id-ID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5"/>
          <p:cNvSpPr txBox="1">
            <a:spLocks/>
          </p:cNvSpPr>
          <p:nvPr/>
        </p:nvSpPr>
        <p:spPr>
          <a:xfrm>
            <a:off x="2205980" y="2924944"/>
            <a:ext cx="7772400" cy="7693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altLang="ja-JP" dirty="0" smtClean="0">
                <a:solidFill>
                  <a:schemeClr val="accent1"/>
                </a:solidFill>
                <a:latin typeface="Route 159 UltraLight"/>
              </a:rPr>
              <a:t>Thank You</a:t>
            </a:r>
            <a:endParaRPr kumimoji="1" lang="ja-JP" altLang="en-US" dirty="0">
              <a:solidFill>
                <a:schemeClr val="accent1"/>
              </a:solidFill>
              <a:latin typeface="Route 159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1248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Pictures\R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19" y="763855"/>
            <a:ext cx="4680520" cy="515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06532" y="975215"/>
            <a:ext cx="4674804" cy="720080"/>
          </a:xfrm>
          <a:prstGeom prst="rect">
            <a:avLst/>
          </a:prstGeom>
          <a:solidFill>
            <a:srgbClr val="FF0000">
              <a:alpha val="2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8" name="Picture 6" descr="C:\Users\ADMIN\Pictures\co2_trend_all_g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004" y="770957"/>
            <a:ext cx="6635230" cy="51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38" y="956251"/>
            <a:ext cx="7260743" cy="4777005"/>
          </a:xfrm>
          <a:prstGeom prst="rect">
            <a:avLst/>
          </a:prstGeom>
        </p:spPr>
      </p:pic>
      <p:pic>
        <p:nvPicPr>
          <p:cNvPr id="3080" name="Picture 8" descr="C:\Users\ADMIN\Pictures\forest bioma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570" y="344873"/>
            <a:ext cx="7301811" cy="538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441005" y="5388016"/>
            <a:ext cx="7135916" cy="273232"/>
          </a:xfrm>
          <a:prstGeom prst="rect">
            <a:avLst/>
          </a:prstGeom>
          <a:solidFill>
            <a:srgbClr val="FF0000">
              <a:alpha val="28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00" y="178630"/>
            <a:ext cx="7209350" cy="57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58411" y="1302938"/>
            <a:ext cx="9140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id-ID" sz="2000" dirty="0">
                <a:latin typeface="Century Schoolbook" panose="02040604050505020304" pitchFamily="18" charset="0"/>
              </a:rPr>
              <a:t>Carbon dioxide </a:t>
            </a:r>
            <a:r>
              <a:rPr lang="en-US" sz="2000" dirty="0">
                <a:latin typeface="Century Schoolbook" panose="02040604050505020304" pitchFamily="18" charset="0"/>
              </a:rPr>
              <a:t>(CO</a:t>
            </a:r>
            <a:r>
              <a:rPr lang="en-US" sz="2000" baseline="-25000" dirty="0">
                <a:latin typeface="Century Schoolbook" panose="02040604050505020304" pitchFamily="18" charset="0"/>
              </a:rPr>
              <a:t>2</a:t>
            </a:r>
            <a:r>
              <a:rPr lang="en-US" sz="2000" dirty="0">
                <a:latin typeface="Century Schoolbook" panose="02040604050505020304" pitchFamily="18" charset="0"/>
              </a:rPr>
              <a:t>) </a:t>
            </a:r>
            <a:r>
              <a:rPr lang="id-ID" sz="2000" dirty="0">
                <a:latin typeface="Century Schoolbook" panose="02040604050505020304" pitchFamily="18" charset="0"/>
              </a:rPr>
              <a:t>gas is one of greenhouse gas emissions </a:t>
            </a:r>
            <a:r>
              <a:rPr lang="en-US" sz="2000" dirty="0">
                <a:latin typeface="Century Schoolbook" panose="02040604050505020304" pitchFamily="18" charset="0"/>
              </a:rPr>
              <a:t>that causes the increase of global warming in the atmosphere due to human activity.</a:t>
            </a:r>
            <a:endParaRPr lang="id-ID" sz="2000" dirty="0">
              <a:latin typeface="Century Schoolbook" panose="020406040505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id-ID" sz="2000" b="1" dirty="0">
              <a:latin typeface="Century Schoolbook" panose="020406040505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8411" y="2019472"/>
            <a:ext cx="9140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2000" dirty="0">
                <a:latin typeface="Century Schoolbook" panose="02040604050505020304" pitchFamily="18" charset="0"/>
              </a:rPr>
              <a:t>Carbon dioxide gas </a:t>
            </a:r>
            <a:r>
              <a:rPr lang="en-US" sz="2000" dirty="0">
                <a:latin typeface="Century Schoolbook" panose="02040604050505020304" pitchFamily="18" charset="0"/>
              </a:rPr>
              <a:t>is </a:t>
            </a:r>
            <a:r>
              <a:rPr lang="id-ID" sz="2000" dirty="0">
                <a:latin typeface="Century Schoolbook" panose="02040604050505020304" pitchFamily="18" charset="0"/>
              </a:rPr>
              <a:t>absorbed by plant</a:t>
            </a:r>
            <a:r>
              <a:rPr lang="en-US" sz="2000" dirty="0">
                <a:latin typeface="Century Schoolbook" panose="02040604050505020304" pitchFamily="18" charset="0"/>
              </a:rPr>
              <a:t>,</a:t>
            </a:r>
            <a:r>
              <a:rPr lang="id-ID" sz="2000" dirty="0">
                <a:latin typeface="Century Schoolbook" panose="02040604050505020304" pitchFamily="18" charset="0"/>
              </a:rPr>
              <a:t> and </a:t>
            </a:r>
            <a:r>
              <a:rPr lang="en-US" sz="2000" dirty="0">
                <a:latin typeface="Century Schoolbook" panose="02040604050505020304" pitchFamily="18" charset="0"/>
              </a:rPr>
              <a:t>with the existence of sunshine, it will be decomposed to form plant tissue in photosynthesis process</a:t>
            </a:r>
            <a:r>
              <a:rPr lang="id-ID" sz="2000" spc="-40" dirty="0" smtClean="0">
                <a:latin typeface="Century Schoolbook" panose="02040604050505020304" pitchFamily="18" charset="0"/>
                <a:ea typeface="Times New Roman" panose="02020603050405020304" pitchFamily="18" charset="0"/>
              </a:rPr>
              <a:t>.</a:t>
            </a:r>
            <a:endParaRPr lang="id-ID" sz="2000" b="1" dirty="0">
              <a:latin typeface="Century Schoolbook" panose="020406040505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8411" y="3035135"/>
            <a:ext cx="91408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id-ID" sz="2000" dirty="0">
                <a:latin typeface="Century Schoolbook" panose="02040604050505020304" pitchFamily="18" charset="0"/>
              </a:rPr>
              <a:t>Increasing of carbon dioxide as global warming effect caused polar ice caps melt faster</a:t>
            </a:r>
            <a:r>
              <a:rPr lang="id-ID" sz="2000" dirty="0" smtClean="0">
                <a:latin typeface="Century Schoolbook" panose="02040604050505020304" pitchFamily="18" charset="0"/>
              </a:rPr>
              <a:t>.</a:t>
            </a:r>
            <a:r>
              <a:rPr lang="id-ID" sz="2000" spc="-40" dirty="0" smtClean="0">
                <a:latin typeface="Century Schoolbook" panose="02040604050505020304" pitchFamily="18" charset="0"/>
                <a:ea typeface="Times New Roman" panose="02020603050405020304" pitchFamily="18" charset="0"/>
              </a:rPr>
              <a:t> </a:t>
            </a:r>
            <a:endParaRPr lang="id-ID" sz="2000" b="1" dirty="0">
              <a:latin typeface="Century Schoolbook" panose="020406040505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5940" y="3777058"/>
            <a:ext cx="91408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entury Schoolbook" panose="02040604050505020304" pitchFamily="18" charset="0"/>
              </a:rPr>
              <a:t>The m</a:t>
            </a:r>
            <a:r>
              <a:rPr lang="id-ID" sz="2000" dirty="0">
                <a:latin typeface="Century Schoolbook" panose="02040604050505020304" pitchFamily="18" charset="0"/>
              </a:rPr>
              <a:t>elting of polar ice caps </a:t>
            </a:r>
            <a:r>
              <a:rPr lang="en-US" sz="2000" dirty="0">
                <a:latin typeface="Century Schoolbook" panose="02040604050505020304" pitchFamily="18" charset="0"/>
              </a:rPr>
              <a:t>causes the</a:t>
            </a:r>
            <a:r>
              <a:rPr lang="id-ID" sz="2000" dirty="0">
                <a:latin typeface="Century Schoolbook" panose="02040604050505020304" pitchFamily="18" charset="0"/>
              </a:rPr>
              <a:t> increas</a:t>
            </a:r>
            <a:r>
              <a:rPr lang="en-US" sz="2000" dirty="0" err="1">
                <a:latin typeface="Century Schoolbook" panose="02040604050505020304" pitchFamily="18" charset="0"/>
              </a:rPr>
              <a:t>ing</a:t>
            </a:r>
            <a:r>
              <a:rPr lang="en-US" sz="2000" dirty="0">
                <a:latin typeface="Century Schoolbook" panose="02040604050505020304" pitchFamily="18" charset="0"/>
              </a:rPr>
              <a:t> of</a:t>
            </a:r>
            <a:r>
              <a:rPr lang="id-ID" sz="2000" dirty="0">
                <a:latin typeface="Century Schoolbook" panose="02040604050505020304" pitchFamily="18" charset="0"/>
              </a:rPr>
              <a:t> sea level </a:t>
            </a:r>
            <a:r>
              <a:rPr lang="en-US" sz="2000" dirty="0">
                <a:latin typeface="Century Schoolbook" panose="02040604050505020304" pitchFamily="18" charset="0"/>
              </a:rPr>
              <a:t>that </a:t>
            </a:r>
            <a:r>
              <a:rPr lang="id-ID" sz="2000" dirty="0">
                <a:latin typeface="Century Schoolbook" panose="02040604050505020304" pitchFamily="18" charset="0"/>
              </a:rPr>
              <a:t>can degrade forest </a:t>
            </a:r>
            <a:r>
              <a:rPr lang="en-US" sz="2000" dirty="0">
                <a:latin typeface="Century Schoolbook" panose="02040604050505020304" pitchFamily="18" charset="0"/>
              </a:rPr>
              <a:t>and land </a:t>
            </a:r>
            <a:r>
              <a:rPr lang="id-ID" sz="2000" dirty="0">
                <a:latin typeface="Century Schoolbook" panose="02040604050505020304" pitchFamily="18" charset="0"/>
              </a:rPr>
              <a:t>ecosystem especially coastal area</a:t>
            </a:r>
            <a:r>
              <a:rPr lang="id-ID" sz="2000" dirty="0" smtClean="0">
                <a:latin typeface="Century Schoolbook" panose="02040604050505020304" pitchFamily="18" charset="0"/>
              </a:rPr>
              <a:t>.</a:t>
            </a:r>
            <a:endParaRPr lang="id-ID" sz="2000" dirty="0">
              <a:latin typeface="Century Schoolbook" panose="020406040505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5940" y="4590107"/>
            <a:ext cx="9140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d-ID" sz="2000" dirty="0">
                <a:latin typeface="Century Schoolbook" panose="02040604050505020304" pitchFamily="18" charset="0"/>
              </a:rPr>
              <a:t>Polar ice caps will melt and froze periodically every season</a:t>
            </a:r>
            <a:r>
              <a:rPr lang="id-ID" sz="2000" spc="-40" dirty="0" smtClean="0">
                <a:latin typeface="Century Schoolbook" panose="02040604050505020304" pitchFamily="18" charset="0"/>
                <a:ea typeface="Times New Roman" panose="02020603050405020304" pitchFamily="18" charset="0"/>
              </a:rPr>
              <a:t>.</a:t>
            </a:r>
            <a:endParaRPr lang="id-ID" sz="2000" b="1" dirty="0">
              <a:latin typeface="Century Schoolbook" panose="020406040505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タイトル 11"/>
          <p:cNvSpPr>
            <a:spLocks noGrp="1"/>
          </p:cNvSpPr>
          <p:nvPr>
            <p:ph type="title"/>
          </p:nvPr>
        </p:nvSpPr>
        <p:spPr>
          <a:xfrm>
            <a:off x="1557908" y="0"/>
            <a:ext cx="9793089" cy="1203151"/>
          </a:xfrm>
        </p:spPr>
        <p:txBody>
          <a:bodyPr/>
          <a:lstStyle/>
          <a:p>
            <a:r>
              <a:rPr lang="id-ID" dirty="0" smtClean="0">
                <a:solidFill>
                  <a:schemeClr val="accent1"/>
                </a:solidFill>
                <a:latin typeface="Route 159 Bold"/>
              </a:rPr>
              <a:t>The Assumptions </a:t>
            </a:r>
            <a:endParaRPr kumimoji="1" lang="ja-JP" altLang="en-US" dirty="0">
              <a:solidFill>
                <a:schemeClr val="accent1"/>
              </a:solidFill>
              <a:latin typeface="Route 159 Bold"/>
            </a:endParaRP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1"/>
          <p:cNvSpPr>
            <a:spLocks noGrp="1"/>
          </p:cNvSpPr>
          <p:nvPr>
            <p:ph type="title"/>
          </p:nvPr>
        </p:nvSpPr>
        <p:spPr>
          <a:xfrm>
            <a:off x="1485900" y="-243408"/>
            <a:ext cx="9793089" cy="1203151"/>
          </a:xfrm>
        </p:spPr>
        <p:txBody>
          <a:bodyPr/>
          <a:lstStyle/>
          <a:p>
            <a:r>
              <a:rPr lang="id-ID" altLang="ja-JP" dirty="0" smtClean="0"/>
              <a:t>Definition of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Variables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Diagram 8"/>
              <p:cNvGraphicFramePr/>
              <p:nvPr>
                <p:extLst>
                  <p:ext uri="{D42A27DB-BD31-4B8C-83A1-F6EECF244321}">
                    <p14:modId xmlns:p14="http://schemas.microsoft.com/office/powerpoint/2010/main" val="922236698"/>
                  </p:ext>
                </p:extLst>
              </p:nvPr>
            </p:nvGraphicFramePr>
            <p:xfrm>
              <a:off x="4150196" y="1203151"/>
              <a:ext cx="6984776" cy="52659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9" name="Diagram 8"/>
              <p:cNvGraphicFramePr/>
              <p:nvPr>
                <p:extLst>
                  <p:ext uri="{D42A27DB-BD31-4B8C-83A1-F6EECF244321}">
                    <p14:modId xmlns:p14="http://schemas.microsoft.com/office/powerpoint/2010/main" val="922236698"/>
                  </p:ext>
                </p:extLst>
              </p:nvPr>
            </p:nvGraphicFramePr>
            <p:xfrm>
              <a:off x="4150196" y="1203151"/>
              <a:ext cx="6984776" cy="52659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1"/>
          <p:cNvSpPr>
            <a:spLocks noGrp="1"/>
          </p:cNvSpPr>
          <p:nvPr>
            <p:ph type="title"/>
          </p:nvPr>
        </p:nvSpPr>
        <p:spPr>
          <a:xfrm>
            <a:off x="1413888" y="5518756"/>
            <a:ext cx="9793089" cy="1203151"/>
          </a:xfrm>
        </p:spPr>
        <p:txBody>
          <a:bodyPr/>
          <a:lstStyle/>
          <a:p>
            <a:r>
              <a:rPr lang="id-ID" altLang="ja-JP" dirty="0" smtClean="0"/>
              <a:t>Definition of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Parameters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400908"/>
                  </p:ext>
                </p:extLst>
              </p:nvPr>
            </p:nvGraphicFramePr>
            <p:xfrm>
              <a:off x="2025956" y="1412776"/>
              <a:ext cx="8568951" cy="421132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60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845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24235">
                      <a:extLst>
                        <a:ext uri="{9D8B030D-6E8A-4147-A177-3AD203B41FA5}">
                          <a16:colId xmlns:a16="http://schemas.microsoft.com/office/drawing/2014/main" val="21714855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The emission rate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baseline="0" dirty="0" smtClean="0">
                                      <a:latin typeface="Cambria Math"/>
                                    </a:rPr>
                                    <m:t>𝐶𝑂</m:t>
                                  </m:r>
                                </m:e>
                                <m:sub>
                                  <m:r>
                                    <a:rPr lang="id-ID" b="0" i="1" baseline="0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dirty="0" smtClean="0"/>
                            <a:t> from the natural</a:t>
                          </a:r>
                          <a:r>
                            <a:rPr lang="id-ID" baseline="0" dirty="0" smtClean="0"/>
                            <a:t> sources.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ppm.(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emission rate of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due to anthropogenic factors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ppm.(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reduction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rate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by forest biomass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activity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(ton.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gradation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rate of forest biomass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melting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of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polar ice caps</a:t>
                          </a:r>
                          <a:r>
                            <a:rPr lang="id-ID" baseline="0" dirty="0" smtClean="0"/>
                            <a:t>. 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(ton.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reduction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rate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due to wind, rain, and ocean absorption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seasonal depletion rate of polar ice caps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400908"/>
                  </p:ext>
                </p:extLst>
              </p:nvPr>
            </p:nvGraphicFramePr>
            <p:xfrm>
              <a:off x="2025956" y="1412776"/>
              <a:ext cx="8568951" cy="421132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60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845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24235">
                      <a:extLst>
                        <a:ext uri="{9D8B030D-6E8A-4147-A177-3AD203B41FA5}">
                          <a16:colId xmlns:a16="http://schemas.microsoft.com/office/drawing/2014/main" val="21714855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3810" r="-581159" b="-5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324" t="-63810" r="-41363" b="-5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ppm.(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63810" r="-581159" b="-4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emission rate of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due to anthropogenic factors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ppm.(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63810" r="-581159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reduction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rate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by forest biomass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activity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(ton.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60377" r="-581159" b="-2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gradation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rate of forest biomass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melting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of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polar ice caps</a:t>
                          </a:r>
                          <a:r>
                            <a:rPr lang="id-ID" baseline="0" dirty="0" smtClean="0"/>
                            <a:t>. 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(ton.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64762" r="-581159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reduction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rate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due to wind, rain, and ocean absorption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64762" r="-58115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seasonal depletion rate of polar ice caps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973587"/>
                  </p:ext>
                </p:extLst>
              </p:nvPr>
            </p:nvGraphicFramePr>
            <p:xfrm>
              <a:off x="2025955" y="1387126"/>
              <a:ext cx="8568951" cy="33070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1236733889"/>
                        </a:ext>
                      </a:extLst>
                    </a:gridCol>
                    <a:gridCol w="5148572">
                      <a:extLst>
                        <a:ext uri="{9D8B030D-6E8A-4147-A177-3AD203B41FA5}">
                          <a16:colId xmlns:a16="http://schemas.microsoft.com/office/drawing/2014/main" val="50507796"/>
                        </a:ext>
                      </a:extLst>
                    </a:gridCol>
                    <a:gridCol w="2124235">
                      <a:extLst>
                        <a:ext uri="{9D8B030D-6E8A-4147-A177-3AD203B41FA5}">
                          <a16:colId xmlns:a16="http://schemas.microsoft.com/office/drawing/2014/main" val="13167705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1643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seasonal freeze rate of polar ice caps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1358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intrinsic growth rate of human population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881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Carrying capacity of human population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million people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395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declination rate of human population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(ppm.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177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growth rate of human population due to forest biomass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.(ton)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0693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973587"/>
                  </p:ext>
                </p:extLst>
              </p:nvPr>
            </p:nvGraphicFramePr>
            <p:xfrm>
              <a:off x="2025955" y="1387126"/>
              <a:ext cx="8568951" cy="33070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1236733889"/>
                        </a:ext>
                      </a:extLst>
                    </a:gridCol>
                    <a:gridCol w="5148572">
                      <a:extLst>
                        <a:ext uri="{9D8B030D-6E8A-4147-A177-3AD203B41FA5}">
                          <a16:colId xmlns:a16="http://schemas.microsoft.com/office/drawing/2014/main" val="50507796"/>
                        </a:ext>
                      </a:extLst>
                    </a:gridCol>
                    <a:gridCol w="2124235">
                      <a:extLst>
                        <a:ext uri="{9D8B030D-6E8A-4147-A177-3AD203B41FA5}">
                          <a16:colId xmlns:a16="http://schemas.microsoft.com/office/drawing/2014/main" val="13167705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16433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3810" r="-561972" b="-3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seasonal freeze rate of polar ice caps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1358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1967" r="-561972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intrinsic growth rate of human population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6881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81967" r="-561972" b="-4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Carrying capacity of human population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million people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3951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4702" r="-561972" b="-78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declination rate of human population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(ppm.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1778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23810" r="-561972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growth rate of human population due to forest biomass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.(ton)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0693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892553"/>
                  </p:ext>
                </p:extLst>
              </p:nvPr>
            </p:nvGraphicFramePr>
            <p:xfrm>
              <a:off x="2025955" y="1387126"/>
              <a:ext cx="8568951" cy="34086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601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199">
                      <a:extLst>
                        <a:ext uri="{9D8B030D-6E8A-4147-A177-3AD203B41FA5}">
                          <a16:colId xmlns:a16="http://schemas.microsoft.com/office/drawing/2014/main" val="13232779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growth rate of forest biomass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 (fertilization)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ton.(ppm)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18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deforestation rate</a:t>
                          </a:r>
                          <a:r>
                            <a:rPr lang="id-ID" i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070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intrinsic growth rate of forest biomass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Carrying capacity of forest biomass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melt rate of polar ice caps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(ppm.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formation rate of polar ice caps</a:t>
                          </a:r>
                          <a:r>
                            <a:rPr lang="id-ID" baseline="0" dirty="0" smtClean="0"/>
                            <a:t>. 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km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892553"/>
                  </p:ext>
                </p:extLst>
              </p:nvPr>
            </p:nvGraphicFramePr>
            <p:xfrm>
              <a:off x="2025955" y="1387126"/>
              <a:ext cx="8568951" cy="34086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601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199">
                      <a:extLst>
                        <a:ext uri="{9D8B030D-6E8A-4147-A177-3AD203B41FA5}">
                          <a16:colId xmlns:a16="http://schemas.microsoft.com/office/drawing/2014/main" val="13232779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4667" r="-581159" b="-2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growth rate of forest biomass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 (fertilization)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ton.(ppm)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18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5738" r="-581159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deforestation rate</a:t>
                          </a:r>
                          <a:r>
                            <a:rPr lang="id-ID" i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070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55738" r="-581159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intrinsic growth rate of forest biomass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55738" r="-581159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Carrying capacity of forest biomass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80952" r="-581159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melt rate of polar ice caps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(ppm.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27869" r="-5811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formation rate of polar ice caps</a:t>
                          </a:r>
                          <a:r>
                            <a:rPr lang="id-ID" baseline="0" dirty="0" smtClean="0"/>
                            <a:t>. 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km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1"/>
          <p:cNvSpPr>
            <a:spLocks noGrp="1"/>
          </p:cNvSpPr>
          <p:nvPr>
            <p:ph type="title"/>
          </p:nvPr>
        </p:nvSpPr>
        <p:spPr>
          <a:xfrm>
            <a:off x="1413892" y="116632"/>
            <a:ext cx="9793089" cy="1203151"/>
          </a:xfrm>
        </p:spPr>
        <p:txBody>
          <a:bodyPr/>
          <a:lstStyle/>
          <a:p>
            <a:r>
              <a:rPr lang="id-ID" altLang="ja-JP" dirty="0" smtClean="0"/>
              <a:t>Definition of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Parameters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30847"/>
                  </p:ext>
                </p:extLst>
              </p:nvPr>
            </p:nvGraphicFramePr>
            <p:xfrm>
              <a:off x="2025960" y="1319783"/>
              <a:ext cx="8568951" cy="421132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60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845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24235">
                      <a:extLst>
                        <a:ext uri="{9D8B030D-6E8A-4147-A177-3AD203B41FA5}">
                          <a16:colId xmlns:a16="http://schemas.microsoft.com/office/drawing/2014/main" val="21714855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smtClean="0"/>
                            <a:t>The emission rate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i="1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0" i="1" baseline="0" dirty="0" smtClean="0">
                                      <a:latin typeface="Cambria Math"/>
                                    </a:rPr>
                                    <m:t>𝐶𝑂</m:t>
                                  </m:r>
                                </m:e>
                                <m:sub>
                                  <m:r>
                                    <a:rPr lang="id-ID" b="0" i="1" baseline="0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id-ID" dirty="0" smtClean="0"/>
                            <a:t> from the natural</a:t>
                          </a:r>
                          <a:r>
                            <a:rPr lang="id-ID" baseline="0" dirty="0" smtClean="0"/>
                            <a:t> sources.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ppm.(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emission rate of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due to anthropogenic factors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ppm.(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reduction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rate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by forest biomass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activity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(ton.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gradation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rate of forest biomass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melting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of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polar ice caps</a:t>
                          </a:r>
                          <a:r>
                            <a:rPr lang="id-ID" baseline="0" dirty="0" smtClean="0"/>
                            <a:t>. 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(ton.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reduction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rate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due to wind, rain, and ocean absorption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seasonal depletion rate of polar ice caps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30847"/>
                  </p:ext>
                </p:extLst>
              </p:nvPr>
            </p:nvGraphicFramePr>
            <p:xfrm>
              <a:off x="2025960" y="1319783"/>
              <a:ext cx="8568951" cy="421132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60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845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24235">
                      <a:extLst>
                        <a:ext uri="{9D8B030D-6E8A-4147-A177-3AD203B41FA5}">
                          <a16:colId xmlns:a16="http://schemas.microsoft.com/office/drawing/2014/main" val="21714855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3810" r="-581159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324" t="-63810" r="-41363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ppm.(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63810" r="-581159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emission rate of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due to anthropogenic factors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ppm.(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63810" r="-581159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reduction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rate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by forest biomass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activity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(ton.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60377" r="-581159" b="-2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gradation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rate of forest biomass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melting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of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polar ice caps</a:t>
                          </a:r>
                          <a:r>
                            <a:rPr lang="id-ID" baseline="0" dirty="0" smtClean="0"/>
                            <a:t>. 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(ton.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64762" r="-581159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reduction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rate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due to wind, rain, and ocean absorption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64762" r="-58115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seasonal depletion rate of polar ice caps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896694"/>
                  </p:ext>
                </p:extLst>
              </p:nvPr>
            </p:nvGraphicFramePr>
            <p:xfrm>
              <a:off x="2025959" y="1319783"/>
              <a:ext cx="8568951" cy="33070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1236733889"/>
                        </a:ext>
                      </a:extLst>
                    </a:gridCol>
                    <a:gridCol w="5148572">
                      <a:extLst>
                        <a:ext uri="{9D8B030D-6E8A-4147-A177-3AD203B41FA5}">
                          <a16:colId xmlns:a16="http://schemas.microsoft.com/office/drawing/2014/main" val="50507796"/>
                        </a:ext>
                      </a:extLst>
                    </a:gridCol>
                    <a:gridCol w="2124235">
                      <a:extLst>
                        <a:ext uri="{9D8B030D-6E8A-4147-A177-3AD203B41FA5}">
                          <a16:colId xmlns:a16="http://schemas.microsoft.com/office/drawing/2014/main" val="13167705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1643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seasonal freeze rate of polar ice caps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1358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intrinsic growth rate of human population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6881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Carrying capacity of human population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million people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7395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declination rate of human population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(ppm.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3177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growth rate of human population due to forest biomass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.(ton)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790693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896694"/>
                  </p:ext>
                </p:extLst>
              </p:nvPr>
            </p:nvGraphicFramePr>
            <p:xfrm>
              <a:off x="2025959" y="1319783"/>
              <a:ext cx="8568951" cy="33070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1236733889"/>
                        </a:ext>
                      </a:extLst>
                    </a:gridCol>
                    <a:gridCol w="5148572">
                      <a:extLst>
                        <a:ext uri="{9D8B030D-6E8A-4147-A177-3AD203B41FA5}">
                          <a16:colId xmlns:a16="http://schemas.microsoft.com/office/drawing/2014/main" val="50507796"/>
                        </a:ext>
                      </a:extLst>
                    </a:gridCol>
                    <a:gridCol w="2124235">
                      <a:extLst>
                        <a:ext uri="{9D8B030D-6E8A-4147-A177-3AD203B41FA5}">
                          <a16:colId xmlns:a16="http://schemas.microsoft.com/office/drawing/2014/main" val="13167705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16433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3810" r="-561972" b="-3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natural seasonal freeze rate of polar ice caps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1358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1967" r="-561972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intrinsic growth rate of human population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6881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81967" r="-561972" b="-4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Carrying capacity of human population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million people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739515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6000" r="-561972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declination rate of human population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(ppm.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31778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22857" r="-56197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growth rate of human population due to forest biomass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.(ton)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790693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7346632"/>
                  </p:ext>
                </p:extLst>
              </p:nvPr>
            </p:nvGraphicFramePr>
            <p:xfrm>
              <a:off x="2025958" y="1319783"/>
              <a:ext cx="8568951" cy="34086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601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199">
                      <a:extLst>
                        <a:ext uri="{9D8B030D-6E8A-4147-A177-3AD203B41FA5}">
                          <a16:colId xmlns:a16="http://schemas.microsoft.com/office/drawing/2014/main" val="13232779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id-ID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growth rate of forest biomass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 (fertilization)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ton.(ppm)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18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deforestation rate</a:t>
                          </a:r>
                          <a:r>
                            <a:rPr lang="id-ID" i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070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intrinsic growth rate of forest biomass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b="0" i="1" smtClean="0"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Carrying capacity of forest biomass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melt rate of polar ice caps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(ppm.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d-ID" i="1" smtClean="0">
                                    <a:latin typeface="Cambria Math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formation rate of polar ice caps</a:t>
                          </a:r>
                          <a:r>
                            <a:rPr lang="id-ID" baseline="0" dirty="0" smtClean="0"/>
                            <a:t>. 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km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7346632"/>
                  </p:ext>
                </p:extLst>
              </p:nvPr>
            </p:nvGraphicFramePr>
            <p:xfrm>
              <a:off x="2025958" y="1319783"/>
              <a:ext cx="8568951" cy="340868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2601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199">
                      <a:extLst>
                        <a:ext uri="{9D8B030D-6E8A-4147-A177-3AD203B41FA5}">
                          <a16:colId xmlns:a16="http://schemas.microsoft.com/office/drawing/2014/main" val="13232779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Parameter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Description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id-ID" dirty="0" smtClean="0"/>
                            <a:t>Unit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4667" r="-581159" b="-2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growth rate of forest biomass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 (fertilization)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ton.(ppm)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18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5738" r="-581159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deforestation rate</a:t>
                          </a:r>
                          <a:r>
                            <a:rPr lang="id-ID" i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person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070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55738" r="-581159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intrinsic growth rate of forest biomass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55738" r="-581159" b="-2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Carrying capacity of forest biomass</a:t>
                          </a:r>
                          <a:r>
                            <a:rPr lang="id-ID" baseline="0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ton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80952" r="-581159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melt rate of polar ice caps due to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increase of  CO</a:t>
                          </a:r>
                          <a:r>
                            <a:rPr lang="id-ID" sz="1800" kern="120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concentration in the atmospher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id-ID" dirty="0" smtClean="0"/>
                            <a:t>.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(ppm.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27869" r="-5811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formation rate of polar ice caps</a:t>
                          </a:r>
                          <a:r>
                            <a:rPr lang="id-ID" baseline="0" dirty="0" smtClean="0"/>
                            <a:t>. 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km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year</a:t>
                          </a:r>
                          <a:r>
                            <a:rPr lang="id-ID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id-ID" sz="1800" kern="1200" baseline="300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</a:t>
                          </a:r>
                          <a:endParaRPr lang="id-ID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 txBox="1">
            <a:spLocks/>
          </p:cNvSpPr>
          <p:nvPr/>
        </p:nvSpPr>
        <p:spPr>
          <a:xfrm>
            <a:off x="3070076" y="5901465"/>
            <a:ext cx="8925124" cy="102180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              	: </a:t>
            </a:r>
            <a:r>
              <a:rPr lang="id-ID" dirty="0"/>
              <a:t>Reducing the population of origin and increasing the population </a:t>
            </a:r>
            <a:r>
              <a:rPr lang="id-ID" dirty="0" smtClean="0"/>
              <a:t>of </a:t>
            </a:r>
            <a:r>
              <a:rPr lang="id-ID" dirty="0" smtClean="0"/>
              <a:t>goals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              </a:t>
            </a:r>
            <a:r>
              <a:rPr lang="id-ID" dirty="0" smtClean="0"/>
              <a:t>	: </a:t>
            </a:r>
            <a:r>
              <a:rPr lang="id-ID" dirty="0"/>
              <a:t>Expanding the population of goals without reducing the population of origin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r>
              <a:rPr lang="id-ID" dirty="0" smtClean="0"/>
              <a:t>              </a:t>
            </a:r>
            <a:r>
              <a:rPr lang="id-ID" dirty="0" smtClean="0"/>
              <a:t>	: </a:t>
            </a:r>
            <a:r>
              <a:rPr lang="id-ID" dirty="0"/>
              <a:t>Reducing the population of origin without expanding the population </a:t>
            </a:r>
            <a:r>
              <a:rPr lang="id-ID" dirty="0" smtClean="0"/>
              <a:t>ofgoals</a:t>
            </a:r>
            <a:r>
              <a:rPr lang="id-ID" dirty="0" smtClean="0"/>
              <a:t>.</a:t>
            </a:r>
            <a:endParaRPr lang="id-ID" dirty="0"/>
          </a:p>
        </p:txBody>
      </p:sp>
      <p:cxnSp>
        <p:nvCxnSpPr>
          <p:cNvPr id="5" name="AutoShape 8"/>
          <p:cNvCxnSpPr>
            <a:cxnSpLocks noChangeShapeType="1"/>
          </p:cNvCxnSpPr>
          <p:nvPr/>
        </p:nvCxnSpPr>
        <p:spPr bwMode="auto">
          <a:xfrm>
            <a:off x="4285784" y="5953230"/>
            <a:ext cx="61200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9"/>
          <p:cNvCxnSpPr>
            <a:cxnSpLocks noChangeShapeType="1"/>
          </p:cNvCxnSpPr>
          <p:nvPr/>
        </p:nvCxnSpPr>
        <p:spPr bwMode="auto">
          <a:xfrm>
            <a:off x="4285784" y="6237312"/>
            <a:ext cx="61200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10"/>
          <p:cNvCxnSpPr>
            <a:cxnSpLocks noChangeShapeType="1"/>
          </p:cNvCxnSpPr>
          <p:nvPr/>
        </p:nvCxnSpPr>
        <p:spPr bwMode="auto">
          <a:xfrm>
            <a:off x="4285784" y="6525344"/>
            <a:ext cx="61200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タイトル 11"/>
          <p:cNvSpPr>
            <a:spLocks noGrp="1"/>
          </p:cNvSpPr>
          <p:nvPr>
            <p:ph type="title"/>
          </p:nvPr>
        </p:nvSpPr>
        <p:spPr>
          <a:xfrm>
            <a:off x="1269876" y="-484810"/>
            <a:ext cx="9793089" cy="1203151"/>
          </a:xfrm>
        </p:spPr>
        <p:txBody>
          <a:bodyPr/>
          <a:lstStyle/>
          <a:p>
            <a:r>
              <a:rPr lang="id-ID" altLang="ja-JP" dirty="0" smtClean="0"/>
              <a:t>Transmission</a:t>
            </a:r>
            <a:r>
              <a:rPr lang="en-US" altLang="ja-JP" dirty="0" smtClean="0"/>
              <a:t> </a:t>
            </a:r>
            <a:r>
              <a:rPr lang="id-ID" altLang="ja-JP" dirty="0" smtClean="0">
                <a:solidFill>
                  <a:schemeClr val="accent1"/>
                </a:solidFill>
                <a:latin typeface="Route 159 Bold" pitchFamily="50" charset="0"/>
              </a:rPr>
              <a:t>Diagram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94012" y="784939"/>
            <a:ext cx="7344816" cy="4954859"/>
            <a:chOff x="988230" y="620688"/>
            <a:chExt cx="7344816" cy="4954859"/>
          </a:xfrm>
        </p:grpSpPr>
        <p:sp>
          <p:nvSpPr>
            <p:cNvPr id="10" name="Rectangle 9"/>
            <p:cNvSpPr/>
            <p:nvPr/>
          </p:nvSpPr>
          <p:spPr>
            <a:xfrm>
              <a:off x="988230" y="620688"/>
              <a:ext cx="7344816" cy="495485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1" name="Picture 2" descr="D:\SKRIPSI\DiagramTransmis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662" y="764704"/>
              <a:ext cx="6921045" cy="458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1"/>
          <p:cNvSpPr txBox="1">
            <a:spLocks/>
          </p:cNvSpPr>
          <p:nvPr/>
        </p:nvSpPr>
        <p:spPr>
          <a:xfrm>
            <a:off x="1125860" y="260648"/>
            <a:ext cx="9793089" cy="1203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ja-JP" smtClean="0"/>
              <a:t>Mathematical</a:t>
            </a:r>
            <a:r>
              <a:rPr lang="en-US" altLang="ja-JP" smtClean="0"/>
              <a:t> </a:t>
            </a:r>
            <a:r>
              <a:rPr lang="id-ID" altLang="ja-JP" smtClean="0">
                <a:solidFill>
                  <a:schemeClr val="accent1"/>
                </a:solidFill>
                <a:latin typeface="Route 159 Bold" pitchFamily="50" charset="0"/>
              </a:rPr>
              <a:t>Model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566020" y="1817440"/>
                <a:ext cx="4011547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latin typeface="Cambria Math"/>
                            </a:rPr>
                            <m:t>𝑑𝑋</m:t>
                          </m:r>
                        </m:num>
                        <m:den>
                          <m:r>
                            <a:rPr lang="id-ID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id-ID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id-ID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d-ID" sz="2400" i="1">
                          <a:latin typeface="Cambria Math"/>
                        </a:rPr>
                        <m:t>+</m:t>
                      </m:r>
                      <m:r>
                        <a:rPr lang="id-ID" sz="2400" i="1">
                          <a:latin typeface="Cambria Math"/>
                        </a:rPr>
                        <m:t>𝛾</m:t>
                      </m:r>
                      <m:r>
                        <a:rPr lang="id-ID" sz="2400" i="1">
                          <a:latin typeface="Cambria Math"/>
                        </a:rPr>
                        <m:t>𝑁</m:t>
                      </m:r>
                      <m:r>
                        <a:rPr lang="id-ID" sz="2400" i="1">
                          <a:latin typeface="Cambria Math"/>
                        </a:rPr>
                        <m:t>−</m:t>
                      </m:r>
                      <m:r>
                        <a:rPr lang="id-ID" sz="2400" i="1">
                          <a:latin typeface="Cambria Math"/>
                        </a:rPr>
                        <m:t>𝛼</m:t>
                      </m:r>
                      <m:r>
                        <a:rPr lang="id-ID" sz="2400" i="1">
                          <a:latin typeface="Cambria Math"/>
                        </a:rPr>
                        <m:t>𝑋</m:t>
                      </m:r>
                      <m:r>
                        <a:rPr lang="id-ID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sz="2400" i="1">
                          <a:latin typeface="Cambria Math"/>
                        </a:rPr>
                        <m:t>𝑋𝐹</m:t>
                      </m:r>
                      <m:r>
                        <a:rPr lang="id-ID" sz="24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1817440"/>
                <a:ext cx="4011547" cy="793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562035" y="2681536"/>
                <a:ext cx="4784836" cy="80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latin typeface="Cambria Math"/>
                            </a:rPr>
                            <m:t>𝑑𝑁</m:t>
                          </m:r>
                        </m:num>
                        <m:den>
                          <m:r>
                            <a:rPr lang="id-ID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id-ID" sz="2400" i="1">
                          <a:latin typeface="Cambria Math"/>
                        </a:rPr>
                        <m:t>=</m:t>
                      </m:r>
                      <m:r>
                        <a:rPr lang="id-ID" sz="2400" i="1">
                          <a:latin typeface="Cambria Math"/>
                        </a:rPr>
                        <m:t>𝑠𝑁</m:t>
                      </m:r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400" i="1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id-ID" sz="2400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id-ID" sz="2400" i="1">
                          <a:latin typeface="Cambria Math"/>
                        </a:rPr>
                        <m:t>−</m:t>
                      </m:r>
                      <m:r>
                        <a:rPr lang="id-ID" sz="2400" i="1">
                          <a:latin typeface="Cambria Math"/>
                        </a:rPr>
                        <m:t>𝜃</m:t>
                      </m:r>
                      <m:r>
                        <a:rPr lang="id-ID" sz="2400" i="1">
                          <a:latin typeface="Cambria Math"/>
                        </a:rPr>
                        <m:t>𝑋𝑁</m:t>
                      </m:r>
                      <m:r>
                        <a:rPr lang="id-ID" sz="2400" i="1">
                          <a:latin typeface="Cambria Math"/>
                        </a:rPr>
                        <m:t>+</m:t>
                      </m:r>
                      <m:r>
                        <a:rPr lang="id-ID" sz="2400" i="1">
                          <a:latin typeface="Cambria Math"/>
                        </a:rPr>
                        <m:t>𝜋𝜙</m:t>
                      </m:r>
                      <m:r>
                        <a:rPr lang="id-ID" sz="2400" i="1">
                          <a:latin typeface="Cambria Math"/>
                        </a:rPr>
                        <m:t>𝑁𝐹</m:t>
                      </m:r>
                      <m:r>
                        <a:rPr lang="id-ID" sz="24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35" y="2681536"/>
                <a:ext cx="4784836" cy="80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566020" y="3545632"/>
                <a:ext cx="8034704" cy="80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latin typeface="Cambria Math"/>
                            </a:rPr>
                            <m:t>𝑑𝐹</m:t>
                          </m:r>
                        </m:num>
                        <m:den>
                          <m:r>
                            <a:rPr lang="id-ID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id-ID" sz="2400" i="1">
                          <a:latin typeface="Cambria Math"/>
                        </a:rPr>
                        <m:t>=</m:t>
                      </m:r>
                      <m:r>
                        <a:rPr lang="id-ID" sz="2400" i="1">
                          <a:latin typeface="Cambria Math"/>
                        </a:rPr>
                        <m:t>𝑣𝐹</m:t>
                      </m:r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400" i="1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id-ID" sz="2400" i="1">
                                  <a:latin typeface="Cambria Math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  <m:r>
                        <a:rPr lang="id-ID" sz="2400" i="1">
                          <a:latin typeface="Cambria Math"/>
                        </a:rPr>
                        <m:t>−</m:t>
                      </m:r>
                      <m:r>
                        <a:rPr lang="id-ID" sz="2400" i="1">
                          <a:latin typeface="Cambria Math"/>
                        </a:rPr>
                        <m:t>𝜙</m:t>
                      </m:r>
                      <m:r>
                        <a:rPr lang="id-ID" sz="2400" i="1">
                          <a:latin typeface="Cambria Math"/>
                        </a:rPr>
                        <m:t>𝑁𝐹</m:t>
                      </m:r>
                      <m:r>
                        <a:rPr lang="id-ID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id-ID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sz="2400" i="1">
                          <a:latin typeface="Cambria Math"/>
                        </a:rPr>
                        <m:t>𝑋𝐹</m:t>
                      </m:r>
                      <m:r>
                        <a:rPr lang="id-ID" sz="2400" i="1">
                          <a:latin typeface="Cambria Math"/>
                        </a:rPr>
                        <m:t>−</m:t>
                      </m:r>
                      <m:r>
                        <a:rPr lang="id-ID" sz="2400" i="1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id-ID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d-ID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id-ID" sz="2400" i="1">
                          <a:latin typeface="Cambria Math"/>
                        </a:rPr>
                        <m:t>𝐹</m:t>
                      </m:r>
                      <m:r>
                        <a:rPr lang="id-ID" sz="24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3545632"/>
                <a:ext cx="8034704" cy="80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566020" y="4409728"/>
                <a:ext cx="4205318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d-ID" sz="24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id-ID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id-ID" sz="2400" i="1">
                          <a:latin typeface="Cambria Math"/>
                        </a:rPr>
                        <m:t>=</m:t>
                      </m:r>
                      <m:r>
                        <a:rPr lang="id-ID" sz="2400" i="1">
                          <a:latin typeface="Cambria Math"/>
                        </a:rPr>
                        <m:t>𝐾</m:t>
                      </m:r>
                      <m:r>
                        <a:rPr lang="id-ID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id-ID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d-ID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id-ID" sz="2400" i="1">
                          <a:latin typeface="Cambria Math"/>
                        </a:rPr>
                        <m:t>−</m:t>
                      </m:r>
                      <m:r>
                        <a:rPr lang="id-ID" sz="2400" i="1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d-ID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id-ID" sz="2400" i="1">
                          <a:latin typeface="Cambria Math"/>
                        </a:rPr>
                        <m:t>𝑋</m:t>
                      </m:r>
                      <m:r>
                        <a:rPr lang="id-ID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id-ID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d-ID" sz="2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id-ID" sz="24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4409728"/>
                <a:ext cx="4205318" cy="793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022404" y="5564807"/>
                <a:ext cx="44128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sz="2400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d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id-ID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id-ID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id-ID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404" y="5564807"/>
                <a:ext cx="4412875" cy="461665"/>
              </a:xfrm>
              <a:prstGeom prst="rect">
                <a:avLst/>
              </a:prstGeom>
              <a:blipFill>
                <a:blip r:embed="rId6"/>
                <a:stretch>
                  <a:fillRect l="-2210" t="-11842" r="-5801" b="-2763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88"/>
  <p:tag name="KSO_WM_UNIT_TYPE" val="m_i"/>
  <p:tag name="KSO_WM_UNIT_INDEX" val="1_9"/>
  <p:tag name="KSO_WM_UNIT_ID" val="custom160188_23*m_i*1_9"/>
  <p:tag name="KSO_WM_UNIT_CLEAR" val="1"/>
  <p:tag name="KSO_WM_UNIT_LAYERLEVEL" val="1_1"/>
  <p:tag name="KSO_WM_DIAGRAM_GROUP_CODE" val="m1-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87_11*i*10"/>
  <p:tag name="KSO_WM_TEMPLATE_CATEGORY" val="custom"/>
  <p:tag name="KSO_WM_TEMPLATE_INDEX" val="160187"/>
  <p:tag name="KSO_WM_UNIT_INDEX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87_11*i*11"/>
  <p:tag name="KSO_WM_TEMPLATE_CATEGORY" val="custom"/>
  <p:tag name="KSO_WM_TEMPLATE_INDEX" val="160187"/>
  <p:tag name="KSO_WM_UNIT_INDEX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88"/>
  <p:tag name="KSO_WM_UNIT_TYPE" val="m_i"/>
  <p:tag name="KSO_WM_UNIT_INDEX" val="1_9"/>
  <p:tag name="KSO_WM_UNIT_ID" val="custom160188_23*m_i*1_9"/>
  <p:tag name="KSO_WM_UNIT_CLEAR" val="1"/>
  <p:tag name="KSO_WM_UNIT_LAYERLEVEL" val="1_1"/>
  <p:tag name="KSO_WM_DIAGRAM_GROUP_CODE" val="m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88"/>
  <p:tag name="KSO_WM_UNIT_TYPE" val="m_i"/>
  <p:tag name="KSO_WM_UNIT_INDEX" val="1_9"/>
  <p:tag name="KSO_WM_UNIT_ID" val="custom160188_23*m_i*1_9"/>
  <p:tag name="KSO_WM_UNIT_CLEAR" val="1"/>
  <p:tag name="KSO_WM_UNIT_LAYERLEVEL" val="1_1"/>
  <p:tag name="KSO_WM_DIAGRAM_GROUP_CODE" val="m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87_11*i*1"/>
  <p:tag name="KSO_WM_TEMPLATE_CATEGORY" val="custom"/>
  <p:tag name="KSO_WM_TEMPLATE_INDEX" val="160187"/>
  <p:tag name="KSO_WM_UNIT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87_11*i*14"/>
  <p:tag name="KSO_WM_TEMPLATE_CATEGORY" val="custom"/>
  <p:tag name="KSO_WM_TEMPLATE_INDEX" val="160187"/>
  <p:tag name="KSO_WM_UNIT_INDEX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87_11*i*15"/>
  <p:tag name="KSO_WM_TEMPLATE_CATEGORY" val="custom"/>
  <p:tag name="KSO_WM_TEMPLATE_INDEX" val="160187"/>
  <p:tag name="KSO_WM_UNIT_INDEX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87_11*i*13"/>
  <p:tag name="KSO_WM_TEMPLATE_CATEGORY" val="custom"/>
  <p:tag name="KSO_WM_TEMPLATE_INDEX" val="160187"/>
  <p:tag name="KSO_WM_UNIT_INDEX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87_11*i*12"/>
  <p:tag name="KSO_WM_TEMPLATE_CATEGORY" val="custom"/>
  <p:tag name="KSO_WM_TEMPLATE_INDEX" val="160187"/>
  <p:tag name="KSO_WM_UNIT_INDEX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87_11*i*9"/>
  <p:tag name="KSO_WM_TEMPLATE_CATEGORY" val="custom"/>
  <p:tag name="KSO_WM_TEMPLATE_INDEX" val="160187"/>
  <p:tag name="KSO_WM_UNIT_INDEX" val="9"/>
</p:tagLst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173</TotalTime>
  <Words>1453</Words>
  <Application>Microsoft Office PowerPoint</Application>
  <PresentationFormat>Custom</PresentationFormat>
  <Paragraphs>410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Agency FB</vt:lpstr>
      <vt:lpstr>Aharoni</vt:lpstr>
      <vt:lpstr>Arial</vt:lpstr>
      <vt:lpstr>Arial Narrow</vt:lpstr>
      <vt:lpstr>Calibri</vt:lpstr>
      <vt:lpstr>Cambria Math</vt:lpstr>
      <vt:lpstr>Century Schoolbook</vt:lpstr>
      <vt:lpstr>Cooper Black</vt:lpstr>
      <vt:lpstr>Euphemia</vt:lpstr>
      <vt:lpstr>Route 159 Bold</vt:lpstr>
      <vt:lpstr>Route 159 UltraLight</vt:lpstr>
      <vt:lpstr>Times New Roman</vt:lpstr>
      <vt:lpstr>Wingdings</vt:lpstr>
      <vt:lpstr>Math 16x9</vt:lpstr>
      <vt:lpstr>PowerPoint Presentation</vt:lpstr>
      <vt:lpstr>PowerPoint Presentation</vt:lpstr>
      <vt:lpstr>PowerPoint Presentation</vt:lpstr>
      <vt:lpstr>The Assumptions </vt:lpstr>
      <vt:lpstr>Definition of Variables</vt:lpstr>
      <vt:lpstr>Definition of Parameters</vt:lpstr>
      <vt:lpstr>Definition of Parameters</vt:lpstr>
      <vt:lpstr>Transmission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Pontryagin Maximum Principle</vt:lpstr>
      <vt:lpstr>Numerical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ADMIN</cp:lastModifiedBy>
  <cp:revision>20</cp:revision>
  <dcterms:created xsi:type="dcterms:W3CDTF">2020-09-15T05:57:11Z</dcterms:created>
  <dcterms:modified xsi:type="dcterms:W3CDTF">2020-09-26T11:11:31Z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