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7" r:id="rId3"/>
    <p:sldId id="268" r:id="rId4"/>
    <p:sldId id="273" r:id="rId5"/>
    <p:sldId id="274" r:id="rId6"/>
    <p:sldId id="275" r:id="rId7"/>
    <p:sldId id="276" r:id="rId8"/>
    <p:sldId id="277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4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5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26660" y="6356351"/>
            <a:ext cx="2243338" cy="365125"/>
          </a:xfrm>
        </p:spPr>
        <p:txBody>
          <a:bodyPr/>
          <a:lstStyle>
            <a:lvl1pPr algn="r">
              <a:defRPr sz="2400" b="1" cap="none" baseline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IComCos,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958571" y="476672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234469" y="1092939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72" y="294043"/>
            <a:ext cx="918077" cy="918077"/>
          </a:xfrm>
          <a:prstGeom prst="rect">
            <a:avLst/>
          </a:prstGeom>
        </p:spPr>
      </p:pic>
      <p:pic>
        <p:nvPicPr>
          <p:cNvPr id="21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614122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06528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/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9/28/2020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ICOMCOS 2020, 29</a:t>
            </a:r>
            <a:r>
              <a:rPr lang="en-US" baseline="30000" dirty="0" smtClean="0"/>
              <a:t>TH</a:t>
            </a:r>
            <a:r>
              <a:rPr lang="en-US" dirty="0" smtClean="0"/>
              <a:t> September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958571" y="770137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7462564" y="150911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6" y="436078"/>
            <a:ext cx="918077" cy="918077"/>
          </a:xfrm>
          <a:prstGeom prst="rect">
            <a:avLst/>
          </a:prstGeom>
        </p:spPr>
      </p:pic>
      <p:pic>
        <p:nvPicPr>
          <p:cNvPr id="3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613906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374991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ICOMCOS 2020, 29</a:t>
            </a:r>
            <a:r>
              <a:rPr lang="en-US" baseline="30000" dirty="0" smtClean="0"/>
              <a:t>TH</a:t>
            </a:r>
            <a:r>
              <a:rPr lang="en-US" dirty="0" smtClean="0"/>
              <a:t> September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77" y="6249382"/>
            <a:ext cx="1755140" cy="57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87" y="6020384"/>
            <a:ext cx="740705" cy="74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" y="548680"/>
            <a:ext cx="918077" cy="9180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7015" indent="-247015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7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5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295" indent="-24701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05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81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3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309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Transformation Method for Solving Interval Linear Programming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4252" y="5137003"/>
            <a:ext cx="7516442" cy="524245"/>
          </a:xfrm>
        </p:spPr>
        <p:txBody>
          <a:bodyPr>
            <a:normAutofit lnSpcReduction="10000"/>
          </a:bodyPr>
          <a:lstStyle/>
          <a:p>
            <a:r>
              <a:rPr lang="en-ID" b="1" dirty="0" err="1"/>
              <a:t>Herry</a:t>
            </a:r>
            <a:r>
              <a:rPr lang="en-ID" b="1" dirty="0"/>
              <a:t> </a:t>
            </a:r>
            <a:r>
              <a:rPr lang="en-ID" b="1" dirty="0" err="1"/>
              <a:t>Suprajitno</a:t>
            </a:r>
            <a:r>
              <a:rPr lang="en-ID" b="1" dirty="0"/>
              <a:t> and Ismail bin </a:t>
            </a:r>
            <a:r>
              <a:rPr lang="en-ID" b="1" dirty="0" err="1" smtClean="0"/>
              <a:t>Mohd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/>
          <a:lstStyle/>
          <a:p>
            <a:r>
              <a:rPr lang="en-US" b="1" dirty="0" smtClean="0"/>
              <a:t>Interval Linear Programming (ILP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980728"/>
            <a:ext cx="9782801" cy="194421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LP with interval coefficients is a development of LP. This development is necessary to anticipate when data value is not known exactly, the smallest upper bound and the largest lower bound.</a:t>
            </a:r>
          </a:p>
          <a:p>
            <a:r>
              <a:rPr lang="en-GB" dirty="0"/>
              <a:t>The problem could be formulated as follows</a:t>
            </a:r>
            <a:r>
              <a:rPr lang="en-GB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36" y="2971434"/>
            <a:ext cx="9108504" cy="326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83779"/>
            <a:ext cx="9782801" cy="652933"/>
          </a:xfrm>
        </p:spPr>
        <p:txBody>
          <a:bodyPr/>
          <a:lstStyle/>
          <a:p>
            <a:r>
              <a:rPr lang="en-US" b="1" dirty="0" smtClean="0"/>
              <a:t>Interval Linear Programming </a:t>
            </a:r>
            <a:r>
              <a:rPr lang="en-US" b="1" dirty="0"/>
              <a:t>(ILP)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052736"/>
            <a:ext cx="9782801" cy="4572000"/>
          </a:xfrm>
        </p:spPr>
        <p:txBody>
          <a:bodyPr/>
          <a:lstStyle/>
          <a:p>
            <a:r>
              <a:rPr lang="en-US" dirty="0"/>
              <a:t>ILP is a further development of the linear programming, where coefficients and variables are intervals. </a:t>
            </a:r>
          </a:p>
          <a:p>
            <a:r>
              <a:rPr lang="en-US" dirty="0"/>
              <a:t>ILP problem could be formulated as follows. Maximize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4" y="2636912"/>
            <a:ext cx="9108504" cy="3365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04" y="12558"/>
            <a:ext cx="3602256" cy="517072"/>
          </a:xfrm>
        </p:spPr>
        <p:txBody>
          <a:bodyPr>
            <a:noAutofit/>
          </a:bodyPr>
          <a:lstStyle/>
          <a:p>
            <a:r>
              <a:rPr lang="en-US" sz="2400" b="1" dirty="0"/>
              <a:t>T</a:t>
            </a:r>
            <a:r>
              <a:rPr lang="en-US" sz="2400" b="1" dirty="0" smtClean="0">
                <a:effectLst/>
              </a:rPr>
              <a:t>ransformation </a:t>
            </a:r>
            <a:r>
              <a:rPr lang="en-US" sz="2400" b="1" dirty="0"/>
              <a:t>M</a:t>
            </a:r>
            <a:r>
              <a:rPr lang="en-US" sz="2400" b="1" dirty="0" smtClean="0">
                <a:effectLst/>
              </a:rPr>
              <a:t>ethod </a:t>
            </a:r>
            <a:endParaRPr lang="en-US" sz="2400" dirty="0"/>
          </a:p>
        </p:txBody>
      </p:sp>
      <p:sp>
        <p:nvSpPr>
          <p:cNvPr id="5" name="Flowchart: Terminator 4"/>
          <p:cNvSpPr/>
          <p:nvPr/>
        </p:nvSpPr>
        <p:spPr>
          <a:xfrm>
            <a:off x="5422513" y="44624"/>
            <a:ext cx="1439785" cy="288032"/>
          </a:xfrm>
          <a:prstGeom prst="flowChartTerminator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START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4332813" y="548680"/>
            <a:ext cx="3647455" cy="720080"/>
          </a:xfrm>
          <a:prstGeom prst="flowChartProcess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Determine Largest &amp; Smallest feasible region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4270685" y="1484784"/>
            <a:ext cx="3839427" cy="576064"/>
          </a:xfrm>
          <a:prstGeom prst="flowChartProcess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Determine Upper &amp; Lower bound of objective function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4366671" y="2276872"/>
            <a:ext cx="3647455" cy="432048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Construct 2 LP models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4219898" y="2924944"/>
            <a:ext cx="3935412" cy="504056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Determine Optimal Solution</a:t>
            </a:r>
            <a:endParaRPr lang="en-US" dirty="0"/>
          </a:p>
        </p:txBody>
      </p:sp>
      <p:sp>
        <p:nvSpPr>
          <p:cNvPr id="10" name="Flowchart: Decision 9"/>
          <p:cNvSpPr/>
          <p:nvPr/>
        </p:nvSpPr>
        <p:spPr>
          <a:xfrm>
            <a:off x="3311128" y="3817615"/>
            <a:ext cx="3935412" cy="720080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b</a:t>
            </a:r>
            <a:r>
              <a:rPr lang="en-ID" dirty="0" smtClean="0"/>
              <a:t>ounded </a:t>
            </a:r>
            <a:endParaRPr lang="en-ID" dirty="0" smtClean="0"/>
          </a:p>
          <a:p>
            <a:pPr algn="ctr"/>
            <a:r>
              <a:rPr lang="en-ID" dirty="0" smtClean="0"/>
              <a:t>solution </a:t>
            </a:r>
            <a:r>
              <a:rPr lang="en-ID" dirty="0" smtClean="0"/>
              <a:t>?</a:t>
            </a:r>
            <a:endParaRPr lang="en-US" dirty="0"/>
          </a:p>
        </p:txBody>
      </p:sp>
      <p:sp>
        <p:nvSpPr>
          <p:cNvPr id="11" name="Flowchart: Decision 10"/>
          <p:cNvSpPr/>
          <p:nvPr/>
        </p:nvSpPr>
        <p:spPr>
          <a:xfrm>
            <a:off x="7920204" y="3789040"/>
            <a:ext cx="3502800" cy="792088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Has 2 solutions ?</a:t>
            </a:r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8937413" y="4941168"/>
            <a:ext cx="3204096" cy="792088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Construct interval solution</a:t>
            </a:r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4654628" y="4797152"/>
            <a:ext cx="3935412" cy="720080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unbounded solution ?</a:t>
            </a:r>
            <a:endParaRPr lang="en-US" dirty="0"/>
          </a:p>
        </p:txBody>
      </p:sp>
      <p:sp>
        <p:nvSpPr>
          <p:cNvPr id="14" name="Flowchart: Decision 13"/>
          <p:cNvSpPr/>
          <p:nvPr/>
        </p:nvSpPr>
        <p:spPr>
          <a:xfrm>
            <a:off x="1629916" y="5445224"/>
            <a:ext cx="3935412" cy="720080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Has added constraint ?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4520" y="4077072"/>
            <a:ext cx="2975556" cy="473696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Add the constraint</a:t>
            </a:r>
            <a:endParaRPr lang="en-US" dirty="0"/>
          </a:p>
        </p:txBody>
      </p:sp>
      <p:sp>
        <p:nvSpPr>
          <p:cNvPr id="16" name="Flowchart: Terminator 15"/>
          <p:cNvSpPr/>
          <p:nvPr/>
        </p:nvSpPr>
        <p:spPr>
          <a:xfrm>
            <a:off x="5902441" y="6165304"/>
            <a:ext cx="1559767" cy="504056"/>
          </a:xfrm>
          <a:prstGeom prst="flowChartTermina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STOP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5" idx="2"/>
            <a:endCxn id="6" idx="0"/>
          </p:cNvCxnSpPr>
          <p:nvPr/>
        </p:nvCxnSpPr>
        <p:spPr>
          <a:xfrm>
            <a:off x="6142405" y="332656"/>
            <a:ext cx="14135" cy="21602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9" idx="0"/>
          </p:cNvCxnSpPr>
          <p:nvPr/>
        </p:nvCxnSpPr>
        <p:spPr>
          <a:xfrm flipH="1">
            <a:off x="6187604" y="2708920"/>
            <a:ext cx="2794" cy="21602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8" idx="0"/>
          </p:cNvCxnSpPr>
          <p:nvPr/>
        </p:nvCxnSpPr>
        <p:spPr>
          <a:xfrm>
            <a:off x="6190398" y="2060848"/>
            <a:ext cx="0" cy="21602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>
            <a:off x="6156540" y="1268760"/>
            <a:ext cx="33858" cy="21602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 flipH="1">
            <a:off x="5278834" y="3429000"/>
            <a:ext cx="908770" cy="38861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1" idx="1"/>
          </p:cNvCxnSpPr>
          <p:nvPr/>
        </p:nvCxnSpPr>
        <p:spPr>
          <a:xfrm>
            <a:off x="7246540" y="4177655"/>
            <a:ext cx="673664" cy="742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3" idx="0"/>
          </p:cNvCxnSpPr>
          <p:nvPr/>
        </p:nvCxnSpPr>
        <p:spPr>
          <a:xfrm>
            <a:off x="5278834" y="4537695"/>
            <a:ext cx="1343500" cy="25945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2"/>
            <a:endCxn id="12" idx="0"/>
          </p:cNvCxnSpPr>
          <p:nvPr/>
        </p:nvCxnSpPr>
        <p:spPr>
          <a:xfrm>
            <a:off x="9671604" y="4581128"/>
            <a:ext cx="867857" cy="3600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1" idx="3"/>
            <a:endCxn id="9" idx="3"/>
          </p:cNvCxnSpPr>
          <p:nvPr/>
        </p:nvCxnSpPr>
        <p:spPr>
          <a:xfrm flipH="1" flipV="1">
            <a:off x="8155310" y="3176972"/>
            <a:ext cx="3267694" cy="1008112"/>
          </a:xfrm>
          <a:prstGeom prst="bentConnector3">
            <a:avLst>
              <a:gd name="adj1" fmla="val -6996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2"/>
            <a:endCxn id="16" idx="0"/>
          </p:cNvCxnSpPr>
          <p:nvPr/>
        </p:nvCxnSpPr>
        <p:spPr>
          <a:xfrm>
            <a:off x="6622334" y="5517232"/>
            <a:ext cx="59991" cy="64807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1"/>
            <a:endCxn id="14" idx="0"/>
          </p:cNvCxnSpPr>
          <p:nvPr/>
        </p:nvCxnSpPr>
        <p:spPr>
          <a:xfrm flipH="1">
            <a:off x="3597622" y="5157192"/>
            <a:ext cx="1057006" cy="28803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1"/>
            <a:endCxn id="15" idx="2"/>
          </p:cNvCxnSpPr>
          <p:nvPr/>
        </p:nvCxnSpPr>
        <p:spPr>
          <a:xfrm flipH="1" flipV="1">
            <a:off x="1582298" y="4550768"/>
            <a:ext cx="47618" cy="125449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5" idx="0"/>
            <a:endCxn id="9" idx="1"/>
          </p:cNvCxnSpPr>
          <p:nvPr/>
        </p:nvCxnSpPr>
        <p:spPr>
          <a:xfrm rot="5400000" flipH="1" flipV="1">
            <a:off x="2451048" y="2308222"/>
            <a:ext cx="900100" cy="2637600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2" idx="2"/>
            <a:endCxn id="16" idx="0"/>
          </p:cNvCxnSpPr>
          <p:nvPr/>
        </p:nvCxnSpPr>
        <p:spPr>
          <a:xfrm flipH="1">
            <a:off x="6682324" y="5733256"/>
            <a:ext cx="3857137" cy="43204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4" idx="3"/>
            <a:endCxn id="16" idx="0"/>
          </p:cNvCxnSpPr>
          <p:nvPr/>
        </p:nvCxnSpPr>
        <p:spPr>
          <a:xfrm>
            <a:off x="5565328" y="5805264"/>
            <a:ext cx="1116997" cy="3600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886742" y="4991460"/>
            <a:ext cx="599910" cy="38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/>
              <a:t>Y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5806456" y="5639532"/>
            <a:ext cx="599910" cy="38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/>
              <a:t>Y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510201" y="3861049"/>
            <a:ext cx="599910" cy="38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/>
              <a:t>Y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0317782" y="4487404"/>
            <a:ext cx="599910" cy="38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/>
              <a:t>Y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1583086" y="4919452"/>
            <a:ext cx="599910" cy="38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/>
              <a:t>N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094413" y="4385308"/>
            <a:ext cx="599910" cy="38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/>
              <a:t>N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574341" y="5567524"/>
            <a:ext cx="599910" cy="38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/>
              <a:t>N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1278988" y="3645024"/>
            <a:ext cx="599910" cy="38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/>
              <a:t>N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8062795" y="755412"/>
            <a:ext cx="273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Theorem 1 and 2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8206097" y="1547500"/>
            <a:ext cx="25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Theorem 3 and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4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751" y="36116"/>
            <a:ext cx="8187053" cy="5845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Implementation &amp; </a:t>
            </a:r>
            <a:r>
              <a:rPr lang="en-US" b="1" dirty="0" smtClean="0">
                <a:effectLst/>
              </a:rPr>
              <a:t>discussion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" y="764704"/>
            <a:ext cx="1188499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0" y="3356992"/>
            <a:ext cx="5357281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396" y="5220048"/>
            <a:ext cx="7727656" cy="144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10111" y="2708921"/>
            <a:ext cx="374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 smtClean="0"/>
              <a:t>Zhou et al. (2009)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6855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1308" y="44624"/>
            <a:ext cx="8965592" cy="16468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Criteria </a:t>
            </a:r>
            <a:r>
              <a:rPr lang="en-US" sz="2000" dirty="0"/>
              <a:t>that can be used to determine the best </a:t>
            </a:r>
            <a:r>
              <a:rPr lang="en-US" sz="2000" dirty="0" smtClean="0"/>
              <a:t>solution, Zhou </a:t>
            </a:r>
            <a:r>
              <a:rPr lang="en-US" sz="2000" dirty="0"/>
              <a:t>et al. (2009)</a:t>
            </a:r>
          </a:p>
          <a:p>
            <a:pPr marL="0" lvl="0" indent="0">
              <a:buNone/>
            </a:pPr>
            <a:r>
              <a:rPr lang="en-US" sz="2000" dirty="0" smtClean="0"/>
              <a:t>1. The </a:t>
            </a:r>
            <a:r>
              <a:rPr lang="en-US" sz="2000" dirty="0"/>
              <a:t>solution satisfy all constraints,  </a:t>
            </a:r>
          </a:p>
          <a:p>
            <a:pPr marL="0" lvl="0" indent="0">
              <a:buNone/>
            </a:pPr>
            <a:r>
              <a:rPr lang="en-US" sz="2000" dirty="0" smtClean="0"/>
              <a:t>2. Interval </a:t>
            </a:r>
            <a:r>
              <a:rPr lang="en-US" sz="2000" dirty="0"/>
              <a:t>length of the objective function is minimum, </a:t>
            </a:r>
          </a:p>
          <a:p>
            <a:pPr marL="0" lvl="0" indent="0">
              <a:buNone/>
            </a:pPr>
            <a:r>
              <a:rPr lang="en-US" sz="2000" dirty="0" smtClean="0"/>
              <a:t>3. Uncertainty </a:t>
            </a:r>
            <a:r>
              <a:rPr lang="en-US" sz="2000" dirty="0"/>
              <a:t>degree of the objective function value is small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03" y="2060848"/>
            <a:ext cx="11968681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06417" y="1732746"/>
            <a:ext cx="5680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Table </a:t>
            </a:r>
            <a:r>
              <a:rPr lang="en-US" sz="2000" b="1" dirty="0" smtClean="0"/>
              <a:t>. </a:t>
            </a:r>
            <a:r>
              <a:rPr lang="en-US" sz="2000" b="1" dirty="0"/>
              <a:t>Comparison of </a:t>
            </a:r>
            <a:r>
              <a:rPr lang="en-US" sz="2000" b="1" dirty="0" smtClean="0"/>
              <a:t>solution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36421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390" y="332657"/>
            <a:ext cx="10584662" cy="5747469"/>
          </a:xfrm>
        </p:spPr>
        <p:txBody>
          <a:bodyPr>
            <a:normAutofit/>
          </a:bodyPr>
          <a:lstStyle/>
          <a:p>
            <a:r>
              <a:rPr lang="en-US" dirty="0"/>
              <a:t>From </a:t>
            </a:r>
            <a:r>
              <a:rPr lang="en-US" dirty="0" smtClean="0"/>
              <a:t>the Table </a:t>
            </a:r>
          </a:p>
          <a:p>
            <a:r>
              <a:rPr lang="en-US" dirty="0" smtClean="0"/>
              <a:t>Criteria </a:t>
            </a:r>
          </a:p>
          <a:p>
            <a:pPr marL="355600" lvl="0" indent="-355600">
              <a:buNone/>
            </a:pPr>
            <a:r>
              <a:rPr lang="en-US" dirty="0" smtClean="0"/>
              <a:t>1, </a:t>
            </a:r>
            <a:r>
              <a:rPr lang="en-ID" dirty="0"/>
              <a:t>I did not compare constraints feasibility because Zhou's and mine meet Zhou's definition of comparison between intervals</a:t>
            </a:r>
            <a:r>
              <a:rPr lang="en-ID" dirty="0" smtClean="0"/>
              <a:t>.</a:t>
            </a:r>
            <a:endParaRPr lang="en-US" dirty="0" smtClean="0"/>
          </a:p>
          <a:p>
            <a:pPr marL="444500" indent="-444500">
              <a:buNone/>
            </a:pPr>
            <a:r>
              <a:rPr lang="en-US" dirty="0" smtClean="0"/>
              <a:t>2, interval </a:t>
            </a:r>
            <a:r>
              <a:rPr lang="en-US" dirty="0"/>
              <a:t>length of decision variables and objective function obtained from </a:t>
            </a:r>
            <a:r>
              <a:rPr lang="en-US" dirty="0" smtClean="0"/>
              <a:t>my method </a:t>
            </a:r>
            <a:r>
              <a:rPr lang="en-US" dirty="0"/>
              <a:t>are smaller than the result from Zhou et al. </a:t>
            </a:r>
            <a:endParaRPr lang="en-US" dirty="0" smtClean="0"/>
          </a:p>
          <a:p>
            <a:pPr marL="444500" indent="-444500">
              <a:buNone/>
            </a:pPr>
            <a:r>
              <a:rPr lang="en-US" dirty="0" smtClean="0"/>
              <a:t>3, uncertainty </a:t>
            </a:r>
            <a:r>
              <a:rPr lang="en-US" dirty="0"/>
              <a:t>degree of the objective function from </a:t>
            </a:r>
            <a:r>
              <a:rPr lang="en-US" dirty="0" smtClean="0"/>
              <a:t>my </a:t>
            </a:r>
            <a:r>
              <a:rPr lang="en-US" dirty="0"/>
              <a:t>method is smaller than the result from Zhou et al. </a:t>
            </a:r>
            <a:endParaRPr lang="en-US" dirty="0" smtClean="0"/>
          </a:p>
          <a:p>
            <a:r>
              <a:rPr lang="en-US" dirty="0" smtClean="0"/>
              <a:t>Hence</a:t>
            </a:r>
            <a:r>
              <a:rPr lang="en-US" dirty="0"/>
              <a:t>, </a:t>
            </a:r>
            <a:r>
              <a:rPr lang="en-US" dirty="0" smtClean="0"/>
              <a:t>my </a:t>
            </a:r>
            <a:r>
              <a:rPr lang="en-US" dirty="0"/>
              <a:t>method (transformation method) could be said to be better than the EI method from Zhou et 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07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7" y="177801"/>
            <a:ext cx="3852904" cy="73092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>
                <a:effectLst/>
              </a:rPr>
              <a:t>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868" y="1554163"/>
            <a:ext cx="10787810" cy="1802829"/>
          </a:xfrm>
        </p:spPr>
        <p:txBody>
          <a:bodyPr/>
          <a:lstStyle/>
          <a:p>
            <a:r>
              <a:rPr lang="en-US" dirty="0"/>
              <a:t>The transformation method proposed in this paper could be used to solve interval linear programming problem. Results from the proposed model is better than the EI method.  </a:t>
            </a:r>
          </a:p>
        </p:txBody>
      </p:sp>
    </p:spTree>
    <p:extLst>
      <p:ext uri="{BB962C8B-B14F-4D97-AF65-F5344CB8AC3E}">
        <p14:creationId xmlns:p14="http://schemas.microsoft.com/office/powerpoint/2010/main" val="2275195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ath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98</TotalTime>
  <Words>341</Words>
  <Application>Microsoft Office PowerPoint</Application>
  <PresentationFormat>Custom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Math 16x9</vt:lpstr>
      <vt:lpstr>Transformation Method for Solving Interval Linear Programming Problem</vt:lpstr>
      <vt:lpstr>Interval Linear Programming (ILP)</vt:lpstr>
      <vt:lpstr>Interval Linear Programming (ILP)</vt:lpstr>
      <vt:lpstr>Transformation Method </vt:lpstr>
      <vt:lpstr>Implementation &amp; discussion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taufik</dc:creator>
  <cp:lastModifiedBy>ASUS</cp:lastModifiedBy>
  <cp:revision>8</cp:revision>
  <dcterms:created xsi:type="dcterms:W3CDTF">2020-09-15T05:57:00Z</dcterms:created>
  <dcterms:modified xsi:type="dcterms:W3CDTF">2020-09-28T05:51:29Z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KSOProductBuildVer">
    <vt:lpwstr>1033-11.2.0.8342</vt:lpwstr>
  </property>
</Properties>
</file>