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7" r:id="rId3"/>
    <p:sldId id="258" r:id="rId4"/>
    <p:sldId id="261" r:id="rId5"/>
    <p:sldId id="273" r:id="rId6"/>
    <p:sldId id="274" r:id="rId7"/>
    <p:sldId id="275" r:id="rId8"/>
    <p:sldId id="277" r:id="rId9"/>
    <p:sldId id="276" r:id="rId10"/>
    <p:sldId id="278" r:id="rId11"/>
    <p:sldId id="279" r:id="rId12"/>
    <p:sldId id="280" r:id="rId13"/>
    <p:sldId id="282" r:id="rId14"/>
    <p:sldId id="283" r:id="rId15"/>
    <p:sldId id="284" r:id="rId16"/>
    <p:sldId id="285" r:id="rId17"/>
    <p:sldId id="286" r:id="rId1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Relationship Id="rId9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26660" y="6356351"/>
            <a:ext cx="2243338" cy="365125"/>
          </a:xfrm>
        </p:spPr>
        <p:txBody>
          <a:bodyPr/>
          <a:lstStyle>
            <a:lvl1pPr algn="r">
              <a:defRPr sz="2400" b="1" cap="none" baseline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IComCos,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958571" y="476672"/>
            <a:ext cx="5925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i="0" kern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INTERNATIONAL CONFERENCE on MATHEMATICS,</a:t>
            </a:r>
            <a:br>
              <a:rPr lang="en-US" sz="1800" b="1" i="0" kern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800" b="1" i="0" kern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COMPUTATIONAL SCIENCES AND STATISTICS 2020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8234469" y="1092939"/>
            <a:ext cx="3699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29</a:t>
            </a:r>
            <a:r>
              <a:rPr lang="en-US" sz="1400" b="1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September, 2020 | Online Conference</a:t>
            </a:r>
            <a:endParaRPr lang="en-US" sz="1400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72" y="294043"/>
            <a:ext cx="918077" cy="918077"/>
          </a:xfrm>
          <a:prstGeom prst="rect">
            <a:avLst/>
          </a:prstGeom>
        </p:spPr>
      </p:pic>
      <p:pic>
        <p:nvPicPr>
          <p:cNvPr id="21" name="Picture 2" descr="AIP Publishing confirmed as publisher - ICIMECE 201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004" y="614122"/>
            <a:ext cx="1984866" cy="65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ICoMPAC-ICoMPAC-6th International Conference on Mathematics: Pure, Applied  and Computation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306528"/>
            <a:ext cx="902054" cy="90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9/21/2020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9/21/2020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9/21/2020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ICOMCOS 2020, 29</a:t>
            </a:r>
            <a:r>
              <a:rPr lang="en-US" baseline="30000" dirty="0" smtClean="0"/>
              <a:t>TH</a:t>
            </a:r>
            <a:r>
              <a:rPr lang="en-US" dirty="0" smtClean="0"/>
              <a:t> September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 userDrawn="1"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Box 24"/>
          <p:cNvSpPr txBox="1"/>
          <p:nvPr userDrawn="1"/>
        </p:nvSpPr>
        <p:spPr>
          <a:xfrm>
            <a:off x="5958571" y="770137"/>
            <a:ext cx="5925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i="0" kern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INTERNATIONAL CONFERENCE on MATHEMATICS,</a:t>
            </a:r>
            <a:br>
              <a:rPr lang="en-US" sz="1800" b="1" i="0" kern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800" b="1" i="0" kern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COMPUTATIONAL SCIENCES AND STATISTICS 2020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7462564" y="150911"/>
            <a:ext cx="3699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29</a:t>
            </a:r>
            <a:r>
              <a:rPr lang="en-US" sz="1400" b="1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September, 2020 | Online Conference</a:t>
            </a:r>
            <a:endParaRPr lang="en-US" sz="1400" dirty="0"/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56" y="436078"/>
            <a:ext cx="918077" cy="918077"/>
          </a:xfrm>
          <a:prstGeom prst="rect">
            <a:avLst/>
          </a:prstGeom>
        </p:spPr>
      </p:pic>
      <p:pic>
        <p:nvPicPr>
          <p:cNvPr id="36" name="Picture 2" descr="AIP Publishing confirmed as publisher - ICIMECE 201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988" y="613906"/>
            <a:ext cx="1984866" cy="65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8" descr="ICoMPAC-ICoMPAC-6th International Conference on Mathematics: Pure, Applied  and Computation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884" y="374991"/>
            <a:ext cx="902054" cy="90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9/21/2020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9/21/2020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9/21/2020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9/21/2020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9/21/2020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ICOMCOS 2020, 29</a:t>
            </a:r>
            <a:r>
              <a:rPr lang="en-US" baseline="30000" dirty="0" smtClean="0"/>
              <a:t>TH</a:t>
            </a:r>
            <a:r>
              <a:rPr lang="en-US" dirty="0" smtClean="0"/>
              <a:t> September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AIP Publishing confirmed as publisher - ICIMECE 2018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277" y="6249382"/>
            <a:ext cx="1755140" cy="57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CoMPAC-ICoMPAC-6th International Conference on Mathematics: Pure, Applied  and Computation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687" y="6020384"/>
            <a:ext cx="740705" cy="74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85" y="548680"/>
            <a:ext cx="918077" cy="91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26.wmf"/><Relationship Id="rId3" Type="http://schemas.openxmlformats.org/officeDocument/2006/relationships/oleObject" Target="../embeddings/oleObject6.bin"/><Relationship Id="rId21" Type="http://schemas.openxmlformats.org/officeDocument/2006/relationships/image" Target="../media/image28.png"/><Relationship Id="rId7" Type="http://schemas.openxmlformats.org/officeDocument/2006/relationships/oleObject" Target="../embeddings/oleObject8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.wmf"/><Relationship Id="rId20" Type="http://schemas.openxmlformats.org/officeDocument/2006/relationships/image" Target="../media/image27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22.wmf"/><Relationship Id="rId19" Type="http://schemas.openxmlformats.org/officeDocument/2006/relationships/oleObject" Target="../embeddings/oleObject14.bin"/><Relationship Id="rId4" Type="http://schemas.openxmlformats.org/officeDocument/2006/relationships/image" Target="../media/image19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24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6.png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png"/><Relationship Id="rId5" Type="http://schemas.openxmlformats.org/officeDocument/2006/relationships/image" Target="../media/image11.wmf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Solving Bi-Objective Quadratic Assignment Problem with Squirrel Search Algorithm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761187"/>
            <a:ext cx="7516442" cy="828053"/>
          </a:xfrm>
        </p:spPr>
        <p:txBody>
          <a:bodyPr>
            <a:normAutofit/>
          </a:bodyPr>
          <a:lstStyle/>
          <a:p>
            <a:r>
              <a:rPr lang="id-ID" sz="2400" dirty="0" smtClean="0">
                <a:latin typeface="Andalus" pitchFamily="18" charset="-78"/>
                <a:cs typeface="Andalus" pitchFamily="18" charset="-78"/>
              </a:rPr>
              <a:t>Sri </a:t>
            </a:r>
            <a:r>
              <a:rPr lang="id-ID" sz="2400" dirty="0">
                <a:latin typeface="Andalus" pitchFamily="18" charset="-78"/>
                <a:cs typeface="Andalus" pitchFamily="18" charset="-78"/>
              </a:rPr>
              <a:t>Wahyuni Ningtiyas, Asri Bekti Pratiwi, Auli </a:t>
            </a:r>
            <a:r>
              <a:rPr lang="id-ID" sz="2400" dirty="0" smtClean="0">
                <a:latin typeface="Andalus" pitchFamily="18" charset="-78"/>
                <a:cs typeface="Andalus" pitchFamily="18" charset="-78"/>
              </a:rPr>
              <a:t>Damayanti</a:t>
            </a:r>
          </a:p>
          <a:p>
            <a:r>
              <a:rPr lang="id-ID" sz="2400" b="1" dirty="0" smtClean="0">
                <a:latin typeface="Andalus" pitchFamily="18" charset="-78"/>
                <a:cs typeface="Andalus" pitchFamily="18" charset="-78"/>
              </a:rPr>
              <a:t>Surabaya</a:t>
            </a:r>
            <a:r>
              <a:rPr lang="id-ID" sz="2400" b="1" dirty="0">
                <a:latin typeface="Andalus" pitchFamily="18" charset="-78"/>
                <a:cs typeface="Andalus" pitchFamily="18" charset="-78"/>
              </a:rPr>
              <a:t>, Universitas Airlangga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grpSp>
        <p:nvGrpSpPr>
          <p:cNvPr id="4" name="Group 3"/>
          <p:cNvGrpSpPr/>
          <p:nvPr/>
        </p:nvGrpSpPr>
        <p:grpSpPr>
          <a:xfrm>
            <a:off x="4294212" y="260648"/>
            <a:ext cx="6768752" cy="6336704"/>
            <a:chOff x="0" y="0"/>
            <a:chExt cx="4673723" cy="4359349"/>
          </a:xfrm>
          <a:solidFill>
            <a:schemeClr val="accent1">
              <a:lumMod val="50000"/>
            </a:schemeClr>
          </a:solidFill>
        </p:grpSpPr>
        <p:cxnSp>
          <p:nvCxnSpPr>
            <p:cNvPr id="5" name="Straight Arrow Connector 4"/>
            <p:cNvCxnSpPr/>
            <p:nvPr/>
          </p:nvCxnSpPr>
          <p:spPr>
            <a:xfrm>
              <a:off x="3370521" y="1105786"/>
              <a:ext cx="0" cy="309245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0" y="0"/>
              <a:ext cx="4673723" cy="4359349"/>
              <a:chOff x="0" y="0"/>
              <a:chExt cx="4673723" cy="4359349"/>
            </a:xfrm>
            <a:grpFill/>
          </p:grpSpPr>
          <p:grpSp>
            <p:nvGrpSpPr>
              <p:cNvPr id="7" name="Group 6"/>
              <p:cNvGrpSpPr/>
              <p:nvPr/>
            </p:nvGrpSpPr>
            <p:grpSpPr>
              <a:xfrm>
                <a:off x="0" y="0"/>
                <a:ext cx="4673723" cy="4359349"/>
                <a:chOff x="0" y="0"/>
                <a:chExt cx="4673723" cy="4359349"/>
              </a:xfrm>
              <a:grpFill/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0" y="0"/>
                  <a:ext cx="4673723" cy="4359349"/>
                  <a:chOff x="0" y="0"/>
                  <a:chExt cx="4673723" cy="4359349"/>
                </a:xfrm>
                <a:grpFill/>
              </p:grpSpPr>
              <p:cxnSp>
                <p:nvCxnSpPr>
                  <p:cNvPr id="14" name="Straight Arrow Connector 13"/>
                  <p:cNvCxnSpPr/>
                  <p:nvPr/>
                </p:nvCxnSpPr>
                <p:spPr>
                  <a:xfrm>
                    <a:off x="3359889" y="3296093"/>
                    <a:ext cx="0" cy="309245"/>
                  </a:xfrm>
                  <a:prstGeom prst="straightConnector1">
                    <a:avLst/>
                  </a:prstGeom>
                  <a:grpFill/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5" name="Group 14"/>
                  <p:cNvGrpSpPr/>
                  <p:nvPr/>
                </p:nvGrpSpPr>
                <p:grpSpPr>
                  <a:xfrm>
                    <a:off x="0" y="0"/>
                    <a:ext cx="4673723" cy="4359349"/>
                    <a:chOff x="0" y="0"/>
                    <a:chExt cx="4673723" cy="4359349"/>
                  </a:xfrm>
                  <a:grpFill/>
                </p:grpSpPr>
                <p:cxnSp>
                  <p:nvCxnSpPr>
                    <p:cNvPr id="16" name="Straight Arrow Connector 15"/>
                    <p:cNvCxnSpPr/>
                    <p:nvPr/>
                  </p:nvCxnSpPr>
                  <p:spPr>
                    <a:xfrm>
                      <a:off x="3359889" y="1924493"/>
                      <a:ext cx="0" cy="175260"/>
                    </a:xfrm>
                    <a:prstGeom prst="straightConnector1">
                      <a:avLst/>
                    </a:prstGeom>
                    <a:grpFill/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7" name="Group 16"/>
                    <p:cNvGrpSpPr/>
                    <p:nvPr/>
                  </p:nvGrpSpPr>
                  <p:grpSpPr>
                    <a:xfrm>
                      <a:off x="0" y="0"/>
                      <a:ext cx="4673723" cy="4359349"/>
                      <a:chOff x="0" y="0"/>
                      <a:chExt cx="4673723" cy="4359349"/>
                    </a:xfrm>
                    <a:grpFill/>
                  </p:grpSpPr>
                  <p:cxnSp>
                    <p:nvCxnSpPr>
                      <p:cNvPr id="18" name="Straight Arrow Connector 17"/>
                      <p:cNvCxnSpPr/>
                      <p:nvPr/>
                    </p:nvCxnSpPr>
                    <p:spPr>
                      <a:xfrm>
                        <a:off x="2349795" y="2105247"/>
                        <a:ext cx="999460" cy="0"/>
                      </a:xfrm>
                      <a:prstGeom prst="straightConnector1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9" name="Group 18"/>
                      <p:cNvGrpSpPr/>
                      <p:nvPr/>
                    </p:nvGrpSpPr>
                    <p:grpSpPr>
                      <a:xfrm>
                        <a:off x="0" y="0"/>
                        <a:ext cx="4673723" cy="4359349"/>
                        <a:chOff x="0" y="0"/>
                        <a:chExt cx="4673723" cy="4359349"/>
                      </a:xfrm>
                      <a:grpFill/>
                    </p:grpSpPr>
                    <p:cxnSp>
                      <p:nvCxnSpPr>
                        <p:cNvPr id="20" name="Straight Connector 19"/>
                        <p:cNvCxnSpPr/>
                        <p:nvPr/>
                      </p:nvCxnSpPr>
                      <p:spPr>
                        <a:xfrm>
                          <a:off x="2349795" y="723014"/>
                          <a:ext cx="0" cy="1381760"/>
                        </a:xfrm>
                        <a:prstGeom prst="line">
                          <a:avLst/>
                        </a:prstGeom>
                        <a:grp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21" name="Group 20"/>
                        <p:cNvGrpSpPr/>
                        <p:nvPr/>
                      </p:nvGrpSpPr>
                      <p:grpSpPr>
                        <a:xfrm>
                          <a:off x="0" y="0"/>
                          <a:ext cx="4673723" cy="4359349"/>
                          <a:chOff x="0" y="0"/>
                          <a:chExt cx="4673723" cy="4359349"/>
                        </a:xfrm>
                        <a:grpFill/>
                      </p:grpSpPr>
                      <p:cxnSp>
                        <p:nvCxnSpPr>
                          <p:cNvPr id="22" name="Straight Arrow Connector 21"/>
                          <p:cNvCxnSpPr/>
                          <p:nvPr/>
                        </p:nvCxnSpPr>
                        <p:spPr>
                          <a:xfrm>
                            <a:off x="3370521" y="138223"/>
                            <a:ext cx="0" cy="175260"/>
                          </a:xfrm>
                          <a:prstGeom prst="straightConnector1">
                            <a:avLst/>
                          </a:prstGeom>
                          <a:grpFill/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grpSp>
                        <p:nvGrpSpPr>
                          <p:cNvPr id="23" name="Group 22"/>
                          <p:cNvGrpSpPr/>
                          <p:nvPr/>
                        </p:nvGrpSpPr>
                        <p:grpSpPr>
                          <a:xfrm>
                            <a:off x="0" y="0"/>
                            <a:ext cx="4673723" cy="4359349"/>
                            <a:chOff x="0" y="0"/>
                            <a:chExt cx="4673723" cy="4359349"/>
                          </a:xfrm>
                          <a:grpFill/>
                        </p:grpSpPr>
                        <p:cxnSp>
                          <p:nvCxnSpPr>
                            <p:cNvPr id="24" name="Straight Arrow Connector 23"/>
                            <p:cNvCxnSpPr/>
                            <p:nvPr/>
                          </p:nvCxnSpPr>
                          <p:spPr>
                            <a:xfrm>
                              <a:off x="914400" y="4114800"/>
                              <a:ext cx="0" cy="175260"/>
                            </a:xfrm>
                            <a:prstGeom prst="straightConnector1">
                              <a:avLst/>
                            </a:prstGeom>
                            <a:grpFill/>
                            <a:ln>
                              <a:tailEnd type="none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5" name="Straight Connector 24"/>
                            <p:cNvCxnSpPr/>
                            <p:nvPr/>
                          </p:nvCxnSpPr>
                          <p:spPr>
                            <a:xfrm flipV="1">
                              <a:off x="2062716" y="148856"/>
                              <a:ext cx="74" cy="4146077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grpSp>
                          <p:nvGrpSpPr>
                            <p:cNvPr id="26" name="Group 25"/>
                            <p:cNvGrpSpPr/>
                            <p:nvPr/>
                          </p:nvGrpSpPr>
                          <p:grpSpPr>
                            <a:xfrm>
                              <a:off x="0" y="0"/>
                              <a:ext cx="4673723" cy="4359349"/>
                              <a:chOff x="0" y="0"/>
                              <a:chExt cx="4673723" cy="4359349"/>
                            </a:xfrm>
                            <a:grpFill/>
                          </p:grpSpPr>
                          <p:cxnSp>
                            <p:nvCxnSpPr>
                              <p:cNvPr id="27" name="Straight Arrow Connector 26"/>
                              <p:cNvCxnSpPr/>
                              <p:nvPr/>
                            </p:nvCxnSpPr>
                            <p:spPr>
                              <a:xfrm>
                                <a:off x="903768" y="435935"/>
                                <a:ext cx="0" cy="175371"/>
                              </a:xfrm>
                              <a:prstGeom prst="straightConnector1">
                                <a:avLst/>
                              </a:prstGeom>
                              <a:grpFill/>
                              <a:ln>
                                <a:tailEnd type="triangle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8" name="Straight Arrow Connector 27"/>
                              <p:cNvCxnSpPr/>
                              <p:nvPr/>
                            </p:nvCxnSpPr>
                            <p:spPr>
                              <a:xfrm>
                                <a:off x="903768" y="1190847"/>
                                <a:ext cx="0" cy="175260"/>
                              </a:xfrm>
                              <a:prstGeom prst="straightConnector1">
                                <a:avLst/>
                              </a:prstGeom>
                              <a:grpFill/>
                              <a:ln>
                                <a:tailEnd type="triangle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9" name="Straight Arrow Connector 28"/>
                              <p:cNvCxnSpPr/>
                              <p:nvPr/>
                            </p:nvCxnSpPr>
                            <p:spPr>
                              <a:xfrm>
                                <a:off x="903768" y="1796902"/>
                                <a:ext cx="0" cy="175260"/>
                              </a:xfrm>
                              <a:prstGeom prst="straightConnector1">
                                <a:avLst/>
                              </a:prstGeom>
                              <a:grpFill/>
                              <a:ln>
                                <a:tailEnd type="triangle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30" name="Straight Arrow Connector 29"/>
                              <p:cNvCxnSpPr/>
                              <p:nvPr/>
                            </p:nvCxnSpPr>
                            <p:spPr>
                              <a:xfrm>
                                <a:off x="914400" y="2564323"/>
                                <a:ext cx="0" cy="175260"/>
                              </a:xfrm>
                              <a:prstGeom prst="straightConnector1">
                                <a:avLst/>
                              </a:prstGeom>
                              <a:grpFill/>
                              <a:ln>
                                <a:tailEnd type="triangle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31" name="Straight Arrow Connector 30"/>
                              <p:cNvCxnSpPr/>
                              <p:nvPr/>
                            </p:nvCxnSpPr>
                            <p:spPr>
                              <a:xfrm>
                                <a:off x="903768" y="3077188"/>
                                <a:ext cx="0" cy="175260"/>
                              </a:xfrm>
                              <a:prstGeom prst="straightConnector1">
                                <a:avLst/>
                              </a:prstGeom>
                              <a:grpFill/>
                              <a:ln>
                                <a:tailEnd type="triangle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32" name="Straight Arrow Connector 31"/>
                              <p:cNvCxnSpPr/>
                              <p:nvPr/>
                            </p:nvCxnSpPr>
                            <p:spPr>
                              <a:xfrm>
                                <a:off x="903768" y="3590053"/>
                                <a:ext cx="0" cy="175260"/>
                              </a:xfrm>
                              <a:prstGeom prst="straightConnector1">
                                <a:avLst/>
                              </a:prstGeom>
                              <a:grpFill/>
                              <a:ln>
                                <a:tailEnd type="triangle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grpSp>
                            <p:nvGrpSpPr>
                              <p:cNvPr id="33" name="Group 32"/>
                              <p:cNvGrpSpPr/>
                              <p:nvPr/>
                            </p:nvGrpSpPr>
                            <p:grpSpPr>
                              <a:xfrm>
                                <a:off x="159489" y="0"/>
                                <a:ext cx="4514234" cy="4102917"/>
                                <a:chOff x="0" y="0"/>
                                <a:chExt cx="4514234" cy="4102917"/>
                              </a:xfrm>
                              <a:grpFill/>
                            </p:grpSpPr>
                            <p:sp>
                              <p:nvSpPr>
                                <p:cNvPr id="37" name="Text Box 95"/>
                                <p:cNvSpPr txBox="1"/>
                                <p:nvPr/>
                              </p:nvSpPr>
                              <p:spPr>
                                <a:xfrm>
                                  <a:off x="3274831" y="3285460"/>
                                  <a:ext cx="460419" cy="265814"/>
                                </a:xfrm>
                                <a:prstGeom prst="rect">
                                  <a:avLst/>
                                </a:prstGeom>
                                <a:grpFill/>
                                <a:ln w="6350">
                                  <a:noFill/>
                                </a:ln>
                                <a:effectLst/>
                              </p:spPr>
                              <p:style>
                                <a:lnRef idx="0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dk1"/>
                                </a:fontRef>
                              </p:style>
                              <p:txBody>
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pPr>
                                    <a:spcAft>
                                      <a:spcPts val="0"/>
                                    </a:spcAft>
                                  </a:pPr>
                                  <a:r>
                                    <a:rPr lang="id-ID" sz="1400" dirty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Times New Roman"/>
                                      <a:ea typeface="Times New Roman"/>
                                    </a:rPr>
                                    <a:t>Yes</a:t>
                                  </a:r>
                                  <a:endParaRPr lang="id-ID" sz="2000" dirty="0">
                                    <a:solidFill>
                                      <a:schemeClr val="bg1"/>
                                    </a:solidFill>
                                    <a:effectLst/>
                                    <a:latin typeface="Times New Roman"/>
                                    <a:ea typeface="Times New Roman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38" name="Text Box 100"/>
                                <p:cNvSpPr txBox="1"/>
                                <p:nvPr/>
                              </p:nvSpPr>
                              <p:spPr>
                                <a:xfrm>
                                  <a:off x="3253562" y="1121757"/>
                                  <a:ext cx="460419" cy="265814"/>
                                </a:xfrm>
                                <a:prstGeom prst="rect">
                                  <a:avLst/>
                                </a:prstGeom>
                                <a:grpFill/>
                                <a:ln w="6350">
                                  <a:noFill/>
                                </a:ln>
                                <a:effectLst/>
                              </p:spPr>
                              <p:style>
                                <a:lnRef idx="0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dk1"/>
                                </a:fontRef>
                              </p:style>
                              <p:txBody>
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pPr>
                                    <a:spcAft>
                                      <a:spcPts val="0"/>
                                    </a:spcAft>
                                  </a:pPr>
                                  <a:r>
                                    <a:rPr lang="id-ID" sz="1400" dirty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Times New Roman"/>
                                      <a:ea typeface="Times New Roman"/>
                                    </a:rPr>
                                    <a:t>Yes</a:t>
                                  </a:r>
                                  <a:endParaRPr lang="id-ID" sz="2000" dirty="0">
                                    <a:solidFill>
                                      <a:schemeClr val="bg1"/>
                                    </a:solidFill>
                                    <a:effectLst/>
                                    <a:latin typeface="Times New Roman"/>
                                    <a:ea typeface="Times New Roman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39" name="Text Box 72"/>
                                <p:cNvSpPr txBox="1"/>
                                <p:nvPr/>
                              </p:nvSpPr>
                              <p:spPr>
                                <a:xfrm>
                                  <a:off x="0" y="0"/>
                                  <a:ext cx="1518699" cy="437322"/>
                                </a:xfrm>
                                <a:prstGeom prst="rect">
                                  <a:avLst/>
                                </a:prstGeom>
                                <a:grpFill/>
                                <a:ln w="6350">
                                  <a:solidFill>
                                    <a:prstClr val="black"/>
                                  </a:solidFill>
                                </a:ln>
                                <a:effectLst/>
                              </p:spPr>
                              <p:style>
                                <a:lnRef idx="0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dk1"/>
                                </a:fontRef>
                              </p:style>
                              <p:txBody>
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pPr algn="ctr">
                                    <a:spcAft>
                                      <a:spcPts val="0"/>
                                    </a:spcAft>
                                  </a:pPr>
                                  <a:r>
                                    <a:rPr lang="id-ID" sz="1400" dirty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Times New Roman"/>
                                      <a:ea typeface="Times New Roman"/>
                                    </a:rPr>
                                    <a:t>Parameters initialization and data input</a:t>
                                  </a:r>
                                  <a:endParaRPr lang="id-ID" sz="2000" dirty="0">
                                    <a:solidFill>
                                      <a:schemeClr val="bg1"/>
                                    </a:solidFill>
                                    <a:effectLst/>
                                    <a:latin typeface="Times New Roman"/>
                                    <a:ea typeface="Times New Roman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40" name="Text Box 73"/>
                                <p:cNvSpPr txBox="1"/>
                                <p:nvPr/>
                              </p:nvSpPr>
                              <p:spPr>
                                <a:xfrm>
                                  <a:off x="53162" y="606056"/>
                                  <a:ext cx="1407381" cy="574158"/>
                                </a:xfrm>
                                <a:prstGeom prst="rect">
                                  <a:avLst/>
                                </a:prstGeom>
                                <a:grpFill/>
                                <a:ln w="6350">
                                  <a:solidFill>
                                    <a:prstClr val="black"/>
                                  </a:solidFill>
                                </a:ln>
                                <a:effectLst/>
                              </p:spPr>
                              <p:style>
                                <a:lnRef idx="0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dk1"/>
                                </a:fontRef>
                              </p:style>
                              <p:txBody>
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pPr algn="ctr">
                                    <a:spcAft>
                                      <a:spcPts val="0"/>
                                    </a:spcAft>
                                  </a:pPr>
                                  <a:r>
                                    <a:rPr lang="id-ID" sz="1400" dirty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Times New Roman"/>
                                      <a:ea typeface="Times New Roman"/>
                                    </a:rPr>
                                    <a:t>Generate locations for flying squirrels </a:t>
                                  </a:r>
                                  <a:r>
                                    <a:rPr lang="id-ID" sz="1400" dirty="0" smtClean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Times New Roman"/>
                                      <a:ea typeface="Times New Roman"/>
                                    </a:rPr>
                                    <a:t>randomly (Eq 1)</a:t>
                                  </a:r>
                                  <a:endParaRPr lang="id-ID" sz="2000" dirty="0">
                                    <a:solidFill>
                                      <a:schemeClr val="bg1"/>
                                    </a:solidFill>
                                    <a:effectLst/>
                                    <a:latin typeface="Times New Roman"/>
                                    <a:ea typeface="Times New Roman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41" name="Text Box 74"/>
                                <p:cNvSpPr txBox="1"/>
                                <p:nvPr/>
                              </p:nvSpPr>
                              <p:spPr>
                                <a:xfrm>
                                  <a:off x="170120" y="1371600"/>
                                  <a:ext cx="1158240" cy="421005"/>
                                </a:xfrm>
                                <a:prstGeom prst="rect">
                                  <a:avLst/>
                                </a:prstGeom>
                                <a:grpFill/>
                                <a:ln w="6350">
                                  <a:solidFill>
                                    <a:prstClr val="black"/>
                                  </a:solidFill>
                                </a:ln>
                                <a:effectLst/>
                              </p:spPr>
                              <p:style>
                                <a:lnRef idx="0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dk1"/>
                                </a:fontRef>
                              </p:style>
                              <p:txBody>
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pPr algn="ctr">
                                    <a:spcAft>
                                      <a:spcPts val="0"/>
                                    </a:spcAft>
                                  </a:pPr>
                                  <a:r>
                                    <a:rPr lang="id-ID" sz="1400" dirty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Times New Roman"/>
                                      <a:ea typeface="Times New Roman"/>
                                    </a:rPr>
                                    <a:t>Evaluate the fitness</a:t>
                                  </a:r>
                                  <a:endParaRPr lang="id-ID" sz="2000" dirty="0">
                                    <a:solidFill>
                                      <a:schemeClr val="bg1"/>
                                    </a:solidFill>
                                    <a:effectLst/>
                                    <a:latin typeface="Times New Roman"/>
                                    <a:ea typeface="Times New Roman"/>
                                  </a:endParaRPr>
                                </a:p>
                              </p:txBody>
                            </p:sp>
                            <mc:AlternateContent xmlns:mc="http://schemas.openxmlformats.org/markup-compatibility/2006">
                              <mc:Choice xmlns:a14="http://schemas.microsoft.com/office/drawing/2010/main" Requires="a14">
                                <p:sp>
                                  <p:nvSpPr>
                                    <p:cNvPr id="42" name="Text Box 80"/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233916" y="3782377"/>
                                      <a:ext cx="1041400" cy="320540"/>
                                    </a:xfrm>
                                    <a:prstGeom prst="rect">
                                      <a:avLst/>
                                    </a:prstGeom>
                                    <a:grpFill/>
                                    <a:ln w="6350">
                                      <a:solidFill>
                                        <a:prstClr val="black"/>
                                      </a:solidFill>
                                    </a:ln>
                                    <a:effectLst/>
                                  </p:spPr>
                                  <p:style>
                                    <a:lnRef idx="0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dk1"/>
                                    </a:fontRef>
                                  </p:style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spcAft>
                                          <a:spcPts val="0"/>
                                        </a:spcAft>
                                      </a:pPr>
                                      <a:r>
                                        <a:rPr lang="id-ID" sz="1200" dirty="0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Times New Roman"/>
                                          <a:ea typeface="Times New Roman"/>
                                        </a:rPr>
                                        <a:t>Calculate </a:t>
                                      </a:r>
                                      <a14:m>
                                        <m:oMath xmlns:m="http://schemas.openxmlformats.org/officeDocument/2006/math">
                                          <m:sSub>
                                            <m:sSubPr>
                                              <m:ctrlPr>
                                                <a:rPr lang="id-ID" sz="1200" i="1"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latin typeface="Cambria Math"/>
                                                  <a:ea typeface="Calibri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d-ID" sz="1200" i="1"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</a:rPr>
                                                <m:t>𝑆</m:t>
                                              </m:r>
                                            </m:e>
                                            <m:sub>
                                              <m:r>
                                                <a:rPr lang="id-ID" sz="1200" i="1"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</a:rPr>
                                                <m:t>𝑚𝑖𝑛</m:t>
                                              </m:r>
                                            </m:sub>
                                          </m:sSub>
                                        </m:oMath>
                                      </a14:m>
                                      <a:endParaRPr lang="id-ID" dirty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Times New Roman"/>
                                        <a:ea typeface="Times New Roman"/>
                                      </a:endParaRPr>
                                    </a:p>
                                    <a:p>
                                      <a:pPr algn="ctr">
                                        <a:spcAft>
                                          <a:spcPts val="0"/>
                                        </a:spcAft>
                                      </a:pPr>
                                      <a:r>
                                        <a:rPr lang="id-ID" sz="1200" dirty="0" smtClean="0">
                                          <a:solidFill>
                                            <a:schemeClr val="bg1"/>
                                          </a:solidFill>
                                          <a:latin typeface="Times New Roman"/>
                                          <a:ea typeface="Times New Roman"/>
                                        </a:rPr>
                                        <a:t>(Eq 6)</a:t>
                                      </a:r>
                                      <a:endParaRPr lang="id-ID" sz="1200" dirty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Times New Roman"/>
                                        <a:ea typeface="Times New Roman"/>
                                      </a:endParaRPr>
                                    </a:p>
                                  </p:txBody>
                                </p:sp>
                              </mc:Choice>
                              <mc:Fallback>
                                <p:sp>
                                  <p:nvSpPr>
                                    <p:cNvPr id="42" name="Text Box 80"/>
                                    <p:cNvSpPr txBox="1">
                                      <a:spLocks noRot="1" noChangeAspect="1" noMove="1" noResize="1" noEditPoints="1" noAdjustHandles="1" noChangeArrowheads="1" noChangeShapeType="1" noTextEdi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233916" y="3782377"/>
                                      <a:ext cx="1041400" cy="320540"/>
                                    </a:xfrm>
                                    <a:prstGeom prst="rect">
                                      <a:avLst/>
                                    </a:prstGeom>
                                    <a:blipFill rotWithShape="1">
                                      <a:blip r:embed="rId2"/>
                                      <a:stretch>
                                        <a:fillRect b="-7792"/>
                                      </a:stretch>
                                    </a:blipFill>
                                    <a:ln w="6350">
                                      <a:solidFill>
                                        <a:prstClr val="black"/>
                                      </a:solidFill>
                                    </a:ln>
                                    <a:effectLst/>
                                  </p:spPr>
                                  <p:txBody>
                                    <a:bodyPr/>
                                    <a:lstStyle/>
                                    <a:p>
                                      <a:r>
                                        <a:rPr lang="id-ID">
                                          <a:noFill/>
                                        </a:rPr>
                                        <a:t> </a:t>
                                      </a:r>
                                    </a:p>
                                  </p:txBody>
                                </p:sp>
                              </mc:Fallback>
                            </mc:AlternateContent>
                            <p:sp>
                              <p:nvSpPr>
                                <p:cNvPr id="43" name="Diamond 42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190306" y="2115879"/>
                                  <a:ext cx="2043430" cy="1168400"/>
                                </a:xfrm>
                                <a:prstGeom prst="diamond">
                                  <a:avLst/>
                                </a:prstGeom>
                                <a:grpFill/>
                                <a:ln w="6350" algn="ctr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:ln>
                                <a:extLst/>
                              </p:spPr>
                              <p:txBody>
                                <a:bodyPr rot="0" vert="horz" wrap="square" lIns="91440" tIns="45720" rIns="91440" bIns="45720" anchor="ctr" anchorCtr="0" upright="1">
                                  <a:noAutofit/>
                                </a:bodyPr>
                                <a:lstStyle/>
                                <a:p>
                                  <a:pPr algn="ctr">
                                    <a:spcAft>
                                      <a:spcPts val="0"/>
                                    </a:spcAft>
                                  </a:pPr>
                                  <a:r>
                                    <a:rPr lang="id-ID" sz="1400" dirty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Times New Roman"/>
                                      <a:ea typeface="Times New Roman"/>
                                    </a:rPr>
                                    <a:t> Stopping condition is satisfied ?</a:t>
                                  </a:r>
                                  <a:endParaRPr lang="id-ID" sz="2000" dirty="0">
                                    <a:solidFill>
                                      <a:schemeClr val="bg1"/>
                                    </a:solidFill>
                                    <a:effectLst/>
                                    <a:latin typeface="Times New Roman"/>
                                    <a:ea typeface="Times New Roman"/>
                                  </a:endParaRPr>
                                </a:p>
                              </p:txBody>
                            </p:sp>
                            <mc:AlternateContent xmlns:mc="http://schemas.openxmlformats.org/markup-compatibility/2006">
                              <mc:Choice xmlns:a14="http://schemas.microsoft.com/office/drawing/2010/main" Requires="a14">
                                <p:sp>
                                  <p:nvSpPr>
                                    <p:cNvPr id="44" name="Diamond 43"/>
                                    <p:cNvSpPr>
                                      <a:spLocks noChangeArrowheads="1"/>
                                    </p:cNvSpPr>
                                    <p:nvPr/>
                                  </p:nvSpPr>
                                  <p:spPr bwMode="auto">
                                    <a:xfrm>
                                      <a:off x="2466753" y="329609"/>
                                      <a:ext cx="1502410" cy="764540"/>
                                    </a:xfrm>
                                    <a:prstGeom prst="diamond">
                                      <a:avLst/>
                                    </a:prstGeom>
                                    <a:grpFill/>
                                    <a:ln w="6350" algn="ctr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:ln>
                                    <a:extLst/>
                                  </p:spPr>
                                  <p:txBody>
                                    <a:bodyPr rot="0" vert="horz" wrap="square" lIns="91440" tIns="45720" rIns="91440" bIns="45720" anchor="ctr" anchorCtr="0" upright="1"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spcAft>
                                          <a:spcPts val="0"/>
                                        </a:spcAft>
                                      </a:pPr>
                                      <a14:m>
                                        <m:oMath xmlns:m="http://schemas.openxmlformats.org/officeDocument/2006/math">
                                          <m:sSub>
                                            <m:sSubPr>
                                              <m:ctrlPr>
                                                <a:rPr lang="id-ID" sz="140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</a:rPr>
                                                <m:t>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400" i="1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</a:rPr>
                                            <m:t>&lt;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id-ID" sz="1400" i="1"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</a:rPr>
                                                <m:t>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</a:rPr>
                                                <m:t>𝑚𝑖𝑛</m:t>
                                              </m:r>
                                            </m:sub>
                                          </m:sSub>
                                        </m:oMath>
                                      </a14:m>
                                      <a:r>
                                        <a:rPr lang="en-US" sz="1400" dirty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Times New Roman"/>
                                          <a:ea typeface="Times New Roman"/>
                                        </a:rPr>
                                        <a:t> ?</a:t>
                                      </a:r>
                                      <a:endParaRPr lang="id-ID" sz="2000" dirty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Times New Roman"/>
                                        <a:ea typeface="Times New Roman"/>
                                      </a:endParaRPr>
                                    </a:p>
                                  </p:txBody>
                                </p:sp>
                              </mc:Choice>
                              <mc:Fallback>
                                <p:sp>
                                  <p:nvSpPr>
                                    <p:cNvPr id="44" name="Diamond 43"/>
                                    <p:cNvSpPr>
                                      <a:spLocks noRot="1" noChangeAspect="1" noMove="1" noResize="1" noEditPoints="1" noAdjustHandles="1" noChangeArrowheads="1" noChangeShapeType="1" noTextEdit="1"/>
                                    </p:cNvSpPr>
                                    <p:nvPr/>
                                  </p:nvSpPr>
                                  <p:spPr bwMode="auto">
                                    <a:xfrm>
                                      <a:off x="2466753" y="329609"/>
                                      <a:ext cx="1502410" cy="764540"/>
                                    </a:xfrm>
                                    <a:prstGeom prst="diamond">
                                      <a:avLst/>
                                    </a:prstGeom>
                                    <a:blipFill rotWithShape="1">
                                      <a:blip r:embed="rId3"/>
                                      <a:stretch>
                                        <a:fillRect/>
                                      </a:stretch>
                                    </a:blipFill>
                                    <a:ln w="6350" algn="ctr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:ln>
                                    <a:extLst/>
                                  </p:spPr>
                                  <p:txBody>
                                    <a:bodyPr/>
                                    <a:lstStyle/>
                                    <a:p>
                                      <a:r>
                                        <a:rPr lang="id-ID">
                                          <a:noFill/>
                                        </a:rPr>
                                        <a:t> </a:t>
                                      </a:r>
                                    </a:p>
                                  </p:txBody>
                                </p:sp>
                              </mc:Fallback>
                            </mc:AlternateContent>
                            <p:sp>
                              <p:nvSpPr>
                                <p:cNvPr id="45" name="Text Box 87"/>
                                <p:cNvSpPr txBox="1"/>
                                <p:nvPr/>
                              </p:nvSpPr>
                              <p:spPr>
                                <a:xfrm>
                                  <a:off x="2179370" y="435870"/>
                                  <a:ext cx="346833" cy="223520"/>
                                </a:xfrm>
                                <a:prstGeom prst="rect">
                                  <a:avLst/>
                                </a:prstGeom>
                                <a:grpFill/>
                                <a:ln w="6350">
                                  <a:noFill/>
                                </a:ln>
                                <a:effectLst/>
                              </p:spPr>
                              <p:style>
                                <a:lnRef idx="0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dk1"/>
                                </a:fontRef>
                              </p:style>
                              <p:txBody>
                                <a:bodyPr rot="0" spcFirstLastPara="0" vert="horz" wrap="none" lIns="91440" tIns="45720" rIns="91440" bIns="45720" numCol="1" spcCol="0" rtlCol="0" fromWordArt="0" anchor="t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pPr>
                                    <a:spcAft>
                                      <a:spcPts val="0"/>
                                    </a:spcAft>
                                  </a:pPr>
                                  <a:r>
                                    <a:rPr lang="id-ID" sz="1400" dirty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Times New Roman"/>
                                      <a:ea typeface="Times New Roman"/>
                                    </a:rPr>
                                    <a:t>No</a:t>
                                  </a:r>
                                  <a:endParaRPr lang="id-ID" sz="2000" dirty="0">
                                    <a:solidFill>
                                      <a:schemeClr val="bg1"/>
                                    </a:solidFill>
                                    <a:effectLst/>
                                    <a:latin typeface="Times New Roman"/>
                                    <a:ea typeface="Times New Roman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46" name="Text Box 84"/>
                                <p:cNvSpPr txBox="1"/>
                                <p:nvPr/>
                              </p:nvSpPr>
                              <p:spPr>
                                <a:xfrm>
                                  <a:off x="180753" y="1977656"/>
                                  <a:ext cx="1129030" cy="568278"/>
                                </a:xfrm>
                                <a:prstGeom prst="rect">
                                  <a:avLst/>
                                </a:prstGeom>
                                <a:grpFill/>
                                <a:ln w="6350">
                                  <a:solidFill>
                                    <a:prstClr val="black"/>
                                  </a:solidFill>
                                </a:ln>
                                <a:effectLst/>
                              </p:spPr>
                              <p:style>
                                <a:lnRef idx="0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dk1"/>
                                </a:fontRef>
                              </p:style>
                              <p:txBody>
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pPr algn="ctr">
                                    <a:spcAft>
                                      <a:spcPts val="0"/>
                                    </a:spcAft>
                                  </a:pPr>
                                  <a:r>
                                    <a:rPr lang="id-ID" sz="1400" dirty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Times New Roman"/>
                                      <a:ea typeface="Times New Roman"/>
                                    </a:rPr>
                                    <a:t>Sort the fitness and declare for each flying squirrels</a:t>
                                  </a:r>
                                  <a:endParaRPr lang="id-ID" sz="2000" dirty="0">
                                    <a:solidFill>
                                      <a:schemeClr val="bg1"/>
                                    </a:solidFill>
                                    <a:effectLst/>
                                    <a:latin typeface="Times New Roman"/>
                                    <a:ea typeface="Times New Roman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47" name="Text Box 77"/>
                                <p:cNvSpPr txBox="1"/>
                                <p:nvPr/>
                              </p:nvSpPr>
                              <p:spPr>
                                <a:xfrm>
                                  <a:off x="212651" y="2756648"/>
                                  <a:ext cx="1089025" cy="313349"/>
                                </a:xfrm>
                                <a:prstGeom prst="rect">
                                  <a:avLst/>
                                </a:prstGeom>
                                <a:grpFill/>
                                <a:ln w="6350">
                                  <a:solidFill>
                                    <a:prstClr val="black"/>
                                  </a:solidFill>
                                </a:ln>
                                <a:effectLst/>
                              </p:spPr>
                              <p:style>
                                <a:lnRef idx="0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dk1"/>
                                </a:fontRef>
                              </p:style>
                              <p:txBody>
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pPr algn="ctr">
                                    <a:spcAft>
                                      <a:spcPts val="0"/>
                                    </a:spcAft>
                                  </a:pPr>
                                  <a:r>
                                    <a:rPr lang="id-ID" sz="1200" dirty="0" smtClean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Times New Roman"/>
                                      <a:ea typeface="Times New Roman"/>
                                    </a:rPr>
                                    <a:t>Modification </a:t>
                                  </a:r>
                                </a:p>
                                <a:p>
                                  <a:pPr algn="ctr">
                                    <a:spcAft>
                                      <a:spcPts val="0"/>
                                    </a:spcAft>
                                  </a:pPr>
                                  <a:r>
                                    <a:rPr lang="id-ID" sz="1200" dirty="0" smtClean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Times New Roman"/>
                                      <a:ea typeface="Times New Roman"/>
                                    </a:rPr>
                                    <a:t>(Eq 2,3,4)</a:t>
                                  </a:r>
                                  <a:endParaRPr lang="id-ID" dirty="0">
                                    <a:solidFill>
                                      <a:schemeClr val="bg1"/>
                                    </a:solidFill>
                                    <a:effectLst/>
                                    <a:latin typeface="Times New Roman"/>
                                    <a:ea typeface="Times New Roman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48" name="Text Box 85"/>
                                <p:cNvSpPr txBox="1"/>
                                <p:nvPr/>
                              </p:nvSpPr>
                              <p:spPr>
                                <a:xfrm>
                                  <a:off x="2434855" y="3646967"/>
                                  <a:ext cx="1510665" cy="278130"/>
                                </a:xfrm>
                                <a:prstGeom prst="rect">
                                  <a:avLst/>
                                </a:prstGeom>
                                <a:grpFill/>
                                <a:ln w="6350">
                                  <a:solidFill>
                                    <a:prstClr val="black"/>
                                  </a:solidFill>
                                </a:ln>
                                <a:effectLst/>
                              </p:spPr>
                              <p:style>
                                <a:lnRef idx="0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dk1"/>
                                </a:fontRef>
                              </p:style>
                              <p:txBody>
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pPr algn="ctr">
                                    <a:spcAft>
                                      <a:spcPts val="0"/>
                                    </a:spcAft>
                                  </a:pPr>
                                  <a:r>
                                    <a:rPr lang="id-ID" sz="1400" dirty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Times New Roman"/>
                                      <a:ea typeface="Times New Roman"/>
                                    </a:rPr>
                                    <a:t>Best solution</a:t>
                                  </a:r>
                                  <a:endParaRPr lang="id-ID" sz="2000" dirty="0">
                                    <a:solidFill>
                                      <a:schemeClr val="bg1"/>
                                    </a:solidFill>
                                    <a:effectLst/>
                                    <a:latin typeface="Times New Roman"/>
                                    <a:ea typeface="Times New Roman"/>
                                  </a:endParaRPr>
                                </a:p>
                              </p:txBody>
                            </p:sp>
                            <mc:AlternateContent xmlns:mc="http://schemas.openxmlformats.org/markup-compatibility/2006">
                              <mc:Choice xmlns:a14="http://schemas.microsoft.com/office/drawing/2010/main" Requires="a14">
                                <p:sp>
                                  <p:nvSpPr>
                                    <p:cNvPr id="49" name="Text Box 91"/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233916" y="3269513"/>
                                      <a:ext cx="1041400" cy="337605"/>
                                    </a:xfrm>
                                    <a:prstGeom prst="rect">
                                      <a:avLst/>
                                    </a:prstGeom>
                                    <a:grpFill/>
                                    <a:ln w="6350">
                                      <a:solidFill>
                                        <a:prstClr val="black"/>
                                      </a:solidFill>
                                    </a:ln>
                                    <a:effectLst/>
                                  </p:spPr>
                                  <p:style>
                                    <a:lnRef idx="0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dk1"/>
                                    </a:fontRef>
                                  </p:style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spcAft>
                                          <a:spcPts val="0"/>
                                        </a:spcAft>
                                      </a:pPr>
                                      <a:r>
                                        <a:rPr lang="id-ID" sz="1100" dirty="0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Times New Roman"/>
                                          <a:ea typeface="Times New Roman"/>
                                        </a:rPr>
                                        <a:t>Determine </a:t>
                                      </a:r>
                                      <a14:m>
                                        <m:oMath xmlns:m="http://schemas.openxmlformats.org/officeDocument/2006/math">
                                          <m:sSub>
                                            <m:sSubPr>
                                              <m:ctrlPr>
                                                <a:rPr lang="id-ID" sz="1100" i="1"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latin typeface="Cambria Math"/>
                                                  <a:ea typeface="Calibri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d-ID" sz="1100" i="1"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</a:rPr>
                                                <m:t>𝑆</m:t>
                                              </m:r>
                                            </m:e>
                                            <m:sub>
                                              <m:r>
                                                <a:rPr lang="id-ID" sz="1100" i="1"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</m:oMath>
                                      </a14:m>
                                      <a:r>
                                        <a:rPr lang="id-ID" sz="1600" dirty="0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Times New Roman"/>
                                          <a:ea typeface="Times New Roman"/>
                                        </a:rPr>
                                        <a:t> </a:t>
                                      </a:r>
                                    </a:p>
                                    <a:p>
                                      <a:pPr algn="ctr">
                                        <a:spcAft>
                                          <a:spcPts val="0"/>
                                        </a:spcAft>
                                      </a:pPr>
                                      <a:r>
                                        <a:rPr lang="id-ID" sz="1100" dirty="0" smtClean="0">
                                          <a:solidFill>
                                            <a:schemeClr val="bg1"/>
                                          </a:solidFill>
                                          <a:latin typeface="Times New Roman"/>
                                          <a:ea typeface="Times New Roman"/>
                                        </a:rPr>
                                        <a:t>(Eq 5)</a:t>
                                      </a:r>
                                      <a:endParaRPr lang="id-ID" sz="1100" dirty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Times New Roman"/>
                                        <a:ea typeface="Times New Roman"/>
                                      </a:endParaRPr>
                                    </a:p>
                                  </p:txBody>
                                </p:sp>
                              </mc:Choice>
                              <mc:Fallback>
                                <p:sp>
                                  <p:nvSpPr>
                                    <p:cNvPr id="49" name="Text Box 91"/>
                                    <p:cNvSpPr txBox="1">
                                      <a:spLocks noRot="1" noChangeAspect="1" noMove="1" noResize="1" noEditPoints="1" noAdjustHandles="1" noChangeArrowheads="1" noChangeShapeType="1" noTextEdi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233916" y="3269513"/>
                                      <a:ext cx="1041400" cy="337605"/>
                                    </a:xfrm>
                                    <a:prstGeom prst="rect">
                                      <a:avLst/>
                                    </a:prstGeom>
                                    <a:blipFill rotWithShape="1">
                                      <a:blip r:embed="rId4"/>
                                      <a:stretch>
                                        <a:fillRect b="-9756"/>
                                      </a:stretch>
                                    </a:blipFill>
                                    <a:ln w="6350">
                                      <a:solidFill>
                                        <a:prstClr val="black"/>
                                      </a:solidFill>
                                    </a:ln>
                                    <a:effectLst/>
                                  </p:spPr>
                                  <p:txBody>
                                    <a:bodyPr/>
                                    <a:lstStyle/>
                                    <a:p>
                                      <a:r>
                                        <a:rPr lang="id-ID">
                                          <a:noFill/>
                                        </a:rPr>
                                        <a:t> </a:t>
                                      </a:r>
                                    </a:p>
                                  </p:txBody>
                                </p:sp>
                              </mc:Fallback>
                            </mc:AlternateContent>
                            <p:sp>
                              <p:nvSpPr>
                                <p:cNvPr id="50" name="Text Box 99"/>
                                <p:cNvSpPr txBox="1"/>
                                <p:nvPr/>
                              </p:nvSpPr>
                              <p:spPr>
                                <a:xfrm>
                                  <a:off x="2555054" y="1435395"/>
                                  <a:ext cx="1312814" cy="462915"/>
                                </a:xfrm>
                                <a:prstGeom prst="rect">
                                  <a:avLst/>
                                </a:prstGeom>
                                <a:grpFill/>
                                <a:ln w="6350">
                                  <a:solidFill>
                                    <a:prstClr val="black"/>
                                  </a:solidFill>
                                </a:ln>
                                <a:effectLst/>
                              </p:spPr>
                              <p:style>
                                <a:lnRef idx="0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dk1"/>
                                </a:fontRef>
                              </p:style>
                              <p:txBody>
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pPr algn="ctr">
                                    <a:spcAft>
                                      <a:spcPts val="0"/>
                                    </a:spcAft>
                                  </a:pPr>
                                  <a:r>
                                    <a:rPr lang="id-ID" sz="1400" dirty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Times New Roman"/>
                                      <a:ea typeface="Times New Roman"/>
                                    </a:rPr>
                                    <a:t>Relocate flying </a:t>
                                  </a:r>
                                  <a:r>
                                    <a:rPr lang="id-ID" sz="1400" dirty="0" smtClean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Times New Roman"/>
                                      <a:ea typeface="Times New Roman"/>
                                    </a:rPr>
                                    <a:t>squirrels</a:t>
                                  </a:r>
                                </a:p>
                                <a:p>
                                  <a:pPr algn="ctr">
                                    <a:spcAft>
                                      <a:spcPts val="0"/>
                                    </a:spcAft>
                                  </a:pPr>
                                  <a:r>
                                    <a:rPr lang="id-ID" sz="1400" dirty="0" smtClean="0">
                                      <a:solidFill>
                                        <a:schemeClr val="bg1"/>
                                      </a:solidFill>
                                      <a:latin typeface="Times New Roman"/>
                                      <a:ea typeface="Times New Roman"/>
                                    </a:rPr>
                                    <a:t>(Eq 7,8,9,10)</a:t>
                                  </a:r>
                                  <a:endParaRPr lang="id-ID" sz="2000" dirty="0">
                                    <a:solidFill>
                                      <a:schemeClr val="bg1"/>
                                    </a:solidFill>
                                    <a:effectLst/>
                                    <a:latin typeface="Times New Roman"/>
                                    <a:ea typeface="Times New Roman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51" name="Text Box 105"/>
                                <p:cNvSpPr txBox="1"/>
                                <p:nvPr/>
                              </p:nvSpPr>
                              <p:spPr>
                                <a:xfrm>
                                  <a:off x="4167401" y="2434492"/>
                                  <a:ext cx="346833" cy="222885"/>
                                </a:xfrm>
                                <a:prstGeom prst="rect">
                                  <a:avLst/>
                                </a:prstGeom>
                                <a:grpFill/>
                                <a:ln w="6350">
                                  <a:noFill/>
                                </a:ln>
                                <a:effectLst/>
                              </p:spPr>
                              <p:style>
                                <a:lnRef idx="0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dk1"/>
                                </a:fontRef>
                              </p:style>
                              <p:txBody>
                                <a:bodyPr rot="0" spcFirstLastPara="0" vert="horz" wrap="none" lIns="91440" tIns="45720" rIns="91440" bIns="45720" numCol="1" spcCol="0" rtlCol="0" fromWordArt="0" anchor="t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pPr>
                                    <a:spcAft>
                                      <a:spcPts val="0"/>
                                    </a:spcAft>
                                  </a:pPr>
                                  <a:r>
                                    <a:rPr lang="id-ID" sz="1400" dirty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Times New Roman"/>
                                      <a:ea typeface="Times New Roman"/>
                                    </a:rPr>
                                    <a:t>No</a:t>
                                  </a:r>
                                  <a:endParaRPr lang="id-ID" sz="2000" dirty="0">
                                    <a:solidFill>
                                      <a:schemeClr val="bg1"/>
                                    </a:solidFill>
                                    <a:effectLst/>
                                    <a:latin typeface="Times New Roman"/>
                                    <a:ea typeface="Times New Roman"/>
                                  </a:endParaRPr>
                                </a:p>
                              </p:txBody>
                            </p:sp>
                          </p:grpSp>
                          <p:cxnSp>
                            <p:nvCxnSpPr>
                              <p:cNvPr id="34" name="Straight Connector 33"/>
                              <p:cNvCxnSpPr/>
                              <p:nvPr/>
                            </p:nvCxnSpPr>
                            <p:spPr>
                              <a:xfrm flipH="1">
                                <a:off x="0" y="4359349"/>
                                <a:ext cx="4645881" cy="0"/>
                              </a:xfrm>
                              <a:prstGeom prst="line">
                                <a:avLst/>
                              </a:prstGeom>
                              <a:grp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35" name="Straight Connector 34"/>
                              <p:cNvCxnSpPr/>
                              <p:nvPr/>
                            </p:nvCxnSpPr>
                            <p:spPr>
                              <a:xfrm flipH="1">
                                <a:off x="0" y="1541721"/>
                                <a:ext cx="0" cy="2817628"/>
                              </a:xfrm>
                              <a:prstGeom prst="line">
                                <a:avLst/>
                              </a:prstGeom>
                              <a:grp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36" name="Straight Arrow Connector 35"/>
                              <p:cNvCxnSpPr/>
                              <p:nvPr/>
                            </p:nvCxnSpPr>
                            <p:spPr>
                              <a:xfrm>
                                <a:off x="0" y="1541721"/>
                                <a:ext cx="329609" cy="0"/>
                              </a:xfrm>
                              <a:prstGeom prst="straightConnector1">
                                <a:avLst/>
                              </a:prstGeom>
                              <a:grpFill/>
                              <a:ln>
                                <a:solidFill>
                                  <a:schemeClr val="tx1"/>
                                </a:solidFill>
                                <a:tailEnd type="triangl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</p:grpSp>
                    </p:grpSp>
                  </p:grpSp>
                </p:grpSp>
              </p:grpSp>
            </p:grp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2062716" y="138223"/>
                  <a:ext cx="1303655" cy="0"/>
                </a:xfrm>
                <a:prstGeom prst="line">
                  <a:avLst/>
                </a:prstGeom>
                <a:grpFill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914400" y="4295553"/>
                  <a:ext cx="1148080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" name="Straight Connector 7"/>
              <p:cNvCxnSpPr/>
              <p:nvPr/>
            </p:nvCxnSpPr>
            <p:spPr>
              <a:xfrm>
                <a:off x="2349795" y="712381"/>
                <a:ext cx="254635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4380614" y="2700670"/>
                <a:ext cx="254635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35795" y="2700670"/>
                <a:ext cx="0" cy="1648046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697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340286"/>
              </p:ext>
            </p:extLst>
          </p:nvPr>
        </p:nvGraphicFramePr>
        <p:xfrm>
          <a:off x="1884198" y="1014980"/>
          <a:ext cx="3765648" cy="3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Equation" r:id="rId3" imgW="2019240" imgH="241200" progId="Equation.3">
                  <p:embed/>
                </p:oleObj>
              </mc:Choice>
              <mc:Fallback>
                <p:oleObj name="Equation" r:id="rId3" imgW="20192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4198" y="1014980"/>
                        <a:ext cx="3765648" cy="395350"/>
                      </a:xfrm>
                      <a:prstGeom prst="rect">
                        <a:avLst/>
                      </a:prstGeom>
                      <a:solidFill>
                        <a:srgbClr val="DCE6F2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9613117"/>
              </p:ext>
            </p:extLst>
          </p:nvPr>
        </p:nvGraphicFramePr>
        <p:xfrm>
          <a:off x="1845940" y="2013688"/>
          <a:ext cx="4310516" cy="65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Equation" r:id="rId5" imgW="3187700" imgH="482600" progId="Equation.3">
                  <p:embed/>
                </p:oleObj>
              </mc:Choice>
              <mc:Fallback>
                <p:oleObj name="Equation" r:id="rId5" imgW="31877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5940" y="2013688"/>
                        <a:ext cx="4310516" cy="652588"/>
                      </a:xfrm>
                      <a:prstGeom prst="rect">
                        <a:avLst/>
                      </a:prstGeom>
                      <a:solidFill>
                        <a:srgbClr val="DCE6F2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881022"/>
              </p:ext>
            </p:extLst>
          </p:nvPr>
        </p:nvGraphicFramePr>
        <p:xfrm>
          <a:off x="1845940" y="3356992"/>
          <a:ext cx="4159677" cy="629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Equation" r:id="rId7" imgW="3187440" imgH="482400" progId="Equation.3">
                  <p:embed/>
                </p:oleObj>
              </mc:Choice>
              <mc:Fallback>
                <p:oleObj name="Equation" r:id="rId7" imgW="31874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5940" y="3356992"/>
                        <a:ext cx="4159677" cy="629752"/>
                      </a:xfrm>
                      <a:prstGeom prst="rect">
                        <a:avLst/>
                      </a:prstGeom>
                      <a:solidFill>
                        <a:srgbClr val="DCE6F2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553163"/>
              </p:ext>
            </p:extLst>
          </p:nvPr>
        </p:nvGraphicFramePr>
        <p:xfrm>
          <a:off x="1845940" y="4653136"/>
          <a:ext cx="4160554" cy="629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Equation" r:id="rId9" imgW="3187440" imgH="482400" progId="Equation.3">
                  <p:embed/>
                </p:oleObj>
              </mc:Choice>
              <mc:Fallback>
                <p:oleObj name="Equation" r:id="rId9" imgW="31874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5940" y="4653136"/>
                        <a:ext cx="4160554" cy="629884"/>
                      </a:xfrm>
                      <a:prstGeom prst="rect">
                        <a:avLst/>
                      </a:prstGeom>
                      <a:solidFill>
                        <a:srgbClr val="DCE6F2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4458058"/>
              </p:ext>
            </p:extLst>
          </p:nvPr>
        </p:nvGraphicFramePr>
        <p:xfrm>
          <a:off x="7244366" y="585443"/>
          <a:ext cx="3026510" cy="785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Equation" r:id="rId11" imgW="1625600" imgH="482600" progId="Equation.3">
                  <p:embed/>
                </p:oleObj>
              </mc:Choice>
              <mc:Fallback>
                <p:oleObj name="Equation" r:id="rId11" imgW="16256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4366" y="585443"/>
                        <a:ext cx="3026510" cy="785007"/>
                      </a:xfrm>
                      <a:prstGeom prst="rect">
                        <a:avLst/>
                      </a:prstGeom>
                      <a:solidFill>
                        <a:srgbClr val="DCE6F2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8832973"/>
              </p:ext>
            </p:extLst>
          </p:nvPr>
        </p:nvGraphicFramePr>
        <p:xfrm>
          <a:off x="7318548" y="1916832"/>
          <a:ext cx="2822974" cy="793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Equation" r:id="rId13" imgW="1498320" imgH="482400" progId="Equation.3">
                  <p:embed/>
                </p:oleObj>
              </mc:Choice>
              <mc:Fallback>
                <p:oleObj name="Equation" r:id="rId13" imgW="14983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548" y="1916832"/>
                        <a:ext cx="2822974" cy="793232"/>
                      </a:xfrm>
                      <a:prstGeom prst="rect">
                        <a:avLst/>
                      </a:prstGeom>
                      <a:solidFill>
                        <a:srgbClr val="DCE6F2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1808681"/>
              </p:ext>
            </p:extLst>
          </p:nvPr>
        </p:nvGraphicFramePr>
        <p:xfrm>
          <a:off x="7377112" y="3379788"/>
          <a:ext cx="2954713" cy="481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Equation" r:id="rId15" imgW="1638000" imgH="241200" progId="Equation.3">
                  <p:embed/>
                </p:oleObj>
              </mc:Choice>
              <mc:Fallback>
                <p:oleObj name="Equation" r:id="rId15" imgW="16380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7112" y="3379788"/>
                        <a:ext cx="2954713" cy="481260"/>
                      </a:xfrm>
                      <a:prstGeom prst="rect">
                        <a:avLst/>
                      </a:prstGeom>
                      <a:solidFill>
                        <a:srgbClr val="DCE6F2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0174035"/>
              </p:ext>
            </p:extLst>
          </p:nvPr>
        </p:nvGraphicFramePr>
        <p:xfrm>
          <a:off x="6996239" y="4531036"/>
          <a:ext cx="2267887" cy="803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Equation" r:id="rId17" imgW="1485720" imgH="609480" progId="Equation.3">
                  <p:embed/>
                </p:oleObj>
              </mc:Choice>
              <mc:Fallback>
                <p:oleObj name="Equation" r:id="rId17" imgW="148572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6239" y="4531036"/>
                        <a:ext cx="2267887" cy="803960"/>
                      </a:xfrm>
                      <a:prstGeom prst="rect">
                        <a:avLst/>
                      </a:prstGeom>
                      <a:solidFill>
                        <a:srgbClr val="DCE6F2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4991869"/>
              </p:ext>
            </p:extLst>
          </p:nvPr>
        </p:nvGraphicFramePr>
        <p:xfrm>
          <a:off x="10270876" y="4581128"/>
          <a:ext cx="712189" cy="695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Equation" r:id="rId19" imgW="533160" imgH="520560" progId="Equation.3">
                  <p:embed/>
                </p:oleObj>
              </mc:Choice>
              <mc:Fallback>
                <p:oleObj name="Equation" r:id="rId19" imgW="53316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0876" y="4581128"/>
                        <a:ext cx="712189" cy="695232"/>
                      </a:xfrm>
                      <a:prstGeom prst="rect">
                        <a:avLst/>
                      </a:prstGeom>
                      <a:solidFill>
                        <a:srgbClr val="DCE6F2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4654252" y="5589240"/>
                <a:ext cx="6336704" cy="99020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/>
                      </a:rPr>
                      <m:t>𝜆</m:t>
                    </m:r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id-ID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/>
                      </a:rPr>
                      <m:t>𝑈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/>
                      </a:rPr>
                      <m:t>~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id-ID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0,</m:t>
                        </m:r>
                        <m:sSubSup>
                          <m:sSubSupPr>
                            <m:ctrlPr>
                              <a:rPr lang="id-ID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𝑈</m:t>
                            </m:r>
                          </m:sub>
                          <m:sup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/>
                      </a:rPr>
                      <m:t>𝑉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/>
                      </a:rPr>
                      <m:t>~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id-ID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0,</m:t>
                        </m:r>
                        <m:sSubSup>
                          <m:sSubSupPr>
                            <m:ctrlPr>
                              <a:rPr lang="id-ID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𝑉</m:t>
                            </m:r>
                          </m:sub>
                          <m:sup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𝑉</m:t>
                        </m:r>
                      </m:sub>
                    </m:sSub>
                    <m:r>
                      <a:rPr lang="en-US" sz="1600" i="1">
                        <a:solidFill>
                          <a:schemeClr val="tx1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𝑈</m:t>
                        </m:r>
                      </m:sub>
                    </m:sSub>
                    <m:r>
                      <a:rPr lang="en-US" sz="16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id-ID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id-ID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id-ID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Γ</m:t>
                                </m:r>
                                <m:d>
                                  <m:dPr>
                                    <m:ctrlPr>
                                      <a:rPr lang="id-ID" sz="1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𝜆</m:t>
                                    </m:r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func>
                                  <m:funcPr>
                                    <m:ctrlPr>
                                      <a:rPr lang="id-ID" sz="1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id-ID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𝜋</m:t>
                                        </m:r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.</m:t>
                                        </m:r>
                                        <m:f>
                                          <m:fPr>
                                            <m:ctrlPr>
                                              <a:rPr lang="id-ID" sz="16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6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𝜆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6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Γ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id-ID" sz="1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id-ID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1+</m:t>
                                        </m:r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𝜆</m:t>
                                        </m:r>
                                      </m:num>
                                      <m:den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𝜆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sSup>
                                  <m:sSupPr>
                                    <m:ctrlPr>
                                      <a:rPr lang="id-ID" sz="1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id-ID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𝜆</m:t>
                                        </m:r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−1</m:t>
                                        </m:r>
                                      </m:num>
                                      <m:den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id-ID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𝜆</m:t>
                            </m:r>
                          </m:den>
                        </m:f>
                      </m:sup>
                    </m:sSup>
                  </m:oMath>
                </a14:m>
                <a:endParaRPr lang="id-ID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252" y="5589240"/>
                <a:ext cx="6336704" cy="99020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1884198" y="597774"/>
            <a:ext cx="639678" cy="384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d-ID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1)</a:t>
            </a:r>
            <a:endParaRPr lang="id-ID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54333" y="1628800"/>
            <a:ext cx="639679" cy="384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d-ID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2)</a:t>
            </a:r>
            <a:endParaRPr lang="id-ID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45940" y="2918304"/>
            <a:ext cx="639679" cy="4026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(3)</a:t>
            </a:r>
            <a:endParaRPr lang="id-ID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71742" y="4196987"/>
            <a:ext cx="694278" cy="419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(4)</a:t>
            </a:r>
            <a:endParaRPr lang="id-ID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34173" y="260648"/>
            <a:ext cx="660439" cy="3815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(5)</a:t>
            </a:r>
            <a:endParaRPr lang="id-ID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310154" y="1590350"/>
            <a:ext cx="728474" cy="3984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(6)</a:t>
            </a:r>
            <a:endParaRPr lang="id-ID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53422" y="2918304"/>
            <a:ext cx="780240" cy="4382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(7)</a:t>
            </a:r>
            <a:endParaRPr lang="id-ID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022122" y="4149080"/>
            <a:ext cx="648072" cy="3420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(8)</a:t>
            </a:r>
            <a:endParaRPr lang="id-ID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270876" y="4149080"/>
            <a:ext cx="673955" cy="3819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(9)</a:t>
            </a:r>
            <a:endParaRPr lang="id-ID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654252" y="5396796"/>
            <a:ext cx="711686" cy="384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(10)</a:t>
            </a:r>
            <a:endParaRPr lang="id-ID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77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EXPERIMENT RESULT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195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8188" y="260648"/>
            <a:ext cx="4680520" cy="802927"/>
          </a:xfrm>
        </p:spPr>
        <p:txBody>
          <a:bodyPr/>
          <a:lstStyle/>
          <a:p>
            <a:r>
              <a:rPr lang="id-ID" dirty="0"/>
              <a:t>EXPERIMENT RESULT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061964" y="1164171"/>
            <a:ext cx="8579196" cy="785242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Bi-objective </a:t>
            </a:r>
            <a:r>
              <a:rPr lang="en-US" sz="1600" dirty="0"/>
              <a:t>quadratic assignment problems were taken from: https://github.com/apupiales/cuda_mqap/tree/master/mqap_instance_files</a:t>
            </a:r>
            <a:endParaRPr lang="id-ID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1341884" y="2237907"/>
            <a:ext cx="3672408" cy="93454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dirty="0" smtClean="0"/>
          </a:p>
          <a:p>
            <a:pPr algn="ctr"/>
            <a:r>
              <a:rPr lang="id-ID" sz="1400" dirty="0" smtClean="0"/>
              <a:t>Data 1 : 10 facilities and 10 locations</a:t>
            </a:r>
          </a:p>
          <a:p>
            <a:pPr algn="ctr"/>
            <a:r>
              <a:rPr lang="id-ID" sz="1400" dirty="0" smtClean="0"/>
              <a:t>Data 2 : 20 facilities and 20 locations</a:t>
            </a:r>
          </a:p>
          <a:p>
            <a:pPr algn="ctr"/>
            <a:r>
              <a:rPr lang="id-ID" sz="1400" dirty="0" smtClean="0"/>
              <a:t>Data 3 : 30 facilities and 30 locations</a:t>
            </a:r>
          </a:p>
          <a:p>
            <a:pPr algn="ctr"/>
            <a:endParaRPr lang="id-ID" sz="16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ounded Rectangle 6"/>
              <p:cNvSpPr/>
              <p:nvPr/>
            </p:nvSpPr>
            <p:spPr>
              <a:xfrm>
                <a:off x="8156794" y="2348880"/>
                <a:ext cx="3266210" cy="770937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d-ID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𝑑𝑝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=0.4</m:t>
                    </m:r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𝑔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=0.6</m:t>
                    </m:r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=1.9</m:t>
                    </m:r>
                  </m:oMath>
                </a14:m>
                <a:r>
                  <a:rPr lang="en-US" sz="1600" dirty="0"/>
                  <a:t> </a:t>
                </a:r>
                <a:endParaRPr lang="id-ID" sz="1600" dirty="0"/>
              </a:p>
            </p:txBody>
          </p:sp>
        </mc:Choice>
        <mc:Fallback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6794" y="2348880"/>
                <a:ext cx="3266210" cy="770937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9910691" y="2140359"/>
            <a:ext cx="1512313" cy="358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Parameter</a:t>
            </a:r>
            <a:endParaRPr lang="id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ounded Rectangle 7"/>
              <p:cNvSpPr/>
              <p:nvPr/>
            </p:nvSpPr>
            <p:spPr>
              <a:xfrm>
                <a:off x="5230316" y="2355726"/>
                <a:ext cx="2530524" cy="71323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weight values</a:t>
                </a:r>
                <a:endParaRPr lang="id-ID" sz="1600" i="1" dirty="0" smtClean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d-ID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=0.5</m:t>
                    </m:r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=0.5</m:t>
                    </m:r>
                  </m:oMath>
                </a14:m>
                <a:endParaRPr lang="id-ID" sz="1600" dirty="0"/>
              </a:p>
            </p:txBody>
          </p:sp>
        </mc:Choice>
        <mc:Fallback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0316" y="2355726"/>
                <a:ext cx="2530524" cy="713234"/>
              </a:xfrm>
              <a:prstGeom prst="roundRect">
                <a:avLst/>
              </a:prstGeom>
              <a:blipFill rotWithShape="1">
                <a:blip r:embed="rId3"/>
                <a:stretch>
                  <a:fillRect b="-84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20295973"/>
                  </p:ext>
                </p:extLst>
              </p:nvPr>
            </p:nvGraphicFramePr>
            <p:xfrm>
              <a:off x="1701924" y="3501008"/>
              <a:ext cx="9649073" cy="230425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56167"/>
                    <a:gridCol w="904067"/>
                    <a:gridCol w="905133"/>
                    <a:gridCol w="904067"/>
                    <a:gridCol w="905133"/>
                    <a:gridCol w="904067"/>
                    <a:gridCol w="905133"/>
                    <a:gridCol w="1055102"/>
                    <a:gridCol w="1055102"/>
                    <a:gridCol w="1055102"/>
                  </a:tblGrid>
                  <a:tr h="387897">
                    <a:tc gridSpan="10"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bg1"/>
                              </a:solidFill>
                              <a:effectLst/>
                            </a:rPr>
                            <a:t>TABLE 1. Computational Result</a:t>
                          </a:r>
                          <a:endParaRPr lang="id-ID" sz="1400" dirty="0">
                            <a:solidFill>
                              <a:schemeClr val="bg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/>
                    </a:tc>
                  </a:tr>
                  <a:tr h="370206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bg1"/>
                              </a:solidFill>
                              <a:effectLst/>
                            </a:rPr>
                            <a:t> </a:t>
                          </a:r>
                          <a:endParaRPr lang="id-ID" sz="2400" dirty="0">
                            <a:solidFill>
                              <a:schemeClr val="bg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bg1"/>
                              </a:solidFill>
                              <a:effectLst/>
                            </a:rPr>
                            <a:t>Data 1</a:t>
                          </a:r>
                          <a:endParaRPr lang="id-ID" sz="2400" dirty="0">
                            <a:solidFill>
                              <a:schemeClr val="bg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bg1"/>
                              </a:solidFill>
                              <a:effectLst/>
                            </a:rPr>
                            <a:t>Data 2</a:t>
                          </a:r>
                          <a:endParaRPr lang="id-ID" sz="2400" dirty="0">
                            <a:solidFill>
                              <a:schemeClr val="bg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chemeClr val="bg1"/>
                              </a:solidFill>
                              <a:effectLst/>
                            </a:rPr>
                            <a:t>Data 3</a:t>
                          </a:r>
                          <a:endParaRPr lang="id-ID" sz="2400">
                            <a:solidFill>
                              <a:schemeClr val="bg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/>
                    </a:tc>
                  </a:tr>
                  <a:tr h="370206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/>
                                  </a:rPr>
                                  <m:t>max</m:t>
                                </m:r>
                                <m:r>
                                  <a:rPr lang="en-US" sz="140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/>
                                  </a:rPr>
                                  <m:t>_</m:t>
                                </m:r>
                                <m:r>
                                  <a:rPr lang="en-US" sz="140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/>
                                  </a:rPr>
                                  <m:t>𝑖𝑡𝑒𝑟</m:t>
                                </m:r>
                              </m:oMath>
                            </m:oMathPara>
                          </a14:m>
                          <a:endParaRPr lang="id-ID" sz="2400" dirty="0">
                            <a:solidFill>
                              <a:schemeClr val="bg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id-ID" sz="2400" dirty="0">
                            <a:solidFill>
                              <a:schemeClr val="bg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id-ID" sz="2400" dirty="0">
                            <a:solidFill>
                              <a:schemeClr val="bg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/>
                                  </a:rPr>
                                  <m:t>500</m:t>
                                </m:r>
                              </m:oMath>
                            </m:oMathPara>
                          </a14:m>
                          <a:endParaRPr lang="id-ID" sz="2400">
                            <a:solidFill>
                              <a:schemeClr val="bg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id-ID" sz="2400">
                            <a:solidFill>
                              <a:schemeClr val="bg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id-ID" sz="2400" dirty="0">
                            <a:solidFill>
                              <a:schemeClr val="bg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/>
                                  </a:rPr>
                                  <m:t>500</m:t>
                                </m:r>
                              </m:oMath>
                            </m:oMathPara>
                          </a14:m>
                          <a:endParaRPr lang="id-ID" sz="2400">
                            <a:solidFill>
                              <a:schemeClr val="bg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id-ID" sz="2400">
                            <a:solidFill>
                              <a:schemeClr val="bg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id-ID" sz="2400">
                            <a:solidFill>
                              <a:schemeClr val="bg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/>
                                  </a:rPr>
                                  <m:t>500</m:t>
                                </m:r>
                              </m:oMath>
                            </m:oMathPara>
                          </a14:m>
                          <a:endParaRPr lang="id-ID" sz="2400" dirty="0">
                            <a:solidFill>
                              <a:schemeClr val="bg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</a:tr>
                  <a:tr h="391982">
                    <a:tc>
                      <a:txBody>
                        <a:bodyPr/>
                        <a:lstStyle/>
                        <a:p>
                          <a:pPr indent="180340"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/>
                                  </a:rPr>
                                  <m:t>𝑁</m:t>
                                </m:r>
                                <m:r>
                                  <a:rPr lang="en-US" sz="140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/>
                                  </a:rPr>
                                  <m:t>=10</m:t>
                                </m:r>
                              </m:oMath>
                            </m:oMathPara>
                          </a14:m>
                          <a:endParaRPr lang="id-ID" sz="1600" dirty="0">
                            <a:solidFill>
                              <a:schemeClr val="bg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chemeClr val="bg1"/>
                              </a:solidFill>
                              <a:effectLst/>
                            </a:rPr>
                            <a:t>205348</a:t>
                          </a:r>
                          <a:endParaRPr lang="id-ID" sz="2400" dirty="0">
                            <a:solidFill>
                              <a:schemeClr val="bg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b"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chemeClr val="bg1"/>
                              </a:solidFill>
                              <a:effectLst/>
                            </a:rPr>
                            <a:t>201720</a:t>
                          </a:r>
                          <a:endParaRPr lang="id-ID" sz="2400" dirty="0">
                            <a:solidFill>
                              <a:schemeClr val="bg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b"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chemeClr val="bg1"/>
                              </a:solidFill>
                              <a:effectLst/>
                            </a:rPr>
                            <a:t>200920</a:t>
                          </a:r>
                          <a:endParaRPr lang="id-ID" sz="2400" dirty="0">
                            <a:solidFill>
                              <a:schemeClr val="bg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b"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chemeClr val="bg1"/>
                              </a:solidFill>
                              <a:effectLst/>
                            </a:rPr>
                            <a:t>972696</a:t>
                          </a:r>
                          <a:endParaRPr lang="id-ID" sz="2400" dirty="0">
                            <a:solidFill>
                              <a:schemeClr val="bg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b"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chemeClr val="bg1"/>
                              </a:solidFill>
                              <a:effectLst/>
                            </a:rPr>
                            <a:t>957584</a:t>
                          </a:r>
                          <a:endParaRPr lang="id-ID" sz="2400" dirty="0">
                            <a:solidFill>
                              <a:schemeClr val="bg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b"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chemeClr val="bg1"/>
                              </a:solidFill>
                              <a:effectLst/>
                            </a:rPr>
                            <a:t>958935</a:t>
                          </a:r>
                          <a:endParaRPr lang="id-ID" sz="2400" dirty="0">
                            <a:solidFill>
                              <a:schemeClr val="bg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b"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solidFill>
                                <a:schemeClr val="bg1"/>
                              </a:solidFill>
                              <a:effectLst/>
                            </a:rPr>
                            <a:t>2231449</a:t>
                          </a:r>
                          <a:endParaRPr lang="id-ID" sz="2400">
                            <a:solidFill>
                              <a:schemeClr val="bg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b"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solidFill>
                                <a:schemeClr val="bg1"/>
                              </a:solidFill>
                              <a:effectLst/>
                            </a:rPr>
                            <a:t>2211866</a:t>
                          </a:r>
                          <a:endParaRPr lang="id-ID" sz="2400">
                            <a:solidFill>
                              <a:schemeClr val="bg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b"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solidFill>
                                <a:schemeClr val="bg1"/>
                              </a:solidFill>
                              <a:effectLst/>
                            </a:rPr>
                            <a:t>2206656</a:t>
                          </a:r>
                          <a:endParaRPr lang="id-ID" sz="2400">
                            <a:solidFill>
                              <a:schemeClr val="bg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b"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</a:tr>
                  <a:tr h="391982">
                    <a:tc>
                      <a:txBody>
                        <a:bodyPr/>
                        <a:lstStyle/>
                        <a:p>
                          <a:pPr indent="180340"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/>
                                  </a:rPr>
                                  <m:t>𝑁</m:t>
                                </m:r>
                                <m:r>
                                  <a:rPr lang="en-US" sz="140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/>
                                  </a:rPr>
                                  <m:t>=50</m:t>
                                </m:r>
                              </m:oMath>
                            </m:oMathPara>
                          </a14:m>
                          <a:endParaRPr lang="id-ID" sz="1600" dirty="0">
                            <a:solidFill>
                              <a:schemeClr val="bg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chemeClr val="bg1"/>
                              </a:solidFill>
                              <a:effectLst/>
                            </a:rPr>
                            <a:t>203200</a:t>
                          </a:r>
                          <a:endParaRPr lang="id-ID" sz="2400" dirty="0">
                            <a:solidFill>
                              <a:schemeClr val="bg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b"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chemeClr val="bg1"/>
                              </a:solidFill>
                              <a:effectLst/>
                            </a:rPr>
                            <a:t>201018</a:t>
                          </a:r>
                          <a:endParaRPr lang="id-ID" sz="2400" dirty="0">
                            <a:solidFill>
                              <a:schemeClr val="bg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b"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chemeClr val="bg1"/>
                              </a:solidFill>
                              <a:effectLst/>
                            </a:rPr>
                            <a:t>198653</a:t>
                          </a:r>
                          <a:endParaRPr lang="id-ID" sz="2400" dirty="0">
                            <a:solidFill>
                              <a:schemeClr val="bg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b"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solidFill>
                                <a:schemeClr val="bg1"/>
                              </a:solidFill>
                              <a:effectLst/>
                            </a:rPr>
                            <a:t>969046</a:t>
                          </a:r>
                          <a:endParaRPr lang="id-ID" sz="2400">
                            <a:solidFill>
                              <a:schemeClr val="bg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b"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solidFill>
                                <a:schemeClr val="bg1"/>
                              </a:solidFill>
                              <a:effectLst/>
                            </a:rPr>
                            <a:t>951743</a:t>
                          </a:r>
                          <a:endParaRPr lang="id-ID" sz="2400">
                            <a:solidFill>
                              <a:schemeClr val="bg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b"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chemeClr val="bg1"/>
                              </a:solidFill>
                              <a:effectLst/>
                            </a:rPr>
                            <a:t>947872</a:t>
                          </a:r>
                          <a:endParaRPr lang="id-ID" sz="2400" dirty="0">
                            <a:solidFill>
                              <a:schemeClr val="bg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b"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chemeClr val="bg1"/>
                              </a:solidFill>
                              <a:effectLst/>
                            </a:rPr>
                            <a:t>2208470</a:t>
                          </a:r>
                          <a:endParaRPr lang="id-ID" sz="2400" dirty="0">
                            <a:solidFill>
                              <a:schemeClr val="bg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b"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chemeClr val="bg1"/>
                              </a:solidFill>
                              <a:effectLst/>
                            </a:rPr>
                            <a:t>2197449</a:t>
                          </a:r>
                          <a:endParaRPr lang="id-ID" sz="2400" dirty="0">
                            <a:solidFill>
                              <a:schemeClr val="bg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b"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chemeClr val="bg1"/>
                              </a:solidFill>
                              <a:effectLst/>
                            </a:rPr>
                            <a:t>2195488</a:t>
                          </a:r>
                          <a:endParaRPr lang="id-ID" sz="2400" dirty="0">
                            <a:solidFill>
                              <a:schemeClr val="bg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b"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</a:tr>
                  <a:tr h="391982">
                    <a:tc>
                      <a:txBody>
                        <a:bodyPr/>
                        <a:lstStyle/>
                        <a:p>
                          <a:pPr indent="180340"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/>
                                  </a:rPr>
                                  <m:t>𝑁</m:t>
                                </m:r>
                                <m:r>
                                  <a:rPr lang="en-US" sz="140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/>
                                  </a:rPr>
                                  <m:t>=100</m:t>
                                </m:r>
                              </m:oMath>
                            </m:oMathPara>
                          </a14:m>
                          <a:endParaRPr lang="id-ID" sz="1600" dirty="0">
                            <a:solidFill>
                              <a:schemeClr val="bg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chemeClr val="bg1"/>
                              </a:solidFill>
                              <a:effectLst/>
                            </a:rPr>
                            <a:t>204726</a:t>
                          </a:r>
                          <a:endParaRPr lang="id-ID" sz="2400" dirty="0">
                            <a:solidFill>
                              <a:schemeClr val="bg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b"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chemeClr val="bg1"/>
                              </a:solidFill>
                              <a:effectLst/>
                            </a:rPr>
                            <a:t>201018</a:t>
                          </a:r>
                          <a:endParaRPr lang="id-ID" sz="2400" dirty="0">
                            <a:solidFill>
                              <a:schemeClr val="bg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b"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198653</a:t>
                          </a:r>
                          <a:endParaRPr lang="id-ID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b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chemeClr val="bg1"/>
                              </a:solidFill>
                              <a:effectLst/>
                            </a:rPr>
                            <a:t>966390</a:t>
                          </a:r>
                          <a:endParaRPr lang="id-ID" sz="2400" dirty="0">
                            <a:solidFill>
                              <a:schemeClr val="bg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b"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chemeClr val="bg1"/>
                              </a:solidFill>
                              <a:effectLst/>
                            </a:rPr>
                            <a:t>951343</a:t>
                          </a:r>
                          <a:endParaRPr lang="id-ID" sz="2400" dirty="0">
                            <a:solidFill>
                              <a:schemeClr val="bg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b"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945913</a:t>
                          </a:r>
                          <a:endParaRPr lang="id-ID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b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chemeClr val="bg1"/>
                              </a:solidFill>
                              <a:effectLst/>
                            </a:rPr>
                            <a:t>2214404</a:t>
                          </a:r>
                          <a:endParaRPr lang="id-ID" sz="2400" dirty="0">
                            <a:solidFill>
                              <a:schemeClr val="bg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b"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chemeClr val="bg1"/>
                              </a:solidFill>
                              <a:effectLst/>
                            </a:rPr>
                            <a:t>2206647</a:t>
                          </a:r>
                          <a:endParaRPr lang="id-ID" sz="2400" dirty="0">
                            <a:solidFill>
                              <a:schemeClr val="bg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b"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2190963</a:t>
                          </a:r>
                          <a:endParaRPr lang="id-ID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b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9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20295973"/>
                  </p:ext>
                </p:extLst>
              </p:nvPr>
            </p:nvGraphicFramePr>
            <p:xfrm>
              <a:off x="1701924" y="3501008"/>
              <a:ext cx="9649073" cy="230425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56167"/>
                    <a:gridCol w="904067"/>
                    <a:gridCol w="905133"/>
                    <a:gridCol w="904067"/>
                    <a:gridCol w="905133"/>
                    <a:gridCol w="904067"/>
                    <a:gridCol w="905133"/>
                    <a:gridCol w="1055102"/>
                    <a:gridCol w="1055102"/>
                    <a:gridCol w="1055102"/>
                  </a:tblGrid>
                  <a:tr h="387897">
                    <a:tc gridSpan="10"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bg1"/>
                              </a:solidFill>
                              <a:effectLst/>
                            </a:rPr>
                            <a:t>TABLE 1. Computational Result</a:t>
                          </a:r>
                          <a:endParaRPr lang="id-ID" sz="1400" dirty="0">
                            <a:solidFill>
                              <a:schemeClr val="bg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/>
                    </a:tc>
                  </a:tr>
                  <a:tr h="370206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bg1"/>
                              </a:solidFill>
                              <a:effectLst/>
                            </a:rPr>
                            <a:t> </a:t>
                          </a:r>
                          <a:endParaRPr lang="id-ID" sz="2400" dirty="0">
                            <a:solidFill>
                              <a:schemeClr val="bg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bg1"/>
                              </a:solidFill>
                              <a:effectLst/>
                            </a:rPr>
                            <a:t>Data 1</a:t>
                          </a:r>
                          <a:endParaRPr lang="id-ID" sz="2400" dirty="0">
                            <a:solidFill>
                              <a:schemeClr val="bg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bg1"/>
                              </a:solidFill>
                              <a:effectLst/>
                            </a:rPr>
                            <a:t>Data 2</a:t>
                          </a:r>
                          <a:endParaRPr lang="id-ID" sz="2400" dirty="0">
                            <a:solidFill>
                              <a:schemeClr val="bg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chemeClr val="bg1"/>
                              </a:solidFill>
                              <a:effectLst/>
                            </a:rPr>
                            <a:t>Data 3</a:t>
                          </a:r>
                          <a:endParaRPr lang="id-ID" sz="2400">
                            <a:solidFill>
                              <a:schemeClr val="bg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/>
                    </a:tc>
                  </a:tr>
                  <a:tr h="370206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68580" marR="68580" marT="0" marB="0" anchor="ctr">
                        <a:blipFill rotWithShape="1">
                          <a:blip r:embed="rId4"/>
                          <a:stretch>
                            <a:fillRect t="-218033" r="-815607" b="-3491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68580" marR="68580" marT="0" marB="0" anchor="ctr">
                        <a:blipFill rotWithShape="1">
                          <a:blip r:embed="rId4"/>
                          <a:stretch>
                            <a:fillRect l="-116107" t="-218033" r="-846980" b="-3491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68580" marR="68580" marT="0" marB="0" anchor="ctr">
                        <a:blipFill rotWithShape="1">
                          <a:blip r:embed="rId4"/>
                          <a:stretch>
                            <a:fillRect l="-217568" t="-218033" r="-752703" b="-3491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68580" marR="68580" marT="0" marB="0" anchor="ctr">
                        <a:blipFill rotWithShape="1">
                          <a:blip r:embed="rId4"/>
                          <a:stretch>
                            <a:fillRect l="-317568" t="-218033" r="-652703" b="-3491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68580" marR="68580" marT="0" marB="0" anchor="ctr">
                        <a:blipFill rotWithShape="1">
                          <a:blip r:embed="rId4"/>
                          <a:stretch>
                            <a:fillRect l="-414765" t="-218033" r="-548322" b="-3491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68580" marR="68580" marT="0" marB="0" anchor="ctr">
                        <a:blipFill rotWithShape="1">
                          <a:blip r:embed="rId4"/>
                          <a:stretch>
                            <a:fillRect l="-518243" t="-218033" r="-452027" b="-3491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68580" marR="68580" marT="0" marB="0" anchor="ctr">
                        <a:blipFill rotWithShape="1">
                          <a:blip r:embed="rId4"/>
                          <a:stretch>
                            <a:fillRect l="-614094" t="-218033" r="-348993" b="-3491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68580" marR="68580" marT="0" marB="0" anchor="ctr">
                        <a:blipFill rotWithShape="1">
                          <a:blip r:embed="rId4"/>
                          <a:stretch>
                            <a:fillRect l="-615029" t="-218033" r="-200578" b="-3491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68580" marR="68580" marT="0" marB="0" anchor="ctr">
                        <a:blipFill rotWithShape="1">
                          <a:blip r:embed="rId4"/>
                          <a:stretch>
                            <a:fillRect l="-715029" t="-218033" r="-100578" b="-3491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68580" marR="68580" marT="0" marB="0" anchor="ctr">
                        <a:blipFill rotWithShape="1">
                          <a:blip r:embed="rId4"/>
                          <a:stretch>
                            <a:fillRect l="-815029" t="-218033" r="-578" b="-349180"/>
                          </a:stretch>
                        </a:blipFill>
                      </a:tcPr>
                    </a:tc>
                  </a:tr>
                  <a:tr h="391982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68580" marR="68580" marT="0" marB="0">
                        <a:blipFill rotWithShape="1">
                          <a:blip r:embed="rId4"/>
                          <a:stretch>
                            <a:fillRect t="-303125" r="-815607" b="-232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chemeClr val="bg1"/>
                              </a:solidFill>
                              <a:effectLst/>
                            </a:rPr>
                            <a:t>205348</a:t>
                          </a:r>
                          <a:endParaRPr lang="id-ID" sz="2400" dirty="0">
                            <a:solidFill>
                              <a:schemeClr val="bg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b"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chemeClr val="bg1"/>
                              </a:solidFill>
                              <a:effectLst/>
                            </a:rPr>
                            <a:t>201720</a:t>
                          </a:r>
                          <a:endParaRPr lang="id-ID" sz="2400" dirty="0">
                            <a:solidFill>
                              <a:schemeClr val="bg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b"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chemeClr val="bg1"/>
                              </a:solidFill>
                              <a:effectLst/>
                            </a:rPr>
                            <a:t>200920</a:t>
                          </a:r>
                          <a:endParaRPr lang="id-ID" sz="2400" dirty="0">
                            <a:solidFill>
                              <a:schemeClr val="bg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b"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chemeClr val="bg1"/>
                              </a:solidFill>
                              <a:effectLst/>
                            </a:rPr>
                            <a:t>972696</a:t>
                          </a:r>
                          <a:endParaRPr lang="id-ID" sz="2400" dirty="0">
                            <a:solidFill>
                              <a:schemeClr val="bg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b"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chemeClr val="bg1"/>
                              </a:solidFill>
                              <a:effectLst/>
                            </a:rPr>
                            <a:t>957584</a:t>
                          </a:r>
                          <a:endParaRPr lang="id-ID" sz="2400" dirty="0">
                            <a:solidFill>
                              <a:schemeClr val="bg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b"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chemeClr val="bg1"/>
                              </a:solidFill>
                              <a:effectLst/>
                            </a:rPr>
                            <a:t>958935</a:t>
                          </a:r>
                          <a:endParaRPr lang="id-ID" sz="2400" dirty="0">
                            <a:solidFill>
                              <a:schemeClr val="bg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b"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solidFill>
                                <a:schemeClr val="bg1"/>
                              </a:solidFill>
                              <a:effectLst/>
                            </a:rPr>
                            <a:t>2231449</a:t>
                          </a:r>
                          <a:endParaRPr lang="id-ID" sz="2400">
                            <a:solidFill>
                              <a:schemeClr val="bg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b"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solidFill>
                                <a:schemeClr val="bg1"/>
                              </a:solidFill>
                              <a:effectLst/>
                            </a:rPr>
                            <a:t>2211866</a:t>
                          </a:r>
                          <a:endParaRPr lang="id-ID" sz="2400">
                            <a:solidFill>
                              <a:schemeClr val="bg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b"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solidFill>
                                <a:schemeClr val="bg1"/>
                              </a:solidFill>
                              <a:effectLst/>
                            </a:rPr>
                            <a:t>2206656</a:t>
                          </a:r>
                          <a:endParaRPr lang="id-ID" sz="2400">
                            <a:solidFill>
                              <a:schemeClr val="bg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b"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</a:tr>
                  <a:tr h="391982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68580" marR="68580" marT="0" marB="0">
                        <a:blipFill rotWithShape="1">
                          <a:blip r:embed="rId4"/>
                          <a:stretch>
                            <a:fillRect t="-396923" r="-815607" b="-1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chemeClr val="bg1"/>
                              </a:solidFill>
                              <a:effectLst/>
                            </a:rPr>
                            <a:t>203200</a:t>
                          </a:r>
                          <a:endParaRPr lang="id-ID" sz="2400" dirty="0">
                            <a:solidFill>
                              <a:schemeClr val="bg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b"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chemeClr val="bg1"/>
                              </a:solidFill>
                              <a:effectLst/>
                            </a:rPr>
                            <a:t>201018</a:t>
                          </a:r>
                          <a:endParaRPr lang="id-ID" sz="2400" dirty="0">
                            <a:solidFill>
                              <a:schemeClr val="bg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b"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chemeClr val="bg1"/>
                              </a:solidFill>
                              <a:effectLst/>
                            </a:rPr>
                            <a:t>198653</a:t>
                          </a:r>
                          <a:endParaRPr lang="id-ID" sz="2400" dirty="0">
                            <a:solidFill>
                              <a:schemeClr val="bg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b"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solidFill>
                                <a:schemeClr val="bg1"/>
                              </a:solidFill>
                              <a:effectLst/>
                            </a:rPr>
                            <a:t>969046</a:t>
                          </a:r>
                          <a:endParaRPr lang="id-ID" sz="2400">
                            <a:solidFill>
                              <a:schemeClr val="bg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b"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solidFill>
                                <a:schemeClr val="bg1"/>
                              </a:solidFill>
                              <a:effectLst/>
                            </a:rPr>
                            <a:t>951743</a:t>
                          </a:r>
                          <a:endParaRPr lang="id-ID" sz="2400">
                            <a:solidFill>
                              <a:schemeClr val="bg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b"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chemeClr val="bg1"/>
                              </a:solidFill>
                              <a:effectLst/>
                            </a:rPr>
                            <a:t>947872</a:t>
                          </a:r>
                          <a:endParaRPr lang="id-ID" sz="2400" dirty="0">
                            <a:solidFill>
                              <a:schemeClr val="bg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b"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chemeClr val="bg1"/>
                              </a:solidFill>
                              <a:effectLst/>
                            </a:rPr>
                            <a:t>2208470</a:t>
                          </a:r>
                          <a:endParaRPr lang="id-ID" sz="2400" dirty="0">
                            <a:solidFill>
                              <a:schemeClr val="bg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b"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chemeClr val="bg1"/>
                              </a:solidFill>
                              <a:effectLst/>
                            </a:rPr>
                            <a:t>2197449</a:t>
                          </a:r>
                          <a:endParaRPr lang="id-ID" sz="2400" dirty="0">
                            <a:solidFill>
                              <a:schemeClr val="bg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b"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chemeClr val="bg1"/>
                              </a:solidFill>
                              <a:effectLst/>
                            </a:rPr>
                            <a:t>2195488</a:t>
                          </a:r>
                          <a:endParaRPr lang="id-ID" sz="2400" dirty="0">
                            <a:solidFill>
                              <a:schemeClr val="bg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b"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</a:tr>
                  <a:tr h="391982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68580" marR="68580" marT="0" marB="0">
                        <a:blipFill rotWithShape="1">
                          <a:blip r:embed="rId4"/>
                          <a:stretch>
                            <a:fillRect t="-504688" r="-815607" b="-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chemeClr val="bg1"/>
                              </a:solidFill>
                              <a:effectLst/>
                            </a:rPr>
                            <a:t>204726</a:t>
                          </a:r>
                          <a:endParaRPr lang="id-ID" sz="2400" dirty="0">
                            <a:solidFill>
                              <a:schemeClr val="bg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b"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chemeClr val="bg1"/>
                              </a:solidFill>
                              <a:effectLst/>
                            </a:rPr>
                            <a:t>201018</a:t>
                          </a:r>
                          <a:endParaRPr lang="id-ID" sz="2400" dirty="0">
                            <a:solidFill>
                              <a:schemeClr val="bg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b"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198653</a:t>
                          </a:r>
                          <a:endParaRPr lang="id-ID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b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chemeClr val="bg1"/>
                              </a:solidFill>
                              <a:effectLst/>
                            </a:rPr>
                            <a:t>966390</a:t>
                          </a:r>
                          <a:endParaRPr lang="id-ID" sz="2400" dirty="0">
                            <a:solidFill>
                              <a:schemeClr val="bg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b"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chemeClr val="bg1"/>
                              </a:solidFill>
                              <a:effectLst/>
                            </a:rPr>
                            <a:t>951343</a:t>
                          </a:r>
                          <a:endParaRPr lang="id-ID" sz="2400" dirty="0">
                            <a:solidFill>
                              <a:schemeClr val="bg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b"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945913</a:t>
                          </a:r>
                          <a:endParaRPr lang="id-ID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b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chemeClr val="bg1"/>
                              </a:solidFill>
                              <a:effectLst/>
                            </a:rPr>
                            <a:t>2214404</a:t>
                          </a:r>
                          <a:endParaRPr lang="id-ID" sz="2400" dirty="0">
                            <a:solidFill>
                              <a:schemeClr val="bg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b"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chemeClr val="bg1"/>
                              </a:solidFill>
                              <a:effectLst/>
                            </a:rPr>
                            <a:t>2206647</a:t>
                          </a:r>
                          <a:endParaRPr lang="id-ID" sz="2400" dirty="0">
                            <a:solidFill>
                              <a:schemeClr val="bg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b"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2190963</a:t>
                          </a:r>
                          <a:endParaRPr lang="id-ID" sz="24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b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5126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31826" y="908720"/>
            <a:ext cx="8939236" cy="92925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Bi-objective </a:t>
            </a:r>
            <a:r>
              <a:rPr lang="en-US" sz="1600" dirty="0"/>
              <a:t>quadratic assignment problems were taken from: https://github.com/apupiales/cuda_mqap/tree/master/mqap_instance_files</a:t>
            </a:r>
            <a:endParaRPr lang="id-ID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1269876" y="2348880"/>
            <a:ext cx="3826088" cy="100126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 dirty="0" smtClean="0"/>
          </a:p>
          <a:p>
            <a:pPr algn="ctr"/>
            <a:r>
              <a:rPr lang="id-ID" sz="1400" dirty="0" smtClean="0"/>
              <a:t>Data 1 : 10 facilities and 10 locations</a:t>
            </a:r>
          </a:p>
          <a:p>
            <a:pPr algn="ctr"/>
            <a:r>
              <a:rPr lang="id-ID" sz="1400" dirty="0" smtClean="0"/>
              <a:t>Data 2 : 20 facilities and 20 locations</a:t>
            </a:r>
          </a:p>
          <a:p>
            <a:pPr algn="ctr"/>
            <a:r>
              <a:rPr lang="id-ID" sz="1400" dirty="0" smtClean="0"/>
              <a:t>Data 3 : 30 facilities and 30 locations</a:t>
            </a:r>
          </a:p>
          <a:p>
            <a:pPr algn="ctr"/>
            <a:endParaRPr lang="id-ID" sz="16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ounded Rectangle 5"/>
              <p:cNvSpPr/>
              <p:nvPr/>
            </p:nvSpPr>
            <p:spPr>
              <a:xfrm>
                <a:off x="5244194" y="2492896"/>
                <a:ext cx="2314500" cy="641226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weight values</a:t>
                </a:r>
                <a:endParaRPr lang="id-ID" sz="1400" i="1" dirty="0" smtClean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d-ID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400" i="1">
                        <a:latin typeface="Cambria Math"/>
                      </a:rPr>
                      <m:t>=0.5</m:t>
                    </m:r>
                  </m:oMath>
                </a14:m>
                <a:r>
                  <a:rPr lang="en-US" sz="1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400" i="1">
                        <a:latin typeface="Cambria Math"/>
                      </a:rPr>
                      <m:t>=0.5</m:t>
                    </m:r>
                  </m:oMath>
                </a14:m>
                <a:endParaRPr lang="id-ID" sz="1400" dirty="0"/>
              </a:p>
            </p:txBody>
          </p:sp>
        </mc:Choice>
        <mc:Fallback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194" y="2492896"/>
                <a:ext cx="2314500" cy="641226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ounded Rectangle 6"/>
              <p:cNvSpPr/>
              <p:nvPr/>
            </p:nvSpPr>
            <p:spPr>
              <a:xfrm>
                <a:off x="7760494" y="2492896"/>
                <a:ext cx="3610063" cy="742222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sz="1400" i="1" dirty="0" smtClean="0"/>
                  <a:t>Max_iter = 500, flying squirrel=100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d-ID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𝑔</m:t>
                        </m:r>
                      </m:sub>
                    </m:sSub>
                    <m:r>
                      <a:rPr lang="en-US" sz="1400" i="1">
                        <a:latin typeface="Cambria Math"/>
                      </a:rPr>
                      <m:t>=0.6</m:t>
                    </m:r>
                  </m:oMath>
                </a14:m>
                <a:r>
                  <a:rPr lang="en-US" sz="1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sz="1400" i="1">
                        <a:latin typeface="Cambria Math"/>
                      </a:rPr>
                      <m:t>=1.9</m:t>
                    </m:r>
                  </m:oMath>
                </a14:m>
                <a:r>
                  <a:rPr lang="en-US" sz="1400" dirty="0"/>
                  <a:t> </a:t>
                </a:r>
                <a:endParaRPr lang="id-ID" sz="1400" dirty="0"/>
              </a:p>
            </p:txBody>
          </p:sp>
        </mc:Choice>
        <mc:Fallback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494" y="2492896"/>
                <a:ext cx="3610063" cy="742222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9980650" y="2204864"/>
            <a:ext cx="1370345" cy="310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Parameter</a:t>
            </a:r>
            <a:endParaRPr lang="id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4980144"/>
                  </p:ext>
                </p:extLst>
              </p:nvPr>
            </p:nvGraphicFramePr>
            <p:xfrm>
              <a:off x="2854052" y="3717032"/>
              <a:ext cx="7067027" cy="1937371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496689"/>
                    <a:gridCol w="1719986"/>
                    <a:gridCol w="1925176"/>
                    <a:gridCol w="1925176"/>
                  </a:tblGrid>
                  <a:tr h="416903">
                    <a:tc grid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solidFill>
                                <a:schemeClr val="bg1"/>
                              </a:solidFill>
                              <a:effectLst/>
                            </a:rPr>
                            <a:t>TABLE 2. Result in Variation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d-ID" sz="14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/>
                                    </a:rPr>
                                    <m:t>𝑑𝑝</m:t>
                                  </m:r>
                                </m:sub>
                              </m:sSub>
                            </m:oMath>
                          </a14:m>
                          <a:endParaRPr lang="id-ID" sz="2400" dirty="0">
                            <a:solidFill>
                              <a:schemeClr val="bg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/>
                    </a:tc>
                  </a:tr>
                  <a:tr h="41690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bg1"/>
                              </a:solidFill>
                              <a:effectLst/>
                            </a:rPr>
                            <a:t> </a:t>
                          </a:r>
                          <a:endParaRPr lang="id-ID" sz="2400" dirty="0">
                            <a:solidFill>
                              <a:schemeClr val="bg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bg1"/>
                              </a:solidFill>
                              <a:effectLst/>
                            </a:rPr>
                            <a:t>Data 1</a:t>
                          </a:r>
                          <a:endParaRPr lang="id-ID" sz="2400" dirty="0">
                            <a:solidFill>
                              <a:schemeClr val="bg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chemeClr val="bg1"/>
                              </a:solidFill>
                              <a:effectLst/>
                            </a:rPr>
                            <a:t>Data 2</a:t>
                          </a:r>
                          <a:endParaRPr lang="id-ID" sz="2400">
                            <a:solidFill>
                              <a:schemeClr val="bg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chemeClr val="bg1"/>
                              </a:solidFill>
                              <a:effectLst/>
                            </a:rPr>
                            <a:t>Data 3</a:t>
                          </a:r>
                          <a:endParaRPr lang="id-ID" sz="2400">
                            <a:solidFill>
                              <a:schemeClr val="bg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</a:tr>
                  <a:tr h="367855">
                    <a:tc>
                      <a:txBody>
                        <a:bodyPr/>
                        <a:lstStyle/>
                        <a:p>
                          <a:pPr indent="180340"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d-ID" sz="140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𝑑𝑝</m:t>
                                    </m:r>
                                  </m:sub>
                                </m:sSub>
                                <m:r>
                                  <a:rPr lang="en-US" sz="14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/>
                                  </a:rPr>
                                  <m:t>=0.1</m:t>
                                </m:r>
                              </m:oMath>
                            </m:oMathPara>
                          </a14:m>
                          <a:endParaRPr lang="id-ID" sz="1600" dirty="0">
                            <a:solidFill>
                              <a:schemeClr val="bg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chemeClr val="bg1"/>
                              </a:solidFill>
                              <a:effectLst/>
                            </a:rPr>
                            <a:t>198653</a:t>
                          </a:r>
                          <a:endParaRPr lang="id-ID" sz="2400" dirty="0">
                            <a:solidFill>
                              <a:schemeClr val="bg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b"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solidFill>
                                <a:schemeClr val="bg1"/>
                              </a:solidFill>
                              <a:effectLst/>
                            </a:rPr>
                            <a:t>925302</a:t>
                          </a:r>
                          <a:endParaRPr lang="id-ID" sz="2400">
                            <a:solidFill>
                              <a:schemeClr val="bg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b"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solidFill>
                                <a:schemeClr val="bg1"/>
                              </a:solidFill>
                              <a:effectLst/>
                            </a:rPr>
                            <a:t>2162443</a:t>
                          </a:r>
                          <a:endParaRPr lang="id-ID" sz="2400">
                            <a:solidFill>
                              <a:schemeClr val="bg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</a:tr>
                  <a:tr h="367855">
                    <a:tc>
                      <a:txBody>
                        <a:bodyPr/>
                        <a:lstStyle/>
                        <a:p>
                          <a:pPr indent="180340"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d-ID" sz="140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𝑑𝑝</m:t>
                                    </m:r>
                                  </m:sub>
                                </m:sSub>
                                <m:r>
                                  <a:rPr lang="en-US" sz="14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/>
                                  </a:rPr>
                                  <m:t>=0.4</m:t>
                                </m:r>
                              </m:oMath>
                            </m:oMathPara>
                          </a14:m>
                          <a:endParaRPr lang="id-ID" sz="1600">
                            <a:solidFill>
                              <a:schemeClr val="bg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chemeClr val="bg1"/>
                              </a:solidFill>
                              <a:effectLst/>
                            </a:rPr>
                            <a:t>198653</a:t>
                          </a:r>
                          <a:endParaRPr lang="id-ID" sz="2400" dirty="0">
                            <a:solidFill>
                              <a:schemeClr val="bg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b"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solidFill>
                                <a:schemeClr val="bg1"/>
                              </a:solidFill>
                              <a:effectLst/>
                            </a:rPr>
                            <a:t>945913</a:t>
                          </a:r>
                          <a:endParaRPr lang="id-ID" sz="2400">
                            <a:solidFill>
                              <a:schemeClr val="bg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b"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chemeClr val="bg1"/>
                              </a:solidFill>
                              <a:effectLst/>
                            </a:rPr>
                            <a:t>2190963</a:t>
                          </a:r>
                          <a:endParaRPr lang="id-ID" sz="2400" dirty="0">
                            <a:solidFill>
                              <a:schemeClr val="bg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</a:tr>
                  <a:tr h="367855">
                    <a:tc>
                      <a:txBody>
                        <a:bodyPr/>
                        <a:lstStyle/>
                        <a:p>
                          <a:pPr indent="180340"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d-ID" sz="140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𝑑𝑝</m:t>
                                    </m:r>
                                  </m:sub>
                                </m:sSub>
                                <m:r>
                                  <a:rPr lang="en-US" sz="14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/>
                                  </a:rPr>
                                  <m:t>=0.7</m:t>
                                </m:r>
                              </m:oMath>
                            </m:oMathPara>
                          </a14:m>
                          <a:endParaRPr lang="id-ID" sz="1600" dirty="0">
                            <a:solidFill>
                              <a:schemeClr val="bg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chemeClr val="bg1"/>
                              </a:solidFill>
                              <a:effectLst/>
                            </a:rPr>
                            <a:t>202345</a:t>
                          </a:r>
                          <a:endParaRPr lang="id-ID" sz="2400" dirty="0">
                            <a:solidFill>
                              <a:schemeClr val="bg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b"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chemeClr val="bg1"/>
                              </a:solidFill>
                              <a:effectLst/>
                            </a:rPr>
                            <a:t>948512</a:t>
                          </a:r>
                          <a:endParaRPr lang="id-ID" sz="2400" dirty="0">
                            <a:solidFill>
                              <a:schemeClr val="bg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b"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chemeClr val="bg1"/>
                              </a:solidFill>
                              <a:effectLst/>
                            </a:rPr>
                            <a:t>2201089</a:t>
                          </a:r>
                          <a:endParaRPr lang="id-ID" sz="2400" dirty="0">
                            <a:solidFill>
                              <a:schemeClr val="bg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4980144"/>
                  </p:ext>
                </p:extLst>
              </p:nvPr>
            </p:nvGraphicFramePr>
            <p:xfrm>
              <a:off x="2854052" y="3717032"/>
              <a:ext cx="7067027" cy="1937371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496689"/>
                    <a:gridCol w="1719986"/>
                    <a:gridCol w="1925176"/>
                    <a:gridCol w="1925176"/>
                  </a:tblGrid>
                  <a:tr h="416903">
                    <a:tc gridSpan="4"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68580" marR="68580" marT="0" marB="0" anchor="ctr">
                        <a:blipFill rotWithShape="1">
                          <a:blip r:embed="rId4"/>
                          <a:stretch>
                            <a:fillRect t="-1471" r="-86" b="-39558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/>
                    </a:tc>
                  </a:tr>
                  <a:tr h="41690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bg1"/>
                              </a:solidFill>
                              <a:effectLst/>
                            </a:rPr>
                            <a:t> </a:t>
                          </a:r>
                          <a:endParaRPr lang="id-ID" sz="2400" dirty="0">
                            <a:solidFill>
                              <a:schemeClr val="bg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bg1"/>
                              </a:solidFill>
                              <a:effectLst/>
                            </a:rPr>
                            <a:t>Data 1</a:t>
                          </a:r>
                          <a:endParaRPr lang="id-ID" sz="2400" dirty="0">
                            <a:solidFill>
                              <a:schemeClr val="bg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chemeClr val="bg1"/>
                              </a:solidFill>
                              <a:effectLst/>
                            </a:rPr>
                            <a:t>Data 2</a:t>
                          </a:r>
                          <a:endParaRPr lang="id-ID" sz="2400">
                            <a:solidFill>
                              <a:schemeClr val="bg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chemeClr val="bg1"/>
                              </a:solidFill>
                              <a:effectLst/>
                            </a:rPr>
                            <a:t>Data 3</a:t>
                          </a:r>
                          <a:endParaRPr lang="id-ID" sz="2400">
                            <a:solidFill>
                              <a:schemeClr val="bg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</a:tr>
                  <a:tr h="367855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68580" marR="68580" marT="0" marB="0">
                        <a:blipFill rotWithShape="1">
                          <a:blip r:embed="rId4"/>
                          <a:stretch>
                            <a:fillRect t="-230000" r="-373469" b="-2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chemeClr val="bg1"/>
                              </a:solidFill>
                              <a:effectLst/>
                            </a:rPr>
                            <a:t>198653</a:t>
                          </a:r>
                          <a:endParaRPr lang="id-ID" sz="2400" dirty="0">
                            <a:solidFill>
                              <a:schemeClr val="bg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b"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solidFill>
                                <a:schemeClr val="bg1"/>
                              </a:solidFill>
                              <a:effectLst/>
                            </a:rPr>
                            <a:t>925302</a:t>
                          </a:r>
                          <a:endParaRPr lang="id-ID" sz="2400">
                            <a:solidFill>
                              <a:schemeClr val="bg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b"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solidFill>
                                <a:schemeClr val="bg1"/>
                              </a:solidFill>
                              <a:effectLst/>
                            </a:rPr>
                            <a:t>2162443</a:t>
                          </a:r>
                          <a:endParaRPr lang="id-ID" sz="2400">
                            <a:solidFill>
                              <a:schemeClr val="bg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</a:tr>
                  <a:tr h="367855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68580" marR="68580" marT="0" marB="0">
                        <a:blipFill rotWithShape="1">
                          <a:blip r:embed="rId4"/>
                          <a:stretch>
                            <a:fillRect t="-324590" r="-373469" b="-1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chemeClr val="bg1"/>
                              </a:solidFill>
                              <a:effectLst/>
                            </a:rPr>
                            <a:t>198653</a:t>
                          </a:r>
                          <a:endParaRPr lang="id-ID" sz="2400" dirty="0">
                            <a:solidFill>
                              <a:schemeClr val="bg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b"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solidFill>
                                <a:schemeClr val="bg1"/>
                              </a:solidFill>
                              <a:effectLst/>
                            </a:rPr>
                            <a:t>945913</a:t>
                          </a:r>
                          <a:endParaRPr lang="id-ID" sz="2400">
                            <a:solidFill>
                              <a:schemeClr val="bg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b"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chemeClr val="bg1"/>
                              </a:solidFill>
                              <a:effectLst/>
                            </a:rPr>
                            <a:t>2190963</a:t>
                          </a:r>
                          <a:endParaRPr lang="id-ID" sz="2400" dirty="0">
                            <a:solidFill>
                              <a:schemeClr val="bg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</a:tr>
                  <a:tr h="367855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68580" marR="68580" marT="0" marB="0">
                        <a:blipFill rotWithShape="1">
                          <a:blip r:embed="rId4"/>
                          <a:stretch>
                            <a:fillRect t="-431667" r="-373469" b="-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chemeClr val="bg1"/>
                              </a:solidFill>
                              <a:effectLst/>
                            </a:rPr>
                            <a:t>202345</a:t>
                          </a:r>
                          <a:endParaRPr lang="id-ID" sz="2400" dirty="0">
                            <a:solidFill>
                              <a:schemeClr val="bg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b"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chemeClr val="bg1"/>
                              </a:solidFill>
                              <a:effectLst/>
                            </a:rPr>
                            <a:t>948512</a:t>
                          </a:r>
                          <a:endParaRPr lang="id-ID" sz="2400" dirty="0">
                            <a:solidFill>
                              <a:schemeClr val="bg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b"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chemeClr val="bg1"/>
                              </a:solidFill>
                              <a:effectLst/>
                            </a:rPr>
                            <a:t>2201089</a:t>
                          </a:r>
                          <a:endParaRPr lang="id-ID" sz="2400" dirty="0">
                            <a:solidFill>
                              <a:schemeClr val="bg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4984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CONCLUSION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4871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6260" y="620688"/>
            <a:ext cx="3132824" cy="724941"/>
          </a:xfrm>
        </p:spPr>
        <p:txBody>
          <a:bodyPr/>
          <a:lstStyle/>
          <a:p>
            <a:r>
              <a:rPr lang="id-ID" dirty="0"/>
              <a:t>CONCLUSION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57908" y="1628800"/>
            <a:ext cx="9793088" cy="3888432"/>
          </a:xfrm>
          <a:solidFill>
            <a:schemeClr val="tx2">
              <a:lumMod val="20000"/>
              <a:lumOff val="80000"/>
              <a:alpha val="77000"/>
            </a:schemeClr>
          </a:solidFill>
          <a:ln w="28575">
            <a:solidFill>
              <a:schemeClr val="tx1"/>
            </a:solidFill>
            <a:prstDash val="sysDash"/>
          </a:ln>
        </p:spPr>
        <p:txBody>
          <a:bodyPr>
            <a:noAutofit/>
          </a:bodyPr>
          <a:lstStyle/>
          <a:p>
            <a:endParaRPr lang="id-ID" sz="800" dirty="0" smtClean="0">
              <a:latin typeface="Andalus" pitchFamily="18" charset="-78"/>
              <a:cs typeface="Andalus" pitchFamily="18" charset="-78"/>
            </a:endParaRP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sz="1800" dirty="0" smtClean="0">
                <a:latin typeface="Bookman Old Style" pitchFamily="18" charset="0"/>
                <a:cs typeface="Andalus" pitchFamily="18" charset="-78"/>
              </a:rPr>
              <a:t>The simplest model of multi-objective quadratic assignment problems is </a:t>
            </a:r>
            <a:r>
              <a:rPr lang="en-US" sz="1800" b="1" dirty="0" smtClean="0">
                <a:latin typeface="Bookman Old Style" pitchFamily="18" charset="0"/>
                <a:cs typeface="Andalus" pitchFamily="18" charset="-78"/>
              </a:rPr>
              <a:t>bi-objective quadratic assignment </a:t>
            </a:r>
            <a:r>
              <a:rPr lang="id-ID" sz="1800" b="1" dirty="0" smtClean="0">
                <a:latin typeface="Bookman Old Style" pitchFamily="18" charset="0"/>
                <a:cs typeface="Andalus" pitchFamily="18" charset="-78"/>
              </a:rPr>
              <a:t>problem </a:t>
            </a:r>
            <a:r>
              <a:rPr lang="id-ID" sz="1800" dirty="0" smtClean="0">
                <a:latin typeface="Bookman Old Style" pitchFamily="18" charset="0"/>
                <a:cs typeface="Andalus" pitchFamily="18" charset="-78"/>
              </a:rPr>
              <a:t>and solved by </a:t>
            </a:r>
            <a:r>
              <a:rPr lang="en-US" sz="1800" b="1" dirty="0" smtClean="0">
                <a:latin typeface="Bookman Old Style" pitchFamily="18" charset="0"/>
                <a:cs typeface="Andalus" pitchFamily="18" charset="-78"/>
              </a:rPr>
              <a:t>squirrel search algorithm</a:t>
            </a:r>
            <a:r>
              <a:rPr lang="id-ID" sz="1800" dirty="0" smtClean="0">
                <a:latin typeface="Bookman Old Style" pitchFamily="18" charset="0"/>
                <a:cs typeface="Andalus" pitchFamily="18" charset="-78"/>
              </a:rPr>
              <a:t>.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id-ID" sz="1800" dirty="0" smtClean="0">
                <a:latin typeface="Bookman Old Style" pitchFamily="18" charset="0"/>
                <a:cs typeface="Andalus" pitchFamily="18" charset="-78"/>
              </a:rPr>
              <a:t>From e</a:t>
            </a:r>
            <a:r>
              <a:rPr lang="en-US" sz="1800" dirty="0" err="1" smtClean="0">
                <a:latin typeface="Bookman Old Style" pitchFamily="18" charset="0"/>
                <a:cs typeface="Andalus" pitchFamily="18" charset="-78"/>
              </a:rPr>
              <a:t>xperiment</a:t>
            </a:r>
            <a:r>
              <a:rPr lang="en-US" sz="1800" dirty="0" smtClean="0">
                <a:latin typeface="Bookman Old Style" pitchFamily="18" charset="0"/>
                <a:cs typeface="Andalus" pitchFamily="18" charset="-78"/>
              </a:rPr>
              <a:t> result</a:t>
            </a:r>
            <a:r>
              <a:rPr lang="id-ID" sz="1800" dirty="0" smtClean="0">
                <a:latin typeface="Bookman Old Style" pitchFamily="18" charset="0"/>
                <a:cs typeface="Andalus" pitchFamily="18" charset="-78"/>
              </a:rPr>
              <a:t> that </a:t>
            </a:r>
            <a:r>
              <a:rPr lang="id-ID" sz="1800" b="1" u="sng" dirty="0" smtClean="0">
                <a:latin typeface="Bookman Old Style" pitchFamily="18" charset="0"/>
                <a:cs typeface="Andalus" pitchFamily="18" charset="-78"/>
              </a:rPr>
              <a:t>the </a:t>
            </a:r>
            <a:r>
              <a:rPr lang="en-US" sz="1800" b="1" u="sng" dirty="0" smtClean="0">
                <a:latin typeface="Bookman Old Style" pitchFamily="18" charset="0"/>
                <a:cs typeface="Andalus" pitchFamily="18" charset="-78"/>
              </a:rPr>
              <a:t>larger value in number of iteration </a:t>
            </a:r>
            <a:r>
              <a:rPr lang="en-US" sz="1800" dirty="0" smtClean="0">
                <a:latin typeface="Bookman Old Style" pitchFamily="18" charset="0"/>
                <a:cs typeface="Andalus" pitchFamily="18" charset="-78"/>
              </a:rPr>
              <a:t>and </a:t>
            </a:r>
            <a:r>
              <a:rPr lang="en-US" sz="1800" b="1" u="sng" dirty="0" smtClean="0">
                <a:latin typeface="Bookman Old Style" pitchFamily="18" charset="0"/>
                <a:cs typeface="Andalus" pitchFamily="18" charset="-78"/>
              </a:rPr>
              <a:t>flying squirrels </a:t>
            </a:r>
            <a:r>
              <a:rPr lang="en-US" sz="1800" dirty="0" smtClean="0">
                <a:latin typeface="Bookman Old Style" pitchFamily="18" charset="0"/>
                <a:cs typeface="Andalus" pitchFamily="18" charset="-78"/>
              </a:rPr>
              <a:t>can lead to </a:t>
            </a:r>
            <a:r>
              <a:rPr lang="en-US" sz="1800" b="1" u="sng" dirty="0" smtClean="0">
                <a:latin typeface="Bookman Old Style" pitchFamily="18" charset="0"/>
                <a:cs typeface="Andalus" pitchFamily="18" charset="-78"/>
              </a:rPr>
              <a:t>better performance</a:t>
            </a:r>
            <a:r>
              <a:rPr lang="id-ID" sz="1800" dirty="0" smtClean="0">
                <a:latin typeface="Bookman Old Style" pitchFamily="18" charset="0"/>
                <a:cs typeface="Andalus" pitchFamily="18" charset="-78"/>
              </a:rPr>
              <a:t>.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id-ID" sz="1800" dirty="0">
                <a:latin typeface="Bookman Old Style" pitchFamily="18" charset="0"/>
                <a:cs typeface="Andalus" pitchFamily="18" charset="-78"/>
              </a:rPr>
              <a:t>P</a:t>
            </a:r>
            <a:r>
              <a:rPr lang="en-US" sz="1800" dirty="0" err="1" smtClean="0">
                <a:latin typeface="Bookman Old Style" pitchFamily="18" charset="0"/>
                <a:cs typeface="Andalus" pitchFamily="18" charset="-78"/>
              </a:rPr>
              <a:t>robability</a:t>
            </a:r>
            <a:r>
              <a:rPr lang="en-US" sz="1800" dirty="0" smtClean="0">
                <a:latin typeface="Bookman Old Style" pitchFamily="18" charset="0"/>
                <a:cs typeface="Andalus" pitchFamily="18" charset="-78"/>
              </a:rPr>
              <a:t> of predator presence</a:t>
            </a:r>
            <a:r>
              <a:rPr lang="id-ID" sz="1800" dirty="0" smtClean="0">
                <a:latin typeface="Bookman Old Style" pitchFamily="18" charset="0"/>
                <a:cs typeface="Andalus" pitchFamily="18" charset="-78"/>
              </a:rPr>
              <a:t> </a:t>
            </a:r>
            <a:r>
              <a:rPr lang="en-US" sz="1800" dirty="0" smtClean="0">
                <a:latin typeface="Bookman Old Style" pitchFamily="18" charset="0"/>
                <a:cs typeface="Andalus" pitchFamily="18" charset="-78"/>
              </a:rPr>
              <a:t>has an effect to the performance of the algorithm in solving this problem. </a:t>
            </a:r>
            <a:r>
              <a:rPr lang="en-US" sz="1800" b="1" u="sng" dirty="0" smtClean="0">
                <a:latin typeface="Bookman Old Style" pitchFamily="18" charset="0"/>
                <a:cs typeface="Andalus" pitchFamily="18" charset="-78"/>
              </a:rPr>
              <a:t>Small value </a:t>
            </a:r>
            <a:r>
              <a:rPr lang="en-US" sz="1800" dirty="0" smtClean="0">
                <a:latin typeface="Bookman Old Style" pitchFamily="18" charset="0"/>
                <a:cs typeface="Andalus" pitchFamily="18" charset="-78"/>
              </a:rPr>
              <a:t>of this probability can turn out a </a:t>
            </a:r>
            <a:r>
              <a:rPr lang="en-US" sz="1800" b="1" u="sng" dirty="0" smtClean="0">
                <a:latin typeface="Bookman Old Style" pitchFamily="18" charset="0"/>
                <a:cs typeface="Andalus" pitchFamily="18" charset="-78"/>
              </a:rPr>
              <a:t>better performance</a:t>
            </a:r>
            <a:r>
              <a:rPr lang="en-US" sz="1800" u="sng" dirty="0" smtClean="0">
                <a:latin typeface="Bookman Old Style" pitchFamily="18" charset="0"/>
                <a:cs typeface="Andalus" pitchFamily="18" charset="-78"/>
              </a:rPr>
              <a:t> </a:t>
            </a:r>
            <a:r>
              <a:rPr lang="en-US" sz="1800" dirty="0" smtClean="0">
                <a:latin typeface="Bookman Old Style" pitchFamily="18" charset="0"/>
                <a:cs typeface="Andalus" pitchFamily="18" charset="-78"/>
              </a:rPr>
              <a:t>of the algorithm to find the </a:t>
            </a:r>
            <a:r>
              <a:rPr lang="en-US" sz="1800" b="1" u="sng" dirty="0" smtClean="0">
                <a:latin typeface="Bookman Old Style" pitchFamily="18" charset="0"/>
                <a:cs typeface="Andalus" pitchFamily="18" charset="-78"/>
              </a:rPr>
              <a:t>best solution</a:t>
            </a:r>
            <a:r>
              <a:rPr lang="en-US" sz="1800" u="sng" dirty="0" smtClean="0">
                <a:latin typeface="Bookman Old Style" pitchFamily="18" charset="0"/>
                <a:cs typeface="Andalus" pitchFamily="18" charset="-78"/>
              </a:rPr>
              <a:t>.</a:t>
            </a:r>
            <a:endParaRPr lang="id-ID" sz="1800" u="sng" dirty="0">
              <a:latin typeface="Bookman Old Style" pitchFamily="18" charset="0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6868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THANK YOU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143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014292" y="620688"/>
            <a:ext cx="2160240" cy="724941"/>
          </a:xfrm>
        </p:spPr>
        <p:txBody>
          <a:bodyPr/>
          <a:lstStyle/>
          <a:p>
            <a:r>
              <a:rPr lang="id-ID" dirty="0" smtClean="0"/>
              <a:t>Content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Introduction</a:t>
            </a:r>
          </a:p>
          <a:p>
            <a:r>
              <a:rPr lang="id-ID" dirty="0" smtClean="0"/>
              <a:t>Bi-objective Quadratic Assignment Problem</a:t>
            </a:r>
          </a:p>
          <a:p>
            <a:r>
              <a:rPr lang="id-ID" dirty="0" smtClean="0"/>
              <a:t>Squirrel Search Algorithm (</a:t>
            </a:r>
            <a:r>
              <a:rPr lang="id-ID" dirty="0"/>
              <a:t>SSA</a:t>
            </a:r>
            <a:r>
              <a:rPr lang="id-ID" dirty="0" smtClean="0"/>
              <a:t>)</a:t>
            </a:r>
          </a:p>
          <a:p>
            <a:r>
              <a:rPr lang="id-ID" dirty="0" smtClean="0"/>
              <a:t>Experiment Result</a:t>
            </a:r>
          </a:p>
          <a:p>
            <a:r>
              <a:rPr lang="id-ID" dirty="0" smtClean="0"/>
              <a:t>Conclusion</a:t>
            </a:r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800" dirty="0" smtClean="0"/>
              <a:t>INTRODUCTION</a:t>
            </a:r>
            <a:endParaRPr lang="en-US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7070" y="260648"/>
            <a:ext cx="3775848" cy="724941"/>
          </a:xfrm>
        </p:spPr>
        <p:txBody>
          <a:bodyPr/>
          <a:lstStyle/>
          <a:p>
            <a:r>
              <a:rPr lang="id-ID" dirty="0" smtClean="0"/>
              <a:t>I</a:t>
            </a:r>
            <a:r>
              <a:rPr lang="en-US" dirty="0" smtClean="0"/>
              <a:t>NTRODUCTION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" t="13717" r="13923" b="30116"/>
          <a:stretch/>
        </p:blipFill>
        <p:spPr>
          <a:xfrm>
            <a:off x="7383645" y="1124744"/>
            <a:ext cx="3929899" cy="1728192"/>
          </a:xfrm>
          <a:prstGeom prst="rect">
            <a:avLst/>
          </a:prstGeom>
          <a:ln w="38100">
            <a:solidFill>
              <a:schemeClr val="bg2">
                <a:lumMod val="10000"/>
              </a:schemeClr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6958508" y="3000172"/>
            <a:ext cx="4824535" cy="2445052"/>
          </a:xfrm>
          <a:prstGeom prst="rect">
            <a:avLst/>
          </a:prstGeom>
          <a:solidFill>
            <a:schemeClr val="tx2">
              <a:lumMod val="40000"/>
              <a:lumOff val="60000"/>
              <a:alpha val="67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ookman Old Style" pitchFamily="18" charset="0"/>
                <a:cs typeface="Aparajita" pitchFamily="34" charset="0"/>
              </a:rPr>
              <a:t>S</a:t>
            </a:r>
            <a:r>
              <a:rPr lang="id-ID" dirty="0" smtClean="0">
                <a:solidFill>
                  <a:schemeClr val="tx1"/>
                </a:solidFill>
                <a:latin typeface="Bookman Old Style" pitchFamily="18" charset="0"/>
                <a:cs typeface="Aparajita" pitchFamily="34" charset="0"/>
              </a:rPr>
              <a:t>quirrel Search Algorithm (SSA)</a:t>
            </a:r>
            <a:r>
              <a:rPr lang="en-US" dirty="0" smtClean="0">
                <a:solidFill>
                  <a:schemeClr val="tx1"/>
                </a:solidFill>
                <a:latin typeface="Bookman Old Style" pitchFamily="18" charset="0"/>
                <a:cs typeface="Aparajita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Bookman Old Style" pitchFamily="18" charset="0"/>
                <a:cs typeface="Aparajita" pitchFamily="34" charset="0"/>
              </a:rPr>
              <a:t>is inspired by the behavior of southern flying squirrels in intelligent dynamic foraging strategy and gliding mechanism. </a:t>
            </a:r>
            <a:r>
              <a:rPr lang="id-ID" dirty="0" smtClean="0">
                <a:solidFill>
                  <a:schemeClr val="tx1"/>
                </a:solidFill>
                <a:latin typeface="Bookman Old Style" pitchFamily="18" charset="0"/>
                <a:cs typeface="Aparajita" pitchFamily="34" charset="0"/>
              </a:rPr>
              <a:t>It </a:t>
            </a:r>
            <a:r>
              <a:rPr lang="en-US" dirty="0" smtClean="0">
                <a:solidFill>
                  <a:schemeClr val="tx1"/>
                </a:solidFill>
                <a:latin typeface="Bookman Old Style" pitchFamily="18" charset="0"/>
                <a:cs typeface="Aparajita" pitchFamily="34" charset="0"/>
              </a:rPr>
              <a:t>provides </a:t>
            </a:r>
            <a:r>
              <a:rPr lang="en-US" dirty="0">
                <a:solidFill>
                  <a:schemeClr val="tx1"/>
                </a:solidFill>
                <a:latin typeface="Bookman Old Style" pitchFamily="18" charset="0"/>
                <a:cs typeface="Aparajita" pitchFamily="34" charset="0"/>
              </a:rPr>
              <a:t>remarkable convergence behavior in finding the global optimum solutions which is found </a:t>
            </a:r>
            <a:r>
              <a:rPr lang="en-US" u="sng" dirty="0">
                <a:solidFill>
                  <a:schemeClr val="tx1"/>
                </a:solidFill>
                <a:latin typeface="Bookman Old Style" pitchFamily="18" charset="0"/>
                <a:cs typeface="Aparajita" pitchFamily="34" charset="0"/>
              </a:rPr>
              <a:t>more accurate and consistent</a:t>
            </a:r>
            <a:r>
              <a:rPr lang="en-US" dirty="0">
                <a:solidFill>
                  <a:schemeClr val="tx1"/>
                </a:solidFill>
                <a:latin typeface="Bookman Old Style" pitchFamily="18" charset="0"/>
                <a:cs typeface="Aparajita" pitchFamily="34" charset="0"/>
              </a:rPr>
              <a:t> comparing with other </a:t>
            </a:r>
            <a:r>
              <a:rPr lang="en-US" dirty="0" smtClean="0">
                <a:solidFill>
                  <a:schemeClr val="tx1"/>
                </a:solidFill>
                <a:latin typeface="Bookman Old Style" pitchFamily="18" charset="0"/>
                <a:cs typeface="Aparajita" pitchFamily="34" charset="0"/>
              </a:rPr>
              <a:t>algorithms</a:t>
            </a:r>
            <a:r>
              <a:rPr lang="id-ID" sz="1300" dirty="0" smtClean="0">
                <a:solidFill>
                  <a:schemeClr val="tx1"/>
                </a:solidFill>
                <a:latin typeface="Bookman Old Style" pitchFamily="18" charset="0"/>
                <a:cs typeface="Aparajita" pitchFamily="34" charset="0"/>
              </a:rPr>
              <a:t>.</a:t>
            </a:r>
            <a:endParaRPr lang="id-ID" sz="1300" dirty="0">
              <a:solidFill>
                <a:schemeClr val="tx1"/>
              </a:solidFill>
              <a:latin typeface="Bookman Old Style" pitchFamily="18" charset="0"/>
              <a:cs typeface="Aparajita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1413892" y="3068960"/>
                <a:ext cx="4248472" cy="208823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  <a:alpha val="67000"/>
                </a:schemeClr>
              </a:solidFill>
              <a:ln w="28575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Bookman Old Style" pitchFamily="18" charset="0"/>
                  </a:rPr>
                  <a:t>The </a:t>
                </a:r>
                <a:r>
                  <a:rPr lang="en-US" dirty="0">
                    <a:solidFill>
                      <a:schemeClr val="tx1"/>
                    </a:solidFill>
                    <a:latin typeface="Bookman Old Style" pitchFamily="18" charset="0"/>
                  </a:rPr>
                  <a:t>multi-objective </a:t>
                </a:r>
                <a:r>
                  <a:rPr lang="en-US" dirty="0" smtClean="0">
                    <a:solidFill>
                      <a:schemeClr val="tx1"/>
                    </a:solidFill>
                    <a:latin typeface="Bookman Old Style" pitchFamily="18" charset="0"/>
                  </a:rPr>
                  <a:t>quadratic</a:t>
                </a:r>
                <a:r>
                  <a:rPr lang="id-ID" dirty="0" smtClean="0">
                    <a:solidFill>
                      <a:schemeClr val="tx1"/>
                    </a:solidFill>
                    <a:latin typeface="Bookman Old Style" pitchFamily="18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Bookman Old Style" pitchFamily="18" charset="0"/>
                  </a:rPr>
                  <a:t>assignment </a:t>
                </a:r>
                <a:r>
                  <a:rPr lang="en-US" dirty="0">
                    <a:solidFill>
                      <a:schemeClr val="tx1"/>
                    </a:solidFill>
                    <a:latin typeface="Bookman Old Style" pitchFamily="18" charset="0"/>
                  </a:rPr>
                  <a:t>problem having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Bookman Old Style" pitchFamily="18" charset="0"/>
                  </a:rPr>
                  <a:t> objectives studies a quadratic assignment problem where for any each pair of facilities,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Bookman Old Style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Bookman Old Style" pitchFamily="18" charset="0"/>
                  </a:rPr>
                  <a:t>, has more than one flows or a number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Bookman Old Style" pitchFamily="18" charset="0"/>
                  </a:rPr>
                  <a:t> required commodity flows</a:t>
                </a:r>
                <a:r>
                  <a:rPr lang="en-US" dirty="0" smtClean="0">
                    <a:solidFill>
                      <a:schemeClr val="tx1"/>
                    </a:solidFill>
                    <a:latin typeface="Bookman Old Style" pitchFamily="18" charset="0"/>
                  </a:rPr>
                  <a:t>.</a:t>
                </a:r>
                <a:endParaRPr lang="id-ID" dirty="0" smtClean="0">
                  <a:solidFill>
                    <a:schemeClr val="tx1"/>
                  </a:solidFill>
                  <a:latin typeface="Bookman Old Style" pitchFamily="18" charset="0"/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892" y="3068960"/>
                <a:ext cx="4248472" cy="2088232"/>
              </a:xfrm>
              <a:prstGeom prst="rect">
                <a:avLst/>
              </a:prstGeom>
              <a:blipFill rotWithShape="1">
                <a:blip r:embed="rId3"/>
                <a:stretch>
                  <a:fillRect l="-285" r="-1709" b="-2299"/>
                </a:stretch>
              </a:blipFill>
              <a:ln w="28575">
                <a:solidFill>
                  <a:schemeClr val="bg2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>
          <a:xfrm>
            <a:off x="5806380" y="3088344"/>
            <a:ext cx="1080120" cy="484671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Equal 10"/>
          <p:cNvSpPr/>
          <p:nvPr/>
        </p:nvSpPr>
        <p:spPr>
          <a:xfrm>
            <a:off x="5662364" y="5157192"/>
            <a:ext cx="1180085" cy="576064"/>
          </a:xfrm>
          <a:prstGeom prst="mathEqual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69145" y="5733256"/>
            <a:ext cx="4330724" cy="9292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>
                <a:solidFill>
                  <a:schemeClr val="tx1"/>
                </a:solidFill>
                <a:latin typeface="Bookman Old Style" pitchFamily="18" charset="0"/>
              </a:rPr>
              <a:t>C</a:t>
            </a:r>
            <a:r>
              <a:rPr lang="en-US" sz="1600" dirty="0" err="1" smtClean="0">
                <a:solidFill>
                  <a:schemeClr val="tx1"/>
                </a:solidFill>
                <a:latin typeface="Bookman Old Style" pitchFamily="18" charset="0"/>
              </a:rPr>
              <a:t>uriosity</a:t>
            </a:r>
            <a:r>
              <a:rPr lang="en-US" sz="1600" dirty="0" smtClean="0">
                <a:solidFill>
                  <a:schemeClr val="tx1"/>
                </a:solidFill>
                <a:latin typeface="Bookman Old Style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Bookman Old Style" pitchFamily="18" charset="0"/>
              </a:rPr>
              <a:t>to apply </a:t>
            </a:r>
            <a:r>
              <a:rPr lang="en-US" sz="1600" dirty="0" smtClean="0">
                <a:solidFill>
                  <a:schemeClr val="tx1"/>
                </a:solidFill>
                <a:latin typeface="Bookman Old Style" pitchFamily="18" charset="0"/>
              </a:rPr>
              <a:t>S</a:t>
            </a:r>
            <a:r>
              <a:rPr lang="id-ID" sz="1600" dirty="0" smtClean="0">
                <a:solidFill>
                  <a:schemeClr val="tx1"/>
                </a:solidFill>
                <a:latin typeface="Bookman Old Style" pitchFamily="18" charset="0"/>
              </a:rPr>
              <a:t>quirrel Search Algorithm</a:t>
            </a:r>
            <a:r>
              <a:rPr lang="en-US" sz="1600" dirty="0" smtClean="0">
                <a:solidFill>
                  <a:schemeClr val="tx1"/>
                </a:solidFill>
                <a:latin typeface="Bookman Old Style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Bookman Old Style" pitchFamily="18" charset="0"/>
              </a:rPr>
              <a:t>in solving bi-quadratic optimization </a:t>
            </a:r>
            <a:r>
              <a:rPr lang="en-US" sz="1600" dirty="0" smtClean="0">
                <a:solidFill>
                  <a:schemeClr val="tx1"/>
                </a:solidFill>
                <a:latin typeface="Bookman Old Style" pitchFamily="18" charset="0"/>
              </a:rPr>
              <a:t>problem</a:t>
            </a:r>
            <a:endParaRPr lang="id-ID" sz="1600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892" y="1268760"/>
            <a:ext cx="4537036" cy="167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all" dirty="0"/>
              <a:t>bi-objective quadratic assignment problem</a:t>
            </a:r>
            <a:endParaRPr lang="id-ID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671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658912"/>
          </a:xfrm>
        </p:spPr>
        <p:txBody>
          <a:bodyPr/>
          <a:lstStyle/>
          <a:p>
            <a:r>
              <a:rPr lang="id-ID" dirty="0" smtClean="0"/>
              <a:t>Bi-Objective Quadratic Assignment Problem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148" y="1022107"/>
            <a:ext cx="5364658" cy="1974845"/>
          </a:xfrm>
          <a:prstGeom prst="rect">
            <a:avLst/>
          </a:prstGeom>
          <a:ln w="19050">
            <a:solidFill>
              <a:schemeClr val="bg2">
                <a:lumMod val="10000"/>
              </a:schemeClr>
            </a:solidFill>
          </a:ln>
        </p:spPr>
      </p:pic>
      <p:sp>
        <p:nvSpPr>
          <p:cNvPr id="5" name="Rounded Rectangle 4"/>
          <p:cNvSpPr/>
          <p:nvPr/>
        </p:nvSpPr>
        <p:spPr>
          <a:xfrm>
            <a:off x="1917948" y="3096048"/>
            <a:ext cx="9361040" cy="1197048"/>
          </a:xfrm>
          <a:prstGeom prst="roundRect">
            <a:avLst/>
          </a:prstGeom>
          <a:solidFill>
            <a:schemeClr val="tx2">
              <a:lumMod val="40000"/>
              <a:lumOff val="60000"/>
              <a:alpha val="7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  <a:cs typeface="Aharoni" pitchFamily="2" charset="-79"/>
              </a:rPr>
              <a:t>quadratic assignment problem discusses allocation of n known facilities </a:t>
            </a:r>
            <a:r>
              <a:rPr lang="en-US" sz="1600" dirty="0" smtClean="0">
                <a:solidFill>
                  <a:schemeClr val="tx1"/>
                </a:solidFill>
                <a:latin typeface="+mj-lt"/>
                <a:cs typeface="Aharoni" pitchFamily="2" charset="-79"/>
              </a:rPr>
              <a:t>to n 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Aharoni" pitchFamily="2" charset="-79"/>
              </a:rPr>
              <a:t>known locations in order to minimize the total assignment costs between facilities and </a:t>
            </a:r>
            <a:r>
              <a:rPr lang="en-US" sz="1600" dirty="0" smtClean="0">
                <a:solidFill>
                  <a:schemeClr val="tx1"/>
                </a:solidFill>
                <a:latin typeface="+mj-lt"/>
                <a:cs typeface="Aharoni" pitchFamily="2" charset="-79"/>
              </a:rPr>
              <a:t>locations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Aharoni" pitchFamily="2" charset="-79"/>
              </a:rPr>
              <a:t>. </a:t>
            </a:r>
            <a:r>
              <a:rPr lang="en-US" sz="1600" dirty="0" smtClean="0">
                <a:solidFill>
                  <a:schemeClr val="tx1"/>
                </a:solidFill>
                <a:latin typeface="+mj-lt"/>
                <a:cs typeface="Aharoni" pitchFamily="2" charset="-79"/>
              </a:rPr>
              <a:t>Simplest model of multi-objectives assignment problem which have two objectives describes quadratic assignment problem in which there are two flows between any pairs of facilities. </a:t>
            </a:r>
            <a:endParaRPr lang="id-ID" sz="1600" dirty="0">
              <a:solidFill>
                <a:schemeClr val="tx1"/>
              </a:solidFill>
              <a:latin typeface="+mj-lt"/>
              <a:cs typeface="Aharoni" pitchFamily="2" charset="-79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9196438"/>
              </p:ext>
            </p:extLst>
          </p:nvPr>
        </p:nvGraphicFramePr>
        <p:xfrm>
          <a:off x="1341884" y="4437112"/>
          <a:ext cx="2952328" cy="1508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Equation" r:id="rId4" imgW="1739880" imgH="888840" progId="Equation.3">
                  <p:embed/>
                </p:oleObj>
              </mc:Choice>
              <mc:Fallback>
                <p:oleObj name="Equation" r:id="rId4" imgW="1739880" imgH="8888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1884" y="4437112"/>
                        <a:ext cx="2952328" cy="1508705"/>
                      </a:xfrm>
                      <a:prstGeom prst="rect">
                        <a:avLst/>
                      </a:prstGeom>
                      <a:solidFill>
                        <a:srgbClr val="8EB4E3"/>
                      </a:solidFill>
                      <a:ln w="28575">
                        <a:solidFill>
                          <a:srgbClr val="1E1C1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5302888" y="4466418"/>
            <a:ext cx="1655620" cy="33073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subject </a:t>
            </a:r>
            <a:r>
              <a:rPr lang="en-US" sz="1600" dirty="0" smtClean="0">
                <a:solidFill>
                  <a:schemeClr val="tx1"/>
                </a:solidFill>
              </a:rPr>
              <a:t>to</a:t>
            </a:r>
            <a:endParaRPr lang="id-ID" sz="1600" dirty="0">
              <a:solidFill>
                <a:schemeClr val="tx1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6176744"/>
              </p:ext>
            </p:extLst>
          </p:nvPr>
        </p:nvGraphicFramePr>
        <p:xfrm>
          <a:off x="4726260" y="4947841"/>
          <a:ext cx="2889523" cy="713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6" imgW="1752480" imgH="431640" progId="Equation.3">
                  <p:embed/>
                </p:oleObj>
              </mc:Choice>
              <mc:Fallback>
                <p:oleObj name="Equation" r:id="rId6" imgW="175248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6260" y="4947841"/>
                        <a:ext cx="2889523" cy="713407"/>
                      </a:xfrm>
                      <a:prstGeom prst="rect">
                        <a:avLst/>
                      </a:prstGeom>
                      <a:solidFill>
                        <a:srgbClr val="8EB4E3"/>
                      </a:solidFill>
                      <a:ln w="19050">
                        <a:solidFill>
                          <a:srgbClr val="1E1C1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304990"/>
              </p:ext>
            </p:extLst>
          </p:nvPr>
        </p:nvGraphicFramePr>
        <p:xfrm>
          <a:off x="4726260" y="5877272"/>
          <a:ext cx="2936929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Equation" r:id="rId8" imgW="1765080" imgH="431640" progId="Equation.3">
                  <p:embed/>
                </p:oleObj>
              </mc:Choice>
              <mc:Fallback>
                <p:oleObj name="Equation" r:id="rId8" imgW="176508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6260" y="5877272"/>
                        <a:ext cx="2936929" cy="720080"/>
                      </a:xfrm>
                      <a:prstGeom prst="rect">
                        <a:avLst/>
                      </a:prstGeom>
                      <a:solidFill>
                        <a:srgbClr val="8EB4E3"/>
                      </a:solidFill>
                      <a:ln w="19050">
                        <a:solidFill>
                          <a:srgbClr val="1E1C1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4510236" y="4561228"/>
            <a:ext cx="45719" cy="1923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7822604" y="4495169"/>
            <a:ext cx="45719" cy="1923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Rectangle 11"/>
          <p:cNvSpPr/>
          <p:nvPr/>
        </p:nvSpPr>
        <p:spPr>
          <a:xfrm>
            <a:off x="9190756" y="4725144"/>
            <a:ext cx="150136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solidFill>
                  <a:schemeClr val="tx1"/>
                </a:solidFill>
              </a:rPr>
              <a:t>where</a:t>
            </a:r>
            <a:endParaRPr lang="id-ID" sz="1600" dirty="0">
              <a:solidFill>
                <a:schemeClr val="tx1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2478732"/>
              </p:ext>
            </p:extLst>
          </p:nvPr>
        </p:nvGraphicFramePr>
        <p:xfrm>
          <a:off x="7966620" y="5294468"/>
          <a:ext cx="3816424" cy="582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tion" r:id="rId10" imgW="2920680" imgH="457200" progId="Equation.3">
                  <p:embed/>
                </p:oleObj>
              </mc:Choice>
              <mc:Fallback>
                <p:oleObj name="Equation" r:id="rId10" imgW="292068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6620" y="5294468"/>
                        <a:ext cx="3816424" cy="582804"/>
                      </a:xfrm>
                      <a:prstGeom prst="rect">
                        <a:avLst/>
                      </a:prstGeom>
                      <a:solidFill>
                        <a:srgbClr val="8EB4E3"/>
                      </a:solidFill>
                      <a:ln w="19050">
                        <a:solidFill>
                          <a:srgbClr val="1E1C1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63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773932" y="836712"/>
                <a:ext cx="9577064" cy="230425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  <a:alpha val="77000"/>
                </a:schemeClr>
              </a:solidFill>
              <a:ln w="28575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 multi-objective optimization model which has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objective functions: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id-ID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d-ID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d-ID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id-ID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id-ID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id-ID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id-ID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id-ID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:r>
                  <a:rPr lang="en-US" dirty="0" err="1">
                    <a:solidFill>
                      <a:schemeClr val="tx1"/>
                    </a:solidFill>
                  </a:rPr>
                  <a:t>occured</a:t>
                </a:r>
                <a:r>
                  <a:rPr lang="en-US" dirty="0">
                    <a:solidFill>
                      <a:schemeClr val="tx1"/>
                    </a:solidFill>
                  </a:rPr>
                  <a:t> conditions: (1) all objective functions are minimized, (2) all objective functions are maximized, (3) some objective functions are maximized and others are minimized can be transformed into a </a:t>
                </a:r>
                <a:r>
                  <a:rPr lang="en-US" b="1" dirty="0">
                    <a:solidFill>
                      <a:schemeClr val="tx1"/>
                    </a:solidFill>
                  </a:rPr>
                  <a:t>single-objective optimization </a:t>
                </a:r>
                <a:r>
                  <a:rPr lang="en-US" dirty="0">
                    <a:solidFill>
                      <a:schemeClr val="tx1"/>
                    </a:solidFill>
                  </a:rPr>
                  <a:t>model using weighted sum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method </a:t>
                </a:r>
                <a:r>
                  <a:rPr lang="en-US" dirty="0">
                    <a:solidFill>
                      <a:schemeClr val="tx1"/>
                    </a:solidFill>
                  </a:rPr>
                  <a:t>by assigned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id-ID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id-ID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to all objective functions where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id-ID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id-ID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the condition become maximized or minimized. </a:t>
                </a:r>
                <a:endParaRPr lang="id-ID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932" y="836712"/>
                <a:ext cx="9577064" cy="2304256"/>
              </a:xfrm>
              <a:prstGeom prst="rect">
                <a:avLst/>
              </a:prstGeom>
              <a:blipFill rotWithShape="1">
                <a:blip r:embed="rId3"/>
                <a:stretch>
                  <a:fillRect l="-254" r="-1206" b="-18016"/>
                </a:stretch>
              </a:blipFill>
              <a:ln w="28575">
                <a:solidFill>
                  <a:schemeClr val="bg2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271581"/>
              </p:ext>
            </p:extLst>
          </p:nvPr>
        </p:nvGraphicFramePr>
        <p:xfrm>
          <a:off x="3142084" y="3717032"/>
          <a:ext cx="6592888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4" imgW="3644640" imgH="482400" progId="Equation.3">
                  <p:embed/>
                </p:oleObj>
              </mc:Choice>
              <mc:Fallback>
                <p:oleObj name="Equation" r:id="rId4" imgW="364464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2084" y="3717032"/>
                        <a:ext cx="6592888" cy="871537"/>
                      </a:xfrm>
                      <a:prstGeom prst="rect">
                        <a:avLst/>
                      </a:prstGeom>
                      <a:solidFill>
                        <a:srgbClr val="8EB4E3">
                          <a:alpha val="83136"/>
                        </a:srgbClr>
                      </a:solidFill>
                      <a:ln w="28575">
                        <a:solidFill>
                          <a:srgbClr val="1E1C1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629916" y="5003884"/>
                <a:ext cx="2458516" cy="36933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>
                <a:solidFill>
                  <a:schemeClr val="bg2">
                    <a:lumMod val="1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id-ID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=1</m:t>
                    </m:r>
                  </m:oMath>
                </a14:m>
                <a:r>
                  <a:rPr lang="en-US" dirty="0"/>
                  <a:t>.</a:t>
                </a:r>
                <a:endParaRPr lang="id-ID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916" y="5003884"/>
                <a:ext cx="2458516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720" t="-7937" b="-20635"/>
                </a:stretch>
              </a:blipFill>
              <a:ln w="19050">
                <a:solidFill>
                  <a:schemeClr val="bg2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944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800" dirty="0" smtClean="0"/>
              <a:t>SQUIRREL SEARCH ALGORITHM (SSA)</a:t>
            </a:r>
            <a:endParaRPr lang="id-ID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861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730920"/>
          </a:xfrm>
        </p:spPr>
        <p:txBody>
          <a:bodyPr/>
          <a:lstStyle/>
          <a:p>
            <a:pPr algn="ctr"/>
            <a:r>
              <a:rPr lang="id-ID" dirty="0" smtClean="0"/>
              <a:t>SQUIRREL SEARCH ALGORITHM (SSA)</a:t>
            </a: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5734372" y="1268760"/>
            <a:ext cx="72008" cy="4379101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" t="13717" r="13923" b="10458"/>
          <a:stretch/>
        </p:blipFill>
        <p:spPr>
          <a:xfrm>
            <a:off x="1733229" y="1268760"/>
            <a:ext cx="3222307" cy="1944216"/>
          </a:xfrm>
          <a:prstGeom prst="rect">
            <a:avLst/>
          </a:prstGeom>
          <a:ln w="38100">
            <a:solidFill>
              <a:schemeClr val="bg2">
                <a:lumMod val="10000"/>
              </a:schemeClr>
            </a:solidFill>
          </a:ln>
        </p:spPr>
      </p:pic>
      <p:sp>
        <p:nvSpPr>
          <p:cNvPr id="6" name="Rounded Rectangle 5"/>
          <p:cNvSpPr/>
          <p:nvPr/>
        </p:nvSpPr>
        <p:spPr>
          <a:xfrm>
            <a:off x="1341884" y="3458310"/>
            <a:ext cx="4176464" cy="1194826"/>
          </a:xfrm>
          <a:prstGeom prst="roundRect">
            <a:avLst/>
          </a:prstGeom>
          <a:solidFill>
            <a:schemeClr val="accent1">
              <a:lumMod val="20000"/>
              <a:lumOff val="80000"/>
              <a:alpha val="79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parajita" pitchFamily="34" charset="0"/>
                <a:cs typeface="Aparajita" pitchFamily="34" charset="0"/>
              </a:rPr>
              <a:t>SSA is inspired by the behavior of southern flying squirrels in intelligent dynamic foraging strategy and gliding mechanism. </a:t>
            </a:r>
            <a:endParaRPr lang="id-ID" sz="2000" dirty="0">
              <a:solidFill>
                <a:schemeClr val="tx1"/>
              </a:solidFill>
              <a:latin typeface="Aparajita" pitchFamily="34" charset="0"/>
              <a:cs typeface="Aparajita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6166420" y="1311854"/>
                <a:ext cx="5544616" cy="247718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86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id-ID" dirty="0" smtClean="0">
                    <a:solidFill>
                      <a:schemeClr val="tx1"/>
                    </a:solidFill>
                    <a:latin typeface="Aparajita" pitchFamily="34" charset="0"/>
                    <a:cs typeface="Aparajita" pitchFamily="34" charset="0"/>
                  </a:rPr>
                  <a:t>The assumption of </a:t>
                </a:r>
                <a:r>
                  <a:rPr lang="id-ID" dirty="0" smtClean="0">
                    <a:solidFill>
                      <a:schemeClr val="tx1"/>
                    </a:solidFill>
                    <a:latin typeface="Aparajita" pitchFamily="34" charset="0"/>
                    <a:cs typeface="Aparajita" pitchFamily="34" charset="0"/>
                  </a:rPr>
                  <a:t>SSA</a:t>
                </a:r>
              </a:p>
              <a:p>
                <a:pPr marL="342900" lvl="0" indent="-342900">
                  <a:buAutoNum type="arabicPeriod"/>
                </a:pPr>
                <a:r>
                  <a:rPr lang="en-US" dirty="0" smtClean="0">
                    <a:solidFill>
                      <a:schemeClr val="tx1"/>
                    </a:solidFill>
                    <a:latin typeface="Aparajita" pitchFamily="34" charset="0"/>
                    <a:cs typeface="Aparajita" pitchFamily="34" charset="0"/>
                  </a:rPr>
                  <a:t>One </a:t>
                </a:r>
                <a:r>
                  <a:rPr lang="en-US" dirty="0">
                    <a:solidFill>
                      <a:schemeClr val="tx1"/>
                    </a:solidFill>
                    <a:latin typeface="Aparajita" pitchFamily="34" charset="0"/>
                    <a:cs typeface="Aparajita" pitchFamily="34" charset="0"/>
                  </a:rPr>
                  <a:t>squirrel is founded on one tree where there is a number of flying squirrel,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parajita" pitchFamily="34" charset="0"/>
                    <a:cs typeface="Aparajita" pitchFamily="34" charset="0"/>
                  </a:rPr>
                  <a:t>, hunting food sources in a forest</a:t>
                </a:r>
                <a:r>
                  <a:rPr lang="en-US" dirty="0" smtClean="0">
                    <a:solidFill>
                      <a:schemeClr val="tx1"/>
                    </a:solidFill>
                    <a:latin typeface="Aparajita" pitchFamily="34" charset="0"/>
                    <a:cs typeface="Aparajita" pitchFamily="34" charset="0"/>
                  </a:rPr>
                  <a:t>.</a:t>
                </a:r>
                <a:endParaRPr lang="id-ID" dirty="0" smtClean="0">
                  <a:solidFill>
                    <a:schemeClr val="tx1"/>
                  </a:solidFill>
                  <a:latin typeface="Aparajita" pitchFamily="34" charset="0"/>
                  <a:cs typeface="Aparajita" pitchFamily="34" charset="0"/>
                </a:endParaRPr>
              </a:p>
              <a:p>
                <a:pPr marL="342900" lvl="0" indent="-342900">
                  <a:buAutoNum type="arabicPeriod"/>
                </a:pPr>
                <a:r>
                  <a:rPr lang="en-US" dirty="0">
                    <a:solidFill>
                      <a:schemeClr val="tx1"/>
                    </a:solidFill>
                    <a:latin typeface="Aparajita" pitchFamily="34" charset="0"/>
                    <a:cs typeface="Aparajita" pitchFamily="34" charset="0"/>
                  </a:rPr>
                  <a:t>Each flying squirrel searches for food individually and optimize a dynamic foraging behavior</a:t>
                </a:r>
                <a:r>
                  <a:rPr lang="en-US" dirty="0" smtClean="0">
                    <a:solidFill>
                      <a:schemeClr val="tx1"/>
                    </a:solidFill>
                    <a:latin typeface="Aparajita" pitchFamily="34" charset="0"/>
                    <a:cs typeface="Aparajita" pitchFamily="34" charset="0"/>
                  </a:rPr>
                  <a:t>.</a:t>
                </a:r>
                <a:endParaRPr lang="id-ID" dirty="0" smtClean="0">
                  <a:solidFill>
                    <a:schemeClr val="tx1"/>
                  </a:solidFill>
                  <a:latin typeface="Aparajita" pitchFamily="34" charset="0"/>
                  <a:cs typeface="Aparajita" pitchFamily="34" charset="0"/>
                </a:endParaRPr>
              </a:p>
              <a:p>
                <a:pPr marL="342900" indent="-342900">
                  <a:buFontTx/>
                  <a:buAutoNum type="arabicPeriod"/>
                </a:pPr>
                <a:r>
                  <a:rPr lang="en-US" dirty="0">
                    <a:solidFill>
                      <a:schemeClr val="tx1"/>
                    </a:solidFill>
                    <a:latin typeface="Aparajita" pitchFamily="34" charset="0"/>
                    <a:cs typeface="Aparajita" pitchFamily="34" charset="0"/>
                  </a:rPr>
                  <a:t>There are three types of trees available in the forest: normal tree, acorn tree and hickory tree.</a:t>
                </a:r>
                <a:endParaRPr lang="id-ID" dirty="0">
                  <a:solidFill>
                    <a:schemeClr val="tx1"/>
                  </a:solidFill>
                  <a:latin typeface="Aparajita" pitchFamily="34" charset="0"/>
                  <a:cs typeface="Aparajita" pitchFamily="34" charset="0"/>
                </a:endParaRPr>
              </a:p>
              <a:p>
                <a:pPr marL="342900" indent="-342900">
                  <a:buFontTx/>
                  <a:buAutoNum type="arabicPeriod"/>
                </a:pPr>
                <a:r>
                  <a:rPr lang="en-US" dirty="0">
                    <a:solidFill>
                      <a:schemeClr val="tx1"/>
                    </a:solidFill>
                    <a:latin typeface="Aparajita" pitchFamily="34" charset="0"/>
                    <a:cs typeface="Aparajita" pitchFamily="34" charset="0"/>
                  </a:rPr>
                  <a:t>The forest region contain three acorn tree and one hickory tree</a:t>
                </a:r>
                <a:r>
                  <a:rPr lang="en-US" dirty="0" smtClean="0">
                    <a:solidFill>
                      <a:schemeClr val="tx1"/>
                    </a:solidFill>
                    <a:latin typeface="Aparajita" pitchFamily="34" charset="0"/>
                    <a:cs typeface="Aparajita" pitchFamily="34" charset="0"/>
                  </a:rPr>
                  <a:t>.</a:t>
                </a:r>
                <a:endParaRPr lang="id-ID" dirty="0">
                  <a:solidFill>
                    <a:schemeClr val="tx1"/>
                  </a:solidFill>
                  <a:latin typeface="Aparajita" pitchFamily="34" charset="0"/>
                  <a:cs typeface="Aparajita" pitchFamily="34" charset="0"/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420" y="1311854"/>
                <a:ext cx="5544616" cy="2477185"/>
              </a:xfrm>
              <a:prstGeom prst="rect">
                <a:avLst/>
              </a:prstGeom>
              <a:blipFill rotWithShape="1">
                <a:blip r:embed="rId3"/>
                <a:stretch>
                  <a:fillRect l="-878"/>
                </a:stretch>
              </a:blipFill>
              <a:ln>
                <a:solidFill>
                  <a:schemeClr val="bg2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5950396" y="4077072"/>
            <a:ext cx="3888432" cy="2160240"/>
          </a:xfrm>
          <a:prstGeom prst="rec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id-ID" sz="2000" dirty="0" smtClean="0">
                <a:solidFill>
                  <a:schemeClr val="tx1"/>
                </a:solidFill>
                <a:latin typeface="Aparajita" pitchFamily="34" charset="0"/>
                <a:cs typeface="Aparajita" pitchFamily="34" charset="0"/>
              </a:rPr>
              <a:t>Survived flying squirrel → hickory tree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d-ID" sz="2000" dirty="0" smtClean="0">
                <a:solidFill>
                  <a:schemeClr val="tx1"/>
                </a:solidFill>
                <a:latin typeface="Aparajita" pitchFamily="34" charset="0"/>
                <a:cs typeface="Aparajita" pitchFamily="34" charset="0"/>
              </a:rPr>
              <a:t>Other three survival flying squirrel → acorn tree → glide to hickory tree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d-ID" sz="2000" dirty="0" smtClean="0">
                <a:solidFill>
                  <a:schemeClr val="tx1"/>
                </a:solidFill>
                <a:latin typeface="Aparajita" pitchFamily="34" charset="0"/>
                <a:cs typeface="Aparajita" pitchFamily="34" charset="0"/>
              </a:rPr>
              <a:t>Other squirrel → normal tree → randomly glide to hickory tree or acorn tree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16" t="8974" r="33536" b="6672"/>
          <a:stretch/>
        </p:blipFill>
        <p:spPr>
          <a:xfrm>
            <a:off x="10001178" y="3944680"/>
            <a:ext cx="1637850" cy="2516647"/>
          </a:xfrm>
          <a:prstGeom prst="rect">
            <a:avLst/>
          </a:prstGeom>
          <a:ln w="38100">
            <a:solidFill>
              <a:schemeClr val="bg2">
                <a:lumMod val="10000"/>
              </a:schemeClr>
            </a:solidFill>
          </a:ln>
        </p:spPr>
      </p:pic>
      <p:sp>
        <p:nvSpPr>
          <p:cNvPr id="10" name="Rounded Rectangle 9"/>
          <p:cNvSpPr/>
          <p:nvPr/>
        </p:nvSpPr>
        <p:spPr>
          <a:xfrm>
            <a:off x="1269876" y="4777648"/>
            <a:ext cx="2002498" cy="1027616"/>
          </a:xfrm>
          <a:prstGeom prst="roundRect">
            <a:avLst/>
          </a:prstGeom>
          <a:solidFill>
            <a:schemeClr val="accent1">
              <a:lumMod val="20000"/>
              <a:lumOff val="80000"/>
              <a:alpha val="79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342900" indent="-342900" algn="ctr">
              <a:buFont typeface="Arial" pitchFamily="34" charset="0"/>
              <a:buChar char="•"/>
            </a:pPr>
            <a:r>
              <a:rPr lang="id-ID" sz="2000" dirty="0" smtClean="0">
                <a:solidFill>
                  <a:schemeClr val="tx1"/>
                </a:solidFill>
                <a:latin typeface="Aparajita" pitchFamily="34" charset="0"/>
                <a:cs typeface="Aparajita" pitchFamily="34" charset="0"/>
              </a:rPr>
              <a:t>Warm weather</a:t>
            </a:r>
          </a:p>
          <a:p>
            <a:pPr marL="342900" indent="-342900" algn="ctr">
              <a:buFont typeface="Arial" pitchFamily="34" charset="0"/>
              <a:buChar char="•"/>
            </a:pPr>
            <a:r>
              <a:rPr lang="id-ID" sz="2000" dirty="0" smtClean="0">
                <a:solidFill>
                  <a:schemeClr val="tx1"/>
                </a:solidFill>
                <a:latin typeface="Aparajita" pitchFamily="34" charset="0"/>
                <a:cs typeface="Aparajita" pitchFamily="34" charset="0"/>
              </a:rPr>
              <a:t>Before winter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430116" y="4777648"/>
            <a:ext cx="2160240" cy="1027616"/>
          </a:xfrm>
          <a:prstGeom prst="roundRect">
            <a:avLst/>
          </a:prstGeom>
          <a:solidFill>
            <a:schemeClr val="accent1">
              <a:lumMod val="20000"/>
              <a:lumOff val="80000"/>
              <a:alpha val="79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342900" indent="-342900">
              <a:buFont typeface="Arial" pitchFamily="34" charset="0"/>
              <a:buChar char="•"/>
            </a:pPr>
            <a:r>
              <a:rPr lang="id-ID" sz="2000" dirty="0" smtClean="0">
                <a:solidFill>
                  <a:schemeClr val="tx1"/>
                </a:solidFill>
                <a:latin typeface="Aparajita" pitchFamily="34" charset="0"/>
                <a:cs typeface="Aparajita" pitchFamily="34" charset="0"/>
              </a:rPr>
              <a:t>Winter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id-ID" sz="2000" dirty="0" smtClean="0">
                <a:solidFill>
                  <a:schemeClr val="tx1"/>
                </a:solidFill>
                <a:latin typeface="Aparajita" pitchFamily="34" charset="0"/>
                <a:cs typeface="Aparajita" pitchFamily="34" charset="0"/>
              </a:rPr>
              <a:t>End </a:t>
            </a:r>
            <a:r>
              <a:rPr lang="id-ID" sz="2000" dirty="0">
                <a:solidFill>
                  <a:schemeClr val="tx1"/>
                </a:solidFill>
                <a:latin typeface="Aparajita" pitchFamily="34" charset="0"/>
                <a:cs typeface="Aparajita" pitchFamily="34" charset="0"/>
              </a:rPr>
              <a:t>of winter season </a:t>
            </a:r>
          </a:p>
        </p:txBody>
      </p:sp>
    </p:spTree>
    <p:extLst>
      <p:ext uri="{BB962C8B-B14F-4D97-AF65-F5344CB8AC3E}">
        <p14:creationId xmlns:p14="http://schemas.microsoft.com/office/powerpoint/2010/main" val="260563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h 16x9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214</TotalTime>
  <Words>1025</Words>
  <Application>Microsoft Office PowerPoint</Application>
  <PresentationFormat>Custom</PresentationFormat>
  <Paragraphs>156</Paragraphs>
  <Slides>17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Math 16x9</vt:lpstr>
      <vt:lpstr>Equation</vt:lpstr>
      <vt:lpstr>Microsoft Equation 3.0</vt:lpstr>
      <vt:lpstr>Solving Bi-Objective Quadratic Assignment Problem with Squirrel Search Algorithm</vt:lpstr>
      <vt:lpstr>Content</vt:lpstr>
      <vt:lpstr>INTRODUCTION</vt:lpstr>
      <vt:lpstr>INTRODUCTION</vt:lpstr>
      <vt:lpstr>bi-objective quadratic assignment problem</vt:lpstr>
      <vt:lpstr>Bi-Objective Quadratic Assignment Problem</vt:lpstr>
      <vt:lpstr>PowerPoint Presentation</vt:lpstr>
      <vt:lpstr>SQUIRREL SEARCH ALGORITHM (SSA)</vt:lpstr>
      <vt:lpstr>SQUIRREL SEARCH ALGORITHM (SSA)</vt:lpstr>
      <vt:lpstr>PowerPoint Presentation</vt:lpstr>
      <vt:lpstr>PowerPoint Presentation</vt:lpstr>
      <vt:lpstr>EXPERIMENT RESULT</vt:lpstr>
      <vt:lpstr>EXPERIMENT RESULT</vt:lpstr>
      <vt:lpstr>PowerPoint Presentation</vt:lpstr>
      <vt:lpstr>CONCLUSION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taufik</dc:creator>
  <cp:lastModifiedBy>user</cp:lastModifiedBy>
  <cp:revision>12</cp:revision>
  <dcterms:created xsi:type="dcterms:W3CDTF">2020-09-15T05:57:11Z</dcterms:created>
  <dcterms:modified xsi:type="dcterms:W3CDTF">2020-09-21T11:45:30Z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