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1" r:id="rId3"/>
    <p:sldId id="262" r:id="rId4"/>
    <p:sldId id="272" r:id="rId5"/>
    <p:sldId id="273" r:id="rId6"/>
    <p:sldId id="264" r:id="rId7"/>
    <p:sldId id="274" r:id="rId8"/>
    <p:sldId id="275" r:id="rId9"/>
    <p:sldId id="276" r:id="rId10"/>
    <p:sldId id="277" r:id="rId11"/>
    <p:sldId id="278" r:id="rId12"/>
    <p:sldId id="279" r:id="rId13"/>
    <p:sldId id="280" r:id="rId14"/>
    <p:sldId id="281" r:id="rId15"/>
    <p:sldId id="283" r:id="rId16"/>
    <p:sldId id="28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howGuides="1">
      <p:cViewPr>
        <p:scale>
          <a:sx n="70" d="100"/>
          <a:sy n="70" d="100"/>
        </p:scale>
        <p:origin x="-660" y="-8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9/27/2020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9/27/2020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9/27/2020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17955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9/27/2020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204088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9/27/2020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612817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pPr/>
              <a:t>9/27/2020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218553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9/27/2020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3446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pPr/>
              <a:t>9/27/2020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1239113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pPr/>
              <a:t>9/27/2020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2138358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pPr/>
              <a:t>9/27/2020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3163578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pPr/>
              <a:t>9/27/2020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xmlns="" val="178381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pPr/>
              <a:t>9/27/2020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3518043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9/27/2020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900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9/27/2020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xmlns=""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b="1" dirty="0" smtClean="0">
                <a:effectLst>
                  <a:outerShdw blurRad="38100" dist="38100" dir="2700000" algn="tl">
                    <a:srgbClr val="000000">
                      <a:alpha val="43137"/>
                    </a:srgbClr>
                  </a:outerShdw>
                </a:effectLst>
              </a:rPr>
              <a:t>Evaluating the Quality of a Help-Desk Complaint Management Service using Six-Sigma and COBIT 5 Framework</a:t>
            </a:r>
            <a:endParaRPr lang="en-US" sz="3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428669" y="4786322"/>
            <a:ext cx="7516442" cy="674678"/>
          </a:xfrm>
        </p:spPr>
        <p:txBody>
          <a:bodyPr>
            <a:normAutofit/>
          </a:bodyPr>
          <a:lstStyle/>
          <a:p>
            <a:r>
              <a:rPr lang="en-US" sz="1800" b="1" dirty="0" smtClean="0">
                <a:solidFill>
                  <a:schemeClr val="accent1">
                    <a:lumMod val="75000"/>
                  </a:schemeClr>
                </a:solidFill>
              </a:rPr>
              <a:t>Presented By :</a:t>
            </a:r>
          </a:p>
          <a:p>
            <a:r>
              <a:rPr lang="en-US" sz="1800" b="1" dirty="0" smtClean="0">
                <a:solidFill>
                  <a:schemeClr val="accent1">
                    <a:lumMod val="75000"/>
                  </a:schemeClr>
                </a:solidFill>
              </a:rPr>
              <a:t>Army </a:t>
            </a:r>
            <a:r>
              <a:rPr lang="en-US" sz="1800" b="1" dirty="0" err="1" smtClean="0">
                <a:solidFill>
                  <a:schemeClr val="accent1">
                    <a:lumMod val="75000"/>
                  </a:schemeClr>
                </a:solidFill>
              </a:rPr>
              <a:t>Justitia</a:t>
            </a:r>
            <a:r>
              <a:rPr lang="en-US" sz="1800" b="1" dirty="0" smtClean="0">
                <a:solidFill>
                  <a:schemeClr val="accent1">
                    <a:lumMod val="75000"/>
                  </a:schemeClr>
                </a:solidFill>
              </a:rPr>
              <a:t>, </a:t>
            </a:r>
            <a:r>
              <a:rPr lang="en-US" sz="1800" b="1" dirty="0" err="1" smtClean="0">
                <a:solidFill>
                  <a:schemeClr val="accent1">
                    <a:lumMod val="75000"/>
                  </a:schemeClr>
                </a:solidFill>
              </a:rPr>
              <a:t>S.Kom</a:t>
            </a:r>
            <a:r>
              <a:rPr lang="en-US" sz="1800" b="1" dirty="0" smtClean="0">
                <a:solidFill>
                  <a:schemeClr val="accent1">
                    <a:lumMod val="75000"/>
                  </a:schemeClr>
                </a:solidFill>
              </a:rPr>
              <a:t>., </a:t>
            </a:r>
            <a:r>
              <a:rPr lang="en-US" sz="1800" b="1" dirty="0" err="1" smtClean="0">
                <a:solidFill>
                  <a:schemeClr val="accent1">
                    <a:lumMod val="75000"/>
                  </a:schemeClr>
                </a:solidFill>
              </a:rPr>
              <a:t>M.Kom</a:t>
            </a:r>
            <a:endParaRPr lang="en-US" sz="1800" b="1" dirty="0">
              <a:solidFill>
                <a:schemeClr val="accent1">
                  <a:lumMod val="75000"/>
                </a:schemeClr>
              </a:solidFill>
            </a:endParaRPr>
          </a:p>
        </p:txBody>
      </p:sp>
    </p:spTree>
    <p:extLst>
      <p:ext uri="{BB962C8B-B14F-4D97-AF65-F5344CB8AC3E}">
        <p14:creationId xmlns:p14="http://schemas.microsoft.com/office/powerpoint/2010/main" xmlns="" val="5067614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Phase</a:t>
            </a:r>
            <a:endParaRPr lang="en-US" dirty="0"/>
          </a:p>
        </p:txBody>
      </p:sp>
      <p:graphicFrame>
        <p:nvGraphicFramePr>
          <p:cNvPr id="3" name="Table 2"/>
          <p:cNvGraphicFramePr>
            <a:graphicFrameLocks noGrp="1"/>
          </p:cNvGraphicFramePr>
          <p:nvPr/>
        </p:nvGraphicFramePr>
        <p:xfrm>
          <a:off x="1808132" y="2438400"/>
          <a:ext cx="8286808" cy="1776418"/>
        </p:xfrm>
        <a:graphic>
          <a:graphicData uri="http://schemas.openxmlformats.org/drawingml/2006/table">
            <a:tbl>
              <a:tblPr/>
              <a:tblGrid>
                <a:gridCol w="539257"/>
                <a:gridCol w="2862917"/>
                <a:gridCol w="2524899"/>
                <a:gridCol w="625826"/>
                <a:gridCol w="430195"/>
                <a:gridCol w="429186"/>
                <a:gridCol w="437264"/>
                <a:gridCol w="437264"/>
              </a:tblGrid>
              <a:tr h="253774">
                <a:tc rowSpan="2">
                  <a:txBody>
                    <a:bodyPr/>
                    <a:lstStyle/>
                    <a:p>
                      <a:pPr marL="0" indent="0" algn="ctr">
                        <a:spcAft>
                          <a:spcPts val="0"/>
                        </a:spcAft>
                      </a:pPr>
                      <a:r>
                        <a:rPr lang="en-US" sz="1400" b="1" dirty="0">
                          <a:latin typeface="Times New Roman"/>
                          <a:ea typeface="Times New Roman"/>
                        </a:rPr>
                        <a:t>No.</a:t>
                      </a:r>
                      <a:endParaRPr lang="en-US" sz="14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a:spcAft>
                          <a:spcPts val="0"/>
                        </a:spcAft>
                      </a:pPr>
                      <a:r>
                        <a:rPr lang="en-US" sz="1400" b="1" dirty="0">
                          <a:latin typeface="Times New Roman"/>
                          <a:ea typeface="Times New Roman"/>
                        </a:rPr>
                        <a:t>Actor role based on COBIT 5</a:t>
                      </a:r>
                      <a:endParaRPr lang="en-US" sz="14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80340" algn="ctr">
                        <a:spcAft>
                          <a:spcPts val="0"/>
                        </a:spcAft>
                      </a:pPr>
                      <a:r>
                        <a:rPr lang="en-US" sz="1400" b="1" dirty="0">
                          <a:latin typeface="Times New Roman"/>
                          <a:ea typeface="Times New Roman"/>
                        </a:rPr>
                        <a:t>Organizational structure</a:t>
                      </a:r>
                      <a:endParaRPr lang="en-US" sz="14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indent="180340" algn="ctr">
                        <a:spcAft>
                          <a:spcPts val="0"/>
                        </a:spcAft>
                      </a:pPr>
                      <a:r>
                        <a:rPr lang="en-US" sz="1400" b="1">
                          <a:latin typeface="Times New Roman"/>
                          <a:ea typeface="Times New Roman"/>
                        </a:rPr>
                        <a:t>RACI DSS02</a:t>
                      </a:r>
                      <a:endParaRPr lang="en-US" sz="140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377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indent="0" algn="ctr">
                        <a:spcAft>
                          <a:spcPts val="0"/>
                        </a:spcAft>
                      </a:pPr>
                      <a:r>
                        <a:rPr lang="en-US" sz="1400" b="1" dirty="0">
                          <a:latin typeface="Times New Roman"/>
                          <a:ea typeface="Times New Roman"/>
                        </a:rPr>
                        <a:t>01</a:t>
                      </a:r>
                      <a:endParaRPr lang="en-US" sz="14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400" b="1" dirty="0">
                          <a:latin typeface="Times New Roman"/>
                          <a:ea typeface="Times New Roman"/>
                        </a:rPr>
                        <a:t>02</a:t>
                      </a:r>
                      <a:endParaRPr lang="en-US" sz="14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400" b="1" dirty="0">
                          <a:latin typeface="Times New Roman"/>
                          <a:ea typeface="Times New Roman"/>
                        </a:rPr>
                        <a:t>03</a:t>
                      </a:r>
                      <a:endParaRPr lang="en-US" sz="14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400" b="1" dirty="0">
                          <a:latin typeface="Times New Roman"/>
                          <a:ea typeface="Times New Roman"/>
                        </a:rPr>
                        <a:t>04</a:t>
                      </a:r>
                      <a:endParaRPr lang="en-US" sz="14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400" b="1" dirty="0">
                          <a:latin typeface="Times New Roman"/>
                          <a:ea typeface="Times New Roman"/>
                        </a:rPr>
                        <a:t>05</a:t>
                      </a:r>
                      <a:endParaRPr lang="en-US" sz="14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774">
                <a:tc>
                  <a:txBody>
                    <a:bodyPr/>
                    <a:lstStyle/>
                    <a:p>
                      <a:pPr indent="180340" algn="just">
                        <a:spcAft>
                          <a:spcPts val="0"/>
                        </a:spcAft>
                      </a:pPr>
                      <a:r>
                        <a:rPr lang="en-US" sz="14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just">
                        <a:spcAft>
                          <a:spcPts val="0"/>
                        </a:spcAft>
                      </a:pPr>
                      <a:r>
                        <a:rPr lang="en-US" sz="1400" i="1" dirty="0">
                          <a:latin typeface="Times New Roman"/>
                          <a:ea typeface="Times New Roman"/>
                        </a:rPr>
                        <a:t>Chief Information Officer</a:t>
                      </a:r>
                      <a:endParaRPr lang="en-US" sz="14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just">
                        <a:spcAft>
                          <a:spcPts val="0"/>
                        </a:spcAft>
                      </a:pPr>
                      <a:r>
                        <a:rPr lang="en-US" sz="1400" dirty="0">
                          <a:latin typeface="Times New Roman"/>
                          <a:ea typeface="Times New Roman"/>
                        </a:rPr>
                        <a:t>Director</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just">
                        <a:spcAft>
                          <a:spcPts val="0"/>
                        </a:spcAft>
                      </a:pPr>
                      <a:r>
                        <a:rPr lang="en-US" sz="1400" dirty="0">
                          <a:latin typeface="Times New Roman"/>
                          <a:ea typeface="Times New Roman"/>
                        </a:rPr>
                        <a:t>R</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just">
                        <a:spcAft>
                          <a:spcPts val="0"/>
                        </a:spcAft>
                      </a:pPr>
                      <a:endParaRPr lang="en-US" sz="1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just">
                        <a:spcAft>
                          <a:spcPts val="0"/>
                        </a:spcAft>
                      </a:pPr>
                      <a:endParaRPr lang="en-US" sz="1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just">
                        <a:spcAft>
                          <a:spcPts val="0"/>
                        </a:spcAft>
                      </a:pPr>
                      <a:r>
                        <a:rPr lang="en-US" sz="1400">
                          <a:latin typeface="Times New Roman"/>
                          <a:ea typeface="Times New Roman"/>
                        </a:rPr>
                        <a:t>I</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just">
                        <a:spcAft>
                          <a:spcPts val="0"/>
                        </a:spcAft>
                      </a:pPr>
                      <a:endParaRPr lang="en-US" sz="1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253774">
                <a:tc>
                  <a:txBody>
                    <a:bodyPr/>
                    <a:lstStyle/>
                    <a:p>
                      <a:pPr indent="180340" algn="just">
                        <a:spcAft>
                          <a:spcPts val="0"/>
                        </a:spcAft>
                      </a:pPr>
                      <a:r>
                        <a:rPr lang="en-US" sz="1400">
                          <a:latin typeface="Times New Roman"/>
                          <a:ea typeface="Times New Roman"/>
                        </a:rPr>
                        <a:t>2.</a:t>
                      </a:r>
                    </a:p>
                  </a:txBody>
                  <a:tcPr marL="68580" marR="68580" marT="0" marB="0">
                    <a:lnL>
                      <a:noFill/>
                    </a:lnL>
                    <a:lnR>
                      <a:noFill/>
                    </a:lnR>
                    <a:lnT>
                      <a:noFill/>
                    </a:lnT>
                    <a:lnB>
                      <a:noFill/>
                    </a:lnB>
                  </a:tcPr>
                </a:tc>
                <a:tc>
                  <a:txBody>
                    <a:bodyPr/>
                    <a:lstStyle/>
                    <a:p>
                      <a:pPr marL="0" indent="0" algn="just">
                        <a:spcAft>
                          <a:spcPts val="0"/>
                        </a:spcAft>
                      </a:pPr>
                      <a:r>
                        <a:rPr lang="en-US" sz="1400" i="1" dirty="0">
                          <a:latin typeface="Times New Roman"/>
                          <a:ea typeface="Times New Roman"/>
                        </a:rPr>
                        <a:t>Head of Development</a:t>
                      </a:r>
                      <a:endParaRPr lang="en-US" sz="1400" dirty="0">
                        <a:latin typeface="Times New Roman"/>
                        <a:ea typeface="Times New Roman"/>
                      </a:endParaRPr>
                    </a:p>
                  </a:txBody>
                  <a:tcPr marL="68580" marR="68580" marT="0" marB="0">
                    <a:lnL>
                      <a:noFill/>
                    </a:lnL>
                    <a:lnR>
                      <a:noFill/>
                    </a:lnR>
                    <a:lnT>
                      <a:noFill/>
                    </a:lnT>
                    <a:lnB>
                      <a:noFill/>
                    </a:lnB>
                  </a:tcPr>
                </a:tc>
                <a:tc>
                  <a:txBody>
                    <a:bodyPr/>
                    <a:lstStyle/>
                    <a:p>
                      <a:pPr marL="0" indent="0" algn="just">
                        <a:spcAft>
                          <a:spcPts val="0"/>
                        </a:spcAft>
                      </a:pPr>
                      <a:r>
                        <a:rPr lang="en-US" sz="1400" dirty="0" err="1">
                          <a:latin typeface="Times New Roman"/>
                          <a:ea typeface="Times New Roman"/>
                        </a:rPr>
                        <a:t>KaSubditPengembangan</a:t>
                      </a:r>
                      <a:r>
                        <a:rPr lang="en-US" sz="1400" dirty="0">
                          <a:latin typeface="Times New Roman"/>
                          <a:ea typeface="Times New Roman"/>
                        </a:rPr>
                        <a:t> SI</a:t>
                      </a:r>
                    </a:p>
                  </a:txBody>
                  <a:tcPr marL="68580" marR="68580" marT="0" marB="0">
                    <a:lnL>
                      <a:noFill/>
                    </a:lnL>
                    <a:lnR>
                      <a:noFill/>
                    </a:lnR>
                    <a:lnT>
                      <a:noFill/>
                    </a:lnT>
                    <a:lnB>
                      <a:noFill/>
                    </a:lnB>
                  </a:tcPr>
                </a:tc>
                <a:tc>
                  <a:txBody>
                    <a:bodyPr/>
                    <a:lstStyle/>
                    <a:p>
                      <a:pPr indent="180340" algn="just">
                        <a:spcAft>
                          <a:spcPts val="0"/>
                        </a:spcAft>
                      </a:pPr>
                      <a:r>
                        <a:rPr lang="en-US" sz="1400" dirty="0">
                          <a:latin typeface="Times New Roman"/>
                          <a:ea typeface="Times New Roman"/>
                        </a:rPr>
                        <a:t>R</a:t>
                      </a:r>
                    </a:p>
                  </a:txBody>
                  <a:tcPr marL="68580" marR="68580" marT="0" marB="0">
                    <a:lnL>
                      <a:noFill/>
                    </a:lnL>
                    <a:lnR>
                      <a:noFill/>
                    </a:lnR>
                    <a:lnT>
                      <a:noFill/>
                    </a:lnT>
                    <a:lnB>
                      <a:noFill/>
                    </a:lnB>
                  </a:tcPr>
                </a:tc>
                <a:tc>
                  <a:txBody>
                    <a:bodyPr/>
                    <a:lstStyle/>
                    <a:p>
                      <a:pPr indent="180340" algn="just">
                        <a:spcAft>
                          <a:spcPts val="0"/>
                        </a:spcAft>
                      </a:pPr>
                      <a:r>
                        <a:rPr lang="en-US" sz="1400">
                          <a:latin typeface="Times New Roman"/>
                          <a:ea typeface="Times New Roman"/>
                        </a:rPr>
                        <a:t>C</a:t>
                      </a:r>
                    </a:p>
                  </a:txBody>
                  <a:tcPr marL="68580" marR="68580" marT="0" marB="0">
                    <a:lnL>
                      <a:noFill/>
                    </a:lnL>
                    <a:lnR>
                      <a:noFill/>
                    </a:lnR>
                    <a:lnT>
                      <a:noFill/>
                    </a:lnT>
                    <a:lnB>
                      <a:noFill/>
                    </a:lnB>
                  </a:tcPr>
                </a:tc>
                <a:tc>
                  <a:txBody>
                    <a:bodyPr/>
                    <a:lstStyle/>
                    <a:p>
                      <a:pPr indent="180340" algn="just">
                        <a:spcAft>
                          <a:spcPts val="0"/>
                        </a:spcAft>
                      </a:pPr>
                      <a:endParaRPr lang="en-US" sz="1400">
                        <a:latin typeface="Times New Roman"/>
                        <a:ea typeface="Times New Roman"/>
                      </a:endParaRPr>
                    </a:p>
                  </a:txBody>
                  <a:tcPr marL="68580" marR="68580" marT="0" marB="0">
                    <a:lnL>
                      <a:noFill/>
                    </a:lnL>
                    <a:lnR>
                      <a:noFill/>
                    </a:lnR>
                    <a:lnT>
                      <a:noFill/>
                    </a:lnT>
                    <a:lnB>
                      <a:noFill/>
                    </a:lnB>
                  </a:tcPr>
                </a:tc>
                <a:tc>
                  <a:txBody>
                    <a:bodyPr/>
                    <a:lstStyle/>
                    <a:p>
                      <a:pPr indent="180340" algn="just">
                        <a:spcAft>
                          <a:spcPts val="0"/>
                        </a:spcAft>
                      </a:pPr>
                      <a:r>
                        <a:rPr lang="en-US" sz="1400">
                          <a:latin typeface="Times New Roman"/>
                          <a:ea typeface="Times New Roman"/>
                        </a:rPr>
                        <a:t>C</a:t>
                      </a:r>
                    </a:p>
                  </a:txBody>
                  <a:tcPr marL="68580" marR="68580" marT="0" marB="0">
                    <a:lnL>
                      <a:noFill/>
                    </a:lnL>
                    <a:lnR>
                      <a:noFill/>
                    </a:lnR>
                    <a:lnT>
                      <a:noFill/>
                    </a:lnT>
                    <a:lnB>
                      <a:noFill/>
                    </a:lnB>
                  </a:tcPr>
                </a:tc>
                <a:tc>
                  <a:txBody>
                    <a:bodyPr/>
                    <a:lstStyle/>
                    <a:p>
                      <a:pPr indent="180340" algn="just">
                        <a:spcAft>
                          <a:spcPts val="0"/>
                        </a:spcAft>
                      </a:pPr>
                      <a:r>
                        <a:rPr lang="en-US" sz="1400">
                          <a:latin typeface="Times New Roman"/>
                          <a:ea typeface="Times New Roman"/>
                        </a:rPr>
                        <a:t>C</a:t>
                      </a:r>
                    </a:p>
                  </a:txBody>
                  <a:tcPr marL="68580" marR="68580" marT="0" marB="0">
                    <a:lnL>
                      <a:noFill/>
                    </a:lnL>
                    <a:lnR>
                      <a:noFill/>
                    </a:lnR>
                    <a:lnT>
                      <a:noFill/>
                    </a:lnT>
                    <a:lnB>
                      <a:noFill/>
                    </a:lnB>
                  </a:tcPr>
                </a:tc>
              </a:tr>
              <a:tr h="253774">
                <a:tc>
                  <a:txBody>
                    <a:bodyPr/>
                    <a:lstStyle/>
                    <a:p>
                      <a:pPr indent="180340" algn="just">
                        <a:spcAft>
                          <a:spcPts val="0"/>
                        </a:spcAft>
                      </a:pPr>
                      <a:r>
                        <a:rPr lang="en-US" sz="1400">
                          <a:latin typeface="Times New Roman"/>
                          <a:ea typeface="Times New Roman"/>
                        </a:rPr>
                        <a:t>3.</a:t>
                      </a:r>
                    </a:p>
                  </a:txBody>
                  <a:tcPr marL="68580" marR="68580" marT="0" marB="0">
                    <a:lnL>
                      <a:noFill/>
                    </a:lnL>
                    <a:lnR>
                      <a:noFill/>
                    </a:lnR>
                    <a:lnT>
                      <a:noFill/>
                    </a:lnT>
                    <a:lnB>
                      <a:noFill/>
                    </a:lnB>
                  </a:tcPr>
                </a:tc>
                <a:tc>
                  <a:txBody>
                    <a:bodyPr/>
                    <a:lstStyle/>
                    <a:p>
                      <a:pPr marL="0" indent="0" algn="just">
                        <a:spcAft>
                          <a:spcPts val="0"/>
                        </a:spcAft>
                      </a:pPr>
                      <a:r>
                        <a:rPr lang="en-US" sz="1400" i="1" dirty="0">
                          <a:latin typeface="Times New Roman"/>
                          <a:ea typeface="Times New Roman"/>
                        </a:rPr>
                        <a:t>Head of IT Operations</a:t>
                      </a:r>
                      <a:endParaRPr lang="en-US" sz="1400" dirty="0">
                        <a:latin typeface="Times New Roman"/>
                        <a:ea typeface="Times New Roman"/>
                      </a:endParaRPr>
                    </a:p>
                  </a:txBody>
                  <a:tcPr marL="68580" marR="68580" marT="0" marB="0">
                    <a:lnL>
                      <a:noFill/>
                    </a:lnL>
                    <a:lnR>
                      <a:noFill/>
                    </a:lnR>
                    <a:lnT>
                      <a:noFill/>
                    </a:lnT>
                    <a:lnB>
                      <a:noFill/>
                    </a:lnB>
                  </a:tcPr>
                </a:tc>
                <a:tc>
                  <a:txBody>
                    <a:bodyPr/>
                    <a:lstStyle/>
                    <a:p>
                      <a:pPr marL="0" indent="0" algn="just">
                        <a:spcAft>
                          <a:spcPts val="0"/>
                        </a:spcAft>
                      </a:pPr>
                      <a:r>
                        <a:rPr lang="en-US" sz="1400" dirty="0" err="1">
                          <a:latin typeface="Times New Roman"/>
                          <a:ea typeface="Times New Roman"/>
                        </a:rPr>
                        <a:t>KaSubdit</a:t>
                      </a:r>
                      <a:r>
                        <a:rPr lang="en-US" sz="1400" dirty="0">
                          <a:latin typeface="Times New Roman"/>
                          <a:ea typeface="Times New Roman"/>
                        </a:rPr>
                        <a:t> Operational SI</a:t>
                      </a:r>
                    </a:p>
                  </a:txBody>
                  <a:tcPr marL="68580" marR="68580" marT="0" marB="0">
                    <a:lnL>
                      <a:noFill/>
                    </a:lnL>
                    <a:lnR>
                      <a:noFill/>
                    </a:lnR>
                    <a:lnT>
                      <a:noFill/>
                    </a:lnT>
                    <a:lnB>
                      <a:noFill/>
                    </a:lnB>
                  </a:tcPr>
                </a:tc>
                <a:tc>
                  <a:txBody>
                    <a:bodyPr/>
                    <a:lstStyle/>
                    <a:p>
                      <a:pPr indent="180340" algn="just">
                        <a:spcAft>
                          <a:spcPts val="0"/>
                        </a:spcAft>
                      </a:pPr>
                      <a:r>
                        <a:rPr lang="en-US" sz="1400" dirty="0">
                          <a:latin typeface="Times New Roman"/>
                          <a:ea typeface="Times New Roman"/>
                        </a:rPr>
                        <a:t>R</a:t>
                      </a:r>
                    </a:p>
                  </a:txBody>
                  <a:tcPr marL="68580" marR="68580" marT="0" marB="0">
                    <a:lnL>
                      <a:noFill/>
                    </a:lnL>
                    <a:lnR>
                      <a:noFill/>
                    </a:lnR>
                    <a:lnT>
                      <a:noFill/>
                    </a:lnT>
                    <a:lnB>
                      <a:noFill/>
                    </a:lnB>
                  </a:tcPr>
                </a:tc>
                <a:tc>
                  <a:txBody>
                    <a:bodyPr/>
                    <a:lstStyle/>
                    <a:p>
                      <a:pPr indent="180340" algn="just">
                        <a:spcAft>
                          <a:spcPts val="0"/>
                        </a:spcAft>
                      </a:pPr>
                      <a:r>
                        <a:rPr lang="en-US" sz="1400" dirty="0">
                          <a:latin typeface="Times New Roman"/>
                          <a:ea typeface="Times New Roman"/>
                        </a:rPr>
                        <a:t>A</a:t>
                      </a:r>
                    </a:p>
                  </a:txBody>
                  <a:tcPr marL="68580" marR="68580" marT="0" marB="0">
                    <a:lnL>
                      <a:noFill/>
                    </a:lnL>
                    <a:lnR>
                      <a:noFill/>
                    </a:lnR>
                    <a:lnT>
                      <a:noFill/>
                    </a:lnT>
                    <a:lnB>
                      <a:noFill/>
                    </a:lnB>
                  </a:tcPr>
                </a:tc>
                <a:tc>
                  <a:txBody>
                    <a:bodyPr/>
                    <a:lstStyle/>
                    <a:p>
                      <a:pPr indent="180340" algn="just">
                        <a:spcAft>
                          <a:spcPts val="0"/>
                        </a:spcAft>
                      </a:pPr>
                      <a:r>
                        <a:rPr lang="en-US" sz="1400" dirty="0">
                          <a:latin typeface="Times New Roman"/>
                          <a:ea typeface="Times New Roman"/>
                        </a:rPr>
                        <a:t>A</a:t>
                      </a:r>
                    </a:p>
                  </a:txBody>
                  <a:tcPr marL="68580" marR="68580" marT="0" marB="0">
                    <a:lnL>
                      <a:noFill/>
                    </a:lnL>
                    <a:lnR>
                      <a:noFill/>
                    </a:lnR>
                    <a:lnT>
                      <a:noFill/>
                    </a:lnT>
                    <a:lnB>
                      <a:noFill/>
                    </a:lnB>
                  </a:tcPr>
                </a:tc>
                <a:tc>
                  <a:txBody>
                    <a:bodyPr/>
                    <a:lstStyle/>
                    <a:p>
                      <a:pPr indent="180340" algn="just">
                        <a:spcAft>
                          <a:spcPts val="0"/>
                        </a:spcAft>
                      </a:pPr>
                      <a:r>
                        <a:rPr lang="en-US" sz="1400">
                          <a:latin typeface="Times New Roman"/>
                          <a:ea typeface="Times New Roman"/>
                        </a:rPr>
                        <a:t>R</a:t>
                      </a:r>
                    </a:p>
                  </a:txBody>
                  <a:tcPr marL="68580" marR="68580" marT="0" marB="0">
                    <a:lnL>
                      <a:noFill/>
                    </a:lnL>
                    <a:lnR>
                      <a:noFill/>
                    </a:lnR>
                    <a:lnT>
                      <a:noFill/>
                    </a:lnT>
                    <a:lnB>
                      <a:noFill/>
                    </a:lnB>
                  </a:tcPr>
                </a:tc>
                <a:tc>
                  <a:txBody>
                    <a:bodyPr/>
                    <a:lstStyle/>
                    <a:p>
                      <a:pPr indent="180340" algn="just">
                        <a:spcAft>
                          <a:spcPts val="0"/>
                        </a:spcAft>
                      </a:pPr>
                      <a:r>
                        <a:rPr lang="en-US" sz="1400">
                          <a:latin typeface="Times New Roman"/>
                          <a:ea typeface="Times New Roman"/>
                        </a:rPr>
                        <a:t>R</a:t>
                      </a:r>
                    </a:p>
                  </a:txBody>
                  <a:tcPr marL="68580" marR="68580" marT="0" marB="0">
                    <a:lnL>
                      <a:noFill/>
                    </a:lnL>
                    <a:lnR>
                      <a:noFill/>
                    </a:lnR>
                    <a:lnT>
                      <a:noFill/>
                    </a:lnT>
                    <a:lnB>
                      <a:noFill/>
                    </a:lnB>
                  </a:tcPr>
                </a:tc>
              </a:tr>
              <a:tr h="253774">
                <a:tc>
                  <a:txBody>
                    <a:bodyPr/>
                    <a:lstStyle/>
                    <a:p>
                      <a:pPr indent="180340" algn="just">
                        <a:spcAft>
                          <a:spcPts val="0"/>
                        </a:spcAft>
                      </a:pPr>
                      <a:r>
                        <a:rPr lang="en-US" sz="1400">
                          <a:latin typeface="Times New Roman"/>
                          <a:ea typeface="Times New Roman"/>
                        </a:rPr>
                        <a:t>4.</a:t>
                      </a:r>
                    </a:p>
                  </a:txBody>
                  <a:tcPr marL="68580" marR="68580" marT="0" marB="0">
                    <a:lnL>
                      <a:noFill/>
                    </a:lnL>
                    <a:lnR>
                      <a:noFill/>
                    </a:lnR>
                    <a:lnT>
                      <a:noFill/>
                    </a:lnT>
                    <a:lnB>
                      <a:noFill/>
                    </a:lnB>
                  </a:tcPr>
                </a:tc>
                <a:tc>
                  <a:txBody>
                    <a:bodyPr/>
                    <a:lstStyle/>
                    <a:p>
                      <a:pPr marL="0" indent="0" algn="just">
                        <a:spcAft>
                          <a:spcPts val="0"/>
                        </a:spcAft>
                      </a:pPr>
                      <a:r>
                        <a:rPr lang="en-US" sz="1400" i="1" dirty="0">
                          <a:latin typeface="Times New Roman"/>
                          <a:ea typeface="Times New Roman"/>
                        </a:rPr>
                        <a:t>Service Manager</a:t>
                      </a:r>
                      <a:endParaRPr lang="en-US" sz="1400" dirty="0">
                        <a:latin typeface="Times New Roman"/>
                        <a:ea typeface="Times New Roman"/>
                      </a:endParaRPr>
                    </a:p>
                  </a:txBody>
                  <a:tcPr marL="68580" marR="68580" marT="0" marB="0">
                    <a:lnL>
                      <a:noFill/>
                    </a:lnL>
                    <a:lnR>
                      <a:noFill/>
                    </a:lnR>
                    <a:lnT>
                      <a:noFill/>
                    </a:lnT>
                    <a:lnB>
                      <a:noFill/>
                    </a:lnB>
                  </a:tcPr>
                </a:tc>
                <a:tc>
                  <a:txBody>
                    <a:bodyPr/>
                    <a:lstStyle/>
                    <a:p>
                      <a:pPr marL="0" indent="0" algn="just">
                        <a:spcAft>
                          <a:spcPts val="0"/>
                        </a:spcAft>
                      </a:pPr>
                      <a:r>
                        <a:rPr lang="en-US" sz="1400" dirty="0">
                          <a:latin typeface="Times New Roman"/>
                          <a:ea typeface="Times New Roman"/>
                        </a:rPr>
                        <a:t>Head of </a:t>
                      </a:r>
                      <a:r>
                        <a:rPr lang="en-US" sz="1400" i="1" dirty="0">
                          <a:latin typeface="Times New Roman"/>
                          <a:ea typeface="Times New Roman"/>
                        </a:rPr>
                        <a:t>Informatics Branding</a:t>
                      </a:r>
                      <a:endParaRPr lang="en-US" sz="1400" dirty="0">
                        <a:latin typeface="Times New Roman"/>
                        <a:ea typeface="Times New Roman"/>
                      </a:endParaRPr>
                    </a:p>
                  </a:txBody>
                  <a:tcPr marL="68580" marR="68580" marT="0" marB="0">
                    <a:lnL>
                      <a:noFill/>
                    </a:lnL>
                    <a:lnR>
                      <a:noFill/>
                    </a:lnR>
                    <a:lnT>
                      <a:noFill/>
                    </a:lnT>
                    <a:lnB>
                      <a:noFill/>
                    </a:lnB>
                  </a:tcPr>
                </a:tc>
                <a:tc>
                  <a:txBody>
                    <a:bodyPr/>
                    <a:lstStyle/>
                    <a:p>
                      <a:pPr indent="180340" algn="just">
                        <a:spcAft>
                          <a:spcPts val="0"/>
                        </a:spcAft>
                      </a:pPr>
                      <a:r>
                        <a:rPr lang="en-US" sz="1400">
                          <a:latin typeface="Times New Roman"/>
                          <a:ea typeface="Times New Roman"/>
                        </a:rPr>
                        <a:t>A</a:t>
                      </a:r>
                    </a:p>
                  </a:txBody>
                  <a:tcPr marL="68580" marR="68580" marT="0" marB="0">
                    <a:lnL>
                      <a:noFill/>
                    </a:lnL>
                    <a:lnR>
                      <a:noFill/>
                    </a:lnR>
                    <a:lnT>
                      <a:noFill/>
                    </a:lnT>
                    <a:lnB>
                      <a:noFill/>
                    </a:lnB>
                  </a:tcPr>
                </a:tc>
                <a:tc>
                  <a:txBody>
                    <a:bodyPr/>
                    <a:lstStyle/>
                    <a:p>
                      <a:pPr indent="180340" algn="just">
                        <a:spcAft>
                          <a:spcPts val="0"/>
                        </a:spcAft>
                      </a:pPr>
                      <a:r>
                        <a:rPr lang="en-US" sz="1400">
                          <a:latin typeface="Times New Roman"/>
                          <a:ea typeface="Times New Roman"/>
                        </a:rPr>
                        <a:t>R</a:t>
                      </a:r>
                    </a:p>
                  </a:txBody>
                  <a:tcPr marL="68580" marR="68580" marT="0" marB="0">
                    <a:lnL>
                      <a:noFill/>
                    </a:lnL>
                    <a:lnR>
                      <a:noFill/>
                    </a:lnR>
                    <a:lnT>
                      <a:noFill/>
                    </a:lnT>
                    <a:lnB>
                      <a:noFill/>
                    </a:lnB>
                  </a:tcPr>
                </a:tc>
                <a:tc>
                  <a:txBody>
                    <a:bodyPr/>
                    <a:lstStyle/>
                    <a:p>
                      <a:pPr indent="180340" algn="just">
                        <a:spcAft>
                          <a:spcPts val="0"/>
                        </a:spcAft>
                      </a:pPr>
                      <a:r>
                        <a:rPr lang="en-US" sz="1400" dirty="0">
                          <a:latin typeface="Times New Roman"/>
                          <a:ea typeface="Times New Roman"/>
                        </a:rPr>
                        <a:t>R</a:t>
                      </a:r>
                    </a:p>
                  </a:txBody>
                  <a:tcPr marL="68580" marR="68580" marT="0" marB="0">
                    <a:lnL>
                      <a:noFill/>
                    </a:lnL>
                    <a:lnR>
                      <a:noFill/>
                    </a:lnR>
                    <a:lnT>
                      <a:noFill/>
                    </a:lnT>
                    <a:lnB>
                      <a:noFill/>
                    </a:lnB>
                  </a:tcPr>
                </a:tc>
                <a:tc>
                  <a:txBody>
                    <a:bodyPr/>
                    <a:lstStyle/>
                    <a:p>
                      <a:pPr indent="180340" algn="just">
                        <a:spcAft>
                          <a:spcPts val="0"/>
                        </a:spcAft>
                      </a:pPr>
                      <a:r>
                        <a:rPr lang="en-US" sz="1400" dirty="0">
                          <a:latin typeface="Times New Roman"/>
                          <a:ea typeface="Times New Roman"/>
                        </a:rPr>
                        <a:t>A</a:t>
                      </a:r>
                    </a:p>
                  </a:txBody>
                  <a:tcPr marL="68580" marR="68580" marT="0" marB="0">
                    <a:lnL>
                      <a:noFill/>
                    </a:lnL>
                    <a:lnR>
                      <a:noFill/>
                    </a:lnR>
                    <a:lnT>
                      <a:noFill/>
                    </a:lnT>
                    <a:lnB>
                      <a:noFill/>
                    </a:lnB>
                  </a:tcPr>
                </a:tc>
                <a:tc>
                  <a:txBody>
                    <a:bodyPr/>
                    <a:lstStyle/>
                    <a:p>
                      <a:pPr indent="180340" algn="just">
                        <a:spcAft>
                          <a:spcPts val="0"/>
                        </a:spcAft>
                      </a:pPr>
                      <a:r>
                        <a:rPr lang="en-US" sz="1400" dirty="0">
                          <a:latin typeface="Times New Roman"/>
                          <a:ea typeface="Times New Roman"/>
                        </a:rPr>
                        <a:t>A</a:t>
                      </a:r>
                    </a:p>
                  </a:txBody>
                  <a:tcPr marL="68580" marR="68580" marT="0" marB="0">
                    <a:lnL>
                      <a:noFill/>
                    </a:lnL>
                    <a:lnR>
                      <a:noFill/>
                    </a:lnR>
                    <a:lnT>
                      <a:noFill/>
                    </a:lnT>
                    <a:lnB>
                      <a:noFill/>
                    </a:lnB>
                  </a:tcPr>
                </a:tc>
              </a:tr>
              <a:tr h="253774">
                <a:tc>
                  <a:txBody>
                    <a:bodyPr/>
                    <a:lstStyle/>
                    <a:p>
                      <a:pPr indent="180340" algn="just">
                        <a:spcAft>
                          <a:spcPts val="0"/>
                        </a:spcAft>
                      </a:pPr>
                      <a:r>
                        <a:rPr lang="en-US" sz="1400" dirty="0">
                          <a:latin typeface="Times New Roman"/>
                          <a:ea typeface="Times New Roman"/>
                        </a:rPr>
                        <a:t>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n-US" sz="1400" i="1" dirty="0">
                          <a:latin typeface="Times New Roman"/>
                          <a:ea typeface="Times New Roman"/>
                        </a:rPr>
                        <a:t>Information Security Manager</a:t>
                      </a:r>
                      <a:endParaRPr lang="en-US" sz="14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111760" indent="-111760" algn="just">
                        <a:spcAft>
                          <a:spcPts val="0"/>
                        </a:spcAft>
                      </a:pPr>
                      <a:r>
                        <a:rPr lang="en-US" sz="1400">
                          <a:latin typeface="Times New Roman"/>
                          <a:ea typeface="Times New Roman"/>
                        </a:rPr>
                        <a:t>Head of Keamanan Data</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80340" algn="just">
                        <a:spcAft>
                          <a:spcPts val="0"/>
                        </a:spcAft>
                      </a:pPr>
                      <a:r>
                        <a:rPr lang="en-US" sz="1400">
                          <a:latin typeface="Times New Roman"/>
                          <a:ea typeface="Times New Roman"/>
                        </a:rPr>
                        <a:t>C</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80340" algn="just">
                        <a:spcAft>
                          <a:spcPts val="0"/>
                        </a:spcAft>
                      </a:pPr>
                      <a:r>
                        <a:rPr lang="en-US" sz="1400">
                          <a:latin typeface="Times New Roman"/>
                          <a:ea typeface="Times New Roman"/>
                        </a:rPr>
                        <a:t>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80340" algn="just">
                        <a:spcAft>
                          <a:spcPts val="0"/>
                        </a:spcAft>
                      </a:pPr>
                      <a:r>
                        <a:rPr lang="en-US" sz="1400">
                          <a:latin typeface="Times New Roman"/>
                          <a:ea typeface="Times New Roman"/>
                        </a:rPr>
                        <a:t>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n-US" sz="14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80340" algn="just">
                        <a:spcAft>
                          <a:spcPts val="0"/>
                        </a:spcAft>
                      </a:pPr>
                      <a:endParaRPr lang="en-US" sz="14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31745" name="Rectangle 1"/>
          <p:cNvSpPr>
            <a:spLocks noChangeArrowheads="1"/>
          </p:cNvSpPr>
          <p:nvPr/>
        </p:nvSpPr>
        <p:spPr bwMode="auto">
          <a:xfrm>
            <a:off x="1522380" y="1785926"/>
            <a:ext cx="885633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TABLE 4. </a:t>
            </a: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Mapping the actors from COBIT 5 onto the organizational structure for DSS03 </a:t>
            </a:r>
            <a:r>
              <a:rPr kumimoji="0" lang="en-US"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Manage Problems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l="20315" t="22462" r="14897" b="10156"/>
          <a:stretch>
            <a:fillRect/>
          </a:stretch>
        </p:blipFill>
        <p:spPr bwMode="auto">
          <a:xfrm>
            <a:off x="1665256" y="357166"/>
            <a:ext cx="8429684" cy="4929222"/>
          </a:xfrm>
          <a:prstGeom prst="rect">
            <a:avLst/>
          </a:prstGeom>
          <a:noFill/>
          <a:ln w="9525">
            <a:noFill/>
            <a:miter lim="800000"/>
            <a:headEnd/>
            <a:tailEnd/>
          </a:ln>
          <a:effectLst/>
        </p:spPr>
      </p:pic>
      <p:sp>
        <p:nvSpPr>
          <p:cNvPr id="32771" name="Rectangle 3"/>
          <p:cNvSpPr>
            <a:spLocks noChangeArrowheads="1"/>
          </p:cNvSpPr>
          <p:nvPr/>
        </p:nvSpPr>
        <p:spPr bwMode="auto">
          <a:xfrm>
            <a:off x="2379636" y="5643578"/>
            <a:ext cx="721523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FIGURE 6. </a:t>
            </a: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Template for Standard Operation Procedure, (a) Cover Page, (b) Main Page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Phase</a:t>
            </a:r>
            <a:endParaRPr lang="en-US" dirty="0"/>
          </a:p>
        </p:txBody>
      </p:sp>
      <p:graphicFrame>
        <p:nvGraphicFramePr>
          <p:cNvPr id="3" name="Table 2"/>
          <p:cNvGraphicFramePr>
            <a:graphicFrameLocks noGrp="1"/>
          </p:cNvGraphicFramePr>
          <p:nvPr/>
        </p:nvGraphicFramePr>
        <p:xfrm>
          <a:off x="1808132" y="2370469"/>
          <a:ext cx="9429815" cy="3058795"/>
        </p:xfrm>
        <a:graphic>
          <a:graphicData uri="http://schemas.openxmlformats.org/drawingml/2006/table">
            <a:tbl>
              <a:tblPr/>
              <a:tblGrid>
                <a:gridCol w="1865955"/>
                <a:gridCol w="5597867"/>
                <a:gridCol w="1965993"/>
              </a:tblGrid>
              <a:tr h="285115">
                <a:tc>
                  <a:txBody>
                    <a:bodyPr/>
                    <a:lstStyle/>
                    <a:p>
                      <a:pPr indent="180340" algn="ctr">
                        <a:spcAft>
                          <a:spcPts val="0"/>
                        </a:spcAft>
                      </a:pPr>
                      <a:r>
                        <a:rPr lang="en-US" sz="1400" b="1" dirty="0">
                          <a:latin typeface="Times New Roman"/>
                          <a:ea typeface="Times New Roman"/>
                        </a:rPr>
                        <a:t>Root Cause</a:t>
                      </a:r>
                      <a:endParaRPr lang="en-US" sz="1400" dirty="0">
                        <a:latin typeface="Times New Roman"/>
                        <a:ea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ctr">
                        <a:spcAft>
                          <a:spcPts val="0"/>
                        </a:spcAft>
                      </a:pPr>
                      <a:r>
                        <a:rPr lang="en-US" sz="1400" b="1">
                          <a:latin typeface="Times New Roman"/>
                          <a:ea typeface="Times New Roman"/>
                        </a:rPr>
                        <a:t>Control Plans</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ctr">
                        <a:spcAft>
                          <a:spcPts val="0"/>
                        </a:spcAft>
                      </a:pPr>
                      <a:r>
                        <a:rPr lang="en-US" sz="1400" b="1">
                          <a:latin typeface="Times New Roman"/>
                          <a:ea typeface="Times New Roman"/>
                        </a:rPr>
                        <a:t>Responsibility</a:t>
                      </a:r>
                      <a:endParaRPr lang="en-US" sz="140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80340" algn="just">
                        <a:spcAft>
                          <a:spcPts val="0"/>
                        </a:spcAft>
                      </a:pPr>
                      <a:r>
                        <a:rPr lang="en-US" sz="1400">
                          <a:latin typeface="Times New Roman"/>
                          <a:ea typeface="Times New Roman"/>
                        </a:rPr>
                        <a:t>Procedure</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342900" lvl="0" indent="-342900" algn="just">
                        <a:spcAft>
                          <a:spcPts val="0"/>
                        </a:spcAft>
                        <a:buFont typeface="Times New Roman"/>
                        <a:buChar char="-"/>
                      </a:pPr>
                      <a:r>
                        <a:rPr lang="en-US" sz="1400">
                          <a:latin typeface="Times New Roman"/>
                          <a:ea typeface="Times New Roman"/>
                        </a:rPr>
                        <a:t>Writing down the name of the procedure and the impact/constraint it causes, both positive and negative</a:t>
                      </a:r>
                    </a:p>
                    <a:p>
                      <a:pPr marL="342900" lvl="0" indent="-342900" algn="just">
                        <a:spcAft>
                          <a:spcPts val="0"/>
                        </a:spcAft>
                        <a:buFont typeface="Times New Roman"/>
                        <a:buChar char="-"/>
                      </a:pPr>
                      <a:r>
                        <a:rPr lang="en-US" sz="1400">
                          <a:latin typeface="Times New Roman"/>
                          <a:ea typeface="Times New Roman"/>
                        </a:rPr>
                        <a:t>Creating improvement plans for procedures that have a negative impact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indent="180340" algn="just">
                        <a:spcAft>
                          <a:spcPts val="0"/>
                        </a:spcAft>
                      </a:pPr>
                      <a:r>
                        <a:rPr lang="en-US" sz="1400">
                          <a:latin typeface="Times New Roman"/>
                          <a:ea typeface="Times New Roman"/>
                        </a:rPr>
                        <a:t>Head of Informatics Branding</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80340" algn="just">
                        <a:spcAft>
                          <a:spcPts val="0"/>
                        </a:spcAft>
                      </a:pPr>
                      <a:r>
                        <a:rPr lang="en-US" sz="1400">
                          <a:latin typeface="Times New Roman"/>
                          <a:ea typeface="Times New Roman"/>
                        </a:rPr>
                        <a:t>People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342900" lvl="0" indent="-342900" algn="just">
                        <a:spcAft>
                          <a:spcPts val="0"/>
                        </a:spcAft>
                        <a:buFont typeface="Times New Roman"/>
                        <a:buChar char="-"/>
                      </a:pPr>
                      <a:r>
                        <a:rPr lang="en-US" sz="1400">
                          <a:latin typeface="Times New Roman"/>
                          <a:ea typeface="Times New Roman"/>
                        </a:rPr>
                        <a:t>Calculating the proportion of the help-desk/technical staff team with the number of complaints received</a:t>
                      </a:r>
                    </a:p>
                    <a:p>
                      <a:pPr marL="342900" lvl="0" indent="-342900" algn="just">
                        <a:spcAft>
                          <a:spcPts val="0"/>
                        </a:spcAft>
                        <a:buFont typeface="Times New Roman"/>
                        <a:buChar char="-"/>
                      </a:pPr>
                      <a:r>
                        <a:rPr lang="en-US" sz="1400">
                          <a:latin typeface="Times New Roman"/>
                          <a:ea typeface="Times New Roman"/>
                        </a:rPr>
                        <a:t>Mapping the technical staff skills with the type of complaint received</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indent="180340" algn="just">
                        <a:spcAft>
                          <a:spcPts val="0"/>
                        </a:spcAft>
                      </a:pPr>
                      <a:r>
                        <a:rPr lang="en-US" sz="1400">
                          <a:latin typeface="Times New Roman"/>
                          <a:ea typeface="Times New Roman"/>
                        </a:rPr>
                        <a:t>Head of Informatics Branding</a:t>
                      </a:r>
                    </a:p>
                  </a:txBody>
                  <a:tcPr marL="68580" marR="68580" marT="0" marB="0">
                    <a:lnL>
                      <a:noFill/>
                    </a:lnL>
                    <a:lnR>
                      <a:noFill/>
                    </a:lnR>
                    <a:lnT>
                      <a:noFill/>
                    </a:lnT>
                    <a:lnB>
                      <a:noFill/>
                    </a:lnB>
                  </a:tcPr>
                </a:tc>
              </a:tr>
              <a:tr h="44450">
                <a:tc>
                  <a:txBody>
                    <a:bodyPr/>
                    <a:lstStyle/>
                    <a:p>
                      <a:pPr indent="180340" algn="just">
                        <a:spcAft>
                          <a:spcPts val="0"/>
                        </a:spcAft>
                      </a:pPr>
                      <a:r>
                        <a:rPr lang="en-US" sz="1400">
                          <a:latin typeface="Times New Roman"/>
                          <a:ea typeface="Times New Roman"/>
                        </a:rPr>
                        <a:t>Policy</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342900" lvl="0" indent="-342900" algn="just">
                        <a:spcAft>
                          <a:spcPts val="0"/>
                        </a:spcAft>
                        <a:buFont typeface="Times New Roman"/>
                        <a:buChar char="-"/>
                      </a:pPr>
                      <a:r>
                        <a:rPr lang="en-US" sz="1400">
                          <a:latin typeface="Times New Roman"/>
                          <a:ea typeface="Times New Roman"/>
                        </a:rPr>
                        <a:t>Similar to the procedure, the policy must also be monitored and evaluated</a:t>
                      </a:r>
                    </a:p>
                    <a:p>
                      <a:pPr marL="342900" lvl="0" indent="-342900" algn="just">
                        <a:spcAft>
                          <a:spcPts val="0"/>
                        </a:spcAft>
                        <a:buFont typeface="Times New Roman"/>
                        <a:buChar char="-"/>
                      </a:pPr>
                      <a:r>
                        <a:rPr lang="en-US" sz="1400">
                          <a:latin typeface="Times New Roman"/>
                          <a:ea typeface="Times New Roman"/>
                        </a:rPr>
                        <a:t>Establish KPIs as a form of control procedure</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indent="180340" algn="just">
                        <a:spcAft>
                          <a:spcPts val="0"/>
                        </a:spcAft>
                      </a:pPr>
                      <a:r>
                        <a:rPr lang="en-US" sz="1400">
                          <a:latin typeface="Times New Roman"/>
                          <a:ea typeface="Times New Roman"/>
                        </a:rPr>
                        <a:t>Head of Informatics Branding</a:t>
                      </a:r>
                    </a:p>
                  </a:txBody>
                  <a:tcPr marL="68580" marR="68580" marT="0" marB="0">
                    <a:lnL>
                      <a:noFill/>
                    </a:lnL>
                    <a:lnR>
                      <a:noFill/>
                    </a:lnR>
                    <a:lnT>
                      <a:noFill/>
                    </a:lnT>
                    <a:lnB>
                      <a:noFill/>
                    </a:lnB>
                  </a:tcPr>
                </a:tc>
              </a:tr>
              <a:tr h="0">
                <a:tc>
                  <a:txBody>
                    <a:bodyPr/>
                    <a:lstStyle/>
                    <a:p>
                      <a:pPr indent="180340" algn="just">
                        <a:spcAft>
                          <a:spcPts val="0"/>
                        </a:spcAft>
                      </a:pPr>
                      <a:r>
                        <a:rPr lang="en-US" sz="1400">
                          <a:latin typeface="Times New Roman"/>
                          <a:ea typeface="Times New Roman"/>
                        </a:rPr>
                        <a:t>Plant / technology</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Times New Roman"/>
                        <a:buChar char="-"/>
                      </a:pPr>
                      <a:r>
                        <a:rPr lang="en-US" sz="1400">
                          <a:latin typeface="Times New Roman"/>
                          <a:ea typeface="Times New Roman"/>
                        </a:rPr>
                        <a:t>Calculating the increase in the performance of help-desk services before and after implementing any technology</a:t>
                      </a:r>
                    </a:p>
                    <a:p>
                      <a:pPr marL="342900" lvl="0" indent="-342900" algn="just">
                        <a:spcAft>
                          <a:spcPts val="0"/>
                        </a:spcAft>
                        <a:buFont typeface="Times New Roman"/>
                        <a:buChar char="-"/>
                      </a:pPr>
                      <a:r>
                        <a:rPr lang="en-US" sz="1400">
                          <a:latin typeface="Times New Roman"/>
                          <a:ea typeface="Times New Roman"/>
                        </a:rPr>
                        <a:t>Ensuring the IT technology used is able to provide integrated solutions to assist communication between divisions</a:t>
                      </a: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indent="180340" algn="just">
                        <a:spcAft>
                          <a:spcPts val="0"/>
                        </a:spcAft>
                      </a:pPr>
                      <a:r>
                        <a:rPr lang="en-US" sz="1400" dirty="0">
                          <a:latin typeface="Times New Roman"/>
                          <a:ea typeface="Times New Roman"/>
                        </a:rPr>
                        <a:t>Head of Informatics Branding</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33793" name="Rectangle 1"/>
          <p:cNvSpPr>
            <a:spLocks noChangeArrowheads="1"/>
          </p:cNvSpPr>
          <p:nvPr/>
        </p:nvSpPr>
        <p:spPr bwMode="auto">
          <a:xfrm>
            <a:off x="0" y="0"/>
            <a:ext cx="121888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0975"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TABLE 5. </a:t>
            </a: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Control Plan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4830829" y="1785926"/>
            <a:ext cx="2527167" cy="369332"/>
          </a:xfrm>
          <a:prstGeom prst="rect">
            <a:avLst/>
          </a:prstGeom>
        </p:spPr>
        <p:txBody>
          <a:bodyPr wrap="none">
            <a:spAutoFit/>
          </a:bodyPr>
          <a:lstStyle/>
          <a:p>
            <a:r>
              <a:rPr lang="en-US" b="1" dirty="0" smtClean="0"/>
              <a:t>TABLE 5. </a:t>
            </a:r>
            <a:r>
              <a:rPr lang="en-US" dirty="0" smtClean="0"/>
              <a:t>Control Plan</a:t>
            </a:r>
            <a:endParaRPr lang="en-US" b="1"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Box 2"/>
          <p:cNvSpPr txBox="1"/>
          <p:nvPr/>
        </p:nvSpPr>
        <p:spPr>
          <a:xfrm>
            <a:off x="1450942" y="1714488"/>
            <a:ext cx="10001320" cy="3816429"/>
          </a:xfrm>
          <a:prstGeom prst="rect">
            <a:avLst/>
          </a:prstGeom>
          <a:noFill/>
        </p:spPr>
        <p:txBody>
          <a:bodyPr wrap="square" rtlCol="0">
            <a:spAutoFit/>
          </a:bodyPr>
          <a:lstStyle/>
          <a:p>
            <a:pPr marL="273050" indent="-273050">
              <a:buFont typeface="Wingdings" pitchFamily="2" charset="2"/>
              <a:buChar char="§"/>
              <a:tabLst>
                <a:tab pos="273050" algn="l"/>
              </a:tabLst>
            </a:pPr>
            <a:r>
              <a:rPr lang="en-US" sz="2200" dirty="0" err="1" smtClean="0"/>
              <a:t>Fitrani’s</a:t>
            </a:r>
            <a:r>
              <a:rPr lang="en-US" sz="2200" dirty="0" smtClean="0"/>
              <a:t> </a:t>
            </a:r>
            <a:r>
              <a:rPr lang="en-US" sz="2200" dirty="0" smtClean="0"/>
              <a:t>research examines </a:t>
            </a:r>
            <a:r>
              <a:rPr lang="en-US" sz="2200" dirty="0" smtClean="0"/>
              <a:t>the same object as our research</a:t>
            </a:r>
            <a:r>
              <a:rPr lang="en-US" sz="2200" dirty="0" smtClean="0"/>
              <a:t>.</a:t>
            </a:r>
          </a:p>
          <a:p>
            <a:pPr marL="273050" indent="-273050">
              <a:buFont typeface="Wingdings" pitchFamily="2" charset="2"/>
              <a:buChar char="§"/>
              <a:tabLst>
                <a:tab pos="273050" algn="l"/>
              </a:tabLst>
            </a:pPr>
            <a:r>
              <a:rPr lang="en-US" sz="2200" dirty="0" err="1" smtClean="0"/>
              <a:t>Fitriani</a:t>
            </a:r>
            <a:r>
              <a:rPr lang="en-US" sz="2200" dirty="0" smtClean="0"/>
              <a:t> used </a:t>
            </a:r>
            <a:r>
              <a:rPr lang="en-US" sz="2200" dirty="0" smtClean="0"/>
              <a:t>the combination of the COBIT 5 framework, especially the DSS02 Manage Service Requests and Incidents domain, as well as ITIL V3 to examine and improve the help-desk services’ quality</a:t>
            </a:r>
            <a:r>
              <a:rPr lang="en-US" sz="2200" dirty="0" smtClean="0"/>
              <a:t>.</a:t>
            </a:r>
          </a:p>
          <a:p>
            <a:pPr marL="273050" indent="-273050">
              <a:buFont typeface="Wingdings" pitchFamily="2" charset="2"/>
              <a:buChar char="§"/>
              <a:tabLst>
                <a:tab pos="273050" algn="l"/>
              </a:tabLst>
            </a:pPr>
            <a:r>
              <a:rPr lang="en-US" sz="2200" dirty="0" err="1" smtClean="0"/>
              <a:t>Fitrani</a:t>
            </a:r>
            <a:r>
              <a:rPr lang="en-US" sz="2200" dirty="0" smtClean="0"/>
              <a:t> used the process assessment model in COBIT 5 to calculate the process maturity model, while we used the DPMO and the sigma level to determine the effectiveness of complaint handling</a:t>
            </a:r>
            <a:r>
              <a:rPr lang="en-US" sz="2200" dirty="0" smtClean="0"/>
              <a:t>.</a:t>
            </a:r>
          </a:p>
          <a:p>
            <a:pPr marL="273050" indent="-273050">
              <a:buFont typeface="Wingdings" pitchFamily="2" charset="2"/>
              <a:buChar char="§"/>
              <a:tabLst>
                <a:tab pos="273050" algn="l"/>
              </a:tabLst>
            </a:pPr>
            <a:r>
              <a:rPr lang="en-US" sz="2200" dirty="0" smtClean="0"/>
              <a:t>In our study, COBIT 5 is used to formulate standard operational procedures</a:t>
            </a:r>
            <a:r>
              <a:rPr lang="en-US" sz="2200" dirty="0" smtClean="0"/>
              <a:t>.</a:t>
            </a:r>
          </a:p>
          <a:p>
            <a:pPr marL="273050" indent="-273050">
              <a:buFont typeface="Wingdings" pitchFamily="2" charset="2"/>
              <a:buChar char="§"/>
              <a:tabLst>
                <a:tab pos="273050" algn="l"/>
              </a:tabLst>
            </a:pPr>
            <a:r>
              <a:rPr lang="en-US" sz="2200" dirty="0" smtClean="0"/>
              <a:t>It is noteworthy that the university could also adopt the steps in ITIL to be implemented in the new system, from the identification of complaint to the evaluation of complaints handling.</a:t>
            </a:r>
            <a:endParaRPr lang="en-US" sz="2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Box 2"/>
          <p:cNvSpPr txBox="1"/>
          <p:nvPr/>
        </p:nvSpPr>
        <p:spPr>
          <a:xfrm>
            <a:off x="1522380" y="1785926"/>
            <a:ext cx="10001320" cy="2585323"/>
          </a:xfrm>
          <a:prstGeom prst="rect">
            <a:avLst/>
          </a:prstGeom>
          <a:noFill/>
        </p:spPr>
        <p:txBody>
          <a:bodyPr wrap="square" rtlCol="0">
            <a:spAutoFit/>
          </a:bodyPr>
          <a:lstStyle/>
          <a:p>
            <a:pPr marL="342900" indent="-342900">
              <a:buAutoNum type="arabicPeriod"/>
            </a:pPr>
            <a:r>
              <a:rPr lang="en-US" dirty="0" smtClean="0"/>
              <a:t>We </a:t>
            </a:r>
            <a:r>
              <a:rPr lang="en-US" dirty="0" smtClean="0"/>
              <a:t>used SIPOC diagram to deliver the results in the definition phase</a:t>
            </a:r>
            <a:r>
              <a:rPr lang="en-US" dirty="0" smtClean="0"/>
              <a:t>.</a:t>
            </a:r>
          </a:p>
          <a:p>
            <a:pPr marL="342900" indent="-342900">
              <a:buAutoNum type="arabicPeriod"/>
            </a:pPr>
            <a:r>
              <a:rPr lang="en-US" dirty="0" smtClean="0"/>
              <a:t>Li et all produced project charter (contains </a:t>
            </a:r>
            <a:r>
              <a:rPr lang="en-US" dirty="0" smtClean="0"/>
              <a:t>project description, project goal, project scope, process indicator, financial indicator and calculation steps, team members, and their roles and </a:t>
            </a:r>
            <a:r>
              <a:rPr lang="en-US" dirty="0" smtClean="0"/>
              <a:t>responsibilities).</a:t>
            </a:r>
          </a:p>
          <a:p>
            <a:pPr marL="342900" indent="-342900">
              <a:buAutoNum type="arabicPeriod"/>
            </a:pPr>
            <a:r>
              <a:rPr lang="en-US" dirty="0" err="1" smtClean="0"/>
              <a:t>Prashar’s</a:t>
            </a:r>
            <a:r>
              <a:rPr lang="en-US" dirty="0" smtClean="0"/>
              <a:t> research </a:t>
            </a:r>
            <a:r>
              <a:rPr lang="en-US" dirty="0" smtClean="0"/>
              <a:t>mentioned </a:t>
            </a:r>
            <a:r>
              <a:rPr lang="en-US" dirty="0" smtClean="0"/>
              <a:t>the critical to quality (CTQ) factors and SIPOC diagram in the screening process</a:t>
            </a:r>
            <a:r>
              <a:rPr lang="en-US" dirty="0" smtClean="0"/>
              <a:t>.</a:t>
            </a:r>
          </a:p>
          <a:p>
            <a:pPr marL="342900" indent="-342900">
              <a:buAutoNum type="arabicPeriod"/>
            </a:pPr>
            <a:r>
              <a:rPr lang="en-US" dirty="0" err="1" smtClean="0"/>
              <a:t>Tello’s</a:t>
            </a:r>
            <a:r>
              <a:rPr lang="en-US" dirty="0" smtClean="0"/>
              <a:t> </a:t>
            </a:r>
            <a:r>
              <a:rPr lang="en-US" dirty="0" smtClean="0"/>
              <a:t>research </a:t>
            </a:r>
            <a:r>
              <a:rPr lang="en-US" dirty="0" smtClean="0"/>
              <a:t>improved the domain of DSS02 Manage Services Requests and Incidents using process mining go generate the details of the incident handling </a:t>
            </a:r>
            <a:r>
              <a:rPr lang="en-US" dirty="0" smtClean="0"/>
              <a:t>process.</a:t>
            </a:r>
          </a:p>
          <a:p>
            <a:pPr marL="342900" indent="-342900">
              <a:buAutoNum type="arabicPeriod"/>
            </a:pPr>
            <a:r>
              <a:rPr lang="en-US" dirty="0" smtClean="0"/>
              <a:t>T</a:t>
            </a:r>
            <a:r>
              <a:rPr lang="en-US" dirty="0" smtClean="0"/>
              <a:t>he </a:t>
            </a:r>
            <a:r>
              <a:rPr lang="en-US" dirty="0" smtClean="0"/>
              <a:t>detailed process produced by [27] refers to the ITIL V3 framework for handling incidents.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12188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itle 1"/>
          <p:cNvSpPr txBox="1">
            <a:spLocks/>
          </p:cNvSpPr>
          <p:nvPr/>
        </p:nvSpPr>
        <p:spPr>
          <a:xfrm>
            <a:off x="1022314" y="177800"/>
            <a:ext cx="9782801" cy="1239837"/>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0" normalizeH="0" baseline="0" noProof="0" dirty="0" smtClean="0">
              <a:ln>
                <a:noFill/>
              </a:ln>
              <a:solidFill>
                <a:schemeClr val="tx1">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err="1" smtClean="0">
                <a:ln>
                  <a:noFill/>
                </a:ln>
                <a:solidFill>
                  <a:schemeClr val="tx1">
                    <a:lumMod val="75000"/>
                  </a:schemeClr>
                </a:solidFill>
                <a:effectLst/>
                <a:uLnTx/>
                <a:uFillTx/>
                <a:latin typeface="+mj-lt"/>
                <a:ea typeface="+mj-ea"/>
                <a:cs typeface="+mj-cs"/>
              </a:rPr>
              <a:t>Conclussion</a:t>
            </a:r>
            <a:endParaRPr kumimoji="0" lang="en-US" sz="3600" b="0" i="0" u="none" strike="noStrike" kern="1200" cap="none" spc="0" normalizeH="0" baseline="0" noProof="0" dirty="0">
              <a:ln>
                <a:noFill/>
              </a:ln>
              <a:solidFill>
                <a:schemeClr val="tx1">
                  <a:lumMod val="75000"/>
                </a:schemeClr>
              </a:solidFill>
              <a:effectLst/>
              <a:uLnTx/>
              <a:uFillTx/>
              <a:latin typeface="+mj-lt"/>
              <a:ea typeface="+mj-ea"/>
              <a:cs typeface="+mj-cs"/>
            </a:endParaRPr>
          </a:p>
        </p:txBody>
      </p:sp>
      <p:sp>
        <p:nvSpPr>
          <p:cNvPr id="7" name="TextBox 6"/>
          <p:cNvSpPr txBox="1"/>
          <p:nvPr/>
        </p:nvSpPr>
        <p:spPr>
          <a:xfrm>
            <a:off x="1236628" y="1714488"/>
            <a:ext cx="9429816" cy="2862322"/>
          </a:xfrm>
          <a:prstGeom prst="rect">
            <a:avLst/>
          </a:prstGeom>
          <a:noFill/>
        </p:spPr>
        <p:txBody>
          <a:bodyPr wrap="square" rtlCol="0">
            <a:spAutoFit/>
          </a:bodyPr>
          <a:lstStyle/>
          <a:p>
            <a:pPr marL="273050" indent="-273050">
              <a:buFont typeface="Wingdings" pitchFamily="2" charset="2"/>
              <a:buChar char="§"/>
            </a:pPr>
            <a:r>
              <a:rPr lang="en-US" sz="2000" dirty="0" smtClean="0"/>
              <a:t>The high number of entry complaints and unresolved complaints prompts the evaluation of the help-desk service in a public university. </a:t>
            </a:r>
            <a:endParaRPr lang="en-US" sz="2000" dirty="0" smtClean="0"/>
          </a:p>
          <a:p>
            <a:pPr marL="273050" indent="-273050">
              <a:buFont typeface="Wingdings" pitchFamily="2" charset="2"/>
              <a:buChar char="§"/>
            </a:pPr>
            <a:r>
              <a:rPr lang="en-US" sz="2000" dirty="0" smtClean="0"/>
              <a:t>Using Six-Sigma methodology, the service of help-desk is at 3σ of </a:t>
            </a:r>
            <a:r>
              <a:rPr lang="en-US" sz="2000" dirty="0" smtClean="0"/>
              <a:t>6σ.</a:t>
            </a:r>
          </a:p>
          <a:p>
            <a:pPr marL="273050" indent="-273050">
              <a:buFont typeface="Wingdings" pitchFamily="2" charset="2"/>
              <a:buChar char="§"/>
            </a:pPr>
            <a:r>
              <a:rPr lang="en-US" sz="2000" dirty="0" smtClean="0"/>
              <a:t>We </a:t>
            </a:r>
            <a:r>
              <a:rPr lang="en-US" sz="2000" dirty="0" smtClean="0"/>
              <a:t>decided to discover the root cause of the low sigma level value by using the Pareto charts and the Fishbone </a:t>
            </a:r>
            <a:r>
              <a:rPr lang="en-US" sz="2000" dirty="0" smtClean="0"/>
              <a:t>diagrams.</a:t>
            </a:r>
          </a:p>
          <a:p>
            <a:pPr marL="273050" indent="-273050">
              <a:buFont typeface="Wingdings" pitchFamily="2" charset="2"/>
              <a:buChar char="§"/>
            </a:pPr>
            <a:r>
              <a:rPr lang="en-US" sz="2000" dirty="0" smtClean="0"/>
              <a:t>According </a:t>
            </a:r>
            <a:r>
              <a:rPr lang="en-US" sz="2000" dirty="0" smtClean="0"/>
              <a:t>to the Pareto principle, SIAD and network category of complaints contributed to the largest value at around 76%. </a:t>
            </a:r>
            <a:endParaRPr lang="en-US" sz="2000" dirty="0" smtClean="0"/>
          </a:p>
          <a:p>
            <a:pPr marL="273050" indent="-273050">
              <a:buFont typeface="Wingdings" pitchFamily="2" charset="2"/>
              <a:buChar char="§"/>
            </a:pPr>
            <a:r>
              <a:rPr lang="en-US" sz="2000" dirty="0" smtClean="0"/>
              <a:t>Further </a:t>
            </a:r>
            <a:r>
              <a:rPr lang="en-US" sz="2000" dirty="0" smtClean="0"/>
              <a:t>analysis revealed that four solutions could overcome these problems, namely Policy, Procedure, Plant/Technology, and People factors.</a:t>
            </a:r>
            <a:endParaRPr lang="en-US" sz="2000" dirty="0"/>
          </a:p>
        </p:txBody>
      </p:sp>
    </p:spTree>
    <p:extLst>
      <p:ext uri="{BB962C8B-B14F-4D97-AF65-F5344CB8AC3E}">
        <p14:creationId xmlns:p14="http://schemas.microsoft.com/office/powerpoint/2010/main" xmlns="" val="40228628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12188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itle 1"/>
          <p:cNvSpPr txBox="1">
            <a:spLocks/>
          </p:cNvSpPr>
          <p:nvPr/>
        </p:nvSpPr>
        <p:spPr>
          <a:xfrm>
            <a:off x="1022314" y="177800"/>
            <a:ext cx="9782801" cy="1239837"/>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0" normalizeH="0" baseline="0" noProof="0" dirty="0" smtClean="0">
              <a:ln>
                <a:noFill/>
              </a:ln>
              <a:solidFill>
                <a:schemeClr val="tx1">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err="1" smtClean="0">
                <a:ln>
                  <a:noFill/>
                </a:ln>
                <a:solidFill>
                  <a:schemeClr val="tx1">
                    <a:lumMod val="75000"/>
                  </a:schemeClr>
                </a:solidFill>
                <a:effectLst/>
                <a:uLnTx/>
                <a:uFillTx/>
                <a:latin typeface="+mj-lt"/>
                <a:ea typeface="+mj-ea"/>
                <a:cs typeface="+mj-cs"/>
              </a:rPr>
              <a:t>Conclussion</a:t>
            </a:r>
            <a:endParaRPr kumimoji="0" lang="en-US" sz="3600" b="0" i="0" u="none" strike="noStrike" kern="1200" cap="none" spc="0" normalizeH="0" baseline="0" noProof="0" dirty="0">
              <a:ln>
                <a:noFill/>
              </a:ln>
              <a:solidFill>
                <a:schemeClr val="tx1">
                  <a:lumMod val="75000"/>
                </a:schemeClr>
              </a:solidFill>
              <a:effectLst/>
              <a:uLnTx/>
              <a:uFillTx/>
              <a:latin typeface="+mj-lt"/>
              <a:ea typeface="+mj-ea"/>
              <a:cs typeface="+mj-cs"/>
            </a:endParaRPr>
          </a:p>
        </p:txBody>
      </p:sp>
      <p:sp>
        <p:nvSpPr>
          <p:cNvPr id="7" name="TextBox 6"/>
          <p:cNvSpPr txBox="1"/>
          <p:nvPr/>
        </p:nvSpPr>
        <p:spPr>
          <a:xfrm>
            <a:off x="1236628" y="1714488"/>
            <a:ext cx="9429816" cy="3785652"/>
          </a:xfrm>
          <a:prstGeom prst="rect">
            <a:avLst/>
          </a:prstGeom>
          <a:noFill/>
        </p:spPr>
        <p:txBody>
          <a:bodyPr wrap="square" rtlCol="0">
            <a:spAutoFit/>
          </a:bodyPr>
          <a:lstStyle/>
          <a:p>
            <a:pPr marL="273050" indent="-273050">
              <a:buFont typeface="Wingdings" pitchFamily="2" charset="2"/>
              <a:buChar char="§"/>
            </a:pPr>
            <a:r>
              <a:rPr lang="en-US" sz="2000" dirty="0" smtClean="0"/>
              <a:t>Improvement phase in DMAIC sub-methodology adopts COBIT 5 framework in the domain of DSS02 Manage Service Requests and Incidents and DSS03 Manage Problems. </a:t>
            </a:r>
            <a:endParaRPr lang="en-US" sz="2000" dirty="0" smtClean="0"/>
          </a:p>
          <a:p>
            <a:pPr marL="273050" indent="-273050">
              <a:buFont typeface="Wingdings" pitchFamily="2" charset="2"/>
              <a:buChar char="§"/>
            </a:pPr>
            <a:r>
              <a:rPr lang="en-US" sz="2000" dirty="0" smtClean="0"/>
              <a:t>This study </a:t>
            </a:r>
            <a:r>
              <a:rPr lang="en-US" sz="2000" dirty="0" smtClean="0"/>
              <a:t>produced 12 recommendations procedure for the policy and procedure solutions. </a:t>
            </a:r>
            <a:endParaRPr lang="en-US" sz="2000" dirty="0" smtClean="0"/>
          </a:p>
          <a:p>
            <a:pPr marL="273050" indent="-273050">
              <a:buFont typeface="Wingdings" pitchFamily="2" charset="2"/>
              <a:buChar char="§"/>
            </a:pPr>
            <a:r>
              <a:rPr lang="en-US" sz="2000" dirty="0" smtClean="0"/>
              <a:t>For </a:t>
            </a:r>
            <a:r>
              <a:rPr lang="en-US" sz="2000" dirty="0" smtClean="0"/>
              <a:t>further research, analysis needs to be done to find the root causes for Plant/Technology and People factors</a:t>
            </a:r>
            <a:r>
              <a:rPr lang="en-US" sz="2000" dirty="0" smtClean="0"/>
              <a:t>.</a:t>
            </a:r>
          </a:p>
          <a:p>
            <a:pPr marL="273050" indent="-273050">
              <a:buFont typeface="Wingdings" pitchFamily="2" charset="2"/>
              <a:buChar char="§"/>
            </a:pPr>
            <a:r>
              <a:rPr lang="en-US" sz="2000" dirty="0" smtClean="0"/>
              <a:t> </a:t>
            </a:r>
            <a:r>
              <a:rPr lang="en-US" sz="2000" dirty="0" smtClean="0"/>
              <a:t>For these two root causes, it is necessary to explore other appropriate methods to evaluate them. </a:t>
            </a:r>
            <a:endParaRPr lang="en-US" sz="2000" dirty="0" smtClean="0"/>
          </a:p>
          <a:p>
            <a:pPr marL="273050" indent="-273050">
              <a:buFont typeface="Wingdings" pitchFamily="2" charset="2"/>
              <a:buChar char="§"/>
            </a:pPr>
            <a:r>
              <a:rPr lang="en-US" sz="2000" dirty="0" smtClean="0"/>
              <a:t>Other </a:t>
            </a:r>
            <a:r>
              <a:rPr lang="en-US" sz="2000" dirty="0" smtClean="0"/>
              <a:t>recommendations are to evaluate help-desk services related to working time, waiting time, and processing time of complaint handling.</a:t>
            </a:r>
          </a:p>
          <a:p>
            <a:pPr marL="273050" indent="-273050">
              <a:buFont typeface="Wingdings" pitchFamily="2" charset="2"/>
              <a:buChar char="§"/>
            </a:pPr>
            <a:endParaRPr lang="en-US" sz="2000" dirty="0"/>
          </a:p>
        </p:txBody>
      </p:sp>
    </p:spTree>
    <p:extLst>
      <p:ext uri="{BB962C8B-B14F-4D97-AF65-F5344CB8AC3E}">
        <p14:creationId xmlns:p14="http://schemas.microsoft.com/office/powerpoint/2010/main" xmlns="" val="40228628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Rectangle 2"/>
          <p:cNvSpPr/>
          <p:nvPr/>
        </p:nvSpPr>
        <p:spPr>
          <a:xfrm>
            <a:off x="1450942" y="1428736"/>
            <a:ext cx="9929882" cy="4801314"/>
          </a:xfrm>
          <a:prstGeom prst="rect">
            <a:avLst/>
          </a:prstGeom>
        </p:spPr>
        <p:txBody>
          <a:bodyPr wrap="square">
            <a:spAutoFit/>
          </a:bodyPr>
          <a:lstStyle/>
          <a:p>
            <a:pPr marL="273050" indent="-273050">
              <a:buFont typeface="Wingdings" pitchFamily="2" charset="2"/>
              <a:buChar char="Ø"/>
            </a:pPr>
            <a:r>
              <a:rPr lang="en-US" dirty="0" smtClean="0"/>
              <a:t>A </a:t>
            </a:r>
            <a:r>
              <a:rPr lang="en-US" dirty="0" smtClean="0"/>
              <a:t>help-desk system is crucial when it deals with the maintenance of customer </a:t>
            </a:r>
            <a:r>
              <a:rPr lang="en-US" dirty="0" smtClean="0"/>
              <a:t>satisfaction</a:t>
            </a:r>
          </a:p>
          <a:p>
            <a:pPr marL="273050" indent="-273050">
              <a:buFont typeface="Wingdings" pitchFamily="2" charset="2"/>
              <a:buChar char="Ø"/>
            </a:pPr>
            <a:r>
              <a:rPr lang="en-US" dirty="0" smtClean="0"/>
              <a:t>Help-desk services in the IS/IT department in a public university under the current study receives too many complaints than what they can handle</a:t>
            </a:r>
            <a:r>
              <a:rPr lang="en-US" dirty="0" smtClean="0"/>
              <a:t>.</a:t>
            </a:r>
          </a:p>
          <a:p>
            <a:pPr marL="273050" indent="-273050">
              <a:buFont typeface="Wingdings" pitchFamily="2" charset="2"/>
              <a:buChar char="Ø"/>
            </a:pPr>
            <a:r>
              <a:rPr lang="en-US" dirty="0" smtClean="0"/>
              <a:t>Research </a:t>
            </a:r>
            <a:r>
              <a:rPr lang="en-US" dirty="0" smtClean="0"/>
              <a:t>by </a:t>
            </a:r>
            <a:r>
              <a:rPr lang="en-US" dirty="0" err="1" smtClean="0"/>
              <a:t>Fitrani</a:t>
            </a:r>
            <a:r>
              <a:rPr lang="en-US" dirty="0" smtClean="0"/>
              <a:t> </a:t>
            </a:r>
            <a:r>
              <a:rPr lang="en-US" dirty="0" smtClean="0"/>
              <a:t>found that the process capability model of this university was at level 1 (as-is) from level 4 (to-be) in the DSS02 Manage Service Requests and Incidents domain. </a:t>
            </a:r>
            <a:endParaRPr lang="en-US" dirty="0" smtClean="0"/>
          </a:p>
          <a:p>
            <a:pPr marL="273050" indent="-273050">
              <a:buFont typeface="Wingdings" pitchFamily="2" charset="2"/>
              <a:buChar char="Ø"/>
            </a:pPr>
            <a:r>
              <a:rPr lang="en-US" dirty="0" smtClean="0"/>
              <a:t>The </a:t>
            </a:r>
            <a:r>
              <a:rPr lang="en-US" dirty="0" smtClean="0"/>
              <a:t>university is currently planning to implement IT to handle entry complaints and adopts COBIT 5 framework for IT governance. </a:t>
            </a:r>
            <a:endParaRPr lang="en-US" dirty="0" smtClean="0"/>
          </a:p>
          <a:p>
            <a:pPr marL="273050" indent="-273050">
              <a:buFont typeface="Wingdings" pitchFamily="2" charset="2"/>
              <a:buChar char="Ø"/>
            </a:pPr>
            <a:r>
              <a:rPr lang="en-US" dirty="0" smtClean="0"/>
              <a:t>Before </a:t>
            </a:r>
            <a:r>
              <a:rPr lang="en-US" dirty="0" smtClean="0"/>
              <a:t>the adoption, it is necessary to analyze the root of the problem to get a global overview. </a:t>
            </a:r>
            <a:endParaRPr lang="en-US" dirty="0" smtClean="0"/>
          </a:p>
          <a:p>
            <a:pPr marL="273050" indent="-273050">
              <a:buFont typeface="Wingdings" pitchFamily="2" charset="2"/>
              <a:buChar char="Ø"/>
            </a:pPr>
            <a:r>
              <a:rPr lang="en-US" dirty="0" smtClean="0"/>
              <a:t>Furthermore</a:t>
            </a:r>
            <a:r>
              <a:rPr lang="en-US" dirty="0" smtClean="0"/>
              <a:t>, the help-desk team wants to find out what complaints are the most frequent so that they can find preventive solutions, while making note of the process capability level they already know through </a:t>
            </a:r>
            <a:r>
              <a:rPr lang="en-US" dirty="0" smtClean="0"/>
              <a:t>research.</a:t>
            </a:r>
          </a:p>
          <a:p>
            <a:pPr marL="273050" indent="-273050">
              <a:buFont typeface="Wingdings" pitchFamily="2" charset="2"/>
              <a:buChar char="Ø"/>
            </a:pPr>
            <a:r>
              <a:rPr lang="en-US" dirty="0" smtClean="0"/>
              <a:t>This study aims to evaluate and improve the service quality of a help-desk in the IS/IT department using a combination of Six-Sigma and COBIT 5 </a:t>
            </a:r>
            <a:r>
              <a:rPr lang="en-US" dirty="0" smtClean="0"/>
              <a:t>framework.</a:t>
            </a:r>
          </a:p>
          <a:p>
            <a:pPr marL="273050" indent="-273050">
              <a:buFont typeface="Wingdings" pitchFamily="2" charset="2"/>
              <a:buChar char="Ø"/>
            </a:pPr>
            <a:r>
              <a:rPr lang="en-US" dirty="0" smtClean="0"/>
              <a:t>The </a:t>
            </a:r>
            <a:r>
              <a:rPr lang="en-US" dirty="0" smtClean="0"/>
              <a:t>results of this study can inform the organization in order to improve the service quality of its help-desk</a:t>
            </a:r>
            <a:r>
              <a:rPr lang="en-US" dirty="0" smtClean="0"/>
              <a:t>.</a:t>
            </a:r>
            <a:endParaRPr lang="en-US" dirty="0" smtClean="0"/>
          </a:p>
          <a:p>
            <a:pPr marL="273050" indent="-273050">
              <a:buFont typeface="Wingdings" pitchFamily="2" charset="2"/>
              <a:buChar char="Ø"/>
            </a:pPr>
            <a:endParaRPr lang="en-US" dirty="0"/>
          </a:p>
        </p:txBody>
      </p:sp>
    </p:spTree>
    <p:extLst>
      <p:ext uri="{BB962C8B-B14F-4D97-AF65-F5344CB8AC3E}">
        <p14:creationId xmlns:p14="http://schemas.microsoft.com/office/powerpoint/2010/main" xmlns="" val="34017868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12188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 name="Object 1"/>
          <p:cNvGraphicFramePr>
            <a:graphicFrameLocks noChangeAspect="1"/>
          </p:cNvGraphicFramePr>
          <p:nvPr/>
        </p:nvGraphicFramePr>
        <p:xfrm>
          <a:off x="736562" y="1643050"/>
          <a:ext cx="10508144" cy="2500330"/>
        </p:xfrm>
        <a:graphic>
          <a:graphicData uri="http://schemas.openxmlformats.org/presentationml/2006/ole">
            <p:oleObj spid="_x0000_s4097" name="Visio" r:id="rId3" imgW="10391235" imgH="2449958" progId="Visio.Drawing.11">
              <p:embed/>
            </p:oleObj>
          </a:graphicData>
        </a:graphic>
      </p:graphicFrame>
      <p:sp>
        <p:nvSpPr>
          <p:cNvPr id="5" name="Rectangle 4"/>
          <p:cNvSpPr/>
          <p:nvPr/>
        </p:nvSpPr>
        <p:spPr>
          <a:xfrm>
            <a:off x="1022314" y="214290"/>
            <a:ext cx="7802137"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Research Methodology</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xmlns="" val="40228628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240" y="381000"/>
            <a:ext cx="3293422" cy="547670"/>
          </a:xfrm>
        </p:spPr>
        <p:txBody>
          <a:bodyPr>
            <a:normAutofit fontScale="90000"/>
          </a:bodyPr>
          <a:lstStyle/>
          <a:p>
            <a:r>
              <a:rPr lang="en-US" b="1" dirty="0" smtClean="0"/>
              <a:t>Definition PHASE</a:t>
            </a:r>
            <a:endParaRPr lang="en-US" b="1" dirty="0"/>
          </a:p>
        </p:txBody>
      </p:sp>
      <p:sp>
        <p:nvSpPr>
          <p:cNvPr id="7" name="Text Placeholder 6"/>
          <p:cNvSpPr>
            <a:spLocks noGrp="1"/>
          </p:cNvSpPr>
          <p:nvPr>
            <p:ph type="body" sz="half" idx="2"/>
          </p:nvPr>
        </p:nvSpPr>
        <p:spPr>
          <a:xfrm>
            <a:off x="736562" y="1285860"/>
            <a:ext cx="3857652" cy="4886340"/>
          </a:xfrm>
        </p:spPr>
        <p:txBody>
          <a:bodyPr>
            <a:normAutofit fontScale="70000" lnSpcReduction="20000"/>
          </a:bodyPr>
          <a:lstStyle/>
          <a:p>
            <a:pPr marL="457200" indent="-457200">
              <a:buAutoNum type="arabicPeriod"/>
            </a:pPr>
            <a:r>
              <a:rPr lang="en-US" dirty="0" smtClean="0"/>
              <a:t>Data was collect </a:t>
            </a:r>
            <a:r>
              <a:rPr lang="en-US" dirty="0" smtClean="0"/>
              <a:t>through </a:t>
            </a:r>
            <a:r>
              <a:rPr lang="en-US" dirty="0" smtClean="0"/>
              <a:t>interview, documents review, and </a:t>
            </a:r>
            <a:r>
              <a:rPr lang="en-US" dirty="0" smtClean="0"/>
              <a:t>observation</a:t>
            </a:r>
          </a:p>
          <a:p>
            <a:pPr marL="457200" indent="-457200">
              <a:buAutoNum type="arabicPeriod"/>
            </a:pPr>
            <a:r>
              <a:rPr lang="en-US" dirty="0" smtClean="0"/>
              <a:t>In-depth </a:t>
            </a:r>
            <a:r>
              <a:rPr lang="en-US" dirty="0" smtClean="0"/>
              <a:t>open interviews were conducted with 2 staff from help-desk, either by face to face, telephone, or other media (ex. </a:t>
            </a:r>
            <a:r>
              <a:rPr lang="en-US" dirty="0" err="1" smtClean="0"/>
              <a:t>WhatsApp</a:t>
            </a:r>
            <a:r>
              <a:rPr lang="en-US" dirty="0" smtClean="0"/>
              <a:t>, email, short message</a:t>
            </a:r>
            <a:r>
              <a:rPr lang="en-US" dirty="0" smtClean="0"/>
              <a:t>).</a:t>
            </a:r>
          </a:p>
          <a:p>
            <a:pPr marL="457200" indent="-457200">
              <a:buAutoNum type="arabicPeriod"/>
            </a:pPr>
            <a:r>
              <a:rPr lang="en-US" dirty="0" smtClean="0"/>
              <a:t>T</a:t>
            </a:r>
            <a:r>
              <a:rPr lang="en-US" dirty="0" smtClean="0"/>
              <a:t>he interview </a:t>
            </a:r>
            <a:r>
              <a:rPr lang="en-US" dirty="0" smtClean="0"/>
              <a:t>covers the following questions</a:t>
            </a:r>
            <a:r>
              <a:rPr lang="en-US" dirty="0" smtClean="0"/>
              <a:t>:</a:t>
            </a:r>
          </a:p>
          <a:p>
            <a:pPr marL="623888" indent="-623888">
              <a:tabLst>
                <a:tab pos="442913" algn="l"/>
                <a:tab pos="623888" algn="l"/>
              </a:tabLst>
            </a:pPr>
            <a:r>
              <a:rPr lang="en-US" dirty="0" smtClean="0"/>
              <a:t> 	-  </a:t>
            </a:r>
            <a:r>
              <a:rPr lang="en-US" dirty="0" smtClean="0"/>
              <a:t>The </a:t>
            </a:r>
            <a:r>
              <a:rPr lang="en-US" dirty="0" smtClean="0"/>
              <a:t>media used to channel user </a:t>
            </a:r>
            <a:r>
              <a:rPr lang="en-US" dirty="0" smtClean="0"/>
              <a:t>complaints</a:t>
            </a:r>
          </a:p>
          <a:p>
            <a:pPr marL="623888" indent="-623888">
              <a:tabLst>
                <a:tab pos="442913" algn="l"/>
                <a:tab pos="623888" algn="l"/>
              </a:tabLst>
            </a:pPr>
            <a:r>
              <a:rPr lang="en-US" dirty="0" smtClean="0"/>
              <a:t>	</a:t>
            </a:r>
            <a:r>
              <a:rPr lang="en-US" dirty="0" smtClean="0"/>
              <a:t>-	The </a:t>
            </a:r>
            <a:r>
              <a:rPr lang="en-US" dirty="0" smtClean="0"/>
              <a:t>handling if there is a complaint that not related to IS/IT issues</a:t>
            </a:r>
          </a:p>
          <a:p>
            <a:pPr marL="623888" lvl="0" indent="-623888">
              <a:tabLst>
                <a:tab pos="442913" algn="l"/>
                <a:tab pos="623888" algn="l"/>
              </a:tabLst>
            </a:pPr>
            <a:r>
              <a:rPr lang="en-US" dirty="0" smtClean="0"/>
              <a:t>	</a:t>
            </a:r>
            <a:r>
              <a:rPr lang="en-US" dirty="0" smtClean="0"/>
              <a:t>-	The </a:t>
            </a:r>
            <a:r>
              <a:rPr lang="en-US" dirty="0" smtClean="0"/>
              <a:t>follow-up after complaints are received and </a:t>
            </a:r>
            <a:r>
              <a:rPr lang="en-US" dirty="0" smtClean="0"/>
              <a:t>recorded</a:t>
            </a:r>
          </a:p>
          <a:p>
            <a:pPr marL="623888" lvl="0" indent="-623888">
              <a:tabLst>
                <a:tab pos="442913" algn="l"/>
                <a:tab pos="623888" algn="l"/>
              </a:tabLst>
            </a:pPr>
            <a:r>
              <a:rPr lang="en-US" dirty="0" smtClean="0"/>
              <a:t>	</a:t>
            </a:r>
            <a:r>
              <a:rPr lang="en-US" dirty="0" smtClean="0"/>
              <a:t>-	The </a:t>
            </a:r>
            <a:r>
              <a:rPr lang="en-US" dirty="0" smtClean="0"/>
              <a:t>complaints classification and coordination with the technical </a:t>
            </a:r>
            <a:r>
              <a:rPr lang="en-US" dirty="0" smtClean="0"/>
              <a:t>team</a:t>
            </a:r>
          </a:p>
          <a:p>
            <a:pPr marL="623888" lvl="0" indent="-623888">
              <a:tabLst>
                <a:tab pos="442913" algn="l"/>
                <a:tab pos="623888" algn="l"/>
              </a:tabLst>
            </a:pPr>
            <a:r>
              <a:rPr lang="en-US" dirty="0" smtClean="0"/>
              <a:t>	</a:t>
            </a:r>
            <a:r>
              <a:rPr lang="en-US" dirty="0" smtClean="0"/>
              <a:t>-	The </a:t>
            </a:r>
            <a:r>
              <a:rPr lang="en-US" dirty="0" smtClean="0"/>
              <a:t>monitoring of complaint </a:t>
            </a:r>
            <a:r>
              <a:rPr lang="en-US" dirty="0" smtClean="0"/>
              <a:t>handling</a:t>
            </a:r>
          </a:p>
          <a:p>
            <a:pPr marL="623888" lvl="0" indent="-623888">
              <a:tabLst>
                <a:tab pos="442913" algn="l"/>
                <a:tab pos="623888" algn="l"/>
              </a:tabLst>
            </a:pPr>
            <a:r>
              <a:rPr lang="en-US" dirty="0" smtClean="0"/>
              <a:t>	</a:t>
            </a:r>
            <a:r>
              <a:rPr lang="en-US" dirty="0" smtClean="0"/>
              <a:t>-	The </a:t>
            </a:r>
            <a:r>
              <a:rPr lang="en-US" dirty="0" smtClean="0"/>
              <a:t>mechanism after complaints are resolved</a:t>
            </a:r>
          </a:p>
          <a:p>
            <a:pPr marL="457200" indent="-457200">
              <a:buAutoNum type="arabicPeriod"/>
            </a:pPr>
            <a:endParaRPr lang="en-US" dirty="0"/>
          </a:p>
        </p:txBody>
      </p:sp>
      <p:sp>
        <p:nvSpPr>
          <p:cNvPr id="3074" name="Rectangle 2"/>
          <p:cNvSpPr>
            <a:spLocks noChangeArrowheads="1"/>
          </p:cNvSpPr>
          <p:nvPr/>
        </p:nvSpPr>
        <p:spPr bwMode="auto">
          <a:xfrm>
            <a:off x="0" y="0"/>
            <a:ext cx="12188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3" name="Object 1"/>
          <p:cNvGraphicFramePr>
            <a:graphicFrameLocks noChangeAspect="1"/>
          </p:cNvGraphicFramePr>
          <p:nvPr/>
        </p:nvGraphicFramePr>
        <p:xfrm>
          <a:off x="4808528" y="1428736"/>
          <a:ext cx="7112050" cy="2500330"/>
        </p:xfrm>
        <a:graphic>
          <a:graphicData uri="http://schemas.openxmlformats.org/presentationml/2006/ole">
            <p:oleObj spid="_x0000_s3073" name="Visio" r:id="rId3" imgW="6327040" imgH="2219085" progId="Visio.Drawing.11">
              <p:embed/>
            </p:oleObj>
          </a:graphicData>
        </a:graphic>
      </p:graphicFrame>
      <p:sp>
        <p:nvSpPr>
          <p:cNvPr id="8" name="TextBox 7"/>
          <p:cNvSpPr txBox="1"/>
          <p:nvPr/>
        </p:nvSpPr>
        <p:spPr>
          <a:xfrm>
            <a:off x="4879966" y="571480"/>
            <a:ext cx="2069797" cy="369332"/>
          </a:xfrm>
          <a:prstGeom prst="rect">
            <a:avLst/>
          </a:prstGeom>
          <a:noFill/>
        </p:spPr>
        <p:txBody>
          <a:bodyPr wrap="none" rtlCol="0">
            <a:spAutoFit/>
          </a:bodyPr>
          <a:lstStyle/>
          <a:p>
            <a:r>
              <a:rPr lang="en-US" b="1" dirty="0" smtClean="0"/>
              <a:t>SIPOC DIAGRAM</a:t>
            </a:r>
            <a:endParaRPr lang="en-US" b="1" dirty="0"/>
          </a:p>
        </p:txBody>
      </p:sp>
      <p:sp>
        <p:nvSpPr>
          <p:cNvPr id="9" name="TextBox 8"/>
          <p:cNvSpPr txBox="1"/>
          <p:nvPr/>
        </p:nvSpPr>
        <p:spPr>
          <a:xfrm>
            <a:off x="4879966" y="4429132"/>
            <a:ext cx="3595856" cy="1477328"/>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User complaints are divided </a:t>
            </a:r>
            <a:r>
              <a:rPr lang="en-US" dirty="0" smtClean="0"/>
              <a:t>into :</a:t>
            </a:r>
          </a:p>
          <a:p>
            <a:pPr marL="342900" indent="-342900">
              <a:buAutoNum type="arabicPeriod"/>
            </a:pPr>
            <a:r>
              <a:rPr lang="en-US" dirty="0" smtClean="0"/>
              <a:t>Network</a:t>
            </a:r>
          </a:p>
          <a:p>
            <a:pPr marL="342900" indent="-342900">
              <a:buAutoNum type="arabicPeriod"/>
            </a:pPr>
            <a:r>
              <a:rPr lang="en-US" dirty="0" smtClean="0"/>
              <a:t>SIAD</a:t>
            </a:r>
          </a:p>
          <a:p>
            <a:pPr marL="342900" indent="-342900">
              <a:buAutoNum type="arabicPeriod"/>
            </a:pPr>
            <a:r>
              <a:rPr lang="en-US" dirty="0" smtClean="0"/>
              <a:t>Data Security</a:t>
            </a:r>
          </a:p>
          <a:p>
            <a:pPr marL="342900" indent="-342900">
              <a:buAutoNum type="arabicPeriod"/>
            </a:pPr>
            <a:r>
              <a:rPr lang="en-US" dirty="0" smtClean="0"/>
              <a:t>Informatics Branding </a:t>
            </a:r>
            <a:endParaRPr lang="en-US" dirty="0"/>
          </a:p>
        </p:txBody>
      </p:sp>
    </p:spTree>
    <p:extLst>
      <p:ext uri="{BB962C8B-B14F-4D97-AF65-F5344CB8AC3E}">
        <p14:creationId xmlns:p14="http://schemas.microsoft.com/office/powerpoint/2010/main" xmlns="" val="36141506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Phase</a:t>
            </a:r>
            <a:endParaRPr lang="en-US" dirty="0"/>
          </a:p>
        </p:txBody>
      </p:sp>
      <p:graphicFrame>
        <p:nvGraphicFramePr>
          <p:cNvPr id="3" name="Table 2"/>
          <p:cNvGraphicFramePr>
            <a:graphicFrameLocks noGrp="1"/>
          </p:cNvGraphicFramePr>
          <p:nvPr/>
        </p:nvGraphicFramePr>
        <p:xfrm>
          <a:off x="1522380" y="1828800"/>
          <a:ext cx="8001056" cy="2712720"/>
        </p:xfrm>
        <a:graphic>
          <a:graphicData uri="http://schemas.openxmlformats.org/drawingml/2006/table">
            <a:tbl>
              <a:tblPr/>
              <a:tblGrid>
                <a:gridCol w="500066"/>
                <a:gridCol w="1549737"/>
                <a:gridCol w="1125069"/>
                <a:gridCol w="858682"/>
                <a:gridCol w="1125069"/>
                <a:gridCol w="1125069"/>
                <a:gridCol w="858682"/>
                <a:gridCol w="858682"/>
              </a:tblGrid>
              <a:tr h="0">
                <a:tc rowSpan="2">
                  <a:txBody>
                    <a:bodyPr/>
                    <a:lstStyle/>
                    <a:p>
                      <a:pPr marL="0" indent="0" algn="ctr">
                        <a:spcAft>
                          <a:spcPts val="0"/>
                        </a:spcAft>
                      </a:pPr>
                      <a:r>
                        <a:rPr lang="en-US" sz="1200" b="1" dirty="0">
                          <a:solidFill>
                            <a:srgbClr val="000000"/>
                          </a:solidFill>
                          <a:latin typeface="Times New Roman"/>
                          <a:ea typeface="Times New Roman"/>
                        </a:rPr>
                        <a:t>No.</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a:spcAft>
                          <a:spcPts val="0"/>
                        </a:spcAft>
                      </a:pPr>
                      <a:r>
                        <a:rPr lang="en-US" sz="1200" b="1" dirty="0">
                          <a:solidFill>
                            <a:srgbClr val="000000"/>
                          </a:solidFill>
                          <a:latin typeface="Times New Roman"/>
                          <a:ea typeface="Times New Roman"/>
                        </a:rPr>
                        <a:t>Problem Categories</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180340" algn="ctr">
                        <a:spcAft>
                          <a:spcPts val="0"/>
                        </a:spcAft>
                      </a:pPr>
                      <a:r>
                        <a:rPr lang="en-US" sz="1000" b="1">
                          <a:solidFill>
                            <a:srgbClr val="000000"/>
                          </a:solidFill>
                          <a:latin typeface="Times New Roman"/>
                          <a:ea typeface="Times New Roman"/>
                        </a:rPr>
                        <a:t>2016</a:t>
                      </a:r>
                      <a:endParaRPr lang="en-US" sz="100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indent="180340" algn="ctr">
                        <a:spcAft>
                          <a:spcPts val="0"/>
                        </a:spcAft>
                      </a:pPr>
                      <a:r>
                        <a:rPr lang="en-US" sz="1000" b="1">
                          <a:solidFill>
                            <a:srgbClr val="000000"/>
                          </a:solidFill>
                          <a:latin typeface="Times New Roman"/>
                          <a:ea typeface="Times New Roman"/>
                        </a:rPr>
                        <a:t>2017</a:t>
                      </a:r>
                      <a:endParaRPr lang="en-US" sz="100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vMerge="1">
                  <a:txBody>
                    <a:bodyPr/>
                    <a:lstStyle/>
                    <a:p>
                      <a:endParaRPr lang="en-US"/>
                    </a:p>
                  </a:txBody>
                  <a:tcPr/>
                </a:tc>
                <a:tc vMerge="1">
                  <a:txBody>
                    <a:bodyPr/>
                    <a:lstStyle/>
                    <a:p>
                      <a:endParaRPr lang="en-US"/>
                    </a:p>
                  </a:txBody>
                  <a:tcPr/>
                </a:tc>
                <a:tc>
                  <a:txBody>
                    <a:bodyPr/>
                    <a:lstStyle/>
                    <a:p>
                      <a:pPr marL="0" indent="0" algn="ctr">
                        <a:spcAft>
                          <a:spcPts val="0"/>
                        </a:spcAft>
                      </a:pPr>
                      <a:r>
                        <a:rPr lang="en-US" sz="1200" b="1" dirty="0">
                          <a:solidFill>
                            <a:srgbClr val="000000"/>
                          </a:solidFill>
                          <a:latin typeface="Times New Roman"/>
                          <a:ea typeface="Times New Roman"/>
                        </a:rPr>
                        <a:t>∑ Entry Complaints (Opportunities)</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solidFill>
                            <a:srgbClr val="000000"/>
                          </a:solidFill>
                          <a:latin typeface="Times New Roman"/>
                          <a:ea typeface="Times New Roman"/>
                        </a:rPr>
                        <a:t>∑ complete complaints</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solidFill>
                            <a:srgbClr val="000000"/>
                          </a:solidFill>
                          <a:latin typeface="Times New Roman"/>
                          <a:ea typeface="Times New Roman"/>
                        </a:rPr>
                        <a:t>∑ Unresolved complaints (Defects)</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solidFill>
                            <a:srgbClr val="000000"/>
                          </a:solidFill>
                          <a:latin typeface="Times New Roman"/>
                          <a:ea typeface="Times New Roman"/>
                        </a:rPr>
                        <a:t>∑ Entry Complaints (Opportunities)</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solidFill>
                            <a:srgbClr val="000000"/>
                          </a:solidFill>
                          <a:latin typeface="Times New Roman"/>
                          <a:ea typeface="Times New Roman"/>
                        </a:rPr>
                        <a:t>∑ complete complaints</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solidFill>
                            <a:srgbClr val="000000"/>
                          </a:solidFill>
                          <a:latin typeface="Times New Roman"/>
                          <a:ea typeface="Times New Roman"/>
                        </a:rPr>
                        <a:t>∑ Unresolved complaints (Defects)</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80340" algn="just">
                        <a:spcAft>
                          <a:spcPts val="0"/>
                        </a:spcAft>
                      </a:pPr>
                      <a:r>
                        <a:rPr lang="en-US" sz="1200">
                          <a:solidFill>
                            <a:srgbClr val="000000"/>
                          </a:solidFill>
                          <a:latin typeface="Times New Roman"/>
                          <a:ea typeface="Times New Roman"/>
                        </a:rPr>
                        <a:t>1</a:t>
                      </a:r>
                      <a:endParaRPr lang="en-US" sz="12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just">
                        <a:spcAft>
                          <a:spcPts val="0"/>
                        </a:spcAft>
                      </a:pPr>
                      <a:r>
                        <a:rPr lang="en-US" sz="1200" dirty="0">
                          <a:solidFill>
                            <a:srgbClr val="000000"/>
                          </a:solidFill>
                          <a:latin typeface="Times New Roman"/>
                          <a:ea typeface="Times New Roman"/>
                        </a:rPr>
                        <a:t>Network</a:t>
                      </a:r>
                      <a:endParaRPr lang="en-US" sz="12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r">
                        <a:spcAft>
                          <a:spcPts val="0"/>
                        </a:spcAft>
                      </a:pPr>
                      <a:r>
                        <a:rPr lang="en-US" sz="1200">
                          <a:solidFill>
                            <a:srgbClr val="000000"/>
                          </a:solidFill>
                          <a:latin typeface="Times New Roman"/>
                          <a:ea typeface="Times New Roman"/>
                        </a:rPr>
                        <a:t>238</a:t>
                      </a:r>
                      <a:endParaRPr lang="en-US" sz="12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r">
                        <a:spcAft>
                          <a:spcPts val="0"/>
                        </a:spcAft>
                      </a:pPr>
                      <a:r>
                        <a:rPr lang="en-US" sz="1200" dirty="0">
                          <a:solidFill>
                            <a:srgbClr val="000000"/>
                          </a:solidFill>
                          <a:latin typeface="Times New Roman"/>
                          <a:ea typeface="Times New Roman"/>
                        </a:rPr>
                        <a:t>206</a:t>
                      </a:r>
                      <a:endParaRPr lang="en-US" sz="12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r">
                        <a:spcAft>
                          <a:spcPts val="0"/>
                        </a:spcAft>
                      </a:pPr>
                      <a:r>
                        <a:rPr lang="en-US" sz="1200" dirty="0">
                          <a:solidFill>
                            <a:srgbClr val="000000"/>
                          </a:solidFill>
                          <a:latin typeface="Times New Roman"/>
                          <a:ea typeface="Times New Roman"/>
                        </a:rPr>
                        <a:t>32</a:t>
                      </a:r>
                      <a:endParaRPr lang="en-US" sz="12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r">
                        <a:spcAft>
                          <a:spcPts val="0"/>
                        </a:spcAft>
                      </a:pPr>
                      <a:r>
                        <a:rPr lang="en-US" sz="1200">
                          <a:solidFill>
                            <a:srgbClr val="000000"/>
                          </a:solidFill>
                          <a:latin typeface="Times New Roman"/>
                          <a:ea typeface="Times New Roman"/>
                        </a:rPr>
                        <a:t>224</a:t>
                      </a:r>
                      <a:endParaRPr lang="en-US" sz="12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r">
                        <a:spcAft>
                          <a:spcPts val="0"/>
                        </a:spcAft>
                      </a:pPr>
                      <a:r>
                        <a:rPr lang="en-US" sz="1200">
                          <a:solidFill>
                            <a:srgbClr val="000000"/>
                          </a:solidFill>
                          <a:latin typeface="Times New Roman"/>
                          <a:ea typeface="Times New Roman"/>
                        </a:rPr>
                        <a:t>180</a:t>
                      </a:r>
                      <a:endParaRPr lang="en-US" sz="12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r">
                        <a:spcAft>
                          <a:spcPts val="0"/>
                        </a:spcAft>
                      </a:pPr>
                      <a:r>
                        <a:rPr lang="en-US" sz="1200">
                          <a:solidFill>
                            <a:srgbClr val="000000"/>
                          </a:solidFill>
                          <a:latin typeface="Times New Roman"/>
                          <a:ea typeface="Times New Roman"/>
                        </a:rPr>
                        <a:t>44</a:t>
                      </a:r>
                      <a:endParaRPr lang="en-US" sz="12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80340" algn="just">
                        <a:spcAft>
                          <a:spcPts val="0"/>
                        </a:spcAft>
                      </a:pPr>
                      <a:r>
                        <a:rPr lang="en-US" sz="1200">
                          <a:solidFill>
                            <a:srgbClr val="000000"/>
                          </a:solidFill>
                          <a:latin typeface="Times New Roman"/>
                          <a:ea typeface="Times New Roman"/>
                        </a:rPr>
                        <a:t>2</a:t>
                      </a:r>
                      <a:endParaRPr lang="en-US" sz="1200">
                        <a:latin typeface="Times New Roman"/>
                        <a:ea typeface="Times New Roman"/>
                      </a:endParaRPr>
                    </a:p>
                  </a:txBody>
                  <a:tcPr marL="68580" marR="68580" marT="0" marB="0">
                    <a:lnL>
                      <a:noFill/>
                    </a:lnL>
                    <a:lnR>
                      <a:noFill/>
                    </a:lnR>
                    <a:lnT>
                      <a:noFill/>
                    </a:lnT>
                    <a:lnB>
                      <a:noFill/>
                    </a:lnB>
                  </a:tcPr>
                </a:tc>
                <a:tc>
                  <a:txBody>
                    <a:bodyPr/>
                    <a:lstStyle/>
                    <a:p>
                      <a:pPr marL="0" indent="0" algn="just">
                        <a:spcAft>
                          <a:spcPts val="0"/>
                        </a:spcAft>
                      </a:pPr>
                      <a:r>
                        <a:rPr lang="en-US" sz="1200" dirty="0">
                          <a:solidFill>
                            <a:srgbClr val="000000"/>
                          </a:solidFill>
                          <a:latin typeface="Times New Roman"/>
                          <a:ea typeface="Times New Roman"/>
                        </a:rPr>
                        <a:t>System Integration and Application Development (SIAD)</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728</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655</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dirty="0">
                          <a:solidFill>
                            <a:srgbClr val="000000"/>
                          </a:solidFill>
                          <a:latin typeface="Times New Roman"/>
                          <a:ea typeface="Times New Roman"/>
                        </a:rPr>
                        <a:t>73</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dirty="0">
                          <a:solidFill>
                            <a:srgbClr val="000000"/>
                          </a:solidFill>
                          <a:latin typeface="Times New Roman"/>
                          <a:ea typeface="Times New Roman"/>
                        </a:rPr>
                        <a:t>643</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dirty="0">
                          <a:solidFill>
                            <a:srgbClr val="000000"/>
                          </a:solidFill>
                          <a:latin typeface="Times New Roman"/>
                          <a:ea typeface="Times New Roman"/>
                        </a:rPr>
                        <a:t>551</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92</a:t>
                      </a:r>
                      <a:endParaRPr lang="en-US" sz="1200">
                        <a:latin typeface="Times New Roman"/>
                        <a:ea typeface="Times New Roman"/>
                      </a:endParaRPr>
                    </a:p>
                  </a:txBody>
                  <a:tcPr marL="68580" marR="68580" marT="0" marB="0">
                    <a:lnL>
                      <a:noFill/>
                    </a:lnL>
                    <a:lnR>
                      <a:noFill/>
                    </a:lnR>
                    <a:lnT>
                      <a:noFill/>
                    </a:lnT>
                    <a:lnB>
                      <a:noFill/>
                    </a:lnB>
                  </a:tcPr>
                </a:tc>
              </a:tr>
              <a:tr h="0">
                <a:tc>
                  <a:txBody>
                    <a:bodyPr/>
                    <a:lstStyle/>
                    <a:p>
                      <a:pPr indent="180340" algn="just">
                        <a:spcAft>
                          <a:spcPts val="0"/>
                        </a:spcAft>
                      </a:pPr>
                      <a:r>
                        <a:rPr lang="en-US" sz="1200">
                          <a:solidFill>
                            <a:srgbClr val="000000"/>
                          </a:solidFill>
                          <a:latin typeface="Times New Roman"/>
                          <a:ea typeface="Times New Roman"/>
                        </a:rPr>
                        <a:t>3</a:t>
                      </a:r>
                      <a:endParaRPr lang="en-US" sz="1200">
                        <a:latin typeface="Times New Roman"/>
                        <a:ea typeface="Times New Roman"/>
                      </a:endParaRPr>
                    </a:p>
                  </a:txBody>
                  <a:tcPr marL="68580" marR="68580" marT="0" marB="0">
                    <a:lnL>
                      <a:noFill/>
                    </a:lnL>
                    <a:lnR>
                      <a:noFill/>
                    </a:lnR>
                    <a:lnT>
                      <a:noFill/>
                    </a:lnT>
                    <a:lnB>
                      <a:noFill/>
                    </a:lnB>
                  </a:tcPr>
                </a:tc>
                <a:tc>
                  <a:txBody>
                    <a:bodyPr/>
                    <a:lstStyle/>
                    <a:p>
                      <a:pPr marL="0" indent="0" algn="just">
                        <a:spcAft>
                          <a:spcPts val="0"/>
                        </a:spcAft>
                      </a:pPr>
                      <a:r>
                        <a:rPr lang="en-US" sz="1200" dirty="0">
                          <a:solidFill>
                            <a:srgbClr val="000000"/>
                          </a:solidFill>
                          <a:latin typeface="Times New Roman"/>
                          <a:ea typeface="Times New Roman"/>
                        </a:rPr>
                        <a:t>Data security</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314</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295</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19</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245</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dirty="0">
                          <a:solidFill>
                            <a:srgbClr val="000000"/>
                          </a:solidFill>
                          <a:latin typeface="Times New Roman"/>
                          <a:ea typeface="Times New Roman"/>
                        </a:rPr>
                        <a:t>219</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26</a:t>
                      </a:r>
                      <a:endParaRPr lang="en-US" sz="1200">
                        <a:latin typeface="Times New Roman"/>
                        <a:ea typeface="Times New Roman"/>
                      </a:endParaRPr>
                    </a:p>
                  </a:txBody>
                  <a:tcPr marL="68580" marR="68580" marT="0" marB="0">
                    <a:lnL>
                      <a:noFill/>
                    </a:lnL>
                    <a:lnR>
                      <a:noFill/>
                    </a:lnR>
                    <a:lnT>
                      <a:noFill/>
                    </a:lnT>
                    <a:lnB>
                      <a:noFill/>
                    </a:lnB>
                  </a:tcPr>
                </a:tc>
              </a:tr>
              <a:tr h="0">
                <a:tc>
                  <a:txBody>
                    <a:bodyPr/>
                    <a:lstStyle/>
                    <a:p>
                      <a:pPr indent="180340" algn="just">
                        <a:spcAft>
                          <a:spcPts val="0"/>
                        </a:spcAft>
                      </a:pPr>
                      <a:r>
                        <a:rPr lang="en-US" sz="1200">
                          <a:solidFill>
                            <a:srgbClr val="000000"/>
                          </a:solidFill>
                          <a:latin typeface="Times New Roman"/>
                          <a:ea typeface="Times New Roman"/>
                        </a:rPr>
                        <a:t>4</a:t>
                      </a:r>
                      <a:endParaRPr lang="en-US" sz="1200">
                        <a:latin typeface="Times New Roman"/>
                        <a:ea typeface="Times New Roman"/>
                      </a:endParaRPr>
                    </a:p>
                  </a:txBody>
                  <a:tcPr marL="68580" marR="68580" marT="0" marB="0">
                    <a:lnL>
                      <a:noFill/>
                    </a:lnL>
                    <a:lnR>
                      <a:noFill/>
                    </a:lnR>
                    <a:lnT>
                      <a:noFill/>
                    </a:lnT>
                    <a:lnB>
                      <a:noFill/>
                    </a:lnB>
                  </a:tcPr>
                </a:tc>
                <a:tc>
                  <a:txBody>
                    <a:bodyPr/>
                    <a:lstStyle/>
                    <a:p>
                      <a:pPr marL="0" indent="0" algn="just">
                        <a:spcAft>
                          <a:spcPts val="0"/>
                        </a:spcAft>
                      </a:pPr>
                      <a:r>
                        <a:rPr lang="en-US" sz="1200" dirty="0">
                          <a:solidFill>
                            <a:srgbClr val="000000"/>
                          </a:solidFill>
                          <a:latin typeface="Times New Roman"/>
                          <a:ea typeface="Times New Roman"/>
                        </a:rPr>
                        <a:t>Informatics branding</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3.164</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3.154</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10</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1.196</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dirty="0">
                          <a:solidFill>
                            <a:srgbClr val="000000"/>
                          </a:solidFill>
                          <a:latin typeface="Times New Roman"/>
                          <a:ea typeface="Times New Roman"/>
                        </a:rPr>
                        <a:t>1.173</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dirty="0">
                          <a:solidFill>
                            <a:srgbClr val="000000"/>
                          </a:solidFill>
                          <a:latin typeface="Times New Roman"/>
                          <a:ea typeface="Times New Roman"/>
                        </a:rPr>
                        <a:t>23</a:t>
                      </a:r>
                      <a:endParaRPr lang="en-US" sz="1200" dirty="0">
                        <a:latin typeface="Times New Roman"/>
                        <a:ea typeface="Times New Roman"/>
                      </a:endParaRPr>
                    </a:p>
                  </a:txBody>
                  <a:tcPr marL="68580" marR="68580" marT="0" marB="0">
                    <a:lnL>
                      <a:noFill/>
                    </a:lnL>
                    <a:lnR>
                      <a:noFill/>
                    </a:lnR>
                    <a:lnT>
                      <a:noFill/>
                    </a:lnT>
                    <a:lnB>
                      <a:noFill/>
                    </a:lnB>
                  </a:tcPr>
                </a:tc>
              </a:tr>
              <a:tr h="0">
                <a:tc>
                  <a:txBody>
                    <a:bodyPr/>
                    <a:lstStyle/>
                    <a:p>
                      <a:pPr indent="180340" algn="just">
                        <a:spcAft>
                          <a:spcPts val="0"/>
                        </a:spcAft>
                      </a:pPr>
                      <a:endParaRPr lang="en-US" sz="1200">
                        <a:solidFill>
                          <a:srgbClr val="000000"/>
                        </a:solidFill>
                        <a:latin typeface="Times New Roman"/>
                        <a:ea typeface="Times New Roman"/>
                      </a:endParaRPr>
                    </a:p>
                  </a:txBody>
                  <a:tcPr marL="68580" marR="68580" marT="0" marB="0">
                    <a:lnL>
                      <a:noFill/>
                    </a:lnL>
                    <a:lnR>
                      <a:noFill/>
                    </a:lnR>
                    <a:lnT>
                      <a:noFill/>
                    </a:lnT>
                    <a:lnB>
                      <a:noFill/>
                    </a:lnB>
                  </a:tcPr>
                </a:tc>
                <a:tc>
                  <a:txBody>
                    <a:bodyPr/>
                    <a:lstStyle/>
                    <a:p>
                      <a:pPr marL="0" indent="0" algn="just">
                        <a:spcAft>
                          <a:spcPts val="0"/>
                        </a:spcAft>
                      </a:pPr>
                      <a:r>
                        <a:rPr lang="en-US" sz="1200" dirty="0">
                          <a:solidFill>
                            <a:srgbClr val="000000"/>
                          </a:solidFill>
                          <a:latin typeface="Times New Roman"/>
                          <a:ea typeface="Times New Roman"/>
                        </a:rPr>
                        <a:t>Total</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4.444</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endParaRPr lang="en-US" sz="1200">
                        <a:solidFill>
                          <a:srgbClr val="000000"/>
                        </a:solidFill>
                        <a:latin typeface="Times New Roman"/>
                        <a:ea typeface="Times New Roman"/>
                      </a:endParaRPr>
                    </a:p>
                  </a:txBody>
                  <a:tcPr marL="68580" marR="68580" marT="0" marB="0">
                    <a:lnL>
                      <a:noFill/>
                    </a:lnL>
                    <a:lnR>
                      <a:noFill/>
                    </a:lnR>
                    <a:lnT>
                      <a:noFill/>
                    </a:lnT>
                    <a:lnB>
                      <a:noFill/>
                    </a:lnB>
                    <a:solidFill>
                      <a:srgbClr val="D9D9D9"/>
                    </a:solidFill>
                  </a:tcPr>
                </a:tc>
                <a:tc>
                  <a:txBody>
                    <a:bodyPr/>
                    <a:lstStyle/>
                    <a:p>
                      <a:pPr indent="180340" algn="r">
                        <a:spcAft>
                          <a:spcPts val="0"/>
                        </a:spcAft>
                      </a:pPr>
                      <a:r>
                        <a:rPr lang="en-US" sz="1200">
                          <a:solidFill>
                            <a:srgbClr val="000000"/>
                          </a:solidFill>
                          <a:latin typeface="Times New Roman"/>
                          <a:ea typeface="Times New Roman"/>
                        </a:rPr>
                        <a:t>134</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r>
                        <a:rPr lang="en-US" sz="1200">
                          <a:solidFill>
                            <a:srgbClr val="000000"/>
                          </a:solidFill>
                          <a:latin typeface="Times New Roman"/>
                          <a:ea typeface="Times New Roman"/>
                        </a:rPr>
                        <a:t>2.308</a:t>
                      </a:r>
                      <a:endParaRPr lang="en-US" sz="1200">
                        <a:latin typeface="Times New Roman"/>
                        <a:ea typeface="Times New Roman"/>
                      </a:endParaRPr>
                    </a:p>
                  </a:txBody>
                  <a:tcPr marL="68580" marR="68580" marT="0" marB="0">
                    <a:lnL>
                      <a:noFill/>
                    </a:lnL>
                    <a:lnR>
                      <a:noFill/>
                    </a:lnR>
                    <a:lnT>
                      <a:noFill/>
                    </a:lnT>
                    <a:lnB>
                      <a:noFill/>
                    </a:lnB>
                  </a:tcPr>
                </a:tc>
                <a:tc>
                  <a:txBody>
                    <a:bodyPr/>
                    <a:lstStyle/>
                    <a:p>
                      <a:pPr indent="180340" algn="r">
                        <a:spcAft>
                          <a:spcPts val="0"/>
                        </a:spcAft>
                      </a:pPr>
                      <a:endParaRPr lang="en-US" sz="1200" dirty="0">
                        <a:solidFill>
                          <a:srgbClr val="000000"/>
                        </a:solidFill>
                        <a:latin typeface="Times New Roman"/>
                        <a:ea typeface="Times New Roman"/>
                      </a:endParaRPr>
                    </a:p>
                  </a:txBody>
                  <a:tcPr marL="68580" marR="68580" marT="0" marB="0">
                    <a:lnL>
                      <a:noFill/>
                    </a:lnL>
                    <a:lnR>
                      <a:noFill/>
                    </a:lnR>
                    <a:lnT>
                      <a:noFill/>
                    </a:lnT>
                    <a:lnB>
                      <a:noFill/>
                    </a:lnB>
                    <a:solidFill>
                      <a:srgbClr val="D9D9D9"/>
                    </a:solidFill>
                  </a:tcPr>
                </a:tc>
                <a:tc>
                  <a:txBody>
                    <a:bodyPr/>
                    <a:lstStyle/>
                    <a:p>
                      <a:pPr indent="180340" algn="r">
                        <a:spcAft>
                          <a:spcPts val="0"/>
                        </a:spcAft>
                      </a:pPr>
                      <a:r>
                        <a:rPr lang="en-US" sz="1200" dirty="0">
                          <a:solidFill>
                            <a:srgbClr val="000000"/>
                          </a:solidFill>
                          <a:latin typeface="Times New Roman"/>
                          <a:ea typeface="Times New Roman"/>
                        </a:rPr>
                        <a:t>185</a:t>
                      </a:r>
                      <a:endParaRPr lang="en-US" sz="1200" dirty="0">
                        <a:latin typeface="Times New Roman"/>
                        <a:ea typeface="Times New Roman"/>
                      </a:endParaRPr>
                    </a:p>
                  </a:txBody>
                  <a:tcPr marL="68580" marR="68580" marT="0" marB="0">
                    <a:lnL>
                      <a:noFill/>
                    </a:lnL>
                    <a:lnR>
                      <a:noFill/>
                    </a:lnR>
                    <a:lnT>
                      <a:noFill/>
                    </a:lnT>
                    <a:lnB>
                      <a:noFill/>
                    </a:lnB>
                  </a:tcPr>
                </a:tc>
              </a:tr>
              <a:tr h="0">
                <a:tc>
                  <a:txBody>
                    <a:bodyPr/>
                    <a:lstStyle/>
                    <a:p>
                      <a:pPr indent="180340" algn="just">
                        <a:spcAft>
                          <a:spcPts val="0"/>
                        </a:spcAft>
                      </a:pPr>
                      <a:endParaRPr lang="en-US" sz="1200">
                        <a:solidFill>
                          <a:srgbClr val="000000"/>
                        </a:solidFill>
                        <a:latin typeface="Times New Roman"/>
                        <a:ea typeface="Times New Roman"/>
                      </a:endParaRPr>
                    </a:p>
                  </a:txBody>
                  <a:tcPr marL="68580" marR="68580" marT="0" marB="0">
                    <a:lnL>
                      <a:noFill/>
                    </a:lnL>
                    <a:lnR>
                      <a:noFill/>
                    </a:lnR>
                    <a:lnT>
                      <a:noFill/>
                    </a:lnT>
                    <a:lnB>
                      <a:noFill/>
                    </a:lnB>
                  </a:tcPr>
                </a:tc>
                <a:tc>
                  <a:txBody>
                    <a:bodyPr/>
                    <a:lstStyle/>
                    <a:p>
                      <a:pPr marL="0" indent="0" algn="just">
                        <a:spcAft>
                          <a:spcPts val="0"/>
                        </a:spcAft>
                      </a:pPr>
                      <a:r>
                        <a:rPr lang="en-US" sz="1200" dirty="0">
                          <a:solidFill>
                            <a:srgbClr val="000000"/>
                          </a:solidFill>
                          <a:latin typeface="Times New Roman"/>
                          <a:ea typeface="Times New Roman"/>
                        </a:rPr>
                        <a:t>DPMO</a:t>
                      </a:r>
                      <a:endParaRPr lang="en-US" sz="1200" dirty="0">
                        <a:latin typeface="Times New Roman"/>
                        <a:ea typeface="Times New Roman"/>
                      </a:endParaRPr>
                    </a:p>
                  </a:txBody>
                  <a:tcPr marL="68580" marR="68580" marT="0" marB="0">
                    <a:lnL>
                      <a:noFill/>
                    </a:lnL>
                    <a:lnR>
                      <a:noFill/>
                    </a:lnR>
                    <a:lnT>
                      <a:noFill/>
                    </a:lnT>
                    <a:lnB>
                      <a:noFill/>
                    </a:lnB>
                  </a:tcPr>
                </a:tc>
                <a:tc gridSpan="3">
                  <a:txBody>
                    <a:bodyPr/>
                    <a:lstStyle/>
                    <a:p>
                      <a:pPr indent="180340" algn="r">
                        <a:spcAft>
                          <a:spcPts val="0"/>
                        </a:spcAft>
                      </a:pPr>
                      <a:r>
                        <a:rPr lang="en-US" sz="1200">
                          <a:solidFill>
                            <a:srgbClr val="000000"/>
                          </a:solidFill>
                          <a:latin typeface="Times New Roman"/>
                          <a:ea typeface="Times New Roman"/>
                        </a:rPr>
                        <a:t>30.153,015</a:t>
                      </a:r>
                      <a:endParaRPr lang="en-US" sz="1200">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gridSpan="3">
                  <a:txBody>
                    <a:bodyPr/>
                    <a:lstStyle/>
                    <a:p>
                      <a:pPr indent="180340" algn="r">
                        <a:spcAft>
                          <a:spcPts val="0"/>
                        </a:spcAft>
                      </a:pPr>
                      <a:r>
                        <a:rPr lang="en-US" sz="1200" dirty="0">
                          <a:solidFill>
                            <a:srgbClr val="000000"/>
                          </a:solidFill>
                          <a:latin typeface="Times New Roman"/>
                          <a:ea typeface="Times New Roman"/>
                        </a:rPr>
                        <a:t>80.155,979</a:t>
                      </a:r>
                      <a:endParaRPr lang="en-US" sz="1200" dirty="0">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r>
              <a:tr h="0">
                <a:tc>
                  <a:txBody>
                    <a:bodyPr/>
                    <a:lstStyle/>
                    <a:p>
                      <a:pPr indent="180340" algn="just">
                        <a:spcAft>
                          <a:spcPts val="0"/>
                        </a:spcAft>
                      </a:pPr>
                      <a:endParaRPr lang="en-US" sz="1200">
                        <a:solidFill>
                          <a:srgbClr val="000000"/>
                        </a:solidFill>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n-US" sz="1200" dirty="0">
                          <a:solidFill>
                            <a:srgbClr val="000000"/>
                          </a:solidFill>
                          <a:latin typeface="Times New Roman"/>
                          <a:ea typeface="Times New Roman"/>
                        </a:rPr>
                        <a:t>Sigma Level</a:t>
                      </a:r>
                      <a:endParaRPr lang="en-US" sz="12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gridSpan="3">
                  <a:txBody>
                    <a:bodyPr/>
                    <a:lstStyle/>
                    <a:p>
                      <a:pPr indent="180340" algn="r">
                        <a:spcAft>
                          <a:spcPts val="0"/>
                        </a:spcAft>
                      </a:pPr>
                      <a:r>
                        <a:rPr lang="en-US" sz="1200">
                          <a:solidFill>
                            <a:srgbClr val="000000"/>
                          </a:solidFill>
                          <a:latin typeface="Times New Roman"/>
                          <a:ea typeface="Times New Roman"/>
                        </a:rPr>
                        <a:t>3,37855</a:t>
                      </a:r>
                      <a:endParaRPr lang="en-US" sz="12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indent="180340" algn="r">
                        <a:spcAft>
                          <a:spcPts val="0"/>
                        </a:spcAft>
                      </a:pPr>
                      <a:r>
                        <a:rPr lang="en-US" sz="1200" dirty="0">
                          <a:solidFill>
                            <a:srgbClr val="000000"/>
                          </a:solidFill>
                          <a:latin typeface="Times New Roman"/>
                          <a:ea typeface="Times New Roman"/>
                        </a:rPr>
                        <a:t>2,904023</a:t>
                      </a:r>
                      <a:endParaRPr lang="en-US" sz="12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4" name="TextBox 3"/>
          <p:cNvSpPr txBox="1"/>
          <p:nvPr/>
        </p:nvSpPr>
        <p:spPr>
          <a:xfrm>
            <a:off x="1522380" y="4714884"/>
            <a:ext cx="4440639" cy="307777"/>
          </a:xfrm>
          <a:prstGeom prst="rect">
            <a:avLst/>
          </a:prstGeom>
          <a:noFill/>
        </p:spPr>
        <p:txBody>
          <a:bodyPr wrap="none" rtlCol="0">
            <a:spAutoFit/>
          </a:bodyPr>
          <a:lstStyle/>
          <a:p>
            <a:r>
              <a:rPr lang="en-US" sz="1400" b="1" dirty="0" smtClean="0"/>
              <a:t>Data source : complaint reports from 2016 to 2017</a:t>
            </a:r>
            <a:endParaRPr lang="en-US" sz="1400" b="1" dirty="0"/>
          </a:p>
        </p:txBody>
      </p:sp>
      <p:sp>
        <p:nvSpPr>
          <p:cNvPr id="26626" name="Rectangle 2"/>
          <p:cNvSpPr>
            <a:spLocks noChangeArrowheads="1"/>
          </p:cNvSpPr>
          <p:nvPr/>
        </p:nvSpPr>
        <p:spPr bwMode="auto">
          <a:xfrm>
            <a:off x="0" y="0"/>
            <a:ext cx="12188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380165" y="4929198"/>
            <a:ext cx="4572032" cy="722851"/>
          </a:xfrm>
          <a:prstGeom prst="rect">
            <a:avLst/>
          </a:prstGeom>
          <a:noFill/>
        </p:spPr>
      </p:pic>
      <p:pic>
        <p:nvPicPr>
          <p:cNvPr id="7" name="Picture 6"/>
          <p:cNvPicPr/>
          <p:nvPr/>
        </p:nvPicPr>
        <p:blipFill>
          <a:blip r:embed="rId3"/>
          <a:srcRect l="41347" t="26945" r="42557" b="26926"/>
          <a:stretch>
            <a:fillRect/>
          </a:stretch>
        </p:blipFill>
        <p:spPr bwMode="auto">
          <a:xfrm>
            <a:off x="9737750" y="357166"/>
            <a:ext cx="2071702" cy="3571900"/>
          </a:xfrm>
          <a:prstGeom prst="rect">
            <a:avLst/>
          </a:prstGeom>
          <a:noFill/>
          <a:ln w="9525">
            <a:noFill/>
            <a:miter lim="800000"/>
            <a:headEnd/>
            <a:tailEnd/>
          </a:ln>
        </p:spPr>
      </p:pic>
    </p:spTree>
    <p:extLst>
      <p:ext uri="{BB962C8B-B14F-4D97-AF65-F5344CB8AC3E}">
        <p14:creationId xmlns:p14="http://schemas.microsoft.com/office/powerpoint/2010/main" xmlns="" val="34017868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314" y="1000108"/>
            <a:ext cx="3293422" cy="619108"/>
          </a:xfrm>
        </p:spPr>
        <p:txBody>
          <a:bodyPr/>
          <a:lstStyle/>
          <a:p>
            <a:r>
              <a:rPr lang="en-US" b="1" dirty="0" smtClean="0"/>
              <a:t>Pareto Chart</a:t>
            </a:r>
            <a:endParaRPr lang="en-US" b="1" dirty="0"/>
          </a:p>
        </p:txBody>
      </p:sp>
      <p:sp>
        <p:nvSpPr>
          <p:cNvPr id="10" name="Text Placeholder 9"/>
          <p:cNvSpPr>
            <a:spLocks noGrp="1"/>
          </p:cNvSpPr>
          <p:nvPr>
            <p:ph type="body" sz="half" idx="2"/>
          </p:nvPr>
        </p:nvSpPr>
        <p:spPr>
          <a:xfrm>
            <a:off x="1074240" y="2500306"/>
            <a:ext cx="3293422" cy="2571768"/>
          </a:xfrm>
        </p:spPr>
        <p:txBody>
          <a:bodyPr/>
          <a:lstStyle/>
          <a:p>
            <a:r>
              <a:rPr lang="en-US" dirty="0" smtClean="0"/>
              <a:t>Based on the 80/20 </a:t>
            </a:r>
            <a:r>
              <a:rPr lang="en-US" dirty="0" smtClean="0"/>
              <a:t>Pareto principle[32], as many as 80% of the help-desk problems came from the SIAD and network categories (shown by line diagram), resulting in low quality of help-desk services. </a:t>
            </a:r>
            <a:endParaRPr lang="en-US" dirty="0"/>
          </a:p>
        </p:txBody>
      </p:sp>
      <p:pic>
        <p:nvPicPr>
          <p:cNvPr id="5" name="Picture 4"/>
          <p:cNvPicPr/>
          <p:nvPr/>
        </p:nvPicPr>
        <p:blipFill>
          <a:blip r:embed="rId2"/>
          <a:srcRect l="25000" t="46464" r="35466" b="10492"/>
          <a:stretch>
            <a:fillRect/>
          </a:stretch>
        </p:blipFill>
        <p:spPr bwMode="auto">
          <a:xfrm>
            <a:off x="4951404" y="1357298"/>
            <a:ext cx="6786610" cy="4643470"/>
          </a:xfrm>
          <a:prstGeom prst="rect">
            <a:avLst/>
          </a:prstGeom>
          <a:noFill/>
          <a:ln w="9525">
            <a:solidFill>
              <a:schemeClr val="tx1"/>
            </a:solidFill>
            <a:miter lim="800000"/>
            <a:headEnd/>
            <a:tailEnd/>
          </a:ln>
        </p:spPr>
      </p:pic>
    </p:spTree>
    <p:extLst>
      <p:ext uri="{BB962C8B-B14F-4D97-AF65-F5344CB8AC3E}">
        <p14:creationId xmlns:p14="http://schemas.microsoft.com/office/powerpoint/2010/main" xmlns="" val="39412854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Fishbone Diagram</a:t>
            </a:r>
            <a:endParaRPr lang="en-US" dirty="0"/>
          </a:p>
        </p:txBody>
      </p:sp>
      <p:sp>
        <p:nvSpPr>
          <p:cNvPr id="27650" name="Rectangle 2"/>
          <p:cNvSpPr>
            <a:spLocks noChangeArrowheads="1"/>
          </p:cNvSpPr>
          <p:nvPr/>
        </p:nvSpPr>
        <p:spPr bwMode="auto">
          <a:xfrm>
            <a:off x="0" y="0"/>
            <a:ext cx="12188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649" name="Object 1"/>
          <p:cNvGraphicFramePr>
            <a:graphicFrameLocks noChangeAspect="1"/>
          </p:cNvGraphicFramePr>
          <p:nvPr/>
        </p:nvGraphicFramePr>
        <p:xfrm>
          <a:off x="2879702" y="1500174"/>
          <a:ext cx="7358114" cy="4830518"/>
        </p:xfrm>
        <a:graphic>
          <a:graphicData uri="http://schemas.openxmlformats.org/presentationml/2006/ole">
            <p:oleObj spid="_x0000_s27649" name="Visio" r:id="rId3" imgW="8854740" imgH="5823407" progId="Visio.Drawing.11">
              <p:embed/>
            </p:oleObj>
          </a:graphicData>
        </a:graphic>
      </p:graphicFrame>
    </p:spTree>
    <p:extLst>
      <p:ext uri="{BB962C8B-B14F-4D97-AF65-F5344CB8AC3E}">
        <p14:creationId xmlns:p14="http://schemas.microsoft.com/office/powerpoint/2010/main" xmlns="" val="34017868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Phase</a:t>
            </a:r>
            <a:endParaRPr lang="en-US" dirty="0"/>
          </a:p>
        </p:txBody>
      </p:sp>
      <p:sp>
        <p:nvSpPr>
          <p:cNvPr id="3" name="TextBox 2"/>
          <p:cNvSpPr txBox="1"/>
          <p:nvPr/>
        </p:nvSpPr>
        <p:spPr>
          <a:xfrm>
            <a:off x="1522380" y="1643050"/>
            <a:ext cx="184731" cy="369332"/>
          </a:xfrm>
          <a:prstGeom prst="rect">
            <a:avLst/>
          </a:prstGeom>
          <a:noFill/>
        </p:spPr>
        <p:txBody>
          <a:bodyPr wrap="none" rtlCol="0">
            <a:spAutoFit/>
          </a:bodyPr>
          <a:lstStyle/>
          <a:p>
            <a:endParaRPr lang="en-US" dirty="0"/>
          </a:p>
        </p:txBody>
      </p:sp>
      <p:sp>
        <p:nvSpPr>
          <p:cNvPr id="4" name="TextBox 3"/>
          <p:cNvSpPr txBox="1"/>
          <p:nvPr/>
        </p:nvSpPr>
        <p:spPr>
          <a:xfrm>
            <a:off x="1308066" y="1785926"/>
            <a:ext cx="10072758" cy="3970318"/>
          </a:xfrm>
          <a:prstGeom prst="rect">
            <a:avLst/>
          </a:prstGeom>
          <a:noFill/>
        </p:spPr>
        <p:txBody>
          <a:bodyPr wrap="square" rtlCol="0">
            <a:spAutoFit/>
          </a:bodyPr>
          <a:lstStyle/>
          <a:p>
            <a:pPr marL="360363" indent="-360363">
              <a:buFont typeface="Wingdings" pitchFamily="2" charset="2"/>
              <a:buChar char="q"/>
              <a:tabLst>
                <a:tab pos="360363" algn="l"/>
              </a:tabLst>
            </a:pPr>
            <a:r>
              <a:rPr lang="en-US" dirty="0" smtClean="0"/>
              <a:t>The </a:t>
            </a:r>
            <a:r>
              <a:rPr lang="en-US" dirty="0" smtClean="0"/>
              <a:t>procedure factor is analyzed using the COBIT5 reference because the IT/IS department will install a new system in the future</a:t>
            </a:r>
            <a:r>
              <a:rPr lang="en-US" dirty="0" smtClean="0"/>
              <a:t>.</a:t>
            </a:r>
          </a:p>
          <a:p>
            <a:pPr marL="360363" indent="-360363">
              <a:buFont typeface="Wingdings" pitchFamily="2" charset="2"/>
              <a:buChar char="q"/>
              <a:tabLst>
                <a:tab pos="360363" algn="l"/>
              </a:tabLst>
            </a:pPr>
            <a:r>
              <a:rPr lang="en-US" dirty="0" smtClean="0"/>
              <a:t> </a:t>
            </a:r>
            <a:r>
              <a:rPr lang="en-US" dirty="0" smtClean="0"/>
              <a:t>It caused a re-adjustment of the standard operational procedure in the Public Relations Information Support, Help-desk Information Management, and Help-desk Services</a:t>
            </a:r>
            <a:r>
              <a:rPr lang="en-US" dirty="0" smtClean="0"/>
              <a:t>.</a:t>
            </a:r>
          </a:p>
          <a:p>
            <a:pPr marL="360363" indent="-360363">
              <a:buFont typeface="Wingdings" pitchFamily="2" charset="2"/>
              <a:buChar char="q"/>
              <a:tabLst>
                <a:tab pos="360363" algn="l"/>
              </a:tabLst>
            </a:pPr>
            <a:r>
              <a:rPr lang="en-US" dirty="0" smtClean="0"/>
              <a:t>Adjustments are made by comparing activities in the DSS02 Manage Service Requests and Incident and DSS03 Manage Problem in COBIT </a:t>
            </a:r>
            <a:r>
              <a:rPr lang="en-US" dirty="0" smtClean="0"/>
              <a:t>5.</a:t>
            </a:r>
          </a:p>
          <a:p>
            <a:pPr marL="360363" indent="-360363">
              <a:buFont typeface="Wingdings" pitchFamily="2" charset="2"/>
              <a:buChar char="q"/>
              <a:tabLst>
                <a:tab pos="360363" algn="l"/>
              </a:tabLst>
            </a:pPr>
            <a:r>
              <a:rPr lang="en-US" dirty="0" smtClean="0"/>
              <a:t>Here </a:t>
            </a:r>
            <a:r>
              <a:rPr lang="en-US" dirty="0" smtClean="0"/>
              <a:t>are some activities that do not yet have a standard operational procedure:</a:t>
            </a:r>
          </a:p>
          <a:p>
            <a:pPr marL="623888" lvl="0" indent="-263525">
              <a:buFont typeface="Wingdings" pitchFamily="2" charset="2"/>
              <a:buChar char="ü"/>
              <a:tabLst>
                <a:tab pos="623888" algn="l"/>
              </a:tabLst>
            </a:pPr>
            <a:r>
              <a:rPr lang="en-US" dirty="0" smtClean="0"/>
              <a:t>Sub </a:t>
            </a:r>
            <a:r>
              <a:rPr lang="en-US" dirty="0" smtClean="0"/>
              <a:t>Domain DSS02.07: Compile reports periodically, provide online data control, and perform obligations analysis of incidents that occur to develop a plan for service </a:t>
            </a:r>
            <a:r>
              <a:rPr lang="en-US" dirty="0" smtClean="0"/>
              <a:t>improvement.</a:t>
            </a:r>
          </a:p>
          <a:p>
            <a:pPr marL="623888" lvl="0" indent="-263525">
              <a:buFont typeface="Wingdings" pitchFamily="2" charset="2"/>
              <a:buChar char="ü"/>
              <a:tabLst>
                <a:tab pos="623888" algn="l"/>
              </a:tabLst>
            </a:pPr>
            <a:r>
              <a:rPr lang="en-US" dirty="0" smtClean="0"/>
              <a:t>Sub </a:t>
            </a:r>
            <a:r>
              <a:rPr lang="en-US" dirty="0" smtClean="0"/>
              <a:t>Domain DSS03.02: Identify the problem based on recorded incidents in the </a:t>
            </a:r>
            <a:r>
              <a:rPr lang="en-US" dirty="0" smtClean="0"/>
              <a:t>database.</a:t>
            </a:r>
          </a:p>
          <a:p>
            <a:pPr marL="623888" lvl="0" indent="-263525">
              <a:buFont typeface="Wingdings" pitchFamily="2" charset="2"/>
              <a:buChar char="ü"/>
              <a:tabLst>
                <a:tab pos="623888" algn="l"/>
              </a:tabLst>
            </a:pPr>
            <a:r>
              <a:rPr lang="en-US" dirty="0" smtClean="0"/>
              <a:t>Sub </a:t>
            </a:r>
            <a:r>
              <a:rPr lang="en-US" dirty="0" smtClean="0"/>
              <a:t>Domain DSS03.03: Record known root causes of incidents into the </a:t>
            </a:r>
            <a:r>
              <a:rPr lang="en-US" dirty="0" smtClean="0"/>
              <a:t>database.</a:t>
            </a:r>
          </a:p>
          <a:p>
            <a:pPr marL="623888" lvl="0" indent="-263525">
              <a:buFont typeface="Wingdings" pitchFamily="2" charset="2"/>
              <a:buChar char="ü"/>
              <a:tabLst>
                <a:tab pos="623888" algn="l"/>
              </a:tabLst>
            </a:pPr>
            <a:r>
              <a:rPr lang="en-US" dirty="0" smtClean="0"/>
              <a:t>Sub </a:t>
            </a:r>
            <a:r>
              <a:rPr lang="en-US" dirty="0" smtClean="0"/>
              <a:t>Domain DSS03.04: Monitor the effect of problems on the service, and review the problem-solving approach.</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Phase</a:t>
            </a:r>
            <a:endParaRPr lang="en-US" dirty="0"/>
          </a:p>
        </p:txBody>
      </p:sp>
      <p:sp>
        <p:nvSpPr>
          <p:cNvPr id="3" name="TextBox 2"/>
          <p:cNvSpPr txBox="1"/>
          <p:nvPr/>
        </p:nvSpPr>
        <p:spPr>
          <a:xfrm>
            <a:off x="1665256" y="1714488"/>
            <a:ext cx="9787006" cy="1477328"/>
          </a:xfrm>
          <a:prstGeom prst="rect">
            <a:avLst/>
          </a:prstGeom>
          <a:noFill/>
        </p:spPr>
        <p:txBody>
          <a:bodyPr wrap="square" rtlCol="0">
            <a:spAutoFit/>
          </a:bodyPr>
          <a:lstStyle/>
          <a:p>
            <a:pPr marL="360363" indent="-360363">
              <a:buFont typeface="Wingdings" pitchFamily="2" charset="2"/>
              <a:buChar char="v"/>
              <a:tabLst>
                <a:tab pos="360363" algn="l"/>
              </a:tabLst>
            </a:pPr>
            <a:r>
              <a:rPr lang="en-US" dirty="0" smtClean="0"/>
              <a:t>Service improvement are </a:t>
            </a:r>
            <a:r>
              <a:rPr lang="en-US" dirty="0" smtClean="0"/>
              <a:t>formulated based on the Pareto chart and the Fishbone </a:t>
            </a:r>
            <a:r>
              <a:rPr lang="en-US" dirty="0" smtClean="0"/>
              <a:t>diagrams</a:t>
            </a:r>
          </a:p>
          <a:p>
            <a:pPr marL="360363" indent="-360363">
              <a:buFont typeface="Wingdings" pitchFamily="2" charset="2"/>
              <a:buChar char="v"/>
              <a:tabLst>
                <a:tab pos="360363" algn="l"/>
              </a:tabLst>
            </a:pPr>
            <a:r>
              <a:rPr lang="en-US" dirty="0" smtClean="0"/>
              <a:t>While for the technology itself, a new system is currently being developed</a:t>
            </a:r>
            <a:r>
              <a:rPr lang="en-US" dirty="0" smtClean="0"/>
              <a:t>.</a:t>
            </a:r>
          </a:p>
          <a:p>
            <a:pPr marL="360363" indent="-360363">
              <a:buFont typeface="Wingdings" pitchFamily="2" charset="2"/>
              <a:buChar char="v"/>
              <a:tabLst>
                <a:tab pos="360363" algn="l"/>
              </a:tabLst>
            </a:pPr>
            <a:r>
              <a:rPr lang="en-US" dirty="0" smtClean="0"/>
              <a:t>The COBIT 5 framework is used as a reference for compiling new suggested standard operational procedure, especially DSS02 Manage Service Requests and Incidents and DSS03 Manage Problems.</a:t>
            </a:r>
            <a:endParaRPr lang="en-US" dirty="0" smtClean="0"/>
          </a:p>
        </p:txBody>
      </p:sp>
      <p:graphicFrame>
        <p:nvGraphicFramePr>
          <p:cNvPr id="4" name="Table 3"/>
          <p:cNvGraphicFramePr>
            <a:graphicFrameLocks noGrp="1"/>
          </p:cNvGraphicFramePr>
          <p:nvPr/>
        </p:nvGraphicFramePr>
        <p:xfrm>
          <a:off x="1879570" y="3385196"/>
          <a:ext cx="7286675" cy="1432560"/>
        </p:xfrm>
        <a:graphic>
          <a:graphicData uri="http://schemas.openxmlformats.org/drawingml/2006/table">
            <a:tbl>
              <a:tblPr/>
              <a:tblGrid>
                <a:gridCol w="481974"/>
                <a:gridCol w="2150630"/>
                <a:gridCol w="2237714"/>
                <a:gridCol w="329075"/>
                <a:gridCol w="394891"/>
                <a:gridCol w="329075"/>
                <a:gridCol w="394891"/>
                <a:gridCol w="385491"/>
                <a:gridCol w="297183"/>
                <a:gridCol w="285751"/>
              </a:tblGrid>
              <a:tr h="0">
                <a:tc rowSpan="2">
                  <a:txBody>
                    <a:bodyPr/>
                    <a:lstStyle/>
                    <a:p>
                      <a:pPr marL="0" indent="0" algn="ctr">
                        <a:spcAft>
                          <a:spcPts val="0"/>
                        </a:spcAft>
                      </a:pPr>
                      <a:r>
                        <a:rPr lang="en-US" sz="1200" b="1" dirty="0">
                          <a:latin typeface="Times New Roman"/>
                          <a:ea typeface="Times New Roman"/>
                        </a:rPr>
                        <a:t>No.</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80340" algn="ctr">
                        <a:spcAft>
                          <a:spcPts val="0"/>
                        </a:spcAft>
                      </a:pPr>
                      <a:r>
                        <a:rPr lang="en-US" sz="1200" b="1" dirty="0">
                          <a:latin typeface="Times New Roman"/>
                          <a:ea typeface="Times New Roman"/>
                        </a:rPr>
                        <a:t>Actor role based on COBIT 5</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80340" algn="ctr">
                        <a:spcAft>
                          <a:spcPts val="0"/>
                        </a:spcAft>
                      </a:pPr>
                      <a:r>
                        <a:rPr lang="en-US" sz="1200" b="1">
                          <a:latin typeface="Times New Roman"/>
                          <a:ea typeface="Times New Roman"/>
                        </a:rPr>
                        <a:t>Organizational structure</a:t>
                      </a:r>
                      <a:endParaRPr lang="en-US" sz="120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indent="180340" algn="ctr">
                        <a:spcAft>
                          <a:spcPts val="0"/>
                        </a:spcAft>
                      </a:pPr>
                      <a:r>
                        <a:rPr lang="en-US" sz="1000" b="1">
                          <a:latin typeface="Times New Roman"/>
                          <a:ea typeface="Times New Roman"/>
                        </a:rPr>
                        <a:t>RACI DSS02</a:t>
                      </a:r>
                      <a:endParaRPr lang="en-US" sz="100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indent="0" algn="ctr">
                        <a:spcAft>
                          <a:spcPts val="0"/>
                        </a:spcAft>
                      </a:pPr>
                      <a:r>
                        <a:rPr lang="en-US" sz="1200" b="1" dirty="0">
                          <a:latin typeface="Times New Roman"/>
                          <a:ea typeface="Times New Roman"/>
                        </a:rPr>
                        <a:t>01</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latin typeface="Times New Roman"/>
                          <a:ea typeface="Times New Roman"/>
                        </a:rPr>
                        <a:t>02</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latin typeface="Times New Roman"/>
                          <a:ea typeface="Times New Roman"/>
                        </a:rPr>
                        <a:t>03</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latin typeface="Times New Roman"/>
                          <a:ea typeface="Times New Roman"/>
                        </a:rPr>
                        <a:t>04</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41275" algn="ctr">
                        <a:spcAft>
                          <a:spcPts val="0"/>
                        </a:spcAft>
                      </a:pPr>
                      <a:r>
                        <a:rPr lang="en-US" sz="1200" b="1" dirty="0">
                          <a:latin typeface="Times New Roman"/>
                          <a:ea typeface="Times New Roman"/>
                        </a:rPr>
                        <a:t>05</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latin typeface="Times New Roman"/>
                          <a:ea typeface="Times New Roman"/>
                        </a:rPr>
                        <a:t>06</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b="1" dirty="0">
                          <a:latin typeface="Times New Roman"/>
                          <a:ea typeface="Times New Roman"/>
                        </a:rPr>
                        <a:t>07</a:t>
                      </a:r>
                      <a:endParaRPr lang="en-US" sz="1200" dirty="0">
                        <a:latin typeface="Times New Roman"/>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80340" algn="just">
                        <a:spcAft>
                          <a:spcPts val="0"/>
                        </a:spcAft>
                      </a:pPr>
                      <a:r>
                        <a:rPr lang="en-US" sz="12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just">
                        <a:spcAft>
                          <a:spcPts val="0"/>
                        </a:spcAft>
                      </a:pPr>
                      <a:r>
                        <a:rPr lang="en-US" sz="1200" i="1" dirty="0">
                          <a:latin typeface="Times New Roman"/>
                          <a:ea typeface="Times New Roman"/>
                        </a:rPr>
                        <a:t>Business Process Owners</a:t>
                      </a:r>
                      <a:endParaRPr lang="en-US" sz="12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just">
                        <a:spcAft>
                          <a:spcPts val="0"/>
                        </a:spcAft>
                      </a:pPr>
                      <a:r>
                        <a:rPr lang="en-US" sz="1200" dirty="0">
                          <a:latin typeface="Times New Roman"/>
                          <a:ea typeface="Times New Roman"/>
                        </a:rPr>
                        <a:t>Director</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ctr">
                        <a:spcAft>
                          <a:spcPts val="0"/>
                        </a:spcAft>
                      </a:pPr>
                      <a:r>
                        <a:rPr lang="en-US" sz="1200" dirty="0">
                          <a:latin typeface="Times New Roman"/>
                          <a:ea typeface="Times New Roman"/>
                        </a:rPr>
                        <a:t>C</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ctr">
                        <a:spcAft>
                          <a:spcPts val="0"/>
                        </a:spcAft>
                      </a:pPr>
                      <a:r>
                        <a:rPr lang="en-US" sz="1200" dirty="0">
                          <a:latin typeface="Times New Roman"/>
                          <a:ea typeface="Times New Roman"/>
                        </a:rPr>
                        <a:t>I</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ctr">
                        <a:spcAft>
                          <a:spcPts val="0"/>
                        </a:spcAft>
                      </a:pPr>
                      <a:r>
                        <a:rPr lang="en-US" sz="1200" dirty="0">
                          <a:latin typeface="Times New Roman"/>
                          <a:ea typeface="Times New Roman"/>
                        </a:rPr>
                        <a:t>I</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0" algn="ctr">
                        <a:spcAft>
                          <a:spcPts val="0"/>
                        </a:spcAft>
                      </a:pPr>
                      <a:r>
                        <a:rPr lang="en-US" sz="1200" dirty="0">
                          <a:latin typeface="Times New Roman"/>
                          <a:ea typeface="Times New Roman"/>
                        </a:rPr>
                        <a:t>I</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indent="-26988" algn="ctr">
                        <a:spcAft>
                          <a:spcPts val="0"/>
                        </a:spcAft>
                      </a:pPr>
                      <a:r>
                        <a:rPr lang="en-US" sz="1200" dirty="0">
                          <a:latin typeface="Times New Roman"/>
                          <a:ea typeface="Times New Roman"/>
                        </a:rPr>
                        <a:t>I</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80340" algn="just">
                        <a:spcAft>
                          <a:spcPts val="0"/>
                        </a:spcAft>
                      </a:pPr>
                      <a:r>
                        <a:rPr lang="en-US" sz="1200">
                          <a:latin typeface="Times New Roman"/>
                          <a:ea typeface="Times New Roman"/>
                        </a:rPr>
                        <a:t>2.</a:t>
                      </a:r>
                    </a:p>
                  </a:txBody>
                  <a:tcPr marL="68580" marR="68580" marT="0" marB="0">
                    <a:lnL>
                      <a:noFill/>
                    </a:lnL>
                    <a:lnR>
                      <a:noFill/>
                    </a:lnR>
                    <a:lnT>
                      <a:noFill/>
                    </a:lnT>
                    <a:lnB>
                      <a:noFill/>
                    </a:lnB>
                  </a:tcPr>
                </a:tc>
                <a:tc>
                  <a:txBody>
                    <a:bodyPr/>
                    <a:lstStyle/>
                    <a:p>
                      <a:pPr marL="0" indent="0" algn="just">
                        <a:spcAft>
                          <a:spcPts val="0"/>
                        </a:spcAft>
                      </a:pPr>
                      <a:r>
                        <a:rPr lang="en-US" sz="1200" i="1" dirty="0">
                          <a:latin typeface="Times New Roman"/>
                          <a:ea typeface="Times New Roman"/>
                        </a:rPr>
                        <a:t>Head of Development</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just">
                        <a:spcAft>
                          <a:spcPts val="0"/>
                        </a:spcAft>
                      </a:pPr>
                      <a:r>
                        <a:rPr lang="en-US" sz="1200" dirty="0" err="1">
                          <a:latin typeface="Times New Roman"/>
                          <a:ea typeface="Times New Roman"/>
                        </a:rPr>
                        <a:t>KaSubditPengembangan</a:t>
                      </a:r>
                      <a:r>
                        <a:rPr lang="en-US" sz="1200" dirty="0">
                          <a:latin typeface="Times New Roman"/>
                          <a:ea typeface="Times New Roman"/>
                        </a:rPr>
                        <a:t> SI</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c>
                  <a:txBody>
                    <a:bodyPr/>
                    <a:lstStyle/>
                    <a:p>
                      <a:pPr indent="180340" algn="ctr">
                        <a:spcAft>
                          <a:spcPts val="0"/>
                        </a:spcAft>
                      </a:pPr>
                      <a:endParaRPr lang="en-US" sz="1200">
                        <a:latin typeface="Times New Roman"/>
                        <a:ea typeface="Times New Roman"/>
                      </a:endParaRP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C</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I</a:t>
                      </a:r>
                    </a:p>
                  </a:txBody>
                  <a:tcPr marL="68580" marR="68580" marT="0" marB="0">
                    <a:lnL>
                      <a:noFill/>
                    </a:lnL>
                    <a:lnR>
                      <a:noFill/>
                    </a:lnR>
                    <a:lnT>
                      <a:noFill/>
                    </a:lnT>
                    <a:lnB>
                      <a:noFill/>
                    </a:lnB>
                  </a:tcPr>
                </a:tc>
                <a:tc>
                  <a:txBody>
                    <a:bodyPr/>
                    <a:lstStyle/>
                    <a:p>
                      <a:pPr marL="0" indent="-26988" algn="ctr">
                        <a:spcAft>
                          <a:spcPts val="0"/>
                        </a:spcAft>
                      </a:pPr>
                      <a:r>
                        <a:rPr lang="en-US" sz="1200" dirty="0">
                          <a:latin typeface="Times New Roman"/>
                          <a:ea typeface="Times New Roman"/>
                        </a:rPr>
                        <a:t>I</a:t>
                      </a:r>
                    </a:p>
                  </a:txBody>
                  <a:tcPr marL="68580" marR="68580" marT="0" marB="0">
                    <a:lnL>
                      <a:noFill/>
                    </a:lnL>
                    <a:lnR>
                      <a:noFill/>
                    </a:lnR>
                    <a:lnT>
                      <a:noFill/>
                    </a:lnT>
                    <a:lnB>
                      <a:noFill/>
                    </a:lnB>
                  </a:tcPr>
                </a:tc>
              </a:tr>
              <a:tr h="0">
                <a:tc>
                  <a:txBody>
                    <a:bodyPr/>
                    <a:lstStyle/>
                    <a:p>
                      <a:pPr indent="180340" algn="just">
                        <a:spcAft>
                          <a:spcPts val="0"/>
                        </a:spcAft>
                      </a:pPr>
                      <a:r>
                        <a:rPr lang="en-US" sz="1200">
                          <a:latin typeface="Times New Roman"/>
                          <a:ea typeface="Times New Roman"/>
                        </a:rPr>
                        <a:t>3.</a:t>
                      </a:r>
                    </a:p>
                  </a:txBody>
                  <a:tcPr marL="68580" marR="68580" marT="0" marB="0">
                    <a:lnL>
                      <a:noFill/>
                    </a:lnL>
                    <a:lnR>
                      <a:noFill/>
                    </a:lnR>
                    <a:lnT>
                      <a:noFill/>
                    </a:lnT>
                    <a:lnB>
                      <a:noFill/>
                    </a:lnB>
                  </a:tcPr>
                </a:tc>
                <a:tc>
                  <a:txBody>
                    <a:bodyPr/>
                    <a:lstStyle/>
                    <a:p>
                      <a:pPr marL="0" indent="0" algn="just">
                        <a:spcAft>
                          <a:spcPts val="0"/>
                        </a:spcAft>
                      </a:pPr>
                      <a:r>
                        <a:rPr lang="en-US" sz="1200" i="1" dirty="0">
                          <a:latin typeface="Times New Roman"/>
                          <a:ea typeface="Times New Roman"/>
                        </a:rPr>
                        <a:t>Head of IT Operations</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just">
                        <a:spcAft>
                          <a:spcPts val="0"/>
                        </a:spcAft>
                      </a:pPr>
                      <a:r>
                        <a:rPr lang="en-US" sz="1200" dirty="0" err="1">
                          <a:latin typeface="Times New Roman"/>
                          <a:ea typeface="Times New Roman"/>
                        </a:rPr>
                        <a:t>KaSubdit</a:t>
                      </a:r>
                      <a:r>
                        <a:rPr lang="en-US" sz="1200" dirty="0">
                          <a:latin typeface="Times New Roman"/>
                          <a:ea typeface="Times New Roman"/>
                        </a:rPr>
                        <a:t> Operational SI</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A</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A</a:t>
                      </a:r>
                    </a:p>
                  </a:txBody>
                  <a:tcPr marL="68580" marR="68580" marT="0" marB="0">
                    <a:lnL>
                      <a:noFill/>
                    </a:lnL>
                    <a:lnR>
                      <a:noFill/>
                    </a:lnR>
                    <a:lnT>
                      <a:noFill/>
                    </a:lnT>
                    <a:lnB>
                      <a:noFill/>
                    </a:lnB>
                  </a:tcPr>
                </a:tc>
                <a:tc>
                  <a:txBody>
                    <a:bodyPr/>
                    <a:lstStyle/>
                    <a:p>
                      <a:pPr marL="0" indent="-26988" algn="ctr">
                        <a:spcAft>
                          <a:spcPts val="0"/>
                        </a:spcAft>
                      </a:pPr>
                      <a:r>
                        <a:rPr lang="en-US" sz="1200" dirty="0">
                          <a:latin typeface="Times New Roman"/>
                          <a:ea typeface="Times New Roman"/>
                        </a:rPr>
                        <a:t>A</a:t>
                      </a:r>
                    </a:p>
                  </a:txBody>
                  <a:tcPr marL="68580" marR="68580" marT="0" marB="0">
                    <a:lnL>
                      <a:noFill/>
                    </a:lnL>
                    <a:lnR>
                      <a:noFill/>
                    </a:lnR>
                    <a:lnT>
                      <a:noFill/>
                    </a:lnT>
                    <a:lnB>
                      <a:noFill/>
                    </a:lnB>
                  </a:tcPr>
                </a:tc>
              </a:tr>
              <a:tr h="0">
                <a:tc>
                  <a:txBody>
                    <a:bodyPr/>
                    <a:lstStyle/>
                    <a:p>
                      <a:pPr indent="180340" algn="just">
                        <a:spcAft>
                          <a:spcPts val="0"/>
                        </a:spcAft>
                      </a:pPr>
                      <a:r>
                        <a:rPr lang="en-US" sz="1200">
                          <a:latin typeface="Times New Roman"/>
                          <a:ea typeface="Times New Roman"/>
                        </a:rPr>
                        <a:t>4.</a:t>
                      </a:r>
                    </a:p>
                  </a:txBody>
                  <a:tcPr marL="68580" marR="68580" marT="0" marB="0">
                    <a:lnL>
                      <a:noFill/>
                    </a:lnL>
                    <a:lnR>
                      <a:noFill/>
                    </a:lnR>
                    <a:lnT>
                      <a:noFill/>
                    </a:lnT>
                    <a:lnB>
                      <a:noFill/>
                    </a:lnB>
                  </a:tcPr>
                </a:tc>
                <a:tc>
                  <a:txBody>
                    <a:bodyPr/>
                    <a:lstStyle/>
                    <a:p>
                      <a:pPr marL="0" indent="0" algn="just">
                        <a:spcAft>
                          <a:spcPts val="0"/>
                        </a:spcAft>
                      </a:pPr>
                      <a:r>
                        <a:rPr lang="en-US" sz="1200" i="1" dirty="0">
                          <a:latin typeface="Times New Roman"/>
                          <a:ea typeface="Times New Roman"/>
                        </a:rPr>
                        <a:t>Service Manager</a:t>
                      </a:r>
                      <a:endParaRPr lang="en-US" sz="1200" dirty="0">
                        <a:latin typeface="Times New Roman"/>
                        <a:ea typeface="Times New Roman"/>
                      </a:endParaRPr>
                    </a:p>
                  </a:txBody>
                  <a:tcPr marL="68580" marR="68580" marT="0" marB="0">
                    <a:lnL>
                      <a:noFill/>
                    </a:lnL>
                    <a:lnR>
                      <a:noFill/>
                    </a:lnR>
                    <a:lnT>
                      <a:noFill/>
                    </a:lnT>
                    <a:lnB>
                      <a:noFill/>
                    </a:lnB>
                  </a:tcPr>
                </a:tc>
                <a:tc>
                  <a:txBody>
                    <a:bodyPr/>
                    <a:lstStyle/>
                    <a:p>
                      <a:pPr indent="180340" algn="just">
                        <a:spcAft>
                          <a:spcPts val="0"/>
                        </a:spcAft>
                      </a:pPr>
                      <a:r>
                        <a:rPr lang="en-US" sz="1200">
                          <a:latin typeface="Times New Roman"/>
                          <a:ea typeface="Times New Roman"/>
                        </a:rPr>
                        <a:t>Head of </a:t>
                      </a:r>
                      <a:r>
                        <a:rPr lang="en-US" sz="1200" i="1">
                          <a:latin typeface="Times New Roman"/>
                          <a:ea typeface="Times New Roman"/>
                        </a:rPr>
                        <a:t>Informatics Branding</a:t>
                      </a:r>
                      <a:endParaRPr lang="en-US" sz="1200">
                        <a:latin typeface="Times New Roman"/>
                        <a:ea typeface="Times New Roman"/>
                      </a:endParaRP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c>
                  <a:txBody>
                    <a:bodyPr/>
                    <a:lstStyle/>
                    <a:p>
                      <a:pPr marL="0" indent="14288" algn="ctr">
                        <a:spcAft>
                          <a:spcPts val="0"/>
                        </a:spcAft>
                      </a:pPr>
                      <a:r>
                        <a:rPr lang="en-US" sz="1200" dirty="0">
                          <a:latin typeface="Times New Roman"/>
                          <a:ea typeface="Times New Roman"/>
                        </a:rPr>
                        <a:t>A</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A</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A</a:t>
                      </a:r>
                    </a:p>
                  </a:txBody>
                  <a:tcPr marL="68580" marR="68580" marT="0" marB="0">
                    <a:lnL>
                      <a:noFill/>
                    </a:lnL>
                    <a:lnR>
                      <a:noFill/>
                    </a:lnR>
                    <a:lnT>
                      <a:noFill/>
                    </a:lnT>
                    <a:lnB>
                      <a:noFill/>
                    </a:lnB>
                  </a:tcPr>
                </a:tc>
                <a:tc>
                  <a:txBody>
                    <a:bodyPr/>
                    <a:lstStyle/>
                    <a:p>
                      <a:pPr marL="0" indent="0" algn="ctr">
                        <a:spcAft>
                          <a:spcPts val="0"/>
                        </a:spcAft>
                      </a:pPr>
                      <a:r>
                        <a:rPr lang="en-US" sz="1200" dirty="0">
                          <a:latin typeface="Times New Roman"/>
                          <a:ea typeface="Times New Roman"/>
                        </a:rPr>
                        <a:t>I</a:t>
                      </a:r>
                    </a:p>
                  </a:txBody>
                  <a:tcPr marL="68580" marR="68580" marT="0" marB="0">
                    <a:lnL>
                      <a:noFill/>
                    </a:lnL>
                    <a:lnR>
                      <a:noFill/>
                    </a:lnR>
                    <a:lnT>
                      <a:noFill/>
                    </a:lnT>
                    <a:lnB>
                      <a:noFill/>
                    </a:lnB>
                  </a:tcPr>
                </a:tc>
                <a:tc>
                  <a:txBody>
                    <a:bodyPr/>
                    <a:lstStyle/>
                    <a:p>
                      <a:pPr marL="0" indent="-26988" algn="ctr">
                        <a:spcAft>
                          <a:spcPts val="0"/>
                        </a:spcAft>
                      </a:pPr>
                      <a:r>
                        <a:rPr lang="en-US" sz="1200" dirty="0">
                          <a:latin typeface="Times New Roman"/>
                          <a:ea typeface="Times New Roman"/>
                        </a:rPr>
                        <a:t>R</a:t>
                      </a:r>
                    </a:p>
                  </a:txBody>
                  <a:tcPr marL="68580" marR="68580" marT="0" marB="0">
                    <a:lnL>
                      <a:noFill/>
                    </a:lnL>
                    <a:lnR>
                      <a:noFill/>
                    </a:lnR>
                    <a:lnT>
                      <a:noFill/>
                    </a:lnT>
                    <a:lnB>
                      <a:noFill/>
                    </a:lnB>
                  </a:tcPr>
                </a:tc>
              </a:tr>
              <a:tr h="0">
                <a:tc>
                  <a:txBody>
                    <a:bodyPr/>
                    <a:lstStyle/>
                    <a:p>
                      <a:pPr indent="180340" algn="just">
                        <a:spcAft>
                          <a:spcPts val="0"/>
                        </a:spcAft>
                      </a:pPr>
                      <a:r>
                        <a:rPr lang="en-US" sz="1200">
                          <a:latin typeface="Times New Roman"/>
                          <a:ea typeface="Times New Roman"/>
                        </a:rPr>
                        <a:t>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n-US" sz="1200" i="1" dirty="0">
                          <a:latin typeface="Times New Roman"/>
                          <a:ea typeface="Times New Roman"/>
                        </a:rPr>
                        <a:t>Information Security Manager</a:t>
                      </a:r>
                      <a:endParaRPr lang="en-US" sz="12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111760" indent="-111760" algn="just">
                        <a:spcAft>
                          <a:spcPts val="0"/>
                        </a:spcAft>
                      </a:pPr>
                      <a:r>
                        <a:rPr lang="en-US" sz="1200">
                          <a:latin typeface="Times New Roman"/>
                          <a:ea typeface="Times New Roman"/>
                        </a:rPr>
                        <a:t>Head of Keamanan Data</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dirty="0">
                          <a:latin typeface="Times New Roman"/>
                          <a:ea typeface="Times New Roman"/>
                        </a:rPr>
                        <a:t>C</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80340" algn="ctr">
                        <a:spcAft>
                          <a:spcPts val="0"/>
                        </a:spcAft>
                      </a:pPr>
                      <a:endParaRPr lang="en-US" sz="12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180340" algn="ctr">
                        <a:spcAft>
                          <a:spcPts val="0"/>
                        </a:spcAft>
                      </a:pPr>
                      <a:endParaRPr lang="en-US" sz="12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dirty="0">
                          <a:latin typeface="Times New Roman"/>
                          <a:ea typeface="Times New Roman"/>
                        </a:rPr>
                        <a:t>C</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dirty="0">
                          <a:latin typeface="Times New Roman"/>
                          <a:ea typeface="Times New Roman"/>
                        </a:rPr>
                        <a:t>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indent="-26988" algn="ctr">
                        <a:spcAft>
                          <a:spcPts val="0"/>
                        </a:spcAft>
                      </a:pPr>
                      <a:r>
                        <a:rPr lang="en-US" sz="1200" dirty="0">
                          <a:latin typeface="Times New Roman"/>
                          <a:ea typeface="Times New Roman"/>
                        </a:rPr>
                        <a:t>I</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1879570" y="5068685"/>
            <a:ext cx="7215238" cy="646331"/>
          </a:xfrm>
          <a:prstGeom prst="rect">
            <a:avLst/>
          </a:prstGeom>
        </p:spPr>
        <p:txBody>
          <a:bodyPr wrap="square">
            <a:spAutoFit/>
          </a:bodyPr>
          <a:lstStyle/>
          <a:p>
            <a:r>
              <a:rPr lang="en-US" dirty="0" smtClean="0"/>
              <a:t>TABLE 3. Mapping the actors from COBIT 5 onto the organizational structure for DSS02 </a:t>
            </a:r>
            <a:r>
              <a:rPr lang="en-US" i="1" dirty="0" smtClean="0"/>
              <a:t>Manage Service Requests and Incidents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103</TotalTime>
  <Words>1458</Words>
  <Application>Microsoft Office PowerPoint</Application>
  <PresentationFormat>Custom</PresentationFormat>
  <Paragraphs>253</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Math 16x9</vt:lpstr>
      <vt:lpstr>Microsoft Office Visio Drawing</vt:lpstr>
      <vt:lpstr>Evaluating the Quality of a Help-Desk Complaint Management Service using Six-Sigma and COBIT 5 Framework</vt:lpstr>
      <vt:lpstr>Introduction</vt:lpstr>
      <vt:lpstr>Slide 3</vt:lpstr>
      <vt:lpstr>Definition PHASE</vt:lpstr>
      <vt:lpstr>Measurement Phase</vt:lpstr>
      <vt:lpstr>Pareto Chart</vt:lpstr>
      <vt:lpstr>Fishbone Diagram</vt:lpstr>
      <vt:lpstr>Measurement Phase</vt:lpstr>
      <vt:lpstr>Improvement Phase</vt:lpstr>
      <vt:lpstr>Improvement Phase</vt:lpstr>
      <vt:lpstr>Slide 11</vt:lpstr>
      <vt:lpstr>Control Phase</vt:lpstr>
      <vt:lpstr>Discussion</vt:lpstr>
      <vt:lpstr>Discussion</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fachr</cp:lastModifiedBy>
  <cp:revision>12</cp:revision>
  <dcterms:created xsi:type="dcterms:W3CDTF">2020-09-15T05:57:11Z</dcterms:created>
  <dcterms:modified xsi:type="dcterms:W3CDTF">2020-09-27T07:23:46Z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