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7" r:id="rId3"/>
    <p:sldId id="274" r:id="rId4"/>
    <p:sldId id="302" r:id="rId5"/>
    <p:sldId id="300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93" r:id="rId18"/>
    <p:sldId id="290" r:id="rId19"/>
    <p:sldId id="294" r:id="rId20"/>
    <p:sldId id="292" r:id="rId21"/>
    <p:sldId id="295" r:id="rId22"/>
    <p:sldId id="296" r:id="rId23"/>
    <p:sldId id="297" r:id="rId24"/>
    <p:sldId id="298" r:id="rId25"/>
    <p:sldId id="301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sita" initials="P" lastIdx="1" clrIdx="0">
    <p:extLst>
      <p:ext uri="{19B8F6BF-5375-455C-9EA6-DF929625EA0E}">
        <p15:presenceInfo xmlns:p15="http://schemas.microsoft.com/office/powerpoint/2012/main" userId="Prisi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A2C7"/>
    <a:srgbClr val="CCC1DA"/>
    <a:srgbClr val="E6E0EC"/>
    <a:srgbClr val="FFD4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343" autoAdjust="0"/>
  </p:normalViewPr>
  <p:slideViewPr>
    <p:cSldViewPr showGuides="1">
      <p:cViewPr varScale="1">
        <p:scale>
          <a:sx n="64" d="100"/>
          <a:sy n="64" d="100"/>
        </p:scale>
        <p:origin x="900" y="48"/>
      </p:cViewPr>
      <p:guideLst>
        <p:guide orient="horz" pos="2160"/>
        <p:guide pos="3839"/>
        <p:guide pos="1007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ASUniversityEdition\myfolders\0018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Lembar1!$B$1</c:f>
              <c:strCache>
                <c:ptCount val="1"/>
                <c:pt idx="0">
                  <c:v>Residual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Lembar1!$A$2:$A$11</c:f>
              <c:strCache>
                <c:ptCount val="10"/>
                <c:pt idx="0">
                  <c:v>T</c:v>
                </c:pt>
                <c:pt idx="1">
                  <c:v>T+1</c:v>
                </c:pt>
                <c:pt idx="2">
                  <c:v>T+2</c:v>
                </c:pt>
                <c:pt idx="3">
                  <c:v>T+3</c:v>
                </c:pt>
                <c:pt idx="4">
                  <c:v>T+4</c:v>
                </c:pt>
                <c:pt idx="5">
                  <c:v>T+5</c:v>
                </c:pt>
                <c:pt idx="6">
                  <c:v>T+6</c:v>
                </c:pt>
                <c:pt idx="7">
                  <c:v>T+7</c:v>
                </c:pt>
                <c:pt idx="8">
                  <c:v>T+8</c:v>
                </c:pt>
                <c:pt idx="9">
                  <c:v>T+9</c:v>
                </c:pt>
              </c:strCache>
            </c:strRef>
          </c:cat>
          <c:val>
            <c:numRef>
              <c:f>Lembar1!$B$2:$B$11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1.5</c:v>
                </c:pt>
                <c:pt idx="4">
                  <c:v>2.5</c:v>
                </c:pt>
                <c:pt idx="5">
                  <c:v>2.5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D8-4520-B712-4DDEBEE93A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76339128"/>
        <c:axId val="776341096"/>
      </c:barChart>
      <c:lineChart>
        <c:grouping val="standard"/>
        <c:varyColors val="0"/>
        <c:ser>
          <c:idx val="1"/>
          <c:order val="1"/>
          <c:tx>
            <c:strRef>
              <c:f>Lembar1!$C$1</c:f>
              <c:strCache>
                <c:ptCount val="1"/>
                <c:pt idx="0">
                  <c:v>RMSE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Lembar1!$A$2:$A$11</c:f>
              <c:strCache>
                <c:ptCount val="10"/>
                <c:pt idx="0">
                  <c:v>T</c:v>
                </c:pt>
                <c:pt idx="1">
                  <c:v>T+1</c:v>
                </c:pt>
                <c:pt idx="2">
                  <c:v>T+2</c:v>
                </c:pt>
                <c:pt idx="3">
                  <c:v>T+3</c:v>
                </c:pt>
                <c:pt idx="4">
                  <c:v>T+4</c:v>
                </c:pt>
                <c:pt idx="5">
                  <c:v>T+5</c:v>
                </c:pt>
                <c:pt idx="6">
                  <c:v>T+6</c:v>
                </c:pt>
                <c:pt idx="7">
                  <c:v>T+7</c:v>
                </c:pt>
                <c:pt idx="8">
                  <c:v>T+8</c:v>
                </c:pt>
                <c:pt idx="9">
                  <c:v>T+9</c:v>
                </c:pt>
              </c:strCache>
            </c:strRef>
          </c:cat>
          <c:val>
            <c:numRef>
              <c:f>Lembar1!$C$2:$C$11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3D8-4520-B712-4DDEBEE93A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6339128"/>
        <c:axId val="776341096"/>
      </c:lineChart>
      <c:catAx>
        <c:axId val="776339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pPr>
            <a:endParaRPr lang="id-ID"/>
          </a:p>
        </c:txPr>
        <c:crossAx val="776341096"/>
        <c:crosses val="autoZero"/>
        <c:auto val="1"/>
        <c:lblAlgn val="ctr"/>
        <c:lblOffset val="100"/>
        <c:noMultiLvlLbl val="0"/>
      </c:catAx>
      <c:valAx>
        <c:axId val="776341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pPr>
            <a:endParaRPr lang="id-ID"/>
          </a:p>
        </c:txPr>
        <c:crossAx val="776339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Roboto" pitchFamily="2" charset="0"/>
              <a:ea typeface="Roboto" pitchFamily="2" charset="0"/>
              <a:cs typeface="+mn-cs"/>
            </a:defRPr>
          </a:pPr>
          <a:endParaRPr lang="id-ID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200" b="1">
          <a:solidFill>
            <a:schemeClr val="tx1"/>
          </a:solidFill>
          <a:latin typeface="Roboto" pitchFamily="2" charset="0"/>
          <a:ea typeface="Roboto" pitchFamily="2" charset="0"/>
        </a:defRPr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Lembar1!$B$1</c:f>
              <c:strCache>
                <c:ptCount val="1"/>
                <c:pt idx="0">
                  <c:v>Residual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Lembar1!$A$2:$A$11</c:f>
              <c:strCache>
                <c:ptCount val="10"/>
                <c:pt idx="0">
                  <c:v>T</c:v>
                </c:pt>
                <c:pt idx="1">
                  <c:v>T+1</c:v>
                </c:pt>
                <c:pt idx="2">
                  <c:v>T+2</c:v>
                </c:pt>
                <c:pt idx="3">
                  <c:v>T+3</c:v>
                </c:pt>
                <c:pt idx="4">
                  <c:v>T+4</c:v>
                </c:pt>
                <c:pt idx="5">
                  <c:v>T+5</c:v>
                </c:pt>
                <c:pt idx="6">
                  <c:v>T+6</c:v>
                </c:pt>
                <c:pt idx="7">
                  <c:v>T+7</c:v>
                </c:pt>
                <c:pt idx="8">
                  <c:v>T+8</c:v>
                </c:pt>
                <c:pt idx="9">
                  <c:v>T+9</c:v>
                </c:pt>
              </c:strCache>
            </c:strRef>
          </c:cat>
          <c:val>
            <c:numRef>
              <c:f>Lembar1!$B$2:$B$11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1.5</c:v>
                </c:pt>
                <c:pt idx="4">
                  <c:v>2.5</c:v>
                </c:pt>
                <c:pt idx="5">
                  <c:v>2.5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CA-4DF2-A68C-C12DAA4BBC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76339128"/>
        <c:axId val="776341096"/>
      </c:barChart>
      <c:lineChart>
        <c:grouping val="standard"/>
        <c:varyColors val="0"/>
        <c:ser>
          <c:idx val="1"/>
          <c:order val="1"/>
          <c:tx>
            <c:strRef>
              <c:f>Lembar1!$C$1</c:f>
              <c:strCache>
                <c:ptCount val="1"/>
                <c:pt idx="0">
                  <c:v>2RMSE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Lembar1!$A$2:$A$11</c:f>
              <c:strCache>
                <c:ptCount val="10"/>
                <c:pt idx="0">
                  <c:v>T</c:v>
                </c:pt>
                <c:pt idx="1">
                  <c:v>T+1</c:v>
                </c:pt>
                <c:pt idx="2">
                  <c:v>T+2</c:v>
                </c:pt>
                <c:pt idx="3">
                  <c:v>T+3</c:v>
                </c:pt>
                <c:pt idx="4">
                  <c:v>T+4</c:v>
                </c:pt>
                <c:pt idx="5">
                  <c:v>T+5</c:v>
                </c:pt>
                <c:pt idx="6">
                  <c:v>T+6</c:v>
                </c:pt>
                <c:pt idx="7">
                  <c:v>T+7</c:v>
                </c:pt>
                <c:pt idx="8">
                  <c:v>T+8</c:v>
                </c:pt>
                <c:pt idx="9">
                  <c:v>T+9</c:v>
                </c:pt>
              </c:strCache>
            </c:strRef>
          </c:cat>
          <c:val>
            <c:numRef>
              <c:f>Lembar1!$C$2:$C$11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CA-4DF2-A68C-C12DAA4BBC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6339128"/>
        <c:axId val="776341096"/>
      </c:lineChart>
      <c:catAx>
        <c:axId val="776339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pPr>
            <a:endParaRPr lang="id-ID"/>
          </a:p>
        </c:txPr>
        <c:crossAx val="776341096"/>
        <c:crosses val="autoZero"/>
        <c:auto val="1"/>
        <c:lblAlgn val="ctr"/>
        <c:lblOffset val="100"/>
        <c:noMultiLvlLbl val="0"/>
      </c:catAx>
      <c:valAx>
        <c:axId val="776341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pPr>
            <a:endParaRPr lang="id-ID"/>
          </a:p>
        </c:txPr>
        <c:crossAx val="776339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Roboto" pitchFamily="2" charset="0"/>
              <a:ea typeface="Roboto" pitchFamily="2" charset="0"/>
              <a:cs typeface="+mn-cs"/>
            </a:defRPr>
          </a:pPr>
          <a:endParaRPr lang="id-ID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200" b="1">
          <a:solidFill>
            <a:schemeClr val="tx1"/>
          </a:solidFill>
          <a:latin typeface="Roboto" pitchFamily="2" charset="0"/>
          <a:ea typeface="Roboto" pitchFamily="2" charset="0"/>
        </a:defRPr>
      </a:pPr>
      <a:endParaRPr lang="id-ID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Lembar1!$B$1</c:f>
              <c:strCache>
                <c:ptCount val="1"/>
                <c:pt idx="0">
                  <c:v>Residual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Lembar1!$A$2:$A$11</c:f>
              <c:strCache>
                <c:ptCount val="10"/>
                <c:pt idx="0">
                  <c:v>T</c:v>
                </c:pt>
                <c:pt idx="1">
                  <c:v>T+1</c:v>
                </c:pt>
                <c:pt idx="2">
                  <c:v>T+2</c:v>
                </c:pt>
                <c:pt idx="3">
                  <c:v>T+3</c:v>
                </c:pt>
                <c:pt idx="4">
                  <c:v>T+4</c:v>
                </c:pt>
                <c:pt idx="5">
                  <c:v>T+5</c:v>
                </c:pt>
                <c:pt idx="6">
                  <c:v>T+6</c:v>
                </c:pt>
                <c:pt idx="7">
                  <c:v>T+7</c:v>
                </c:pt>
                <c:pt idx="8">
                  <c:v>T+8</c:v>
                </c:pt>
                <c:pt idx="9">
                  <c:v>T+9</c:v>
                </c:pt>
              </c:strCache>
            </c:strRef>
          </c:cat>
          <c:val>
            <c:numRef>
              <c:f>Lembar1!$B$2:$B$11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1.5</c:v>
                </c:pt>
                <c:pt idx="4">
                  <c:v>2.5</c:v>
                </c:pt>
                <c:pt idx="5">
                  <c:v>2.5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CA-4DF2-A68C-C12DAA4BBC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76339128"/>
        <c:axId val="776341096"/>
      </c:barChart>
      <c:lineChart>
        <c:grouping val="standard"/>
        <c:varyColors val="0"/>
        <c:ser>
          <c:idx val="1"/>
          <c:order val="1"/>
          <c:tx>
            <c:strRef>
              <c:f>Lembar1!$C$1</c:f>
              <c:strCache>
                <c:ptCount val="1"/>
                <c:pt idx="0">
                  <c:v>2RMSE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Lembar1!$A$2:$A$11</c:f>
              <c:strCache>
                <c:ptCount val="10"/>
                <c:pt idx="0">
                  <c:v>T</c:v>
                </c:pt>
                <c:pt idx="1">
                  <c:v>T+1</c:v>
                </c:pt>
                <c:pt idx="2">
                  <c:v>T+2</c:v>
                </c:pt>
                <c:pt idx="3">
                  <c:v>T+3</c:v>
                </c:pt>
                <c:pt idx="4">
                  <c:v>T+4</c:v>
                </c:pt>
                <c:pt idx="5">
                  <c:v>T+5</c:v>
                </c:pt>
                <c:pt idx="6">
                  <c:v>T+6</c:v>
                </c:pt>
                <c:pt idx="7">
                  <c:v>T+7</c:v>
                </c:pt>
                <c:pt idx="8">
                  <c:v>T+8</c:v>
                </c:pt>
                <c:pt idx="9">
                  <c:v>T+9</c:v>
                </c:pt>
              </c:strCache>
            </c:strRef>
          </c:cat>
          <c:val>
            <c:numRef>
              <c:f>Lembar1!$C$2:$C$11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CA-4DF2-A68C-C12DAA4BBC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6339128"/>
        <c:axId val="776341096"/>
      </c:lineChart>
      <c:catAx>
        <c:axId val="776339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pPr>
            <a:endParaRPr lang="id-ID"/>
          </a:p>
        </c:txPr>
        <c:crossAx val="776341096"/>
        <c:crosses val="autoZero"/>
        <c:auto val="1"/>
        <c:lblAlgn val="ctr"/>
        <c:lblOffset val="100"/>
        <c:noMultiLvlLbl val="0"/>
      </c:catAx>
      <c:valAx>
        <c:axId val="776341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pPr>
            <a:endParaRPr lang="id-ID"/>
          </a:p>
        </c:txPr>
        <c:crossAx val="776339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Roboto" pitchFamily="2" charset="0"/>
              <a:ea typeface="Roboto" pitchFamily="2" charset="0"/>
              <a:cs typeface="+mn-cs"/>
            </a:defRPr>
          </a:pPr>
          <a:endParaRPr lang="id-ID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200" b="1">
          <a:solidFill>
            <a:schemeClr val="tx1"/>
          </a:solidFill>
          <a:latin typeface="Roboto" pitchFamily="2" charset="0"/>
          <a:ea typeface="Roboto" pitchFamily="2" charset="0"/>
        </a:defRPr>
      </a:pPr>
      <a:endParaRPr lang="id-ID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lengkap!$X$112:$X$130</c:f>
              <c:numCache>
                <c:formatCode>General</c:formatCode>
                <c:ptCount val="19"/>
                <c:pt idx="11">
                  <c:v>1400000</c:v>
                </c:pt>
                <c:pt idx="13">
                  <c:v>1400000</c:v>
                </c:pt>
                <c:pt idx="16">
                  <c:v>1400000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27-44F5-860B-72E67AC96A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4"/>
        <c:axId val="908562912"/>
        <c:axId val="971416656"/>
      </c:barChart>
      <c:lineChart>
        <c:grouping val="standard"/>
        <c:varyColors val="0"/>
        <c:ser>
          <c:idx val="0"/>
          <c:order val="0"/>
          <c:tx>
            <c:strRef>
              <c:f>lengkap!$T$111</c:f>
              <c:strCache>
                <c:ptCount val="1"/>
                <c:pt idx="0">
                  <c:v>Volume (tons)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lengkap!$N$112:$N$131</c:f>
              <c:numCache>
                <c:formatCode>General</c:formatCode>
                <c:ptCount val="2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</c:numCache>
            </c:numRef>
          </c:cat>
          <c:val>
            <c:numRef>
              <c:f>lengkap!$T$112:$T$130</c:f>
              <c:numCache>
                <c:formatCode>_-* #,##0_-;\-* #,##0_-;_-* "-"_-;_-@_-</c:formatCode>
                <c:ptCount val="19"/>
                <c:pt idx="0">
                  <c:v>402912.277</c:v>
                </c:pt>
                <c:pt idx="1">
                  <c:v>277816.02499999997</c:v>
                </c:pt>
                <c:pt idx="2">
                  <c:v>416748.07799999992</c:v>
                </c:pt>
                <c:pt idx="3">
                  <c:v>406458.35099999997</c:v>
                </c:pt>
                <c:pt idx="4">
                  <c:v>479136.71900000004</c:v>
                </c:pt>
                <c:pt idx="5">
                  <c:v>630750.99699999997</c:v>
                </c:pt>
                <c:pt idx="6">
                  <c:v>449986.04</c:v>
                </c:pt>
                <c:pt idx="7">
                  <c:v>626009.47800000012</c:v>
                </c:pt>
                <c:pt idx="8">
                  <c:v>871012.19600000011</c:v>
                </c:pt>
                <c:pt idx="9">
                  <c:v>618472.36300000001</c:v>
                </c:pt>
                <c:pt idx="10">
                  <c:v>956591.23100000003</c:v>
                </c:pt>
                <c:pt idx="11">
                  <c:v>1074340.821</c:v>
                </c:pt>
                <c:pt idx="12">
                  <c:v>1210772.9950000001</c:v>
                </c:pt>
                <c:pt idx="13">
                  <c:v>1129021.6199999999</c:v>
                </c:pt>
                <c:pt idx="14">
                  <c:v>938188.29300000006</c:v>
                </c:pt>
                <c:pt idx="15">
                  <c:v>783984.522</c:v>
                </c:pt>
                <c:pt idx="16">
                  <c:v>851487.93900000013</c:v>
                </c:pt>
                <c:pt idx="17">
                  <c:v>819389.96100000024</c:v>
                </c:pt>
                <c:pt idx="18">
                  <c:v>801832.21399999992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27-44F5-860B-72E67AC96A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upDownBars>
          <c:gapWidth val="150"/>
          <c:upBars>
            <c:spPr>
              <a:solidFill>
                <a:schemeClr val="lt1"/>
              </a:solidFill>
              <a:ln w="9525" cap="flat" cmpd="sng" algn="ctr">
                <a:solidFill>
                  <a:schemeClr val="dk1">
                    <a:lumMod val="50000"/>
                    <a:lumOff val="50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dk1">
                    <a:lumMod val="50000"/>
                    <a:lumOff val="50000"/>
                  </a:schemeClr>
                </a:solidFill>
                <a:round/>
              </a:ln>
              <a:effectLst/>
            </c:spPr>
          </c:downBars>
        </c:upDownBars>
        <c:marker val="1"/>
        <c:smooth val="0"/>
        <c:axId val="908562912"/>
        <c:axId val="971416656"/>
      </c:lineChart>
      <c:catAx>
        <c:axId val="9085629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971416656"/>
        <c:crossesAt val="0"/>
        <c:auto val="1"/>
        <c:lblAlgn val="ctr"/>
        <c:lblOffset val="100"/>
        <c:noMultiLvlLbl val="0"/>
      </c:catAx>
      <c:valAx>
        <c:axId val="971416656"/>
        <c:scaling>
          <c:orientation val="minMax"/>
          <c:max val="140000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Volume</a:t>
                </a:r>
                <a:r>
                  <a:rPr lang="en-US" baseline="0"/>
                  <a:t> (tons)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90856291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88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87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3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01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29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99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26660" y="6356351"/>
            <a:ext cx="2243338" cy="365125"/>
          </a:xfrm>
        </p:spPr>
        <p:txBody>
          <a:bodyPr/>
          <a:lstStyle>
            <a:lvl1pPr algn="r">
              <a:defRPr sz="2400" b="1" cap="none" baseline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IComCos,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958571" y="476672"/>
            <a:ext cx="5925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INTERNATIONAL CONFERENCE on MATHEMATICS,</a:t>
            </a:r>
            <a:br>
              <a:rPr lang="en-US" sz="1800" b="1" i="0" kern="12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b="1" i="0" kern="12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COMPUTATIONAL SCIENCES AND STATISTICS 2020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234469" y="1092939"/>
            <a:ext cx="3699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en-US" sz="1400" b="1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September, 2020 | Online Conference</a:t>
            </a:r>
            <a:endParaRPr lang="en-US" sz="1400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72" y="294043"/>
            <a:ext cx="918077" cy="918077"/>
          </a:xfrm>
          <a:prstGeom prst="rect">
            <a:avLst/>
          </a:prstGeom>
        </p:spPr>
      </p:pic>
      <p:pic>
        <p:nvPicPr>
          <p:cNvPr id="21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04" y="614122"/>
            <a:ext cx="1984866" cy="65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306528"/>
            <a:ext cx="902054" cy="90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ICOMCOS 2020, 29</a:t>
            </a:r>
            <a:r>
              <a:rPr lang="en-US" baseline="30000" dirty="0"/>
              <a:t>TH</a:t>
            </a:r>
            <a:r>
              <a:rPr lang="en-US" dirty="0"/>
              <a:t> September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/>
          <p:cNvSpPr txBox="1"/>
          <p:nvPr userDrawn="1"/>
        </p:nvSpPr>
        <p:spPr>
          <a:xfrm>
            <a:off x="5958571" y="770137"/>
            <a:ext cx="5925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INTERNATIONAL CONFERENCE on MATHEMATICS,</a:t>
            </a:r>
            <a:br>
              <a:rPr lang="en-US" sz="1800" b="1" i="0" kern="12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b="1" i="0" kern="12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COMPUTATIONAL SCIENCES AND STATISTICS 2020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7462564" y="150911"/>
            <a:ext cx="3699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en-US" sz="1400" b="1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September, 2020 | Online Conference</a:t>
            </a:r>
            <a:endParaRPr lang="en-US" sz="1400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6" y="436078"/>
            <a:ext cx="918077" cy="918077"/>
          </a:xfrm>
          <a:prstGeom prst="rect">
            <a:avLst/>
          </a:prstGeom>
        </p:spPr>
      </p:pic>
      <p:pic>
        <p:nvPicPr>
          <p:cNvPr id="36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88" y="613906"/>
            <a:ext cx="1984866" cy="65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84" y="374991"/>
            <a:ext cx="902054" cy="90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ICOMCOS 2020, 29</a:t>
            </a:r>
            <a:r>
              <a:rPr lang="en-US" baseline="30000" dirty="0"/>
              <a:t>TH</a:t>
            </a:r>
            <a:r>
              <a:rPr lang="en-US" dirty="0"/>
              <a:t> September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277" y="6249382"/>
            <a:ext cx="1755140" cy="57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87" y="6020384"/>
            <a:ext cx="740705" cy="74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5" y="548680"/>
            <a:ext cx="918077" cy="91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Analysis of Anti-Dumping Policy on Steel Imports Using Multi-Input ARIMA Intervention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Authors:</a:t>
            </a:r>
          </a:p>
          <a:p>
            <a:pPr>
              <a:lnSpc>
                <a:spcPct val="120000"/>
              </a:lnSpc>
            </a:pPr>
            <a:r>
              <a:rPr lang="en-US" dirty="0"/>
              <a:t>Prisita </a:t>
            </a:r>
            <a:r>
              <a:rPr lang="en-US" dirty="0" err="1"/>
              <a:t>Nallavasthi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/>
              <a:t>Siskarossa</a:t>
            </a:r>
            <a:r>
              <a:rPr lang="en-US" dirty="0"/>
              <a:t> </a:t>
            </a:r>
            <a:r>
              <a:rPr lang="en-US" dirty="0" err="1"/>
              <a:t>Ika</a:t>
            </a:r>
            <a:r>
              <a:rPr lang="en-US" dirty="0"/>
              <a:t> </a:t>
            </a:r>
            <a:r>
              <a:rPr lang="en-US" dirty="0" err="1"/>
              <a:t>Oktora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75E842-AF59-47EF-8B26-726DCBAB2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199" y="5949280"/>
            <a:ext cx="555470" cy="55547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2428669" y="6013868"/>
            <a:ext cx="7516442" cy="1116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 err="1"/>
              <a:t>Politeknik</a:t>
            </a:r>
            <a:r>
              <a:rPr lang="en-US" sz="1800" b="1" dirty="0"/>
              <a:t> </a:t>
            </a:r>
            <a:r>
              <a:rPr lang="en-US" sz="1800" b="1" dirty="0" err="1"/>
              <a:t>Statistika</a:t>
            </a:r>
            <a:r>
              <a:rPr lang="en-US" sz="1800" b="1" dirty="0"/>
              <a:t> STIS</a:t>
            </a:r>
            <a:r>
              <a:rPr lang="id-ID" sz="1800" b="1" dirty="0"/>
              <a:t>,</a:t>
            </a:r>
            <a:r>
              <a:rPr lang="en-US" sz="1800" b="1" dirty="0"/>
              <a:t> Jakarta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8BA282E3-2F4F-4CF1-853C-A97A08601D1C}"/>
              </a:ext>
            </a:extLst>
          </p:cNvPr>
          <p:cNvSpPr txBox="1">
            <a:spLocks/>
          </p:cNvSpPr>
          <p:nvPr/>
        </p:nvSpPr>
        <p:spPr>
          <a:xfrm>
            <a:off x="2052515" y="322542"/>
            <a:ext cx="5428059" cy="1245454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Methods</a:t>
            </a:r>
          </a:p>
          <a:p>
            <a:r>
              <a:rPr lang="en-US" dirty="0"/>
              <a:t>ARIMA Intervention</a:t>
            </a:r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id="{5D4D33E2-D072-47F9-9495-9A0F331DAD8C}"/>
              </a:ext>
            </a:extLst>
          </p:cNvPr>
          <p:cNvSpPr/>
          <p:nvPr/>
        </p:nvSpPr>
        <p:spPr>
          <a:xfrm>
            <a:off x="666354" y="3849769"/>
            <a:ext cx="12233597" cy="1093056"/>
          </a:xfrm>
          <a:prstGeom prst="rect">
            <a:avLst/>
          </a:prstGeom>
          <a:solidFill>
            <a:srgbClr val="1A0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999"/>
          </a:p>
        </p:txBody>
      </p:sp>
      <p:sp>
        <p:nvSpPr>
          <p:cNvPr id="16" name="Persegi Panjang 15">
            <a:extLst>
              <a:ext uri="{FF2B5EF4-FFF2-40B4-BE49-F238E27FC236}">
                <a16:creationId xmlns:a16="http://schemas.microsoft.com/office/drawing/2014/main" id="{C4A2FE71-3D8B-4248-8F14-7572B0B80211}"/>
              </a:ext>
            </a:extLst>
          </p:cNvPr>
          <p:cNvSpPr/>
          <p:nvPr/>
        </p:nvSpPr>
        <p:spPr>
          <a:xfrm>
            <a:off x="2680856" y="3849769"/>
            <a:ext cx="4700700" cy="10930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999"/>
          </a:p>
        </p:txBody>
      </p:sp>
      <p:sp>
        <p:nvSpPr>
          <p:cNvPr id="17" name="Persegi Panjang 16">
            <a:extLst>
              <a:ext uri="{FF2B5EF4-FFF2-40B4-BE49-F238E27FC236}">
                <a16:creationId xmlns:a16="http://schemas.microsoft.com/office/drawing/2014/main" id="{69732CBA-58A7-4754-BF99-73F9E8899C1F}"/>
              </a:ext>
            </a:extLst>
          </p:cNvPr>
          <p:cNvSpPr/>
          <p:nvPr/>
        </p:nvSpPr>
        <p:spPr>
          <a:xfrm>
            <a:off x="7410704" y="3849769"/>
            <a:ext cx="5489247" cy="109305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999"/>
          </a:p>
        </p:txBody>
      </p:sp>
      <p:sp>
        <p:nvSpPr>
          <p:cNvPr id="13" name="Persegi Panjang 12">
            <a:extLst>
              <a:ext uri="{FF2B5EF4-FFF2-40B4-BE49-F238E27FC236}">
                <a16:creationId xmlns:a16="http://schemas.microsoft.com/office/drawing/2014/main" id="{08D3D8DB-8A7B-4898-B1CC-D20B14D49943}"/>
              </a:ext>
            </a:extLst>
          </p:cNvPr>
          <p:cNvSpPr/>
          <p:nvPr/>
        </p:nvSpPr>
        <p:spPr>
          <a:xfrm rot="16200000">
            <a:off x="6278012" y="4360297"/>
            <a:ext cx="2236263" cy="44725"/>
          </a:xfrm>
          <a:prstGeom prst="rect">
            <a:avLst/>
          </a:prstGeom>
          <a:solidFill>
            <a:schemeClr val="tx1">
              <a:lumMod val="50000"/>
              <a:lumOff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999"/>
          </a:p>
        </p:txBody>
      </p:sp>
      <p:sp>
        <p:nvSpPr>
          <p:cNvPr id="6" name="Persegi Panjang: Sudut Lengkung 5">
            <a:extLst>
              <a:ext uri="{FF2B5EF4-FFF2-40B4-BE49-F238E27FC236}">
                <a16:creationId xmlns:a16="http://schemas.microsoft.com/office/drawing/2014/main" id="{600A8F55-577D-44EF-86DD-59A41C2B9F57}"/>
              </a:ext>
            </a:extLst>
          </p:cNvPr>
          <p:cNvSpPr/>
          <p:nvPr/>
        </p:nvSpPr>
        <p:spPr>
          <a:xfrm rot="16200000">
            <a:off x="1060317" y="2569003"/>
            <a:ext cx="1692929" cy="377349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First Intervention</a:t>
            </a:r>
            <a:endParaRPr lang="id-ID" sz="1799" b="1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8" name="Persegi Panjang: Sudut Lengkung 17">
            <a:extLst>
              <a:ext uri="{FF2B5EF4-FFF2-40B4-BE49-F238E27FC236}">
                <a16:creationId xmlns:a16="http://schemas.microsoft.com/office/drawing/2014/main" id="{1FA7005B-97CB-46F2-B9FC-5DD315185847}"/>
              </a:ext>
            </a:extLst>
          </p:cNvPr>
          <p:cNvSpPr/>
          <p:nvPr/>
        </p:nvSpPr>
        <p:spPr>
          <a:xfrm>
            <a:off x="2636131" y="2198089"/>
            <a:ext cx="4791969" cy="1093056"/>
          </a:xfrm>
          <a:prstGeom prst="roundRect">
            <a:avLst>
              <a:gd name="adj" fmla="val 4664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99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Second Intervention</a:t>
            </a:r>
            <a:endParaRPr lang="id-ID" sz="3999" b="1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Persegi Panjang: Sudut Lengkung 18">
            <a:extLst>
              <a:ext uri="{FF2B5EF4-FFF2-40B4-BE49-F238E27FC236}">
                <a16:creationId xmlns:a16="http://schemas.microsoft.com/office/drawing/2014/main" id="{1BA7EC1D-853A-495B-8F1B-E2B2C9C43371}"/>
              </a:ext>
            </a:extLst>
          </p:cNvPr>
          <p:cNvSpPr/>
          <p:nvPr/>
        </p:nvSpPr>
        <p:spPr>
          <a:xfrm>
            <a:off x="7378920" y="2198089"/>
            <a:ext cx="5521031" cy="1093056"/>
          </a:xfrm>
          <a:prstGeom prst="roundRect">
            <a:avLst>
              <a:gd name="adj" fmla="val 4997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99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Third Intervention</a:t>
            </a:r>
            <a:endParaRPr lang="id-ID" sz="3999" b="1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0" name="Persegi Panjang: Sudut Lengkung 19">
            <a:extLst>
              <a:ext uri="{FF2B5EF4-FFF2-40B4-BE49-F238E27FC236}">
                <a16:creationId xmlns:a16="http://schemas.microsoft.com/office/drawing/2014/main" id="{C3A0DF87-69CA-4F52-9A1F-A57B53258B65}"/>
              </a:ext>
            </a:extLst>
          </p:cNvPr>
          <p:cNvSpPr/>
          <p:nvPr/>
        </p:nvSpPr>
        <p:spPr>
          <a:xfrm rot="16200000">
            <a:off x="478879" y="2563190"/>
            <a:ext cx="1659244" cy="355291"/>
          </a:xfrm>
          <a:prstGeom prst="roundRect">
            <a:avLst>
              <a:gd name="adj" fmla="val 46647"/>
            </a:avLst>
          </a:prstGeom>
          <a:solidFill>
            <a:srgbClr val="E6BB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Pre-intervention</a:t>
            </a:r>
            <a:endParaRPr lang="id-ID" sz="3199" b="1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76E0C65E-5DDF-4402-806D-E8FE31464F0E}"/>
              </a:ext>
            </a:extLst>
          </p:cNvPr>
          <p:cNvSpPr/>
          <p:nvPr/>
        </p:nvSpPr>
        <p:spPr>
          <a:xfrm>
            <a:off x="7373780" y="1844824"/>
            <a:ext cx="5319347" cy="3701248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799"/>
          </a:p>
        </p:txBody>
      </p:sp>
      <p:sp>
        <p:nvSpPr>
          <p:cNvPr id="37" name="Panah: Kanan 36">
            <a:extLst>
              <a:ext uri="{FF2B5EF4-FFF2-40B4-BE49-F238E27FC236}">
                <a16:creationId xmlns:a16="http://schemas.microsoft.com/office/drawing/2014/main" id="{EE375A61-E87F-4A31-A9E5-7A945BDEA12D}"/>
              </a:ext>
            </a:extLst>
          </p:cNvPr>
          <p:cNvSpPr/>
          <p:nvPr/>
        </p:nvSpPr>
        <p:spPr>
          <a:xfrm>
            <a:off x="666352" y="4743427"/>
            <a:ext cx="6707428" cy="412343"/>
          </a:xfrm>
          <a:prstGeom prst="rightArrow">
            <a:avLst/>
          </a:prstGeom>
          <a:solidFill>
            <a:srgbClr val="1A0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999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135314DF-DE6F-4BBA-96F0-613A40A2FE71}"/>
              </a:ext>
            </a:extLst>
          </p:cNvPr>
          <p:cNvSpPr txBox="1">
            <a:spLocks/>
          </p:cNvSpPr>
          <p:nvPr/>
        </p:nvSpPr>
        <p:spPr>
          <a:xfrm>
            <a:off x="608465" y="4025685"/>
            <a:ext cx="2117092" cy="609820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399" dirty="0">
                <a:solidFill>
                  <a:schemeClr val="bg1">
                    <a:lumMod val="85000"/>
                  </a:schemeClr>
                </a:solidFill>
                <a:latin typeface="Roboto Lt" pitchFamily="2" charset="0"/>
                <a:ea typeface="Roboto Lt" pitchFamily="2" charset="0"/>
              </a:rPr>
              <a:t>ARIMA 1</a:t>
            </a:r>
            <a:r>
              <a:rPr lang="en-US" sz="2399" baseline="30000" dirty="0">
                <a:solidFill>
                  <a:schemeClr val="bg1">
                    <a:lumMod val="85000"/>
                  </a:schemeClr>
                </a:solidFill>
                <a:latin typeface="Roboto Lt" pitchFamily="2" charset="0"/>
                <a:ea typeface="Roboto Lt" pitchFamily="2" charset="0"/>
              </a:rPr>
              <a:t>st</a:t>
            </a:r>
            <a:r>
              <a:rPr lang="en-US" sz="2399" dirty="0">
                <a:solidFill>
                  <a:schemeClr val="bg1">
                    <a:lumMod val="85000"/>
                  </a:schemeClr>
                </a:solidFill>
                <a:latin typeface="Roboto Lt" pitchFamily="2" charset="0"/>
                <a:ea typeface="Roboto Lt" pitchFamily="2" charset="0"/>
              </a:rPr>
              <a:t> Intervention</a:t>
            </a: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9A145D9A-D43A-4D18-B5B6-C6EF899A43EA}"/>
              </a:ext>
            </a:extLst>
          </p:cNvPr>
          <p:cNvSpPr txBox="1">
            <a:spLocks/>
          </p:cNvSpPr>
          <p:nvPr/>
        </p:nvSpPr>
        <p:spPr>
          <a:xfrm>
            <a:off x="2438777" y="7482265"/>
            <a:ext cx="1471566" cy="609820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399" b="1" dirty="0">
                <a:solidFill>
                  <a:schemeClr val="bg1">
                    <a:lumMod val="85000"/>
                  </a:schemeClr>
                </a:solidFill>
                <a:latin typeface="Roboto" pitchFamily="2" charset="0"/>
                <a:ea typeface="Roboto" pitchFamily="2" charset="0"/>
              </a:rPr>
              <a:t>RMSE</a:t>
            </a:r>
          </a:p>
        </p:txBody>
      </p:sp>
      <p:sp>
        <p:nvSpPr>
          <p:cNvPr id="10" name="Persegi Panjang 9">
            <a:extLst>
              <a:ext uri="{FF2B5EF4-FFF2-40B4-BE49-F238E27FC236}">
                <a16:creationId xmlns:a16="http://schemas.microsoft.com/office/drawing/2014/main" id="{23A73C8D-BB4F-4DA4-86E2-7E1D877F0CD2}"/>
              </a:ext>
            </a:extLst>
          </p:cNvPr>
          <p:cNvSpPr/>
          <p:nvPr/>
        </p:nvSpPr>
        <p:spPr>
          <a:xfrm rot="16200000">
            <a:off x="1540365" y="4360297"/>
            <a:ext cx="2236263" cy="44725"/>
          </a:xfrm>
          <a:prstGeom prst="rect">
            <a:avLst/>
          </a:prstGeom>
          <a:solidFill>
            <a:schemeClr val="tx1">
              <a:lumMod val="50000"/>
              <a:lumOff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999"/>
          </a:p>
        </p:txBody>
      </p:sp>
      <p:sp>
        <p:nvSpPr>
          <p:cNvPr id="31" name="Panah: Atas-Bawah 30">
            <a:extLst>
              <a:ext uri="{FF2B5EF4-FFF2-40B4-BE49-F238E27FC236}">
                <a16:creationId xmlns:a16="http://schemas.microsoft.com/office/drawing/2014/main" id="{9F70FECB-908B-40DE-A6FC-909ACC2FBA68}"/>
              </a:ext>
            </a:extLst>
          </p:cNvPr>
          <p:cNvSpPr/>
          <p:nvPr/>
        </p:nvSpPr>
        <p:spPr>
          <a:xfrm>
            <a:off x="4049173" y="4695861"/>
            <a:ext cx="114740" cy="287932"/>
          </a:xfrm>
          <a:prstGeom prst="up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799"/>
          </a:p>
        </p:txBody>
      </p:sp>
      <p:sp>
        <p:nvSpPr>
          <p:cNvPr id="32" name="Panah: Atas-Bawah 31">
            <a:extLst>
              <a:ext uri="{FF2B5EF4-FFF2-40B4-BE49-F238E27FC236}">
                <a16:creationId xmlns:a16="http://schemas.microsoft.com/office/drawing/2014/main" id="{EA4281F2-C561-4790-AFEC-E5DA039FCE26}"/>
              </a:ext>
            </a:extLst>
          </p:cNvPr>
          <p:cNvSpPr/>
          <p:nvPr/>
        </p:nvSpPr>
        <p:spPr>
          <a:xfrm>
            <a:off x="4667772" y="4689640"/>
            <a:ext cx="114740" cy="287932"/>
          </a:xfrm>
          <a:prstGeom prst="up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799"/>
          </a:p>
        </p:txBody>
      </p:sp>
      <p:sp>
        <p:nvSpPr>
          <p:cNvPr id="33" name="Panah: Atas-Bawah 32">
            <a:extLst>
              <a:ext uri="{FF2B5EF4-FFF2-40B4-BE49-F238E27FC236}">
                <a16:creationId xmlns:a16="http://schemas.microsoft.com/office/drawing/2014/main" id="{A6AAD2C0-5393-4553-B398-F7C3809D5BE0}"/>
              </a:ext>
            </a:extLst>
          </p:cNvPr>
          <p:cNvSpPr/>
          <p:nvPr/>
        </p:nvSpPr>
        <p:spPr>
          <a:xfrm>
            <a:off x="5286371" y="4683420"/>
            <a:ext cx="114740" cy="287932"/>
          </a:xfrm>
          <a:prstGeom prst="up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799"/>
          </a:p>
        </p:txBody>
      </p:sp>
      <p:sp>
        <p:nvSpPr>
          <p:cNvPr id="34" name="Panah: Atas-Bawah 33">
            <a:extLst>
              <a:ext uri="{FF2B5EF4-FFF2-40B4-BE49-F238E27FC236}">
                <a16:creationId xmlns:a16="http://schemas.microsoft.com/office/drawing/2014/main" id="{F2AACAD1-A03A-4BD3-99C8-8DC057A3D24B}"/>
              </a:ext>
            </a:extLst>
          </p:cNvPr>
          <p:cNvSpPr/>
          <p:nvPr/>
        </p:nvSpPr>
        <p:spPr>
          <a:xfrm>
            <a:off x="5904968" y="4677199"/>
            <a:ext cx="114740" cy="287932"/>
          </a:xfrm>
          <a:prstGeom prst="up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799"/>
          </a:p>
        </p:txBody>
      </p:sp>
      <p:sp>
        <p:nvSpPr>
          <p:cNvPr id="39" name="Persegi Panjang: Sudut Lengkung 38">
            <a:extLst>
              <a:ext uri="{FF2B5EF4-FFF2-40B4-BE49-F238E27FC236}">
                <a16:creationId xmlns:a16="http://schemas.microsoft.com/office/drawing/2014/main" id="{3EEBE912-2C99-4B58-B5C3-1690924DEE56}"/>
              </a:ext>
            </a:extLst>
          </p:cNvPr>
          <p:cNvSpPr/>
          <p:nvPr/>
        </p:nvSpPr>
        <p:spPr>
          <a:xfrm>
            <a:off x="3962764" y="4648804"/>
            <a:ext cx="2096506" cy="3447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Residual</a:t>
            </a:r>
            <a:endParaRPr lang="id-ID" sz="1999" b="1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41" name="Grup 40">
            <a:extLst>
              <a:ext uri="{FF2B5EF4-FFF2-40B4-BE49-F238E27FC236}">
                <a16:creationId xmlns:a16="http://schemas.microsoft.com/office/drawing/2014/main" id="{E7ED4262-31A6-41B1-99A9-9086FB8261E4}"/>
              </a:ext>
            </a:extLst>
          </p:cNvPr>
          <p:cNvGrpSpPr/>
          <p:nvPr/>
        </p:nvGrpSpPr>
        <p:grpSpPr>
          <a:xfrm>
            <a:off x="7547764" y="3102285"/>
            <a:ext cx="3582367" cy="2348143"/>
            <a:chOff x="6229425" y="3628488"/>
            <a:chExt cx="2673338" cy="1752300"/>
          </a:xfrm>
        </p:grpSpPr>
        <p:sp>
          <p:nvSpPr>
            <p:cNvPr id="43" name="Persegi Panjang: Sudut Lengkung 42">
              <a:extLst>
                <a:ext uri="{FF2B5EF4-FFF2-40B4-BE49-F238E27FC236}">
                  <a16:creationId xmlns:a16="http://schemas.microsoft.com/office/drawing/2014/main" id="{F4DD42A4-D7B5-4444-9093-4EC93ABDDB2E}"/>
                </a:ext>
              </a:extLst>
            </p:cNvPr>
            <p:cNvSpPr/>
            <p:nvPr/>
          </p:nvSpPr>
          <p:spPr>
            <a:xfrm>
              <a:off x="6229425" y="3628488"/>
              <a:ext cx="2673338" cy="1752300"/>
            </a:xfrm>
            <a:prstGeom prst="roundRect">
              <a:avLst>
                <a:gd name="adj" fmla="val 81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graphicFrame>
          <p:nvGraphicFramePr>
            <p:cNvPr id="45" name="Bagan 44">
              <a:extLst>
                <a:ext uri="{FF2B5EF4-FFF2-40B4-BE49-F238E27FC236}">
                  <a16:creationId xmlns:a16="http://schemas.microsoft.com/office/drawing/2014/main" id="{B5A580CD-1E25-4F00-8EE8-B76CFF04BE20}"/>
                </a:ext>
              </a:extLst>
            </p:cNvPr>
            <p:cNvGraphicFramePr/>
            <p:nvPr/>
          </p:nvGraphicFramePr>
          <p:xfrm>
            <a:off x="6319384" y="3694963"/>
            <a:ext cx="2515794" cy="16732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49" name="Title 1">
            <a:extLst>
              <a:ext uri="{FF2B5EF4-FFF2-40B4-BE49-F238E27FC236}">
                <a16:creationId xmlns:a16="http://schemas.microsoft.com/office/drawing/2014/main" id="{FF0E44C3-530C-4980-B5A6-E77A088E0484}"/>
              </a:ext>
            </a:extLst>
          </p:cNvPr>
          <p:cNvSpPr txBox="1">
            <a:spLocks/>
          </p:cNvSpPr>
          <p:nvPr/>
        </p:nvSpPr>
        <p:spPr>
          <a:xfrm>
            <a:off x="837828" y="4090893"/>
            <a:ext cx="6707428" cy="609820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399" b="1" dirty="0">
                <a:solidFill>
                  <a:schemeClr val="bg1">
                    <a:lumMod val="85000"/>
                  </a:schemeClr>
                </a:solidFill>
                <a:latin typeface="Roboto" pitchFamily="2" charset="0"/>
                <a:ea typeface="Roboto" pitchFamily="2" charset="0"/>
              </a:rPr>
              <a:t>ARIMA 2</a:t>
            </a:r>
            <a:r>
              <a:rPr lang="en-US" sz="2399" b="1" baseline="30000" dirty="0">
                <a:solidFill>
                  <a:schemeClr val="bg1">
                    <a:lumMod val="85000"/>
                  </a:schemeClr>
                </a:solidFill>
                <a:latin typeface="Roboto" pitchFamily="2" charset="0"/>
                <a:ea typeface="Roboto" pitchFamily="2" charset="0"/>
              </a:rPr>
              <a:t>nd</a:t>
            </a:r>
            <a:r>
              <a:rPr lang="en-US" sz="2399" b="1" dirty="0">
                <a:solidFill>
                  <a:schemeClr val="bg1">
                    <a:lumMod val="85000"/>
                  </a:schemeClr>
                </a:solidFill>
                <a:latin typeface="Roboto" pitchFamily="2" charset="0"/>
                <a:ea typeface="Roboto" pitchFamily="2" charset="0"/>
              </a:rPr>
              <a:t>  Intervention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396DE72B-1CC6-4599-B0F3-8B9A20EDDBF1}"/>
              </a:ext>
            </a:extLst>
          </p:cNvPr>
          <p:cNvSpPr txBox="1">
            <a:spLocks/>
          </p:cNvSpPr>
          <p:nvPr/>
        </p:nvSpPr>
        <p:spPr>
          <a:xfrm>
            <a:off x="659544" y="4499427"/>
            <a:ext cx="1976587" cy="609820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799" b="1" dirty="0">
                <a:solidFill>
                  <a:schemeClr val="bg1">
                    <a:lumMod val="85000"/>
                  </a:schemeClr>
                </a:solidFill>
                <a:latin typeface="Roboto" pitchFamily="2" charset="0"/>
                <a:ea typeface="Roboto" pitchFamily="2" charset="0"/>
              </a:rPr>
              <a:t>-RMSE-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Persegi Panjang 50">
                <a:extLst>
                  <a:ext uri="{FF2B5EF4-FFF2-40B4-BE49-F238E27FC236}">
                    <a16:creationId xmlns:a16="http://schemas.microsoft.com/office/drawing/2014/main" id="{8D458D90-41E0-48DD-8848-08B4222C387A}"/>
                  </a:ext>
                </a:extLst>
              </p:cNvPr>
              <p:cNvSpPr/>
              <p:nvPr/>
            </p:nvSpPr>
            <p:spPr>
              <a:xfrm>
                <a:off x="2266701" y="5260651"/>
                <a:ext cx="8203265" cy="7683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2399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399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id-ID" sz="2399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id-ID" sz="2399" b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sz="2399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d-ID" sz="2399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399" b="1" i="1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id-ID" sz="2399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d>
                          <m:dPr>
                            <m:ctrlPr>
                              <a:rPr lang="id-ID" sz="2399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399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  <m:sSup>
                          <m:sSupPr>
                            <m:ctrlPr>
                              <a:rPr lang="id-ID" sz="2399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2399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p>
                            <m:r>
                              <a:rPr lang="id-ID" sz="2399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p>
                        </m:sSup>
                      </m:num>
                      <m:den>
                        <m:d>
                          <m:dPr>
                            <m:begChr m:val=""/>
                            <m:ctrlPr>
                              <a:rPr lang="id-ID" sz="2399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d-ID" sz="2399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sz="2399" b="1" i="1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e>
                              <m:sub>
                                <m:r>
                                  <a:rPr lang="id-ID" sz="2399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sub>
                            </m:sSub>
                            <m:r>
                              <a:rPr lang="id-ID" sz="2399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d-ID" sz="2399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</m:den>
                    </m:f>
                    <m:sSub>
                      <m:sSubPr>
                        <m:ctrlPr>
                          <a:rPr lang="id-ID" sz="2399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399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id-ID" sz="2399" b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r>
                          <a:rPr lang="id-ID" sz="2399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id-ID" sz="2399" b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id-ID" sz="2399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d-ID" sz="2399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399" b="1" i="1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id-ID" sz="2399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d>
                          <m:dPr>
                            <m:ctrlPr>
                              <a:rPr lang="id-ID" sz="2399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399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  <m:sSup>
                          <m:sSupPr>
                            <m:ctrlPr>
                              <a:rPr lang="id-ID" sz="2399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2399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p>
                            <m:r>
                              <a:rPr lang="id-ID" sz="2399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p>
                        </m:sSup>
                      </m:num>
                      <m:den>
                        <m:d>
                          <m:dPr>
                            <m:begChr m:val=""/>
                            <m:ctrlPr>
                              <a:rPr lang="id-ID" sz="2399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d-ID" sz="2399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sz="2399" b="1" i="1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e>
                              <m:sub>
                                <m:r>
                                  <a:rPr lang="id-ID" sz="2399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sub>
                            </m:sSub>
                            <m:r>
                              <a:rPr lang="id-ID" sz="2399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d-ID" sz="2399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</m:den>
                    </m:f>
                    <m:sSub>
                      <m:sSubPr>
                        <m:ctrlPr>
                          <a:rPr lang="id-ID" sz="2399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399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id-ID" sz="2399" b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b>
                        <m:r>
                          <a:rPr lang="id-ID" sz="2399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id-ID" sz="2399" b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id-ID" sz="2399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d-ID" sz="2399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399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id-ID" sz="2399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𝒒</m:t>
                            </m:r>
                          </m:sub>
                        </m:sSub>
                        <m:d>
                          <m:dPr>
                            <m:ctrlPr>
                              <a:rPr lang="id-ID" sz="2399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399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  <m:sSub>
                          <m:sSubPr>
                            <m:ctrlPr>
                              <a:rPr lang="id-ID" sz="2399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99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id-ID" sz="2399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d-ID" sz="2399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399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id-ID" sz="2399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d>
                          <m:dPr>
                            <m:ctrlPr>
                              <a:rPr lang="id-ID" sz="2399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399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399" b="1" dirty="0">
                    <a:latin typeface="Roboto Lt" pitchFamily="2" charset="0"/>
                    <a:ea typeface="Roboto Lt" pitchFamily="2" charset="0"/>
                  </a:rPr>
                  <a:t> </a:t>
                </a:r>
                <a:endParaRPr lang="id-ID" sz="2399" b="1" dirty="0">
                  <a:latin typeface="Roboto Lt" pitchFamily="2" charset="0"/>
                  <a:ea typeface="Roboto Lt" pitchFamily="2" charset="0"/>
                </a:endParaRPr>
              </a:p>
            </p:txBody>
          </p:sp>
        </mc:Choice>
        <mc:Fallback xmlns="">
          <p:sp>
            <p:nvSpPr>
              <p:cNvPr id="51" name="Persegi Panjang 50">
                <a:extLst>
                  <a:ext uri="{FF2B5EF4-FFF2-40B4-BE49-F238E27FC236}">
                    <a16:creationId xmlns:a16="http://schemas.microsoft.com/office/drawing/2014/main" id="{8D458D90-41E0-48DD-8848-08B4222C38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701" y="5260651"/>
                <a:ext cx="8203265" cy="7683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822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0">
        <p159:morph option="byObject"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8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8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42" repeatCount="indefinite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8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42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8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42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8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16667E-6 -1.11111E-6 L -0.36381 0.07431 " pathEditMode="relative" rAng="0" ptsTypes="AA">
                                      <p:cBhvr>
                                        <p:cTn id="44" dur="5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90" y="370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0F41"/>
                                      </p:to>
                                    </p:animClr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0F41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7" grpId="0" animBg="1"/>
      <p:bldP spid="37" grpId="0" animBg="1"/>
      <p:bldP spid="37" grpId="1" animBg="1"/>
      <p:bldP spid="38" grpId="0"/>
      <p:bldP spid="10" grpId="0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9" grpId="0" animBg="1"/>
      <p:bldP spid="39" grpId="1" animBg="1"/>
      <p:bldP spid="49" grpId="0"/>
      <p:bldP spid="50" grpId="0"/>
      <p:bldP spid="50" grpId="1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8BA282E3-2F4F-4CF1-853C-A97A08601D1C}"/>
              </a:ext>
            </a:extLst>
          </p:cNvPr>
          <p:cNvSpPr txBox="1">
            <a:spLocks/>
          </p:cNvSpPr>
          <p:nvPr/>
        </p:nvSpPr>
        <p:spPr>
          <a:xfrm>
            <a:off x="2052515" y="322542"/>
            <a:ext cx="5428059" cy="1245454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Methods</a:t>
            </a:r>
          </a:p>
          <a:p>
            <a:r>
              <a:rPr lang="en-US" dirty="0"/>
              <a:t>ARIMA Intervention</a:t>
            </a:r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id="{5D4D33E2-D072-47F9-9495-9A0F331DAD8C}"/>
              </a:ext>
            </a:extLst>
          </p:cNvPr>
          <p:cNvSpPr/>
          <p:nvPr/>
        </p:nvSpPr>
        <p:spPr>
          <a:xfrm>
            <a:off x="666354" y="3849769"/>
            <a:ext cx="3255093" cy="1093056"/>
          </a:xfrm>
          <a:prstGeom prst="rect">
            <a:avLst/>
          </a:prstGeom>
          <a:solidFill>
            <a:srgbClr val="1A0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999"/>
          </a:p>
        </p:txBody>
      </p:sp>
      <p:sp>
        <p:nvSpPr>
          <p:cNvPr id="17" name="Persegi Panjang 16">
            <a:extLst>
              <a:ext uri="{FF2B5EF4-FFF2-40B4-BE49-F238E27FC236}">
                <a16:creationId xmlns:a16="http://schemas.microsoft.com/office/drawing/2014/main" id="{69732CBA-58A7-4754-BF99-73F9E8899C1F}"/>
              </a:ext>
            </a:extLst>
          </p:cNvPr>
          <p:cNvSpPr/>
          <p:nvPr/>
        </p:nvSpPr>
        <p:spPr>
          <a:xfrm>
            <a:off x="3921448" y="3849769"/>
            <a:ext cx="7601022" cy="109305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999"/>
          </a:p>
        </p:txBody>
      </p:sp>
      <p:sp>
        <p:nvSpPr>
          <p:cNvPr id="6" name="Persegi Panjang: Sudut Lengkung 5">
            <a:extLst>
              <a:ext uri="{FF2B5EF4-FFF2-40B4-BE49-F238E27FC236}">
                <a16:creationId xmlns:a16="http://schemas.microsoft.com/office/drawing/2014/main" id="{600A8F55-577D-44EF-86DD-59A41C2B9F57}"/>
              </a:ext>
            </a:extLst>
          </p:cNvPr>
          <p:cNvSpPr/>
          <p:nvPr/>
        </p:nvSpPr>
        <p:spPr>
          <a:xfrm rot="16200000">
            <a:off x="1403137" y="2569003"/>
            <a:ext cx="1692929" cy="377349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First Intervention</a:t>
            </a:r>
            <a:endParaRPr lang="id-ID" sz="1799" b="1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8" name="Persegi Panjang: Sudut Lengkung 17">
            <a:extLst>
              <a:ext uri="{FF2B5EF4-FFF2-40B4-BE49-F238E27FC236}">
                <a16:creationId xmlns:a16="http://schemas.microsoft.com/office/drawing/2014/main" id="{1FA7005B-97CB-46F2-B9FC-5DD315185847}"/>
              </a:ext>
            </a:extLst>
          </p:cNvPr>
          <p:cNvSpPr/>
          <p:nvPr/>
        </p:nvSpPr>
        <p:spPr>
          <a:xfrm rot="16200000">
            <a:off x="2356428" y="2597742"/>
            <a:ext cx="1660655" cy="352145"/>
          </a:xfrm>
          <a:prstGeom prst="roundRect">
            <a:avLst>
              <a:gd name="adj" fmla="val 4664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Second Intervention</a:t>
            </a:r>
            <a:endParaRPr lang="id-ID" sz="1600" b="1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Persegi Panjang: Sudut Lengkung 18">
            <a:extLst>
              <a:ext uri="{FF2B5EF4-FFF2-40B4-BE49-F238E27FC236}">
                <a16:creationId xmlns:a16="http://schemas.microsoft.com/office/drawing/2014/main" id="{1BA7EC1D-853A-495B-8F1B-E2B2C9C43371}"/>
              </a:ext>
            </a:extLst>
          </p:cNvPr>
          <p:cNvSpPr/>
          <p:nvPr/>
        </p:nvSpPr>
        <p:spPr>
          <a:xfrm>
            <a:off x="4848645" y="2198089"/>
            <a:ext cx="5521031" cy="1093056"/>
          </a:xfrm>
          <a:prstGeom prst="roundRect">
            <a:avLst>
              <a:gd name="adj" fmla="val 4997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99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Third Intervention</a:t>
            </a:r>
            <a:endParaRPr lang="id-ID" sz="3999" b="1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0" name="Persegi Panjang: Sudut Lengkung 19">
            <a:extLst>
              <a:ext uri="{FF2B5EF4-FFF2-40B4-BE49-F238E27FC236}">
                <a16:creationId xmlns:a16="http://schemas.microsoft.com/office/drawing/2014/main" id="{C3A0DF87-69CA-4F52-9A1F-A57B53258B65}"/>
              </a:ext>
            </a:extLst>
          </p:cNvPr>
          <p:cNvSpPr/>
          <p:nvPr/>
        </p:nvSpPr>
        <p:spPr>
          <a:xfrm rot="16200000">
            <a:off x="478879" y="2563190"/>
            <a:ext cx="1659244" cy="355291"/>
          </a:xfrm>
          <a:prstGeom prst="roundRect">
            <a:avLst>
              <a:gd name="adj" fmla="val 46647"/>
            </a:avLst>
          </a:prstGeom>
          <a:solidFill>
            <a:srgbClr val="E6BB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Pre-intervention</a:t>
            </a:r>
            <a:endParaRPr lang="id-ID" sz="3199" b="1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76E0C65E-5DDF-4402-806D-E8FE31464F0E}"/>
              </a:ext>
            </a:extLst>
          </p:cNvPr>
          <p:cNvSpPr/>
          <p:nvPr/>
        </p:nvSpPr>
        <p:spPr>
          <a:xfrm>
            <a:off x="8420645" y="6938961"/>
            <a:ext cx="5274648" cy="3701248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799"/>
          </a:p>
        </p:txBody>
      </p:sp>
      <p:sp>
        <p:nvSpPr>
          <p:cNvPr id="37" name="Panah: Kanan 36">
            <a:extLst>
              <a:ext uri="{FF2B5EF4-FFF2-40B4-BE49-F238E27FC236}">
                <a16:creationId xmlns:a16="http://schemas.microsoft.com/office/drawing/2014/main" id="{EE375A61-E87F-4A31-A9E5-7A945BDEA12D}"/>
              </a:ext>
            </a:extLst>
          </p:cNvPr>
          <p:cNvSpPr/>
          <p:nvPr/>
        </p:nvSpPr>
        <p:spPr>
          <a:xfrm>
            <a:off x="666352" y="4743427"/>
            <a:ext cx="10862928" cy="412343"/>
          </a:xfrm>
          <a:prstGeom prst="rightArrow">
            <a:avLst/>
          </a:prstGeom>
          <a:solidFill>
            <a:srgbClr val="1A0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999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135314DF-DE6F-4BBA-96F0-613A40A2FE71}"/>
              </a:ext>
            </a:extLst>
          </p:cNvPr>
          <p:cNvSpPr txBox="1">
            <a:spLocks/>
          </p:cNvSpPr>
          <p:nvPr/>
        </p:nvSpPr>
        <p:spPr>
          <a:xfrm>
            <a:off x="674357" y="4058335"/>
            <a:ext cx="3222343" cy="609820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399" dirty="0">
                <a:solidFill>
                  <a:schemeClr val="bg1">
                    <a:lumMod val="85000"/>
                  </a:schemeClr>
                </a:solidFill>
                <a:latin typeface="Roboto Lt" pitchFamily="2" charset="0"/>
                <a:ea typeface="Roboto Lt" pitchFamily="2" charset="0"/>
              </a:rPr>
              <a:t>ARIMA 2</a:t>
            </a:r>
            <a:r>
              <a:rPr lang="en-US" sz="2399" baseline="30000" dirty="0">
                <a:solidFill>
                  <a:schemeClr val="bg1">
                    <a:lumMod val="85000"/>
                  </a:schemeClr>
                </a:solidFill>
                <a:latin typeface="Roboto Lt" pitchFamily="2" charset="0"/>
                <a:ea typeface="Roboto Lt" pitchFamily="2" charset="0"/>
              </a:rPr>
              <a:t>nd</a:t>
            </a:r>
            <a:r>
              <a:rPr lang="en-US" sz="2399" dirty="0">
                <a:solidFill>
                  <a:schemeClr val="bg1">
                    <a:lumMod val="85000"/>
                  </a:schemeClr>
                </a:solidFill>
                <a:latin typeface="Roboto Lt" pitchFamily="2" charset="0"/>
                <a:ea typeface="Roboto Lt" pitchFamily="2" charset="0"/>
              </a:rPr>
              <a:t> Intervention</a:t>
            </a: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9A145D9A-D43A-4D18-B5B6-C6EF899A43EA}"/>
              </a:ext>
            </a:extLst>
          </p:cNvPr>
          <p:cNvSpPr txBox="1">
            <a:spLocks/>
          </p:cNvSpPr>
          <p:nvPr/>
        </p:nvSpPr>
        <p:spPr>
          <a:xfrm>
            <a:off x="2438777" y="7482265"/>
            <a:ext cx="1471566" cy="609820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399" b="1" dirty="0">
                <a:solidFill>
                  <a:schemeClr val="bg1">
                    <a:lumMod val="85000"/>
                  </a:schemeClr>
                </a:solidFill>
                <a:latin typeface="Roboto" pitchFamily="2" charset="0"/>
                <a:ea typeface="Roboto" pitchFamily="2" charset="0"/>
              </a:rPr>
              <a:t>RMSE</a:t>
            </a:r>
          </a:p>
        </p:txBody>
      </p:sp>
      <p:sp>
        <p:nvSpPr>
          <p:cNvPr id="31" name="Panah: Atas-Bawah 30">
            <a:extLst>
              <a:ext uri="{FF2B5EF4-FFF2-40B4-BE49-F238E27FC236}">
                <a16:creationId xmlns:a16="http://schemas.microsoft.com/office/drawing/2014/main" id="{9F70FECB-908B-40DE-A6FC-909ACC2FBA68}"/>
              </a:ext>
            </a:extLst>
          </p:cNvPr>
          <p:cNvSpPr/>
          <p:nvPr/>
        </p:nvSpPr>
        <p:spPr>
          <a:xfrm>
            <a:off x="5624778" y="4682692"/>
            <a:ext cx="114740" cy="287932"/>
          </a:xfrm>
          <a:prstGeom prst="up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799"/>
          </a:p>
        </p:txBody>
      </p:sp>
      <p:sp>
        <p:nvSpPr>
          <p:cNvPr id="32" name="Panah: Atas-Bawah 31">
            <a:extLst>
              <a:ext uri="{FF2B5EF4-FFF2-40B4-BE49-F238E27FC236}">
                <a16:creationId xmlns:a16="http://schemas.microsoft.com/office/drawing/2014/main" id="{EA4281F2-C561-4790-AFEC-E5DA039FCE26}"/>
              </a:ext>
            </a:extLst>
          </p:cNvPr>
          <p:cNvSpPr/>
          <p:nvPr/>
        </p:nvSpPr>
        <p:spPr>
          <a:xfrm>
            <a:off x="6243377" y="4676472"/>
            <a:ext cx="114740" cy="287932"/>
          </a:xfrm>
          <a:prstGeom prst="up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799"/>
          </a:p>
        </p:txBody>
      </p:sp>
      <p:sp>
        <p:nvSpPr>
          <p:cNvPr id="33" name="Panah: Atas-Bawah 32">
            <a:extLst>
              <a:ext uri="{FF2B5EF4-FFF2-40B4-BE49-F238E27FC236}">
                <a16:creationId xmlns:a16="http://schemas.microsoft.com/office/drawing/2014/main" id="{A6AAD2C0-5393-4553-B398-F7C3809D5BE0}"/>
              </a:ext>
            </a:extLst>
          </p:cNvPr>
          <p:cNvSpPr/>
          <p:nvPr/>
        </p:nvSpPr>
        <p:spPr>
          <a:xfrm>
            <a:off x="6861976" y="4670251"/>
            <a:ext cx="114740" cy="287932"/>
          </a:xfrm>
          <a:prstGeom prst="up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799"/>
          </a:p>
        </p:txBody>
      </p:sp>
      <p:sp>
        <p:nvSpPr>
          <p:cNvPr id="34" name="Panah: Atas-Bawah 33">
            <a:extLst>
              <a:ext uri="{FF2B5EF4-FFF2-40B4-BE49-F238E27FC236}">
                <a16:creationId xmlns:a16="http://schemas.microsoft.com/office/drawing/2014/main" id="{F2AACAD1-A03A-4BD3-99C8-8DC057A3D24B}"/>
              </a:ext>
            </a:extLst>
          </p:cNvPr>
          <p:cNvSpPr/>
          <p:nvPr/>
        </p:nvSpPr>
        <p:spPr>
          <a:xfrm>
            <a:off x="7480574" y="4664031"/>
            <a:ext cx="114740" cy="287932"/>
          </a:xfrm>
          <a:prstGeom prst="up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799"/>
          </a:p>
        </p:txBody>
      </p:sp>
      <p:sp>
        <p:nvSpPr>
          <p:cNvPr id="39" name="Persegi Panjang: Sudut Lengkung 38">
            <a:extLst>
              <a:ext uri="{FF2B5EF4-FFF2-40B4-BE49-F238E27FC236}">
                <a16:creationId xmlns:a16="http://schemas.microsoft.com/office/drawing/2014/main" id="{3EEBE912-2C99-4B58-B5C3-1690924DEE56}"/>
              </a:ext>
            </a:extLst>
          </p:cNvPr>
          <p:cNvSpPr/>
          <p:nvPr/>
        </p:nvSpPr>
        <p:spPr>
          <a:xfrm>
            <a:off x="5538370" y="4635636"/>
            <a:ext cx="2096506" cy="3447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Residual</a:t>
            </a:r>
            <a:endParaRPr lang="id-ID" sz="1999" b="1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41" name="Grup 40">
            <a:extLst>
              <a:ext uri="{FF2B5EF4-FFF2-40B4-BE49-F238E27FC236}">
                <a16:creationId xmlns:a16="http://schemas.microsoft.com/office/drawing/2014/main" id="{E7ED4262-31A6-41B1-99A9-9086FB8261E4}"/>
              </a:ext>
            </a:extLst>
          </p:cNvPr>
          <p:cNvGrpSpPr/>
          <p:nvPr/>
        </p:nvGrpSpPr>
        <p:grpSpPr>
          <a:xfrm>
            <a:off x="8300321" y="3502400"/>
            <a:ext cx="3582367" cy="2348143"/>
            <a:chOff x="6229425" y="3628488"/>
            <a:chExt cx="2673338" cy="1752300"/>
          </a:xfrm>
        </p:grpSpPr>
        <p:sp>
          <p:nvSpPr>
            <p:cNvPr id="43" name="Persegi Panjang: Sudut Lengkung 42">
              <a:extLst>
                <a:ext uri="{FF2B5EF4-FFF2-40B4-BE49-F238E27FC236}">
                  <a16:creationId xmlns:a16="http://schemas.microsoft.com/office/drawing/2014/main" id="{F4DD42A4-D7B5-4444-9093-4EC93ABDDB2E}"/>
                </a:ext>
              </a:extLst>
            </p:cNvPr>
            <p:cNvSpPr/>
            <p:nvPr/>
          </p:nvSpPr>
          <p:spPr>
            <a:xfrm>
              <a:off x="6229425" y="3628488"/>
              <a:ext cx="2673338" cy="1752300"/>
            </a:xfrm>
            <a:prstGeom prst="roundRect">
              <a:avLst>
                <a:gd name="adj" fmla="val 81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graphicFrame>
          <p:nvGraphicFramePr>
            <p:cNvPr id="45" name="Bagan 44">
              <a:extLst>
                <a:ext uri="{FF2B5EF4-FFF2-40B4-BE49-F238E27FC236}">
                  <a16:creationId xmlns:a16="http://schemas.microsoft.com/office/drawing/2014/main" id="{B5A580CD-1E25-4F00-8EE8-B76CFF04BE20}"/>
                </a:ext>
              </a:extLst>
            </p:cNvPr>
            <p:cNvGraphicFramePr/>
            <p:nvPr/>
          </p:nvGraphicFramePr>
          <p:xfrm>
            <a:off x="6319384" y="3694963"/>
            <a:ext cx="2515794" cy="16732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49" name="Title 1">
            <a:extLst>
              <a:ext uri="{FF2B5EF4-FFF2-40B4-BE49-F238E27FC236}">
                <a16:creationId xmlns:a16="http://schemas.microsoft.com/office/drawing/2014/main" id="{FF0E44C3-530C-4980-B5A6-E77A088E0484}"/>
              </a:ext>
            </a:extLst>
          </p:cNvPr>
          <p:cNvSpPr txBox="1">
            <a:spLocks/>
          </p:cNvSpPr>
          <p:nvPr/>
        </p:nvSpPr>
        <p:spPr>
          <a:xfrm>
            <a:off x="666352" y="4059546"/>
            <a:ext cx="10856118" cy="85050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99" b="1" dirty="0">
                <a:solidFill>
                  <a:schemeClr val="bg1">
                    <a:lumMod val="85000"/>
                  </a:schemeClr>
                </a:solidFill>
                <a:latin typeface="Roboto" pitchFamily="2" charset="0"/>
                <a:ea typeface="Roboto" pitchFamily="2" charset="0"/>
              </a:rPr>
              <a:t>ARIMA Final Intervention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396DE72B-1CC6-4599-B0F3-8B9A20EDDBF1}"/>
              </a:ext>
            </a:extLst>
          </p:cNvPr>
          <p:cNvSpPr txBox="1">
            <a:spLocks/>
          </p:cNvSpPr>
          <p:nvPr/>
        </p:nvSpPr>
        <p:spPr>
          <a:xfrm>
            <a:off x="659544" y="4385154"/>
            <a:ext cx="3222343" cy="609820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799" b="1" dirty="0">
                <a:solidFill>
                  <a:schemeClr val="bg1">
                    <a:lumMod val="85000"/>
                  </a:schemeClr>
                </a:solidFill>
                <a:latin typeface="Roboto" pitchFamily="2" charset="0"/>
                <a:ea typeface="Roboto" pitchFamily="2" charset="0"/>
              </a:rPr>
              <a:t>-RMSE-</a:t>
            </a:r>
          </a:p>
        </p:txBody>
      </p:sp>
      <p:sp>
        <p:nvSpPr>
          <p:cNvPr id="13" name="Persegi Panjang 12">
            <a:extLst>
              <a:ext uri="{FF2B5EF4-FFF2-40B4-BE49-F238E27FC236}">
                <a16:creationId xmlns:a16="http://schemas.microsoft.com/office/drawing/2014/main" id="{08D3D8DB-8A7B-4898-B1CC-D20B14D49943}"/>
              </a:ext>
            </a:extLst>
          </p:cNvPr>
          <p:cNvSpPr/>
          <p:nvPr/>
        </p:nvSpPr>
        <p:spPr>
          <a:xfrm rot="16200000">
            <a:off x="2800932" y="4360297"/>
            <a:ext cx="2236263" cy="44725"/>
          </a:xfrm>
          <a:prstGeom prst="rect">
            <a:avLst/>
          </a:prstGeom>
          <a:solidFill>
            <a:schemeClr val="tx1">
              <a:lumMod val="50000"/>
              <a:lumOff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99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Persegi Panjang 35">
                <a:extLst>
                  <a:ext uri="{FF2B5EF4-FFF2-40B4-BE49-F238E27FC236}">
                    <a16:creationId xmlns:a16="http://schemas.microsoft.com/office/drawing/2014/main" id="{196EEB39-840B-4260-9AA7-686724BCC7B2}"/>
                  </a:ext>
                </a:extLst>
              </p:cNvPr>
              <p:cNvSpPr/>
              <p:nvPr/>
            </p:nvSpPr>
            <p:spPr>
              <a:xfrm>
                <a:off x="2306803" y="5273978"/>
                <a:ext cx="9995371" cy="655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1999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999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id-ID" sz="1999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id-ID" sz="1999" b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sz="1999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d-ID" sz="1999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1999" b="1" i="1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id-ID" sz="1999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d>
                          <m:dPr>
                            <m:ctrlPr>
                              <a:rPr lang="id-ID" sz="1999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1999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  <m:sSup>
                          <m:sSupPr>
                            <m:ctrlPr>
                              <a:rPr lang="id-ID" sz="1999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999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p>
                            <m:r>
                              <a:rPr lang="id-ID" sz="1999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p>
                        </m:sSup>
                      </m:num>
                      <m:den>
                        <m:d>
                          <m:dPr>
                            <m:begChr m:val=""/>
                            <m:ctrlPr>
                              <a:rPr lang="id-ID" sz="1999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d-ID" sz="1999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sz="1999" b="1" i="1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e>
                              <m:sub>
                                <m:r>
                                  <a:rPr lang="id-ID" sz="1999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sub>
                            </m:sSub>
                            <m:r>
                              <a:rPr lang="id-ID" sz="1999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d-ID" sz="1999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</m:den>
                    </m:f>
                    <m:sSub>
                      <m:sSubPr>
                        <m:ctrlPr>
                          <a:rPr lang="id-ID" sz="1999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999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id-ID" sz="1999" b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r>
                          <a:rPr lang="id-ID" sz="1999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id-ID" sz="1999" b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id-ID" sz="1999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d-ID" sz="1999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1999" b="1" i="1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id-ID" sz="1999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d>
                          <m:dPr>
                            <m:ctrlPr>
                              <a:rPr lang="id-ID" sz="1999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1999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  <m:sSup>
                          <m:sSupPr>
                            <m:ctrlPr>
                              <a:rPr lang="id-ID" sz="1999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999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p>
                            <m:r>
                              <a:rPr lang="id-ID" sz="1999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p>
                        </m:sSup>
                      </m:num>
                      <m:den>
                        <m:d>
                          <m:dPr>
                            <m:begChr m:val=""/>
                            <m:ctrlPr>
                              <a:rPr lang="id-ID" sz="1999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d-ID" sz="1999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sz="1999" b="1" i="1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e>
                              <m:sub>
                                <m:r>
                                  <a:rPr lang="id-ID" sz="1999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sub>
                            </m:sSub>
                            <m:r>
                              <a:rPr lang="id-ID" sz="1999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d-ID" sz="1999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</m:den>
                    </m:f>
                    <m:sSub>
                      <m:sSubPr>
                        <m:ctrlPr>
                          <a:rPr lang="id-ID" sz="1999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999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id-ID" sz="1999" b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b>
                        <m:r>
                          <a:rPr lang="id-ID" sz="1999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id-ID" sz="1999" b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id-ID" sz="1999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d-ID" sz="1999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1999" b="1" i="1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id-ID" sz="1999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d>
                          <m:dPr>
                            <m:ctrlPr>
                              <a:rPr lang="id-ID" sz="1999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1999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  <m:sSup>
                          <m:sSupPr>
                            <m:ctrlPr>
                              <a:rPr lang="id-ID" sz="1999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999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p>
                            <m:r>
                              <a:rPr lang="id-ID" sz="1999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p>
                        </m:sSup>
                      </m:num>
                      <m:den>
                        <m:d>
                          <m:dPr>
                            <m:begChr m:val=""/>
                            <m:ctrlPr>
                              <a:rPr lang="id-ID" sz="1999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d-ID" sz="1999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sz="1999" b="1" i="1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e>
                              <m:sub>
                                <m:r>
                                  <a:rPr lang="id-ID" sz="1999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sub>
                            </m:sSub>
                            <m:r>
                              <a:rPr lang="id-ID" sz="1999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d-ID" sz="1999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</m:den>
                    </m:f>
                    <m:sSub>
                      <m:sSubPr>
                        <m:ctrlPr>
                          <a:rPr lang="id-ID" sz="1999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999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sz="1999" b="1" i="1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b>
                        <m:r>
                          <a:rPr lang="id-ID" sz="1999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id-ID" sz="1999" b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id-ID" sz="1999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d-ID" sz="1999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1999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id-ID" sz="1999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𝒒</m:t>
                            </m:r>
                          </m:sub>
                        </m:sSub>
                        <m:d>
                          <m:dPr>
                            <m:ctrlPr>
                              <a:rPr lang="id-ID" sz="1999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1999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  <m:sSub>
                          <m:sSubPr>
                            <m:ctrlPr>
                              <a:rPr lang="id-ID" sz="1999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99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id-ID" sz="1999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d-ID" sz="1999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1999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id-ID" sz="1999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d>
                          <m:dPr>
                            <m:ctrlPr>
                              <a:rPr lang="id-ID" sz="1999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1999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1999" b="1" dirty="0">
                    <a:latin typeface="Roboto Lt" pitchFamily="2" charset="0"/>
                    <a:ea typeface="Roboto Lt" pitchFamily="2" charset="0"/>
                  </a:rPr>
                  <a:t> </a:t>
                </a:r>
                <a:endParaRPr lang="id-ID" sz="1999" b="1" dirty="0">
                  <a:latin typeface="Roboto Lt" pitchFamily="2" charset="0"/>
                  <a:ea typeface="Roboto Lt" pitchFamily="2" charset="0"/>
                </a:endParaRPr>
              </a:p>
            </p:txBody>
          </p:sp>
        </mc:Choice>
        <mc:Fallback xmlns="">
          <p:sp>
            <p:nvSpPr>
              <p:cNvPr id="36" name="Persegi Panjang 35">
                <a:extLst>
                  <a:ext uri="{FF2B5EF4-FFF2-40B4-BE49-F238E27FC236}">
                    <a16:creationId xmlns:a16="http://schemas.microsoft.com/office/drawing/2014/main" id="{196EEB39-840B-4260-9AA7-686724BCC7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803" y="5273978"/>
                <a:ext cx="9995371" cy="6557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884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0">
        <p159:morph option="byObject"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8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8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42" repeatCount="indefinite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8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42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8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42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8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58333E-6 -4.44444E-6 L -0.27734 0.02431 " pathEditMode="relative" rAng="0" ptsTypes="AA">
                                      <p:cBhvr>
                                        <p:cTn id="44" dur="5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67" y="120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0F41"/>
                                      </p:to>
                                    </p:animClr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0F41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" grpId="0" animBg="1"/>
      <p:bldP spid="37" grpId="0" animBg="1"/>
      <p:bldP spid="37" grpId="1" animBg="1"/>
      <p:bldP spid="38" grpId="0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9" grpId="0" animBg="1"/>
      <p:bldP spid="39" grpId="1" animBg="1"/>
      <p:bldP spid="49" grpId="0"/>
      <p:bldP spid="50" grpId="0"/>
      <p:bldP spid="50" grpId="1"/>
      <p:bldP spid="13" grpId="0" animBg="1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Result</a:t>
            </a:r>
            <a:br>
              <a:rPr lang="en-US" b="1" dirty="0"/>
            </a:br>
            <a:r>
              <a:rPr lang="en-US" b="1" dirty="0"/>
              <a:t>Indonesian CRC/S Import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310436" y="1556792"/>
            <a:ext cx="5197592" cy="33170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40848" y="5012961"/>
            <a:ext cx="377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Indonesian CRC/S Annual Imports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15888" y="5012961"/>
            <a:ext cx="3586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CRC/S Import by Country Origin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6559403"/>
              </p:ext>
            </p:extLst>
          </p:nvPr>
        </p:nvGraphicFramePr>
        <p:xfrm>
          <a:off x="1058389" y="1573158"/>
          <a:ext cx="4743451" cy="3228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015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br>
              <a:rPr lang="en-US" dirty="0"/>
            </a:br>
            <a:r>
              <a:rPr lang="en-US" dirty="0"/>
              <a:t>Stationarity Test and Model Identification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9763789"/>
                  </p:ext>
                </p:extLst>
              </p:nvPr>
            </p:nvGraphicFramePr>
            <p:xfrm>
              <a:off x="1371801" y="2030305"/>
              <a:ext cx="4146547" cy="14833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382431">
                      <a:extLst>
                        <a:ext uri="{9D8B030D-6E8A-4147-A177-3AD203B41FA5}">
                          <a16:colId xmlns:a16="http://schemas.microsoft.com/office/drawing/2014/main" val="2060691886"/>
                        </a:ext>
                      </a:extLst>
                    </a:gridCol>
                    <a:gridCol w="1167085">
                      <a:extLst>
                        <a:ext uri="{9D8B030D-6E8A-4147-A177-3AD203B41FA5}">
                          <a16:colId xmlns:a16="http://schemas.microsoft.com/office/drawing/2014/main" val="2849365756"/>
                        </a:ext>
                      </a:extLst>
                    </a:gridCol>
                    <a:gridCol w="1597031">
                      <a:extLst>
                        <a:ext uri="{9D8B030D-6E8A-4147-A177-3AD203B41FA5}">
                          <a16:colId xmlns:a16="http://schemas.microsoft.com/office/drawing/2014/main" val="19226068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Country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Lamda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kern="1200" dirty="0">
                              <a:effectLst/>
                            </a:rPr>
                            <a:t>(λ)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Transformation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52225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South Korea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200" dirty="0">
                              <a:effectLst/>
                            </a:rPr>
                            <a:t>0,50</a:t>
                          </a:r>
                          <a:endParaRPr lang="en-US" sz="1600" b="1" kern="1200" dirty="0">
                            <a:solidFill>
                              <a:schemeClr val="lt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rad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72683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China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200" dirty="0">
                              <a:effectLst/>
                            </a:rPr>
                            <a:t>0,36</a:t>
                          </a:r>
                          <a:endParaRPr lang="en-US" sz="1600" b="1" kern="1200" dirty="0">
                            <a:solidFill>
                              <a:schemeClr val="lt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0.35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62851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Taiwan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200" dirty="0">
                              <a:effectLst/>
                            </a:rPr>
                            <a:t>0,20</a:t>
                          </a:r>
                          <a:endParaRPr lang="en-US" sz="1600" b="1" kern="1200" dirty="0">
                            <a:solidFill>
                              <a:schemeClr val="lt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0.25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695522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9763789"/>
                  </p:ext>
                </p:extLst>
              </p:nvPr>
            </p:nvGraphicFramePr>
            <p:xfrm>
              <a:off x="1371801" y="2030305"/>
              <a:ext cx="4146547" cy="14833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382431">
                      <a:extLst>
                        <a:ext uri="{9D8B030D-6E8A-4147-A177-3AD203B41FA5}">
                          <a16:colId xmlns:a16="http://schemas.microsoft.com/office/drawing/2014/main" val="2060691886"/>
                        </a:ext>
                      </a:extLst>
                    </a:gridCol>
                    <a:gridCol w="1167085">
                      <a:extLst>
                        <a:ext uri="{9D8B030D-6E8A-4147-A177-3AD203B41FA5}">
                          <a16:colId xmlns:a16="http://schemas.microsoft.com/office/drawing/2014/main" val="2849365756"/>
                        </a:ext>
                      </a:extLst>
                    </a:gridCol>
                    <a:gridCol w="1597031">
                      <a:extLst>
                        <a:ext uri="{9D8B030D-6E8A-4147-A177-3AD203B41FA5}">
                          <a16:colId xmlns:a16="http://schemas.microsoft.com/office/drawing/2014/main" val="19226068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Country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 smtClean="0"/>
                            <a:t>Lamda</a:t>
                          </a:r>
                          <a:r>
                            <a:rPr lang="en-US" sz="1600" dirty="0" smtClean="0"/>
                            <a:t> </a:t>
                          </a:r>
                          <a:r>
                            <a:rPr lang="en-US" sz="1600" kern="1200" dirty="0" smtClean="0">
                              <a:effectLst/>
                            </a:rPr>
                            <a:t>(λ)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Transformation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52225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South Korea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200" dirty="0">
                              <a:effectLst/>
                            </a:rPr>
                            <a:t>0,50</a:t>
                          </a:r>
                          <a:endParaRPr lang="en-US" sz="1600" b="1" kern="1200" dirty="0">
                            <a:solidFill>
                              <a:schemeClr val="lt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60687" t="-106557" r="-1527" b="-2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2683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China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200" dirty="0">
                              <a:effectLst/>
                            </a:rPr>
                            <a:t>0,36</a:t>
                          </a:r>
                          <a:endParaRPr lang="en-US" sz="1600" b="1" kern="1200" dirty="0">
                            <a:solidFill>
                              <a:schemeClr val="lt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60687" t="-206557" r="-1527" b="-1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2851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Taiwan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200" dirty="0">
                              <a:effectLst/>
                            </a:rPr>
                            <a:t>0,20</a:t>
                          </a:r>
                          <a:endParaRPr lang="en-US" sz="1600" b="1" kern="1200" dirty="0">
                            <a:solidFill>
                              <a:schemeClr val="lt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60687" t="-306557" r="-1527" b="-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95522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1341884" y="1660973"/>
            <a:ext cx="284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Variance Stationarity</a:t>
            </a:r>
            <a:endParaRPr lang="en-US" b="1" dirty="0">
              <a:solidFill>
                <a:srgbClr val="FFC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275399"/>
              </p:ext>
            </p:extLst>
          </p:nvPr>
        </p:nvGraphicFramePr>
        <p:xfrm>
          <a:off x="1341884" y="3975330"/>
          <a:ext cx="3486878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3439">
                  <a:extLst>
                    <a:ext uri="{9D8B030D-6E8A-4147-A177-3AD203B41FA5}">
                      <a16:colId xmlns:a16="http://schemas.microsoft.com/office/drawing/2014/main" val="1090010135"/>
                    </a:ext>
                  </a:extLst>
                </a:gridCol>
                <a:gridCol w="1743439">
                  <a:extLst>
                    <a:ext uri="{9D8B030D-6E8A-4147-A177-3AD203B41FA5}">
                      <a16:colId xmlns:a16="http://schemas.microsoft.com/office/drawing/2014/main" val="116591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77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South Korea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99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83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Taiwan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4872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71800" y="3605998"/>
            <a:ext cx="284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Mean Stationarity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3" r="45600"/>
          <a:stretch/>
        </p:blipFill>
        <p:spPr bwMode="auto">
          <a:xfrm>
            <a:off x="5662364" y="1953897"/>
            <a:ext cx="1900371" cy="31195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65" b="20339"/>
          <a:stretch/>
        </p:blipFill>
        <p:spPr bwMode="auto">
          <a:xfrm>
            <a:off x="7822604" y="1902489"/>
            <a:ext cx="1858585" cy="322235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20" r="45587"/>
          <a:stretch/>
        </p:blipFill>
        <p:spPr bwMode="auto">
          <a:xfrm>
            <a:off x="9910836" y="1902489"/>
            <a:ext cx="1909792" cy="33195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6015015" y="5157193"/>
            <a:ext cx="11950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/>
              <a:t>South Korea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8425524" y="5157192"/>
            <a:ext cx="65274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/>
              <a:t>China</a:t>
            </a: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0494636" y="5157192"/>
            <a:ext cx="7421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/>
              <a:t>Taiwan</a:t>
            </a:r>
          </a:p>
        </p:txBody>
      </p:sp>
    </p:spTree>
    <p:extLst>
      <p:ext uri="{BB962C8B-B14F-4D97-AF65-F5344CB8AC3E}">
        <p14:creationId xmlns:p14="http://schemas.microsoft.com/office/powerpoint/2010/main" val="252042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br>
              <a:rPr lang="en-US" dirty="0"/>
            </a:br>
            <a:r>
              <a:rPr lang="en-US" dirty="0"/>
              <a:t>ARIMA Pre-Intervention Model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737236"/>
              </p:ext>
            </p:extLst>
          </p:nvPr>
        </p:nvGraphicFramePr>
        <p:xfrm>
          <a:off x="1485900" y="3573016"/>
          <a:ext cx="9633568" cy="1693593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75342">
                  <a:extLst>
                    <a:ext uri="{9D8B030D-6E8A-4147-A177-3AD203B41FA5}">
                      <a16:colId xmlns:a16="http://schemas.microsoft.com/office/drawing/2014/main" val="1430490821"/>
                    </a:ext>
                  </a:extLst>
                </a:gridCol>
                <a:gridCol w="1057428">
                  <a:extLst>
                    <a:ext uri="{9D8B030D-6E8A-4147-A177-3AD203B41FA5}">
                      <a16:colId xmlns:a16="http://schemas.microsoft.com/office/drawing/2014/main" val="3511715450"/>
                    </a:ext>
                  </a:extLst>
                </a:gridCol>
                <a:gridCol w="1695314">
                  <a:extLst>
                    <a:ext uri="{9D8B030D-6E8A-4147-A177-3AD203B41FA5}">
                      <a16:colId xmlns:a16="http://schemas.microsoft.com/office/drawing/2014/main" val="2278484433"/>
                    </a:ext>
                  </a:extLst>
                </a:gridCol>
                <a:gridCol w="1376371">
                  <a:extLst>
                    <a:ext uri="{9D8B030D-6E8A-4147-A177-3AD203B41FA5}">
                      <a16:colId xmlns:a16="http://schemas.microsoft.com/office/drawing/2014/main" val="266929297"/>
                    </a:ext>
                  </a:extLst>
                </a:gridCol>
                <a:gridCol w="1376371">
                  <a:extLst>
                    <a:ext uri="{9D8B030D-6E8A-4147-A177-3AD203B41FA5}">
                      <a16:colId xmlns:a16="http://schemas.microsoft.com/office/drawing/2014/main" val="4033336960"/>
                    </a:ext>
                  </a:extLst>
                </a:gridCol>
                <a:gridCol w="1376371">
                  <a:extLst>
                    <a:ext uri="{9D8B030D-6E8A-4147-A177-3AD203B41FA5}">
                      <a16:colId xmlns:a16="http://schemas.microsoft.com/office/drawing/2014/main" val="2732706545"/>
                    </a:ext>
                  </a:extLst>
                </a:gridCol>
                <a:gridCol w="1376371">
                  <a:extLst>
                    <a:ext uri="{9D8B030D-6E8A-4147-A177-3AD203B41FA5}">
                      <a16:colId xmlns:a16="http://schemas.microsoft.com/office/drawing/2014/main" val="1186330653"/>
                    </a:ext>
                  </a:extLst>
                </a:gridCol>
              </a:tblGrid>
              <a:tr h="474393">
                <a:tc rowSpan="3"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Country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738" marR="106738" marT="0" marB="0" anchor="ctr"/>
                </a:tc>
                <a:tc gridSpan="5"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Residual Independence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738" marR="10673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Normality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738" marR="106738" marT="0" marB="0" anchor="ctr"/>
                </a:tc>
                <a:extLst>
                  <a:ext uri="{0D108BD9-81ED-4DB2-BD59-A6C34878D82A}">
                    <a16:rowId xmlns:a16="http://schemas.microsoft.com/office/drawing/2014/main" val="3293307999"/>
                  </a:ext>
                </a:extLst>
              </a:tr>
              <a:tr h="2371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Ljung-Box Statistic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738" marR="10673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Shapiro-Wilk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738" marR="106738" marT="0" marB="0" anchor="ctr"/>
                </a:tc>
                <a:extLst>
                  <a:ext uri="{0D108BD9-81ED-4DB2-BD59-A6C34878D82A}">
                    <a16:rowId xmlns:a16="http://schemas.microsoft.com/office/drawing/2014/main" val="3949865623"/>
                  </a:ext>
                </a:extLst>
              </a:tr>
              <a:tr h="2371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Lag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738" marR="106738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738" marR="106738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738" marR="106738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738" marR="106738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738" marR="106738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66593"/>
                  </a:ext>
                </a:extLst>
              </a:tr>
              <a:tr h="2371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South Korea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738" marR="106738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738" marR="106738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0.86**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738" marR="106738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7.87**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738" marR="106738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13.66**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738" marR="106738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17.03**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738" marR="106738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0.9932**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738" marR="106738" marT="0" marB="0" anchor="ctr"/>
                </a:tc>
                <a:extLst>
                  <a:ext uri="{0D108BD9-81ED-4DB2-BD59-A6C34878D82A}">
                    <a16:rowId xmlns:a16="http://schemas.microsoft.com/office/drawing/2014/main" val="3143820353"/>
                  </a:ext>
                </a:extLst>
              </a:tr>
              <a:tr h="2371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China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738" marR="106738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738" marR="106738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5.81*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738" marR="106738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13.91*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738" marR="106738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25.31*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738" marR="106738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33.71*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738" marR="106738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0.9903*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738" marR="106738" marT="0" marB="0" anchor="ctr"/>
                </a:tc>
                <a:extLst>
                  <a:ext uri="{0D108BD9-81ED-4DB2-BD59-A6C34878D82A}">
                    <a16:rowId xmlns:a16="http://schemas.microsoft.com/office/drawing/2014/main" val="3380273599"/>
                  </a:ext>
                </a:extLst>
              </a:tr>
              <a:tr h="2371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Taiwan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738" marR="106738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738" marR="106738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738" marR="106738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5.18**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738" marR="106738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16.22**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738" marR="106738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24.25**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738" marR="106738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0.9908**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738" marR="106738" marT="0" marB="0" anchor="ctr"/>
                </a:tc>
                <a:extLst>
                  <a:ext uri="{0D108BD9-81ED-4DB2-BD59-A6C34878D82A}">
                    <a16:rowId xmlns:a16="http://schemas.microsoft.com/office/drawing/2014/main" val="33514316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9070899"/>
                  </p:ext>
                </p:extLst>
              </p:nvPr>
            </p:nvGraphicFramePr>
            <p:xfrm>
              <a:off x="1195409" y="1637260"/>
              <a:ext cx="10153128" cy="1716132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540474">
                      <a:extLst>
                        <a:ext uri="{9D8B030D-6E8A-4147-A177-3AD203B41FA5}">
                          <a16:colId xmlns:a16="http://schemas.microsoft.com/office/drawing/2014/main" val="655310774"/>
                        </a:ext>
                      </a:extLst>
                    </a:gridCol>
                    <a:gridCol w="8612654">
                      <a:extLst>
                        <a:ext uri="{9D8B030D-6E8A-4147-A177-3AD203B41FA5}">
                          <a16:colId xmlns:a16="http://schemas.microsoft.com/office/drawing/2014/main" val="3718594676"/>
                        </a:ext>
                      </a:extLst>
                    </a:gridCol>
                  </a:tblGrid>
                  <a:tr h="36003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Country</a:t>
                          </a:r>
                          <a:endParaRPr lang="en-US" sz="2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30359" marR="13035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700" dirty="0">
                              <a:effectLst/>
                            </a:rPr>
                            <a:t>Equation</a:t>
                          </a:r>
                          <a:endParaRPr lang="en-US" sz="2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30359" marR="130359" marT="0" marB="0" anchor="ctr"/>
                    </a:tc>
                    <a:extLst>
                      <a:ext uri="{0D108BD9-81ED-4DB2-BD59-A6C34878D82A}">
                        <a16:rowId xmlns:a16="http://schemas.microsoft.com/office/drawing/2014/main" val="2426030737"/>
                      </a:ext>
                    </a:extLst>
                  </a:tr>
                  <a:tr h="37412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South Korea</a:t>
                          </a:r>
                          <a:endParaRPr lang="en-US" sz="2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30359" marR="130359" marT="0" marB="0" anchor="ctr"/>
                    </a:tc>
                    <a:tc>
                      <a:txBody>
                        <a:bodyPr/>
                        <a:lstStyle/>
                        <a:p>
                          <a:pPr marL="203200" indent="-203200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0,309</m:t>
                                      </m:r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1∗</m:t>
                                      </m:r>
                                    </m:sup>
                                  </m:sSup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0,085</m:t>
                                      </m:r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0,246</m:t>
                                      </m:r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3∗</m:t>
                                      </m:r>
                                    </m:sup>
                                  </m:sSup>
                                </m:e>
                              </m:d>
                              <m:acc>
                                <m:accPr>
                                  <m:chr m:val="̃"/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94,466</m:t>
                                      </m:r>
                                    </m:e>
                                    <m:sup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700">
                              <a:effectLst/>
                            </a:rPr>
                            <a:t> </a:t>
                          </a:r>
                          <a:endParaRPr lang="en-US" sz="2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30359" marR="130359" marT="0" marB="0" anchor="ctr"/>
                    </a:tc>
                    <a:extLst>
                      <a:ext uri="{0D108BD9-81ED-4DB2-BD59-A6C34878D82A}">
                        <a16:rowId xmlns:a16="http://schemas.microsoft.com/office/drawing/2014/main" val="3306110323"/>
                      </a:ext>
                    </a:extLst>
                  </a:tr>
                  <a:tr h="37412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China</a:t>
                          </a:r>
                          <a:endParaRPr lang="en-US" sz="2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30359" marR="130359" marT="0" marB="0" anchor="ctr"/>
                    </a:tc>
                    <a:tc>
                      <a:txBody>
                        <a:bodyPr/>
                        <a:lstStyle/>
                        <a:p>
                          <a:pPr marL="203200" indent="-203200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0,623</m:t>
                                      </m:r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1∗</m:t>
                                      </m:r>
                                    </m:sup>
                                  </m:sSup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0,356</m:t>
                                      </m:r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2∗</m:t>
                                      </m:r>
                                    </m:sup>
                                  </m:sSup>
                                </m:e>
                              </m:d>
                              <m:acc>
                                <m:accPr>
                                  <m:chr m:val="̃"/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5,22+</m:t>
                                  </m:r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700" dirty="0">
                              <a:effectLst/>
                            </a:rPr>
                            <a:t> </a:t>
                          </a:r>
                          <a:endParaRPr lang="en-US" sz="2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30359" marR="130359" marT="0" marB="0" anchor="ctr"/>
                    </a:tc>
                    <a:extLst>
                      <a:ext uri="{0D108BD9-81ED-4DB2-BD59-A6C34878D82A}">
                        <a16:rowId xmlns:a16="http://schemas.microsoft.com/office/drawing/2014/main" val="2307246191"/>
                      </a:ext>
                    </a:extLst>
                  </a:tr>
                  <a:tr h="60784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Taiwan</a:t>
                          </a:r>
                          <a:endParaRPr lang="en-US" sz="2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30359" marR="130359" marT="0" marB="0" anchor="ctr"/>
                    </a:tc>
                    <a:tc>
                      <a:txBody>
                        <a:bodyPr/>
                        <a:lstStyle/>
                        <a:p>
                          <a:pPr marL="203200" indent="-203200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0,277</m:t>
                                      </m:r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1∗</m:t>
                                      </m:r>
                                    </m:sup>
                                  </m:sSup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0,215</m:t>
                                      </m:r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2∗</m:t>
                                      </m:r>
                                    </m:sup>
                                  </m:sSup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0,215</m:t>
                                      </m:r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3∗</m:t>
                                      </m:r>
                                    </m:sup>
                                  </m:sSup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0,193</m:t>
                                      </m:r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4∗</m:t>
                                      </m:r>
                                    </m:sup>
                                  </m:sSup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0,042</m:t>
                                      </m:r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p>
                                  </m:sSup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0,253</m:t>
                                      </m:r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6∗</m:t>
                                      </m:r>
                                    </m:sup>
                                  </m:sSup>
                                </m:e>
                              </m:d>
                              <m:acc>
                                <m:accPr>
                                  <m:chr m:val="̃"/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8,189</m:t>
                                      </m:r>
                                    </m:e>
                                    <m:sup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700" dirty="0">
                              <a:effectLst/>
                            </a:rPr>
                            <a:t> </a:t>
                          </a:r>
                          <a:endParaRPr lang="en-US" sz="2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30359" marR="130359" marT="0" marB="0" anchor="ctr"/>
                    </a:tc>
                    <a:extLst>
                      <a:ext uri="{0D108BD9-81ED-4DB2-BD59-A6C34878D82A}">
                        <a16:rowId xmlns:a16="http://schemas.microsoft.com/office/drawing/2014/main" val="38117220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9070899"/>
                  </p:ext>
                </p:extLst>
              </p:nvPr>
            </p:nvGraphicFramePr>
            <p:xfrm>
              <a:off x="1195409" y="1637260"/>
              <a:ext cx="10153128" cy="1716132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540474">
                      <a:extLst>
                        <a:ext uri="{9D8B030D-6E8A-4147-A177-3AD203B41FA5}">
                          <a16:colId xmlns:a16="http://schemas.microsoft.com/office/drawing/2014/main" val="655310774"/>
                        </a:ext>
                      </a:extLst>
                    </a:gridCol>
                    <a:gridCol w="8612654">
                      <a:extLst>
                        <a:ext uri="{9D8B030D-6E8A-4147-A177-3AD203B41FA5}">
                          <a16:colId xmlns:a16="http://schemas.microsoft.com/office/drawing/2014/main" val="3718594676"/>
                        </a:ext>
                      </a:extLst>
                    </a:gridCol>
                  </a:tblGrid>
                  <a:tr h="36003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Country</a:t>
                          </a:r>
                          <a:endParaRPr lang="en-US" sz="2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30359" marR="13035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700" dirty="0">
                              <a:effectLst/>
                            </a:rPr>
                            <a:t>Equation</a:t>
                          </a:r>
                          <a:endParaRPr lang="en-US" sz="2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30359" marR="130359" marT="0" marB="0" anchor="ctr"/>
                    </a:tc>
                    <a:extLst>
                      <a:ext uri="{0D108BD9-81ED-4DB2-BD59-A6C34878D82A}">
                        <a16:rowId xmlns:a16="http://schemas.microsoft.com/office/drawing/2014/main" val="2426030737"/>
                      </a:ext>
                    </a:extLst>
                  </a:tr>
                  <a:tr h="37412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South Korea</a:t>
                          </a:r>
                          <a:endParaRPr lang="en-US" sz="2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30359" marR="130359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0359" marR="130359" marT="0" marB="0" anchor="ctr">
                        <a:blipFill>
                          <a:blip r:embed="rId2"/>
                          <a:stretch>
                            <a:fillRect l="-17976" t="-100000" r="-283" b="-264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6110323"/>
                      </a:ext>
                    </a:extLst>
                  </a:tr>
                  <a:tr h="37412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China</a:t>
                          </a:r>
                          <a:endParaRPr lang="en-US" sz="2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30359" marR="130359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0359" marR="130359" marT="0" marB="0" anchor="ctr">
                        <a:blipFill>
                          <a:blip r:embed="rId2"/>
                          <a:stretch>
                            <a:fillRect l="-17976" t="-200000" r="-283" b="-164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7246191"/>
                      </a:ext>
                    </a:extLst>
                  </a:tr>
                  <a:tr h="60784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Taiwan</a:t>
                          </a:r>
                          <a:endParaRPr lang="en-US" sz="2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30359" marR="130359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0359" marR="130359" marT="0" marB="0" anchor="ctr">
                        <a:blipFill>
                          <a:blip r:embed="rId2"/>
                          <a:stretch>
                            <a:fillRect l="-17976" t="-186000" r="-283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17220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tangle 8"/>
          <p:cNvSpPr/>
          <p:nvPr/>
        </p:nvSpPr>
        <p:spPr>
          <a:xfrm>
            <a:off x="4763868" y="5463567"/>
            <a:ext cx="3016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70510"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Note: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* sig 5%, ** sig 10%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55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br>
              <a:rPr lang="en-US" dirty="0"/>
            </a:br>
            <a:r>
              <a:rPr lang="en-US" dirty="0"/>
              <a:t>Residual Plot After First Intervention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12873" y="1784573"/>
            <a:ext cx="4196382" cy="1953506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96" y="4094070"/>
            <a:ext cx="4402566" cy="2132297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7245948" y="1784573"/>
            <a:ext cx="4104456" cy="1942561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DFFAE75-0B08-4D3E-B2DF-5A4C989DF1C1}"/>
              </a:ext>
            </a:extLst>
          </p:cNvPr>
          <p:cNvSpPr/>
          <p:nvPr/>
        </p:nvSpPr>
        <p:spPr>
          <a:xfrm>
            <a:off x="3901156" y="1889173"/>
            <a:ext cx="365760" cy="365760"/>
          </a:xfrm>
          <a:prstGeom prst="ellipse">
            <a:avLst/>
          </a:prstGeom>
          <a:gradFill>
            <a:gsLst>
              <a:gs pos="33000">
                <a:schemeClr val="accent4">
                  <a:lumMod val="40000"/>
                  <a:lumOff val="60000"/>
                  <a:alpha val="50000"/>
                </a:schemeClr>
              </a:gs>
              <a:gs pos="0">
                <a:srgbClr val="FFC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655909" y="3711639"/>
            <a:ext cx="12518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South Korea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ea typeface="Times New Roman" panose="02020603050405020304" pitchFamily="18" charset="0"/>
              </a:rPr>
              <a:t>b=13, s=(1,2)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FFAE75-0B08-4D3E-B2DF-5A4C989DF1C1}"/>
              </a:ext>
            </a:extLst>
          </p:cNvPr>
          <p:cNvSpPr/>
          <p:nvPr/>
        </p:nvSpPr>
        <p:spPr>
          <a:xfrm>
            <a:off x="4078188" y="2415168"/>
            <a:ext cx="365760" cy="365760"/>
          </a:xfrm>
          <a:prstGeom prst="ellipse">
            <a:avLst/>
          </a:prstGeom>
          <a:gradFill>
            <a:gsLst>
              <a:gs pos="33000">
                <a:schemeClr val="accent4">
                  <a:lumMod val="40000"/>
                  <a:lumOff val="60000"/>
                  <a:alpha val="50000"/>
                </a:schemeClr>
              </a:gs>
              <a:gs pos="0">
                <a:srgbClr val="FFC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FFAE75-0B08-4D3E-B2DF-5A4C989DF1C1}"/>
              </a:ext>
            </a:extLst>
          </p:cNvPr>
          <p:cNvSpPr/>
          <p:nvPr/>
        </p:nvSpPr>
        <p:spPr>
          <a:xfrm>
            <a:off x="4288492" y="2199144"/>
            <a:ext cx="365760" cy="365760"/>
          </a:xfrm>
          <a:prstGeom prst="ellipse">
            <a:avLst/>
          </a:prstGeom>
          <a:gradFill>
            <a:gsLst>
              <a:gs pos="33000">
                <a:schemeClr val="accent4">
                  <a:lumMod val="40000"/>
                  <a:lumOff val="60000"/>
                  <a:alpha val="50000"/>
                </a:schemeClr>
              </a:gs>
              <a:gs pos="0">
                <a:srgbClr val="FFC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735093" y="6216695"/>
            <a:ext cx="12327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China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ea typeface="Times New Roman" panose="02020603050405020304" pitchFamily="18" charset="0"/>
              </a:rPr>
              <a:t>b=0 s=3, r=1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FFAE75-0B08-4D3E-B2DF-5A4C989DF1C1}"/>
              </a:ext>
            </a:extLst>
          </p:cNvPr>
          <p:cNvSpPr/>
          <p:nvPr/>
        </p:nvSpPr>
        <p:spPr>
          <a:xfrm>
            <a:off x="4418860" y="5530880"/>
            <a:ext cx="365760" cy="365760"/>
          </a:xfrm>
          <a:prstGeom prst="ellipse">
            <a:avLst/>
          </a:prstGeom>
          <a:gradFill>
            <a:gsLst>
              <a:gs pos="33000">
                <a:schemeClr val="accent4">
                  <a:lumMod val="40000"/>
                  <a:lumOff val="60000"/>
                  <a:alpha val="50000"/>
                </a:schemeClr>
              </a:gs>
              <a:gs pos="0">
                <a:srgbClr val="FFC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FFAE75-0B08-4D3E-B2DF-5A4C989DF1C1}"/>
              </a:ext>
            </a:extLst>
          </p:cNvPr>
          <p:cNvSpPr/>
          <p:nvPr/>
        </p:nvSpPr>
        <p:spPr>
          <a:xfrm>
            <a:off x="5027025" y="5884341"/>
            <a:ext cx="365760" cy="365760"/>
          </a:xfrm>
          <a:prstGeom prst="ellipse">
            <a:avLst/>
          </a:prstGeom>
          <a:gradFill>
            <a:gsLst>
              <a:gs pos="33000">
                <a:schemeClr val="accent4">
                  <a:lumMod val="40000"/>
                  <a:lumOff val="60000"/>
                  <a:alpha val="50000"/>
                </a:schemeClr>
              </a:gs>
              <a:gs pos="0">
                <a:srgbClr val="FFC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FFAE75-0B08-4D3E-B2DF-5A4C989DF1C1}"/>
              </a:ext>
            </a:extLst>
          </p:cNvPr>
          <p:cNvSpPr/>
          <p:nvPr/>
        </p:nvSpPr>
        <p:spPr>
          <a:xfrm>
            <a:off x="5179425" y="5799544"/>
            <a:ext cx="365760" cy="365760"/>
          </a:xfrm>
          <a:prstGeom prst="ellipse">
            <a:avLst/>
          </a:prstGeom>
          <a:gradFill>
            <a:gsLst>
              <a:gs pos="33000">
                <a:schemeClr val="accent4">
                  <a:lumMod val="40000"/>
                  <a:lumOff val="60000"/>
                  <a:alpha val="50000"/>
                </a:schemeClr>
              </a:gs>
              <a:gs pos="0">
                <a:srgbClr val="FFC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8820187" y="3738079"/>
            <a:ext cx="11591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Taiwan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ea typeface="Times New Roman" panose="02020603050405020304" pitchFamily="18" charset="0"/>
              </a:rPr>
              <a:t>b=0, s=(1,5)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DFFAE75-0B08-4D3E-B2DF-5A4C989DF1C1}"/>
              </a:ext>
            </a:extLst>
          </p:cNvPr>
          <p:cNvSpPr/>
          <p:nvPr/>
        </p:nvSpPr>
        <p:spPr>
          <a:xfrm>
            <a:off x="7456844" y="3356992"/>
            <a:ext cx="365760" cy="365760"/>
          </a:xfrm>
          <a:prstGeom prst="ellipse">
            <a:avLst/>
          </a:prstGeom>
          <a:gradFill>
            <a:gsLst>
              <a:gs pos="33000">
                <a:schemeClr val="accent4">
                  <a:lumMod val="40000"/>
                  <a:lumOff val="60000"/>
                  <a:alpha val="50000"/>
                </a:schemeClr>
              </a:gs>
              <a:gs pos="0">
                <a:srgbClr val="FFC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FFAE75-0B08-4D3E-B2DF-5A4C989DF1C1}"/>
              </a:ext>
            </a:extLst>
          </p:cNvPr>
          <p:cNvSpPr/>
          <p:nvPr/>
        </p:nvSpPr>
        <p:spPr>
          <a:xfrm>
            <a:off x="7606580" y="2775208"/>
            <a:ext cx="365760" cy="365760"/>
          </a:xfrm>
          <a:prstGeom prst="ellipse">
            <a:avLst/>
          </a:prstGeom>
          <a:gradFill>
            <a:gsLst>
              <a:gs pos="33000">
                <a:schemeClr val="accent4">
                  <a:lumMod val="40000"/>
                  <a:lumOff val="60000"/>
                  <a:alpha val="50000"/>
                </a:schemeClr>
              </a:gs>
              <a:gs pos="0">
                <a:srgbClr val="FFC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DFFAE75-0B08-4D3E-B2DF-5A4C989DF1C1}"/>
              </a:ext>
            </a:extLst>
          </p:cNvPr>
          <p:cNvSpPr/>
          <p:nvPr/>
        </p:nvSpPr>
        <p:spPr>
          <a:xfrm>
            <a:off x="8326660" y="2127136"/>
            <a:ext cx="365760" cy="365760"/>
          </a:xfrm>
          <a:prstGeom prst="ellipse">
            <a:avLst/>
          </a:prstGeom>
          <a:gradFill>
            <a:gsLst>
              <a:gs pos="33000">
                <a:schemeClr val="accent4">
                  <a:lumMod val="40000"/>
                  <a:lumOff val="60000"/>
                  <a:alpha val="50000"/>
                </a:schemeClr>
              </a:gs>
              <a:gs pos="0">
                <a:srgbClr val="FFC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956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3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3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485900" y="18864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</a:t>
            </a:r>
            <a:br>
              <a:rPr lang="en-US" dirty="0"/>
            </a:br>
            <a:r>
              <a:rPr lang="en-US" dirty="0"/>
              <a:t>ARIMA First Intervention Model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496307"/>
              </p:ext>
            </p:extLst>
          </p:nvPr>
        </p:nvGraphicFramePr>
        <p:xfrm>
          <a:off x="1968481" y="3639854"/>
          <a:ext cx="8817636" cy="159562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258854">
                  <a:extLst>
                    <a:ext uri="{9D8B030D-6E8A-4147-A177-3AD203B41FA5}">
                      <a16:colId xmlns:a16="http://schemas.microsoft.com/office/drawing/2014/main" val="3668548614"/>
                    </a:ext>
                  </a:extLst>
                </a:gridCol>
                <a:gridCol w="1259797">
                  <a:extLst>
                    <a:ext uri="{9D8B030D-6E8A-4147-A177-3AD203B41FA5}">
                      <a16:colId xmlns:a16="http://schemas.microsoft.com/office/drawing/2014/main" val="3778977741"/>
                    </a:ext>
                  </a:extLst>
                </a:gridCol>
                <a:gridCol w="1259797">
                  <a:extLst>
                    <a:ext uri="{9D8B030D-6E8A-4147-A177-3AD203B41FA5}">
                      <a16:colId xmlns:a16="http://schemas.microsoft.com/office/drawing/2014/main" val="1818170983"/>
                    </a:ext>
                  </a:extLst>
                </a:gridCol>
                <a:gridCol w="1259797">
                  <a:extLst>
                    <a:ext uri="{9D8B030D-6E8A-4147-A177-3AD203B41FA5}">
                      <a16:colId xmlns:a16="http://schemas.microsoft.com/office/drawing/2014/main" val="2894787302"/>
                    </a:ext>
                  </a:extLst>
                </a:gridCol>
                <a:gridCol w="1259797">
                  <a:extLst>
                    <a:ext uri="{9D8B030D-6E8A-4147-A177-3AD203B41FA5}">
                      <a16:colId xmlns:a16="http://schemas.microsoft.com/office/drawing/2014/main" val="2458916547"/>
                    </a:ext>
                  </a:extLst>
                </a:gridCol>
                <a:gridCol w="1259797">
                  <a:extLst>
                    <a:ext uri="{9D8B030D-6E8A-4147-A177-3AD203B41FA5}">
                      <a16:colId xmlns:a16="http://schemas.microsoft.com/office/drawing/2014/main" val="3231180793"/>
                    </a:ext>
                  </a:extLst>
                </a:gridCol>
                <a:gridCol w="1259797">
                  <a:extLst>
                    <a:ext uri="{9D8B030D-6E8A-4147-A177-3AD203B41FA5}">
                      <a16:colId xmlns:a16="http://schemas.microsoft.com/office/drawing/2014/main" val="2019670641"/>
                    </a:ext>
                  </a:extLst>
                </a:gridCol>
              </a:tblGrid>
              <a:tr h="452622">
                <a:tc rowSpan="3"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Country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tc gridSpan="5"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Residual Independence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Normality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extLst>
                  <a:ext uri="{0D108BD9-81ED-4DB2-BD59-A6C34878D82A}">
                    <a16:rowId xmlns:a16="http://schemas.microsoft.com/office/drawing/2014/main" val="636960580"/>
                  </a:ext>
                </a:extLst>
              </a:tr>
              <a:tr h="2263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Ljung-Box Statistic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Shapiro-Wilk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extLst>
                  <a:ext uri="{0D108BD9-81ED-4DB2-BD59-A6C34878D82A}">
                    <a16:rowId xmlns:a16="http://schemas.microsoft.com/office/drawing/2014/main" val="1591214795"/>
                  </a:ext>
                </a:extLst>
              </a:tr>
              <a:tr h="2263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Lag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6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12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18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24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691928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South Korea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1.04**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4.55**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6.98**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8.69**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0.9952**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extLst>
                  <a:ext uri="{0D108BD9-81ED-4DB2-BD59-A6C34878D82A}">
                    <a16:rowId xmlns:a16="http://schemas.microsoft.com/office/drawing/2014/main" val="2087482329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China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2.84*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6.76*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21.29*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28.18*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0.9912*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extLst>
                  <a:ext uri="{0D108BD9-81ED-4DB2-BD59-A6C34878D82A}">
                    <a16:rowId xmlns:a16="http://schemas.microsoft.com/office/drawing/2014/main" val="1984729075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Taiwan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.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5.52**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16.55**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23.72**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0.9906**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extLst>
                  <a:ext uri="{0D108BD9-81ED-4DB2-BD59-A6C34878D82A}">
                    <a16:rowId xmlns:a16="http://schemas.microsoft.com/office/drawing/2014/main" val="300018209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2727577"/>
                  </p:ext>
                </p:extLst>
              </p:nvPr>
            </p:nvGraphicFramePr>
            <p:xfrm>
              <a:off x="1329431" y="1663739"/>
              <a:ext cx="10095737" cy="177280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458468">
                      <a:extLst>
                        <a:ext uri="{9D8B030D-6E8A-4147-A177-3AD203B41FA5}">
                          <a16:colId xmlns:a16="http://schemas.microsoft.com/office/drawing/2014/main" val="3142521278"/>
                        </a:ext>
                      </a:extLst>
                    </a:gridCol>
                    <a:gridCol w="8637269">
                      <a:extLst>
                        <a:ext uri="{9D8B030D-6E8A-4147-A177-3AD203B41FA5}">
                          <a16:colId xmlns:a16="http://schemas.microsoft.com/office/drawing/2014/main" val="2163441433"/>
                        </a:ext>
                      </a:extLst>
                    </a:gridCol>
                  </a:tblGrid>
                  <a:tr h="280229">
                    <a:tc>
                      <a:txBody>
                        <a:bodyPr/>
                        <a:lstStyle/>
                        <a:p>
                          <a:pPr marL="201295" indent="-201295"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Country</a:t>
                          </a:r>
                          <a:endParaRPr lang="en-US" sz="1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6942" marR="10694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Equation</a:t>
                          </a:r>
                          <a:endParaRPr lang="en-US" sz="1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6942" marR="106942" marT="0" marB="0" anchor="ctr"/>
                    </a:tc>
                    <a:extLst>
                      <a:ext uri="{0D108BD9-81ED-4DB2-BD59-A6C34878D82A}">
                        <a16:rowId xmlns:a16="http://schemas.microsoft.com/office/drawing/2014/main" val="1254757665"/>
                      </a:ext>
                    </a:extLst>
                  </a:tr>
                  <a:tr h="39955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South Korea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6942" marR="106942" marT="0" marB="0" anchor="ctr"/>
                    </a:tc>
                    <a:tc>
                      <a:txBody>
                        <a:bodyPr/>
                        <a:lstStyle/>
                        <a:p>
                          <a:pPr marL="289560" indent="-289560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̃"/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58,19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51,661</m:t>
                                      </m:r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1∗</m:t>
                                      </m:r>
                                    </m:sup>
                                  </m:sSup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44,293</m:t>
                                      </m:r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2∗</m:t>
                                      </m:r>
                                    </m:sup>
                                  </m:sSup>
                                </m:e>
                              </m:d>
                              <m:sSup>
                                <m:sSup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100,49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0,304</m:t>
                                          </m:r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1∗</m:t>
                                          </m:r>
                                        </m:sup>
                                      </m:sSup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0,145</m:t>
                                          </m:r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2∗∗</m:t>
                                          </m:r>
                                        </m:sup>
                                      </m:sSup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0,279</m:t>
                                          </m:r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3∗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 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6942" marR="106942" marT="0" marB="0" anchor="ctr"/>
                    </a:tc>
                    <a:extLst>
                      <a:ext uri="{0D108BD9-81ED-4DB2-BD59-A6C34878D82A}">
                        <a16:rowId xmlns:a16="http://schemas.microsoft.com/office/drawing/2014/main" val="408526404"/>
                      </a:ext>
                    </a:extLst>
                  </a:tr>
                  <a:tr h="39143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China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6942" marR="10694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̃"/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−7,67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e>
                                        <m:sup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+8,305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3∗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1−0,794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1∗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sSup>
                                <m:sSup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16,76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0,633</m:t>
                                          </m:r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1∗</m:t>
                                          </m:r>
                                        </m:sup>
                                      </m:sSup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0,353</m:t>
                                          </m:r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2∗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oMath>
                          </a14:m>
                          <a:r>
                            <a:rPr lang="en-US" sz="1600" dirty="0">
                              <a:effectLst/>
                            </a:rPr>
                            <a:t> 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6942" marR="106942" marT="0" marB="0" anchor="ctr"/>
                    </a:tc>
                    <a:extLst>
                      <a:ext uri="{0D108BD9-81ED-4DB2-BD59-A6C34878D82A}">
                        <a16:rowId xmlns:a16="http://schemas.microsoft.com/office/drawing/2014/main" val="4141733429"/>
                      </a:ext>
                    </a:extLst>
                  </a:tr>
                  <a:tr h="6877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Taiwan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6942" marR="106942" marT="0" marB="0" anchor="ctr"/>
                    </a:tc>
                    <a:tc>
                      <a:txBody>
                        <a:bodyPr/>
                        <a:lstStyle/>
                        <a:p>
                          <a:pPr marL="289560" indent="-289560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̃"/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−5,19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+5,434</m:t>
                                      </m:r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1∗</m:t>
                                      </m:r>
                                    </m:sup>
                                  </m:sSup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2,083</m:t>
                                      </m:r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5∗</m:t>
                                      </m:r>
                                    </m:sup>
                                  </m:sSup>
                                </m:e>
                              </m:d>
                              <m:sSup>
                                <m:sSup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8,34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0,296</m:t>
                                          </m:r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1∗</m:t>
                                          </m:r>
                                        </m:sup>
                                      </m:sSup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0,136</m:t>
                                          </m:r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0,265</m:t>
                                          </m:r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3∗</m:t>
                                          </m:r>
                                        </m:sup>
                                      </m:sSup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0,191</m:t>
                                          </m:r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4∗</m:t>
                                          </m:r>
                                        </m:sup>
                                      </m:sSup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0,053</m:t>
                                          </m:r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p>
                                      </m:sSup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0,239</m:t>
                                          </m:r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6∗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oMath>
                          </a14:m>
                          <a:r>
                            <a:rPr lang="en-US" sz="1600" dirty="0">
                              <a:effectLst/>
                            </a:rPr>
                            <a:t> 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6942" marR="106942" marT="0" marB="0" anchor="ctr"/>
                    </a:tc>
                    <a:extLst>
                      <a:ext uri="{0D108BD9-81ED-4DB2-BD59-A6C34878D82A}">
                        <a16:rowId xmlns:a16="http://schemas.microsoft.com/office/drawing/2014/main" val="28201193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2727577"/>
                  </p:ext>
                </p:extLst>
              </p:nvPr>
            </p:nvGraphicFramePr>
            <p:xfrm>
              <a:off x="1329431" y="1663739"/>
              <a:ext cx="10095737" cy="1812479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458468">
                      <a:extLst>
                        <a:ext uri="{9D8B030D-6E8A-4147-A177-3AD203B41FA5}">
                          <a16:colId xmlns:a16="http://schemas.microsoft.com/office/drawing/2014/main" val="3142521278"/>
                        </a:ext>
                      </a:extLst>
                    </a:gridCol>
                    <a:gridCol w="8637269">
                      <a:extLst>
                        <a:ext uri="{9D8B030D-6E8A-4147-A177-3AD203B41FA5}">
                          <a16:colId xmlns:a16="http://schemas.microsoft.com/office/drawing/2014/main" val="2163441433"/>
                        </a:ext>
                      </a:extLst>
                    </a:gridCol>
                  </a:tblGrid>
                  <a:tr h="280229">
                    <a:tc>
                      <a:txBody>
                        <a:bodyPr/>
                        <a:lstStyle/>
                        <a:p>
                          <a:pPr marL="201295" indent="-201295"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Country</a:t>
                          </a:r>
                          <a:endParaRPr lang="en-US" sz="1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6942" marR="10694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Equation</a:t>
                          </a:r>
                          <a:endParaRPr lang="en-US" sz="1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6942" marR="106942" marT="0" marB="0" anchor="ctr"/>
                    </a:tc>
                    <a:extLst>
                      <a:ext uri="{0D108BD9-81ED-4DB2-BD59-A6C34878D82A}">
                        <a16:rowId xmlns:a16="http://schemas.microsoft.com/office/drawing/2014/main" val="1254757665"/>
                      </a:ext>
                    </a:extLst>
                  </a:tr>
                  <a:tr h="40982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South Korea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6942" marR="106942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6942" marR="106942" marT="0" marB="0" anchor="ctr">
                        <a:blipFill>
                          <a:blip r:embed="rId2"/>
                          <a:stretch>
                            <a:fillRect l="-16925" t="-73529" r="-282" b="-2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526404"/>
                      </a:ext>
                    </a:extLst>
                  </a:tr>
                  <a:tr h="43472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China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6942" marR="106942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6942" marR="106942" marT="0" marB="0" anchor="ctr">
                        <a:blipFill>
                          <a:blip r:embed="rId2"/>
                          <a:stretch>
                            <a:fillRect l="-16925" t="-163889" r="-282" b="-1597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1733429"/>
                      </a:ext>
                    </a:extLst>
                  </a:tr>
                  <a:tr h="6877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Taiwan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6942" marR="106942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6942" marR="106942" marT="0" marB="0" anchor="ctr">
                        <a:blipFill>
                          <a:blip r:embed="rId2"/>
                          <a:stretch>
                            <a:fillRect l="-16925" t="-168142" r="-282" b="-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01193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7"/>
          <p:cNvSpPr/>
          <p:nvPr/>
        </p:nvSpPr>
        <p:spPr>
          <a:xfrm>
            <a:off x="4869194" y="5399112"/>
            <a:ext cx="3016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70510"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Note: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* sig 5%, ** sig 10%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76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278" y="1677883"/>
            <a:ext cx="4217592" cy="2047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619" y="4030231"/>
            <a:ext cx="4222829" cy="2230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025" y="1677883"/>
            <a:ext cx="4357538" cy="20601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br>
              <a:rPr lang="en-US" dirty="0"/>
            </a:br>
            <a:r>
              <a:rPr lang="en-US" dirty="0"/>
              <a:t>Residual Plot After Second Intervention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FFAE75-0B08-4D3E-B2DF-5A4C989DF1C1}"/>
              </a:ext>
            </a:extLst>
          </p:cNvPr>
          <p:cNvSpPr/>
          <p:nvPr/>
        </p:nvSpPr>
        <p:spPr>
          <a:xfrm>
            <a:off x="1696204" y="3207256"/>
            <a:ext cx="365760" cy="365760"/>
          </a:xfrm>
          <a:prstGeom prst="ellipse">
            <a:avLst/>
          </a:prstGeom>
          <a:gradFill>
            <a:gsLst>
              <a:gs pos="33000">
                <a:schemeClr val="accent4">
                  <a:lumMod val="40000"/>
                  <a:lumOff val="60000"/>
                  <a:alpha val="50000"/>
                </a:schemeClr>
              </a:gs>
              <a:gs pos="0">
                <a:srgbClr val="FFC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683961" y="3711639"/>
            <a:ext cx="11957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South Korea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ea typeface="Times New Roman" panose="02020603050405020304" pitchFamily="18" charset="0"/>
              </a:rPr>
              <a:t>b=2, s=1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FFAE75-0B08-4D3E-B2DF-5A4C989DF1C1}"/>
              </a:ext>
            </a:extLst>
          </p:cNvPr>
          <p:cNvSpPr/>
          <p:nvPr/>
        </p:nvSpPr>
        <p:spPr>
          <a:xfrm>
            <a:off x="10140652" y="3143340"/>
            <a:ext cx="365760" cy="365760"/>
          </a:xfrm>
          <a:prstGeom prst="ellipse">
            <a:avLst/>
          </a:prstGeom>
          <a:gradFill>
            <a:gsLst>
              <a:gs pos="33000">
                <a:schemeClr val="accent4">
                  <a:lumMod val="40000"/>
                  <a:lumOff val="60000"/>
                  <a:alpha val="50000"/>
                </a:schemeClr>
              </a:gs>
              <a:gs pos="0">
                <a:srgbClr val="FFC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FFAE75-0B08-4D3E-B2DF-5A4C989DF1C1}"/>
              </a:ext>
            </a:extLst>
          </p:cNvPr>
          <p:cNvSpPr/>
          <p:nvPr/>
        </p:nvSpPr>
        <p:spPr>
          <a:xfrm>
            <a:off x="1814876" y="2218512"/>
            <a:ext cx="365760" cy="365760"/>
          </a:xfrm>
          <a:prstGeom prst="ellipse">
            <a:avLst/>
          </a:prstGeom>
          <a:gradFill>
            <a:gsLst>
              <a:gs pos="33000">
                <a:schemeClr val="accent4">
                  <a:lumMod val="40000"/>
                  <a:lumOff val="60000"/>
                  <a:alpha val="50000"/>
                </a:schemeClr>
              </a:gs>
              <a:gs pos="0">
                <a:srgbClr val="FFC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6025108" y="6216695"/>
            <a:ext cx="6527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China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ea typeface="Times New Roman" panose="02020603050405020304" pitchFamily="18" charset="0"/>
              </a:rPr>
              <a:t>b=1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FFAE75-0B08-4D3E-B2DF-5A4C989DF1C1}"/>
              </a:ext>
            </a:extLst>
          </p:cNvPr>
          <p:cNvSpPr/>
          <p:nvPr/>
        </p:nvSpPr>
        <p:spPr>
          <a:xfrm>
            <a:off x="4420812" y="5602888"/>
            <a:ext cx="365760" cy="365760"/>
          </a:xfrm>
          <a:prstGeom prst="ellipse">
            <a:avLst/>
          </a:prstGeom>
          <a:gradFill>
            <a:gsLst>
              <a:gs pos="33000">
                <a:schemeClr val="accent4">
                  <a:lumMod val="40000"/>
                  <a:lumOff val="60000"/>
                  <a:alpha val="50000"/>
                </a:schemeClr>
              </a:gs>
              <a:gs pos="0">
                <a:srgbClr val="FFC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8645459" y="3738079"/>
            <a:ext cx="15086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Taiwan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ea typeface="Times New Roman" panose="02020603050405020304" pitchFamily="18" charset="0"/>
              </a:rPr>
              <a:t>b=5, s=(1,22.25)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DFFAE75-0B08-4D3E-B2DF-5A4C989DF1C1}"/>
              </a:ext>
            </a:extLst>
          </p:cNvPr>
          <p:cNvSpPr/>
          <p:nvPr/>
        </p:nvSpPr>
        <p:spPr>
          <a:xfrm>
            <a:off x="10486900" y="2847216"/>
            <a:ext cx="365760" cy="365760"/>
          </a:xfrm>
          <a:prstGeom prst="ellipse">
            <a:avLst/>
          </a:prstGeom>
          <a:gradFill>
            <a:gsLst>
              <a:gs pos="33000">
                <a:schemeClr val="accent4">
                  <a:lumMod val="40000"/>
                  <a:lumOff val="60000"/>
                  <a:alpha val="50000"/>
                </a:schemeClr>
              </a:gs>
              <a:gs pos="0">
                <a:srgbClr val="FFC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FFAE75-0B08-4D3E-B2DF-5A4C989DF1C1}"/>
              </a:ext>
            </a:extLst>
          </p:cNvPr>
          <p:cNvSpPr/>
          <p:nvPr/>
        </p:nvSpPr>
        <p:spPr>
          <a:xfrm>
            <a:off x="7731228" y="3143340"/>
            <a:ext cx="365760" cy="365760"/>
          </a:xfrm>
          <a:prstGeom prst="ellipse">
            <a:avLst/>
          </a:prstGeom>
          <a:gradFill>
            <a:gsLst>
              <a:gs pos="33000">
                <a:schemeClr val="accent4">
                  <a:lumMod val="40000"/>
                  <a:lumOff val="60000"/>
                  <a:alpha val="50000"/>
                </a:schemeClr>
              </a:gs>
              <a:gs pos="0">
                <a:srgbClr val="FFC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DFFAE75-0B08-4D3E-B2DF-5A4C989DF1C1}"/>
              </a:ext>
            </a:extLst>
          </p:cNvPr>
          <p:cNvSpPr/>
          <p:nvPr/>
        </p:nvSpPr>
        <p:spPr>
          <a:xfrm>
            <a:off x="7822604" y="2175294"/>
            <a:ext cx="365760" cy="365760"/>
          </a:xfrm>
          <a:prstGeom prst="ellipse">
            <a:avLst/>
          </a:prstGeom>
          <a:gradFill>
            <a:gsLst>
              <a:gs pos="33000">
                <a:schemeClr val="accent4">
                  <a:lumMod val="40000"/>
                  <a:lumOff val="60000"/>
                  <a:alpha val="50000"/>
                </a:schemeClr>
              </a:gs>
              <a:gs pos="0">
                <a:srgbClr val="FFC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127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  <p:bldP spid="16" grpId="0" animBg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485900" y="18864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</a:t>
            </a:r>
            <a:br>
              <a:rPr lang="en-US" dirty="0"/>
            </a:br>
            <a:r>
              <a:rPr lang="en-US" dirty="0"/>
              <a:t>ARIMA Second Intervention Model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457528"/>
              </p:ext>
            </p:extLst>
          </p:nvPr>
        </p:nvGraphicFramePr>
        <p:xfrm>
          <a:off x="1845940" y="4120607"/>
          <a:ext cx="8817636" cy="159562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258854">
                  <a:extLst>
                    <a:ext uri="{9D8B030D-6E8A-4147-A177-3AD203B41FA5}">
                      <a16:colId xmlns:a16="http://schemas.microsoft.com/office/drawing/2014/main" val="2097486561"/>
                    </a:ext>
                  </a:extLst>
                </a:gridCol>
                <a:gridCol w="1259797">
                  <a:extLst>
                    <a:ext uri="{9D8B030D-6E8A-4147-A177-3AD203B41FA5}">
                      <a16:colId xmlns:a16="http://schemas.microsoft.com/office/drawing/2014/main" val="4192773829"/>
                    </a:ext>
                  </a:extLst>
                </a:gridCol>
                <a:gridCol w="1259797">
                  <a:extLst>
                    <a:ext uri="{9D8B030D-6E8A-4147-A177-3AD203B41FA5}">
                      <a16:colId xmlns:a16="http://schemas.microsoft.com/office/drawing/2014/main" val="2895236447"/>
                    </a:ext>
                  </a:extLst>
                </a:gridCol>
                <a:gridCol w="1259797">
                  <a:extLst>
                    <a:ext uri="{9D8B030D-6E8A-4147-A177-3AD203B41FA5}">
                      <a16:colId xmlns:a16="http://schemas.microsoft.com/office/drawing/2014/main" val="4059141733"/>
                    </a:ext>
                  </a:extLst>
                </a:gridCol>
                <a:gridCol w="1259797">
                  <a:extLst>
                    <a:ext uri="{9D8B030D-6E8A-4147-A177-3AD203B41FA5}">
                      <a16:colId xmlns:a16="http://schemas.microsoft.com/office/drawing/2014/main" val="3121706080"/>
                    </a:ext>
                  </a:extLst>
                </a:gridCol>
                <a:gridCol w="1259797">
                  <a:extLst>
                    <a:ext uri="{9D8B030D-6E8A-4147-A177-3AD203B41FA5}">
                      <a16:colId xmlns:a16="http://schemas.microsoft.com/office/drawing/2014/main" val="2333746422"/>
                    </a:ext>
                  </a:extLst>
                </a:gridCol>
                <a:gridCol w="1259797">
                  <a:extLst>
                    <a:ext uri="{9D8B030D-6E8A-4147-A177-3AD203B41FA5}">
                      <a16:colId xmlns:a16="http://schemas.microsoft.com/office/drawing/2014/main" val="4025452296"/>
                    </a:ext>
                  </a:extLst>
                </a:gridCol>
              </a:tblGrid>
              <a:tr h="452622">
                <a:tc rowSpan="3"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Country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tc gridSpan="5"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Residual Independence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Normality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extLst>
                  <a:ext uri="{0D108BD9-81ED-4DB2-BD59-A6C34878D82A}">
                    <a16:rowId xmlns:a16="http://schemas.microsoft.com/office/drawing/2014/main" val="3981447123"/>
                  </a:ext>
                </a:extLst>
              </a:tr>
              <a:tr h="2263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Ljung-Box Statistic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Shapiro-Wilk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extLst>
                  <a:ext uri="{0D108BD9-81ED-4DB2-BD59-A6C34878D82A}">
                    <a16:rowId xmlns:a16="http://schemas.microsoft.com/office/drawing/2014/main" val="2709281293"/>
                  </a:ext>
                </a:extLst>
              </a:tr>
              <a:tr h="2263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Lag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6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12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18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24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81661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South Korea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2.08**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10.45**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14.13**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28.27**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0.9947**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extLst>
                  <a:ext uri="{0D108BD9-81ED-4DB2-BD59-A6C34878D82A}">
                    <a16:rowId xmlns:a16="http://schemas.microsoft.com/office/drawing/2014/main" val="3966045491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China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3.69*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6.56*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16.92*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21.76*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0.9941*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extLst>
                  <a:ext uri="{0D108BD9-81ED-4DB2-BD59-A6C34878D82A}">
                    <a16:rowId xmlns:a16="http://schemas.microsoft.com/office/drawing/2014/main" val="1289038116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Taiwan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.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2.16**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8.16**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10.46**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0.9881**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840" marR="101840" marT="0" marB="0" anchor="ctr"/>
                </a:tc>
                <a:extLst>
                  <a:ext uri="{0D108BD9-81ED-4DB2-BD59-A6C34878D82A}">
                    <a16:rowId xmlns:a16="http://schemas.microsoft.com/office/drawing/2014/main" val="11987080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347585"/>
                  </p:ext>
                </p:extLst>
              </p:nvPr>
            </p:nvGraphicFramePr>
            <p:xfrm>
              <a:off x="1120715" y="1556792"/>
              <a:ext cx="10513168" cy="2364678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476422">
                      <a:extLst>
                        <a:ext uri="{9D8B030D-6E8A-4147-A177-3AD203B41FA5}">
                          <a16:colId xmlns:a16="http://schemas.microsoft.com/office/drawing/2014/main" val="21493942"/>
                        </a:ext>
                      </a:extLst>
                    </a:gridCol>
                    <a:gridCol w="9036746">
                      <a:extLst>
                        <a:ext uri="{9D8B030D-6E8A-4147-A177-3AD203B41FA5}">
                          <a16:colId xmlns:a16="http://schemas.microsoft.com/office/drawing/2014/main" val="2895749592"/>
                        </a:ext>
                      </a:extLst>
                    </a:gridCol>
                  </a:tblGrid>
                  <a:tr h="31990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Country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22083" marR="12208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Equation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22083" marR="122083" marT="0" marB="0" anchor="ctr"/>
                    </a:tc>
                    <a:extLst>
                      <a:ext uri="{0D108BD9-81ED-4DB2-BD59-A6C34878D82A}">
                        <a16:rowId xmlns:a16="http://schemas.microsoft.com/office/drawing/2014/main" val="889622599"/>
                      </a:ext>
                    </a:extLst>
                  </a:tr>
                  <a:tr h="71181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South Korea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22083" marR="122083" marT="0" marB="0" anchor="ctr"/>
                    </a:tc>
                    <a:tc>
                      <a:txBody>
                        <a:bodyPr/>
                        <a:lstStyle/>
                        <a:p>
                          <a:pPr marL="293370" indent="-293370" algn="just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̃"/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57,59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53,687</m:t>
                                      </m:r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1∗</m:t>
                                      </m:r>
                                    </m:sup>
                                  </m:sSup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42,436</m:t>
                                      </m:r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2∗</m:t>
                                      </m:r>
                                    </m:sup>
                                  </m:sSup>
                                </m:e>
                              </m:d>
                              <m:sSup>
                                <m:sSup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−51,58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+62,269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1∗</m:t>
                                      </m:r>
                                    </m:sup>
                                  </m:sSup>
                                </m:e>
                              </m:d>
                              <m:sSup>
                                <m:sSup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b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100,45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0,234</m:t>
                                          </m:r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1∗</m:t>
                                          </m:r>
                                        </m:sup>
                                      </m:sSup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0,207</m:t>
                                          </m:r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2∗</m:t>
                                          </m:r>
                                        </m:sup>
                                      </m:sSup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0,249</m:t>
                                          </m:r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3∗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oMath>
                          </a14:m>
                          <a:r>
                            <a:rPr lang="en-US" sz="1600" dirty="0">
                              <a:effectLst/>
                            </a:rPr>
                            <a:t> 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22083" marR="122083" marT="0" marB="0" anchor="ctr"/>
                    </a:tc>
                    <a:extLst>
                      <a:ext uri="{0D108BD9-81ED-4DB2-BD59-A6C34878D82A}">
                        <a16:rowId xmlns:a16="http://schemas.microsoft.com/office/drawing/2014/main" val="2696945024"/>
                      </a:ext>
                    </a:extLst>
                  </a:tr>
                  <a:tr h="43542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China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22083" marR="122083" marT="0" marB="0" anchor="ctr"/>
                    </a:tc>
                    <a:tc>
                      <a:txBody>
                        <a:bodyPr/>
                        <a:lstStyle/>
                        <a:p>
                          <a:pPr marL="293370" indent="-293370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̃"/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−7,25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+8,233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3∗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1−0,806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1∗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sSup>
                                <m:sSup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−12,23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  <m:sSup>
                                <m:sSup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b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17,01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0,479</m:t>
                                          </m:r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1∗</m:t>
                                          </m:r>
                                        </m:sup>
                                      </m:sSup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0,369</m:t>
                                          </m:r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2∗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oMath>
                          </a14:m>
                          <a:r>
                            <a:rPr lang="en-US" sz="1600" dirty="0">
                              <a:effectLst/>
                            </a:rPr>
                            <a:t> 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22083" marR="122083" marT="0" marB="0" anchor="ctr"/>
                    </a:tc>
                    <a:extLst>
                      <a:ext uri="{0D108BD9-81ED-4DB2-BD59-A6C34878D82A}">
                        <a16:rowId xmlns:a16="http://schemas.microsoft.com/office/drawing/2014/main" val="3974181006"/>
                      </a:ext>
                    </a:extLst>
                  </a:tr>
                  <a:tr h="89753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Taiwan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22083" marR="122083" marT="0" marB="0" anchor="ctr"/>
                    </a:tc>
                    <a:tc>
                      <a:txBody>
                        <a:bodyPr/>
                        <a:lstStyle/>
                        <a:p>
                          <a:pPr marL="289560" indent="-289560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̃"/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−5,27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+5,366</m:t>
                                      </m:r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1∗</m:t>
                                      </m:r>
                                    </m:sup>
                                  </m:sSup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1,835</m:t>
                                      </m:r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5∗</m:t>
                                      </m:r>
                                    </m:sup>
                                  </m:sSup>
                                </m:e>
                              </m:d>
                              <m:sSup>
                                <m:sSup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−3,42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+3,238</m:t>
                                      </m:r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1∗</m:t>
                                      </m:r>
                                    </m:sup>
                                  </m:sSup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−3,099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22∗</m:t>
                                      </m:r>
                                    </m:sup>
                                  </m:sSup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+1,820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25∗</m:t>
                                      </m:r>
                                    </m:sup>
                                  </m:sSup>
                                </m:e>
                              </m:d>
                              <m:sSup>
                                <m:sSup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b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8,40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0,203</m:t>
                                          </m:r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1∗</m:t>
                                          </m:r>
                                        </m:sup>
                                      </m:sSup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0,148</m:t>
                                          </m:r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2∗∗</m:t>
                                          </m:r>
                                        </m:sup>
                                      </m:sSup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0,277</m:t>
                                          </m:r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3∗</m:t>
                                          </m:r>
                                        </m:sup>
                                      </m:sSup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0,192</m:t>
                                          </m:r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4∗</m:t>
                                          </m:r>
                                        </m:sup>
                                      </m:sSup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0,071</m:t>
                                          </m:r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p>
                                      </m:sSup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0,192</m:t>
                                          </m:r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6∗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oMath>
                          </a14:m>
                          <a:r>
                            <a:rPr lang="en-US" sz="1600" dirty="0">
                              <a:effectLst/>
                            </a:rPr>
                            <a:t> 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22083" marR="122083" marT="0" marB="0" anchor="ctr"/>
                    </a:tc>
                    <a:extLst>
                      <a:ext uri="{0D108BD9-81ED-4DB2-BD59-A6C34878D82A}">
                        <a16:rowId xmlns:a16="http://schemas.microsoft.com/office/drawing/2014/main" val="24602857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347585"/>
                  </p:ext>
                </p:extLst>
              </p:nvPr>
            </p:nvGraphicFramePr>
            <p:xfrm>
              <a:off x="1120715" y="1556792"/>
              <a:ext cx="10513168" cy="2364678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476422">
                      <a:extLst>
                        <a:ext uri="{9D8B030D-6E8A-4147-A177-3AD203B41FA5}">
                          <a16:colId xmlns:a16="http://schemas.microsoft.com/office/drawing/2014/main" val="21493942"/>
                        </a:ext>
                      </a:extLst>
                    </a:gridCol>
                    <a:gridCol w="9036746">
                      <a:extLst>
                        <a:ext uri="{9D8B030D-6E8A-4147-A177-3AD203B41FA5}">
                          <a16:colId xmlns:a16="http://schemas.microsoft.com/office/drawing/2014/main" val="2895749592"/>
                        </a:ext>
                      </a:extLst>
                    </a:gridCol>
                  </a:tblGrid>
                  <a:tr h="31990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Country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22083" marR="12208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Equation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22083" marR="122083" marT="0" marB="0" anchor="ctr"/>
                    </a:tc>
                    <a:extLst>
                      <a:ext uri="{0D108BD9-81ED-4DB2-BD59-A6C34878D82A}">
                        <a16:rowId xmlns:a16="http://schemas.microsoft.com/office/drawing/2014/main" val="889622599"/>
                      </a:ext>
                    </a:extLst>
                  </a:tr>
                  <a:tr h="71181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South Korea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22083" marR="122083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083" marR="122083" marT="0" marB="0" anchor="ctr">
                        <a:blipFill>
                          <a:blip r:embed="rId2"/>
                          <a:stretch>
                            <a:fillRect l="-16375" t="-49573" r="-270" b="-2803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6945024"/>
                      </a:ext>
                    </a:extLst>
                  </a:tr>
                  <a:tr h="43542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China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22083" marR="122083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083" marR="122083" marT="0" marB="0" anchor="ctr">
                        <a:blipFill>
                          <a:blip r:embed="rId2"/>
                          <a:stretch>
                            <a:fillRect l="-16375" t="-246479" r="-270" b="-3619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4181006"/>
                      </a:ext>
                    </a:extLst>
                  </a:tr>
                  <a:tr h="89753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Taiwan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22083" marR="122083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083" marR="122083" marT="0" marB="0" anchor="ctr">
                        <a:blipFill>
                          <a:blip r:embed="rId2"/>
                          <a:stretch>
                            <a:fillRect l="-16375" t="-166216" r="-270" b="-736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2857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6"/>
          <p:cNvSpPr/>
          <p:nvPr/>
        </p:nvSpPr>
        <p:spPr>
          <a:xfrm>
            <a:off x="4869194" y="5912662"/>
            <a:ext cx="3016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70510"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Note: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* sig 5%, ** sig 10%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25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84" y="1449442"/>
            <a:ext cx="4896544" cy="2240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188" y="3913328"/>
            <a:ext cx="4750151" cy="22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468" y="1449442"/>
            <a:ext cx="4891977" cy="22436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br>
              <a:rPr lang="en-US" dirty="0"/>
            </a:br>
            <a:r>
              <a:rPr lang="en-US" dirty="0"/>
              <a:t>Residual Plot After Third Intervention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FFAE75-0B08-4D3E-B2DF-5A4C989DF1C1}"/>
              </a:ext>
            </a:extLst>
          </p:cNvPr>
          <p:cNvSpPr/>
          <p:nvPr/>
        </p:nvSpPr>
        <p:spPr>
          <a:xfrm>
            <a:off x="3126265" y="1516007"/>
            <a:ext cx="365760" cy="365760"/>
          </a:xfrm>
          <a:prstGeom prst="ellipse">
            <a:avLst/>
          </a:prstGeom>
          <a:gradFill>
            <a:gsLst>
              <a:gs pos="33000">
                <a:schemeClr val="accent4">
                  <a:lumMod val="40000"/>
                  <a:lumOff val="60000"/>
                  <a:alpha val="50000"/>
                </a:schemeClr>
              </a:gs>
              <a:gs pos="0">
                <a:srgbClr val="FFC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683961" y="3711639"/>
            <a:ext cx="11957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South Korea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ea typeface="Times New Roman" panose="02020603050405020304" pitchFamily="18" charset="0"/>
              </a:rPr>
              <a:t>b=12, s=1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FFAE75-0B08-4D3E-B2DF-5A4C989DF1C1}"/>
              </a:ext>
            </a:extLst>
          </p:cNvPr>
          <p:cNvSpPr/>
          <p:nvPr/>
        </p:nvSpPr>
        <p:spPr>
          <a:xfrm>
            <a:off x="10304020" y="3127255"/>
            <a:ext cx="365760" cy="365760"/>
          </a:xfrm>
          <a:prstGeom prst="ellipse">
            <a:avLst/>
          </a:prstGeom>
          <a:gradFill>
            <a:gsLst>
              <a:gs pos="33000">
                <a:schemeClr val="accent4">
                  <a:lumMod val="40000"/>
                  <a:lumOff val="60000"/>
                  <a:alpha val="50000"/>
                </a:schemeClr>
              </a:gs>
              <a:gs pos="0">
                <a:srgbClr val="FFC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FFAE75-0B08-4D3E-B2DF-5A4C989DF1C1}"/>
              </a:ext>
            </a:extLst>
          </p:cNvPr>
          <p:cNvSpPr/>
          <p:nvPr/>
        </p:nvSpPr>
        <p:spPr>
          <a:xfrm>
            <a:off x="3254553" y="2116842"/>
            <a:ext cx="365760" cy="365760"/>
          </a:xfrm>
          <a:prstGeom prst="ellipse">
            <a:avLst/>
          </a:prstGeom>
          <a:gradFill>
            <a:gsLst>
              <a:gs pos="33000">
                <a:schemeClr val="accent4">
                  <a:lumMod val="40000"/>
                  <a:lumOff val="60000"/>
                  <a:alpha val="50000"/>
                </a:schemeClr>
              </a:gs>
              <a:gs pos="0">
                <a:srgbClr val="FFC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719804" y="6216695"/>
            <a:ext cx="12633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China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ea typeface="Times New Roman" panose="02020603050405020304" pitchFamily="18" charset="0"/>
              </a:rPr>
              <a:t>b=28, s=(1,2)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FFAE75-0B08-4D3E-B2DF-5A4C989DF1C1}"/>
              </a:ext>
            </a:extLst>
          </p:cNvPr>
          <p:cNvSpPr/>
          <p:nvPr/>
        </p:nvSpPr>
        <p:spPr>
          <a:xfrm>
            <a:off x="7939261" y="5273912"/>
            <a:ext cx="365760" cy="365760"/>
          </a:xfrm>
          <a:prstGeom prst="ellipse">
            <a:avLst/>
          </a:prstGeom>
          <a:gradFill>
            <a:gsLst>
              <a:gs pos="33000">
                <a:schemeClr val="accent4">
                  <a:lumMod val="40000"/>
                  <a:lumOff val="60000"/>
                  <a:alpha val="50000"/>
                </a:schemeClr>
              </a:gs>
              <a:gs pos="0">
                <a:srgbClr val="FFC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8897933" y="3738079"/>
            <a:ext cx="10036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Taiwan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ea typeface="Times New Roman" panose="02020603050405020304" pitchFamily="18" charset="0"/>
              </a:rPr>
              <a:t>b=27, s=1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DFFAE75-0B08-4D3E-B2DF-5A4C989DF1C1}"/>
              </a:ext>
            </a:extLst>
          </p:cNvPr>
          <p:cNvSpPr/>
          <p:nvPr/>
        </p:nvSpPr>
        <p:spPr>
          <a:xfrm>
            <a:off x="10445956" y="1477031"/>
            <a:ext cx="365760" cy="365760"/>
          </a:xfrm>
          <a:prstGeom prst="ellipse">
            <a:avLst/>
          </a:prstGeom>
          <a:gradFill>
            <a:gsLst>
              <a:gs pos="33000">
                <a:schemeClr val="accent4">
                  <a:lumMod val="40000"/>
                  <a:lumOff val="60000"/>
                  <a:alpha val="50000"/>
                </a:schemeClr>
              </a:gs>
              <a:gs pos="0">
                <a:srgbClr val="FFC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FFAE75-0B08-4D3E-B2DF-5A4C989DF1C1}"/>
              </a:ext>
            </a:extLst>
          </p:cNvPr>
          <p:cNvSpPr/>
          <p:nvPr/>
        </p:nvSpPr>
        <p:spPr>
          <a:xfrm>
            <a:off x="8053901" y="4267365"/>
            <a:ext cx="365760" cy="365760"/>
          </a:xfrm>
          <a:prstGeom prst="ellipse">
            <a:avLst/>
          </a:prstGeom>
          <a:gradFill>
            <a:gsLst>
              <a:gs pos="33000">
                <a:schemeClr val="accent4">
                  <a:lumMod val="40000"/>
                  <a:lumOff val="60000"/>
                  <a:alpha val="50000"/>
                </a:schemeClr>
              </a:gs>
              <a:gs pos="0">
                <a:srgbClr val="FFC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DFFAE75-0B08-4D3E-B2DF-5A4C989DF1C1}"/>
              </a:ext>
            </a:extLst>
          </p:cNvPr>
          <p:cNvSpPr/>
          <p:nvPr/>
        </p:nvSpPr>
        <p:spPr>
          <a:xfrm>
            <a:off x="7791540" y="4051979"/>
            <a:ext cx="365760" cy="365760"/>
          </a:xfrm>
          <a:prstGeom prst="ellipse">
            <a:avLst/>
          </a:prstGeom>
          <a:gradFill>
            <a:gsLst>
              <a:gs pos="33000">
                <a:schemeClr val="accent4">
                  <a:lumMod val="40000"/>
                  <a:lumOff val="60000"/>
                  <a:alpha val="50000"/>
                </a:schemeClr>
              </a:gs>
              <a:gs pos="0">
                <a:srgbClr val="FFC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162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93436" y="1417637"/>
            <a:ext cx="9782801" cy="1540768"/>
          </a:xfrm>
        </p:spPr>
        <p:txBody>
          <a:bodyPr/>
          <a:lstStyle/>
          <a:p>
            <a:r>
              <a:rPr lang="en-US" dirty="0"/>
              <a:t>Krakatau Steel has been in loss for several years.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604424" y="2188021"/>
            <a:ext cx="6362607" cy="37973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8091859" y="2348880"/>
            <a:ext cx="3691185" cy="6891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Indonesian CRC/S Import Volume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78019" y="3110009"/>
            <a:ext cx="3420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dirty="0"/>
              <a:t>Positive trend and high growth rate in import.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dirty="0"/>
              <a:t>Low price with better quality in imported steel.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dirty="0"/>
              <a:t>Suspiciousness in dumping activity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485900" y="18864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</a:t>
            </a:r>
            <a:br>
              <a:rPr lang="en-US" dirty="0"/>
            </a:br>
            <a:r>
              <a:rPr lang="en-US" dirty="0"/>
              <a:t>ARIMA Third Intervention Model / Final Model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699608"/>
              </p:ext>
            </p:extLst>
          </p:nvPr>
        </p:nvGraphicFramePr>
        <p:xfrm>
          <a:off x="2494012" y="4725144"/>
          <a:ext cx="8327969" cy="149994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188947">
                  <a:extLst>
                    <a:ext uri="{9D8B030D-6E8A-4147-A177-3AD203B41FA5}">
                      <a16:colId xmlns:a16="http://schemas.microsoft.com/office/drawing/2014/main" val="3930042350"/>
                    </a:ext>
                  </a:extLst>
                </a:gridCol>
                <a:gridCol w="1189837">
                  <a:extLst>
                    <a:ext uri="{9D8B030D-6E8A-4147-A177-3AD203B41FA5}">
                      <a16:colId xmlns:a16="http://schemas.microsoft.com/office/drawing/2014/main" val="2663734459"/>
                    </a:ext>
                  </a:extLst>
                </a:gridCol>
                <a:gridCol w="1189837">
                  <a:extLst>
                    <a:ext uri="{9D8B030D-6E8A-4147-A177-3AD203B41FA5}">
                      <a16:colId xmlns:a16="http://schemas.microsoft.com/office/drawing/2014/main" val="4293221071"/>
                    </a:ext>
                  </a:extLst>
                </a:gridCol>
                <a:gridCol w="1189837">
                  <a:extLst>
                    <a:ext uri="{9D8B030D-6E8A-4147-A177-3AD203B41FA5}">
                      <a16:colId xmlns:a16="http://schemas.microsoft.com/office/drawing/2014/main" val="1753900566"/>
                    </a:ext>
                  </a:extLst>
                </a:gridCol>
                <a:gridCol w="1189837">
                  <a:extLst>
                    <a:ext uri="{9D8B030D-6E8A-4147-A177-3AD203B41FA5}">
                      <a16:colId xmlns:a16="http://schemas.microsoft.com/office/drawing/2014/main" val="1946757479"/>
                    </a:ext>
                  </a:extLst>
                </a:gridCol>
                <a:gridCol w="1189837">
                  <a:extLst>
                    <a:ext uri="{9D8B030D-6E8A-4147-A177-3AD203B41FA5}">
                      <a16:colId xmlns:a16="http://schemas.microsoft.com/office/drawing/2014/main" val="3430442193"/>
                    </a:ext>
                  </a:extLst>
                </a:gridCol>
                <a:gridCol w="1189837">
                  <a:extLst>
                    <a:ext uri="{9D8B030D-6E8A-4147-A177-3AD203B41FA5}">
                      <a16:colId xmlns:a16="http://schemas.microsoft.com/office/drawing/2014/main" val="927787741"/>
                    </a:ext>
                  </a:extLst>
                </a:gridCol>
              </a:tblGrid>
              <a:tr h="424261">
                <a:tc rowSpan="3"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Country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184" marR="96184" marT="0" marB="0" anchor="ctr"/>
                </a:tc>
                <a:tc gridSpan="5"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Residual Independence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184" marR="9618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Normality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184" marR="96184" marT="0" marB="0" anchor="ctr"/>
                </a:tc>
                <a:extLst>
                  <a:ext uri="{0D108BD9-81ED-4DB2-BD59-A6C34878D82A}">
                    <a16:rowId xmlns:a16="http://schemas.microsoft.com/office/drawing/2014/main" val="1603705855"/>
                  </a:ext>
                </a:extLst>
              </a:tr>
              <a:tr h="2151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Ljung-Box Statistic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184" marR="9618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Shapiro-Wilk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184" marR="96184" marT="0" marB="0" anchor="ctr"/>
                </a:tc>
                <a:extLst>
                  <a:ext uri="{0D108BD9-81ED-4DB2-BD59-A6C34878D82A}">
                    <a16:rowId xmlns:a16="http://schemas.microsoft.com/office/drawing/2014/main" val="4291198061"/>
                  </a:ext>
                </a:extLst>
              </a:tr>
              <a:tr h="2151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184" marR="96184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184" marR="96184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184" marR="96184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184" marR="96184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184" marR="96184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86545"/>
                  </a:ext>
                </a:extLst>
              </a:tr>
              <a:tr h="2151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South Korea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184" marR="96184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184" marR="96184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0.93**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184" marR="96184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12.81**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184" marR="96184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16.03**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184" marR="96184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23.62**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184" marR="96184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0.9963**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184" marR="96184" marT="0" marB="0" anchor="ctr"/>
                </a:tc>
                <a:extLst>
                  <a:ext uri="{0D108BD9-81ED-4DB2-BD59-A6C34878D82A}">
                    <a16:rowId xmlns:a16="http://schemas.microsoft.com/office/drawing/2014/main" val="2872098685"/>
                  </a:ext>
                </a:extLst>
              </a:tr>
              <a:tr h="2151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China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184" marR="96184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184" marR="96184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6.13*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184" marR="96184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7.81*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184" marR="96184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16.17*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184" marR="96184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20.28*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184" marR="96184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0.9923*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184" marR="96184" marT="0" marB="0" anchor="ctr"/>
                </a:tc>
                <a:extLst>
                  <a:ext uri="{0D108BD9-81ED-4DB2-BD59-A6C34878D82A}">
                    <a16:rowId xmlns:a16="http://schemas.microsoft.com/office/drawing/2014/main" val="1944476796"/>
                  </a:ext>
                </a:extLst>
              </a:tr>
              <a:tr h="2151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Taiwan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184" marR="96184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184" marR="96184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184" marR="96184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3.06**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184" marR="96184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9.51**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184" marR="96184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12.89**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184" marR="96184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0.9906**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184" marR="96184" marT="0" marB="0" anchor="ctr"/>
                </a:tc>
                <a:extLst>
                  <a:ext uri="{0D108BD9-81ED-4DB2-BD59-A6C34878D82A}">
                    <a16:rowId xmlns:a16="http://schemas.microsoft.com/office/drawing/2014/main" val="4537360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1195329"/>
                  </p:ext>
                </p:extLst>
              </p:nvPr>
            </p:nvGraphicFramePr>
            <p:xfrm>
              <a:off x="549796" y="1484784"/>
              <a:ext cx="11377264" cy="3024337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718264">
                      <a:extLst>
                        <a:ext uri="{9D8B030D-6E8A-4147-A177-3AD203B41FA5}">
                          <a16:colId xmlns:a16="http://schemas.microsoft.com/office/drawing/2014/main" val="2279338279"/>
                        </a:ext>
                      </a:extLst>
                    </a:gridCol>
                    <a:gridCol w="9659000">
                      <a:extLst>
                        <a:ext uri="{9D8B030D-6E8A-4147-A177-3AD203B41FA5}">
                          <a16:colId xmlns:a16="http://schemas.microsoft.com/office/drawing/2014/main" val="2750200083"/>
                        </a:ext>
                      </a:extLst>
                    </a:gridCol>
                  </a:tblGrid>
                  <a:tr h="32044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Country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22291" marR="12229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Equation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22291" marR="122291" marT="0" marB="0" anchor="ctr"/>
                    </a:tc>
                    <a:extLst>
                      <a:ext uri="{0D108BD9-81ED-4DB2-BD59-A6C34878D82A}">
                        <a16:rowId xmlns:a16="http://schemas.microsoft.com/office/drawing/2014/main" val="1913782356"/>
                      </a:ext>
                    </a:extLst>
                  </a:tr>
                  <a:tr h="75363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South Korea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22291" marR="122291" marT="0" marB="0" anchor="ctr"/>
                    </a:tc>
                    <a:tc>
                      <a:txBody>
                        <a:bodyPr/>
                        <a:lstStyle/>
                        <a:p>
                          <a:pPr marL="293370" indent="-293370" algn="just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̃"/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56,19</m:t>
                                  </m:r>
                                  <m:sSup>
                                    <m:sSup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sup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53,796</m:t>
                                      </m:r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1∗</m:t>
                                      </m:r>
                                    </m:sup>
                                  </m:sSup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41,488</m:t>
                                      </m:r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2∗∗</m:t>
                                      </m:r>
                                    </m:sup>
                                  </m:sSup>
                                </m:e>
                              </m:d>
                              <m:sSup>
                                <m:sSup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−53,36</m:t>
                                  </m:r>
                                  <m:sSup>
                                    <m:sSup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+58,203</m:t>
                                  </m:r>
                                  <m:sSup>
                                    <m:sSup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1∗</m:t>
                                      </m:r>
                                    </m:sup>
                                  </m:sSup>
                                </m:e>
                              </m:d>
                              <m:sSup>
                                <m:sSup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b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55,03</m:t>
                                  </m:r>
                                  <m:sSup>
                                    <m:sSup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  <m:sup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66,128</m:t>
                                      </m:r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1∗</m:t>
                                      </m:r>
                                    </m:sup>
                                  </m:sSup>
                                </m:e>
                              </m:d>
                              <m:sSup>
                                <m:sSup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sub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100,4</m:t>
                                  </m:r>
                                  <m:sSup>
                                    <m:sSup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sup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sz="17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7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0,291</m:t>
                                          </m:r>
                                          <m:r>
                                            <a:rPr lang="en-US" sz="17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sz="17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1∗</m:t>
                                          </m:r>
                                        </m:sup>
                                      </m:sSup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7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7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0,188</m:t>
                                          </m:r>
                                          <m:r>
                                            <a:rPr lang="en-US" sz="17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sz="17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2∗</m:t>
                                          </m:r>
                                        </m:sup>
                                      </m:sSup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7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7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0,273</m:t>
                                          </m:r>
                                          <m:r>
                                            <a:rPr lang="en-US" sz="17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sz="17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3∗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oMath>
                          </a14:m>
                          <a:r>
                            <a:rPr lang="en-US" sz="1700">
                              <a:effectLst/>
                            </a:rPr>
                            <a:t>  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22291" marR="122291" marT="0" marB="0" anchor="ctr"/>
                    </a:tc>
                    <a:extLst>
                      <a:ext uri="{0D108BD9-81ED-4DB2-BD59-A6C34878D82A}">
                        <a16:rowId xmlns:a16="http://schemas.microsoft.com/office/drawing/2014/main" val="253390720"/>
                      </a:ext>
                    </a:extLst>
                  </a:tr>
                  <a:tr h="88863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China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22291" marR="122291" marT="0" marB="0" anchor="ctr"/>
                    </a:tc>
                    <a:tc>
                      <a:txBody>
                        <a:bodyPr/>
                        <a:lstStyle/>
                        <a:p>
                          <a:pPr marL="293370" indent="-269875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̃"/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−6,80</m:t>
                                      </m:r>
                                      <m:sSup>
                                        <m:sSupPr>
                                          <m:ctrlPr>
                                            <a:rPr lang="en-US" sz="17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7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  <m:sup>
                                          <m:r>
                                            <a:rPr lang="en-US" sz="17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+7,904</m:t>
                                      </m:r>
                                      <m:sSup>
                                        <m:sSupPr>
                                          <m:ctrlPr>
                                            <a:rPr lang="en-US" sz="17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7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sz="17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3∗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1−0,796</m:t>
                                      </m:r>
                                      <m:sSup>
                                        <m:sSupPr>
                                          <m:ctrlPr>
                                            <a:rPr lang="en-US" sz="17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7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sz="17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1∗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sSup>
                                <m:sSup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−11,89</m:t>
                                  </m:r>
                                  <m:sSup>
                                    <m:sSup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sup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  <m:sSup>
                                <m:sSup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b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12,55</m:t>
                                  </m:r>
                                  <m:sSup>
                                    <m:sSup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sup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−18,237</m:t>
                                  </m:r>
                                  <m:sSup>
                                    <m:sSup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1∗</m:t>
                                      </m:r>
                                    </m:sup>
                                  </m:sSup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+13,746</m:t>
                                  </m:r>
                                  <m:sSup>
                                    <m:sSup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2∗</m:t>
                                      </m:r>
                                    </m:sup>
                                  </m:sSup>
                                </m:e>
                              </m:d>
                              <m:sSup>
                                <m:sSup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28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sub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18,72</m:t>
                                  </m:r>
                                  <m:sSup>
                                    <m:sSup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sz="17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7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0,443</m:t>
                                          </m:r>
                                          <m:r>
                                            <a:rPr lang="en-US" sz="17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sz="17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1∗</m:t>
                                          </m:r>
                                        </m:sup>
                                      </m:sSup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7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7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0,343</m:t>
                                          </m:r>
                                          <m:r>
                                            <a:rPr lang="en-US" sz="17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sz="17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2∗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oMath>
                          </a14:m>
                          <a:r>
                            <a:rPr lang="en-US" sz="1700">
                              <a:effectLst/>
                            </a:rPr>
                            <a:t> 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22291" marR="122291" marT="0" marB="0" anchor="ctr"/>
                    </a:tc>
                    <a:extLst>
                      <a:ext uri="{0D108BD9-81ED-4DB2-BD59-A6C34878D82A}">
                        <a16:rowId xmlns:a16="http://schemas.microsoft.com/office/drawing/2014/main" val="1886314198"/>
                      </a:ext>
                    </a:extLst>
                  </a:tr>
                  <a:tr h="106161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Taiwan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22291" marR="122291" marT="0" marB="0" anchor="ctr"/>
                    </a:tc>
                    <a:tc>
                      <a:txBody>
                        <a:bodyPr/>
                        <a:lstStyle/>
                        <a:p>
                          <a:pPr marL="289560" indent="-289560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̃"/>
                                  <m:ctrlPr>
                                    <a:rPr lang="en-US" sz="17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−5,15</m:t>
                                  </m:r>
                                  <m:sSup>
                                    <m:sSup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sup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+5,405</m:t>
                                      </m:r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1∗</m:t>
                                      </m:r>
                                    </m:sup>
                                  </m:sSup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1,828</m:t>
                                      </m:r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5∗</m:t>
                                      </m:r>
                                    </m:sup>
                                  </m:sSup>
                                </m:e>
                              </m:d>
                              <m:sSup>
                                <m:sSup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−3,51</m:t>
                                  </m:r>
                                  <m:sSup>
                                    <m:sSup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+3,165</m:t>
                                      </m:r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1∗</m:t>
                                      </m:r>
                                    </m:sup>
                                  </m:sSup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−3,198</m:t>
                                  </m:r>
                                  <m:sSup>
                                    <m:sSup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22∗</m:t>
                                      </m:r>
                                    </m:sup>
                                  </m:sSup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+1,611</m:t>
                                  </m:r>
                                  <m:sSup>
                                    <m:sSup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25∗</m:t>
                                      </m:r>
                                    </m:sup>
                                  </m:sSup>
                                </m:e>
                              </m:d>
                              <m:sSup>
                                <m:sSup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b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−4,20</m:t>
                                  </m:r>
                                  <m:sSup>
                                    <m:sSup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sup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+4,595</m:t>
                                      </m:r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1∗</m:t>
                                      </m:r>
                                    </m:sup>
                                  </m:sSup>
                                </m:e>
                              </m:d>
                              <m:sSup>
                                <m:sSup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27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700" b="0" i="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sub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700" b="0" i="0" smtClean="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8,41</m:t>
                                  </m:r>
                                  <m:sSup>
                                    <m:sSup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sup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sz="17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7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0,186</m:t>
                                          </m:r>
                                          <m:r>
                                            <a:rPr lang="en-US" sz="17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sz="17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1∗</m:t>
                                          </m:r>
                                        </m:sup>
                                      </m:sSup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7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7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0,174</m:t>
                                          </m:r>
                                          <m:r>
                                            <a:rPr lang="en-US" sz="17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sz="17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2∗</m:t>
                                          </m:r>
                                        </m:sup>
                                      </m:sSup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7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7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0,258</m:t>
                                          </m:r>
                                          <m:r>
                                            <a:rPr lang="en-US" sz="17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sz="17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3∗</m:t>
                                          </m:r>
                                        </m:sup>
                                      </m:sSup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7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7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0,178</m:t>
                                          </m:r>
                                          <m:r>
                                            <a:rPr lang="en-US" sz="17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sz="17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4∗</m:t>
                                          </m:r>
                                        </m:sup>
                                      </m:sSup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7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7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0,050</m:t>
                                          </m:r>
                                          <m:r>
                                            <a:rPr lang="en-US" sz="17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sz="17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p>
                                      </m:sSup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7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7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0,202</m:t>
                                          </m:r>
                                          <m:r>
                                            <a:rPr lang="en-US" sz="17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sz="17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6∗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oMath>
                          </a14:m>
                          <a:r>
                            <a:rPr lang="en-US" sz="1700" dirty="0">
                              <a:effectLst/>
                            </a:rPr>
                            <a:t> </a:t>
                          </a:r>
                          <a:endParaRPr lang="en-US" sz="17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22291" marR="122291" marT="0" marB="0" anchor="ctr"/>
                    </a:tc>
                    <a:extLst>
                      <a:ext uri="{0D108BD9-81ED-4DB2-BD59-A6C34878D82A}">
                        <a16:rowId xmlns:a16="http://schemas.microsoft.com/office/drawing/2014/main" val="38717908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1195329"/>
                  </p:ext>
                </p:extLst>
              </p:nvPr>
            </p:nvGraphicFramePr>
            <p:xfrm>
              <a:off x="549796" y="1484784"/>
              <a:ext cx="11377264" cy="3024337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718264">
                      <a:extLst>
                        <a:ext uri="{9D8B030D-6E8A-4147-A177-3AD203B41FA5}">
                          <a16:colId xmlns:a16="http://schemas.microsoft.com/office/drawing/2014/main" val="2279338279"/>
                        </a:ext>
                      </a:extLst>
                    </a:gridCol>
                    <a:gridCol w="9659000">
                      <a:extLst>
                        <a:ext uri="{9D8B030D-6E8A-4147-A177-3AD203B41FA5}">
                          <a16:colId xmlns:a16="http://schemas.microsoft.com/office/drawing/2014/main" val="2750200083"/>
                        </a:ext>
                      </a:extLst>
                    </a:gridCol>
                  </a:tblGrid>
                  <a:tr h="32044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Country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22291" marR="12229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Equation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22291" marR="122291" marT="0" marB="0" anchor="ctr"/>
                    </a:tc>
                    <a:extLst>
                      <a:ext uri="{0D108BD9-81ED-4DB2-BD59-A6C34878D82A}">
                        <a16:rowId xmlns:a16="http://schemas.microsoft.com/office/drawing/2014/main" val="1913782356"/>
                      </a:ext>
                    </a:extLst>
                  </a:tr>
                  <a:tr h="75363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South Korea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22291" marR="122291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291" marR="122291" marT="0" marB="0" anchor="ctr">
                        <a:blipFill>
                          <a:blip r:embed="rId2"/>
                          <a:stretch>
                            <a:fillRect l="-17855" t="-55645" r="-252" b="-25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390720"/>
                      </a:ext>
                    </a:extLst>
                  </a:tr>
                  <a:tr h="88863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China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22291" marR="122291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291" marR="122291" marT="0" marB="0" anchor="ctr">
                        <a:blipFill>
                          <a:blip r:embed="rId2"/>
                          <a:stretch>
                            <a:fillRect l="-17855" t="-132192" r="-252" b="-1205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6314198"/>
                      </a:ext>
                    </a:extLst>
                  </a:tr>
                  <a:tr h="106161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Taiwan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22291" marR="122291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291" marR="122291" marT="0" marB="0" anchor="ctr">
                        <a:blipFill>
                          <a:blip r:embed="rId2"/>
                          <a:stretch>
                            <a:fillRect l="-17855" t="-194828" r="-252" b="-1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17908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6"/>
          <p:cNvSpPr/>
          <p:nvPr/>
        </p:nvSpPr>
        <p:spPr>
          <a:xfrm>
            <a:off x="4869195" y="6256442"/>
            <a:ext cx="3016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70510"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Note: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* sig 5%, ** sig 10%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4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br>
              <a:rPr lang="en-US" dirty="0"/>
            </a:br>
            <a:r>
              <a:rPr lang="en-US" dirty="0"/>
              <a:t>The Impact of First Intervention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783826"/>
              </p:ext>
            </p:extLst>
          </p:nvPr>
        </p:nvGraphicFramePr>
        <p:xfrm>
          <a:off x="2362139" y="1772816"/>
          <a:ext cx="8245393" cy="316175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030902">
                  <a:extLst>
                    <a:ext uri="{9D8B030D-6E8A-4147-A177-3AD203B41FA5}">
                      <a16:colId xmlns:a16="http://schemas.microsoft.com/office/drawing/2014/main" val="3683926871"/>
                    </a:ext>
                  </a:extLst>
                </a:gridCol>
                <a:gridCol w="777057">
                  <a:extLst>
                    <a:ext uri="{9D8B030D-6E8A-4147-A177-3AD203B41FA5}">
                      <a16:colId xmlns:a16="http://schemas.microsoft.com/office/drawing/2014/main" val="3563670981"/>
                    </a:ext>
                  </a:extLst>
                </a:gridCol>
                <a:gridCol w="1516927">
                  <a:extLst>
                    <a:ext uri="{9D8B030D-6E8A-4147-A177-3AD203B41FA5}">
                      <a16:colId xmlns:a16="http://schemas.microsoft.com/office/drawing/2014/main" val="4001899085"/>
                    </a:ext>
                  </a:extLst>
                </a:gridCol>
                <a:gridCol w="1126530">
                  <a:extLst>
                    <a:ext uri="{9D8B030D-6E8A-4147-A177-3AD203B41FA5}">
                      <a16:colId xmlns:a16="http://schemas.microsoft.com/office/drawing/2014/main" val="3328681737"/>
                    </a:ext>
                  </a:extLst>
                </a:gridCol>
                <a:gridCol w="1219917">
                  <a:extLst>
                    <a:ext uri="{9D8B030D-6E8A-4147-A177-3AD203B41FA5}">
                      <a16:colId xmlns:a16="http://schemas.microsoft.com/office/drawing/2014/main" val="281899444"/>
                    </a:ext>
                  </a:extLst>
                </a:gridCol>
                <a:gridCol w="1354143">
                  <a:extLst>
                    <a:ext uri="{9D8B030D-6E8A-4147-A177-3AD203B41FA5}">
                      <a16:colId xmlns:a16="http://schemas.microsoft.com/office/drawing/2014/main" val="607034774"/>
                    </a:ext>
                  </a:extLst>
                </a:gridCol>
                <a:gridCol w="1219917">
                  <a:extLst>
                    <a:ext uri="{9D8B030D-6E8A-4147-A177-3AD203B41FA5}">
                      <a16:colId xmlns:a16="http://schemas.microsoft.com/office/drawing/2014/main" val="997158583"/>
                    </a:ext>
                  </a:extLst>
                </a:gridCol>
              </a:tblGrid>
              <a:tr h="591696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Country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8616" marR="9861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lt"/>
                          <a:ea typeface="+mn-ea"/>
                        </a:rPr>
                        <a:t>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8616" marR="9861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Period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8616" marR="9861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Final Intervention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8616" marR="9861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ARIMA Pre-Intervention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8616" marR="9861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Impact Magnitude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8616" marR="9861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Percentage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8616" marR="98616" marT="0" marB="0" anchor="ctr"/>
                </a:tc>
                <a:extLst>
                  <a:ext uri="{0D108BD9-81ED-4DB2-BD59-A6C34878D82A}">
                    <a16:rowId xmlns:a16="http://schemas.microsoft.com/office/drawing/2014/main" val="1965916491"/>
                  </a:ext>
                </a:extLst>
              </a:tr>
              <a:tr h="790786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South Korea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8616" marR="98616" marT="0" marB="0" anchor="ctr"/>
                </a:tc>
                <a:tc>
                  <a:txBody>
                    <a:bodyPr/>
                    <a:lstStyle/>
                    <a:p>
                      <a:pPr marL="289560" indent="-289560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T</a:t>
                      </a:r>
                      <a:r>
                        <a:rPr lang="en-US" sz="1300" baseline="-25000" dirty="0">
                          <a:effectLst/>
                        </a:rPr>
                        <a:t>1</a:t>
                      </a:r>
                      <a:r>
                        <a:rPr lang="en-US" sz="1300" dirty="0">
                          <a:effectLst/>
                        </a:rPr>
                        <a:t>+13</a:t>
                      </a:r>
                      <a:endParaRPr lang="en-US" sz="1800" dirty="0">
                        <a:effectLst/>
                      </a:endParaRPr>
                    </a:p>
                    <a:p>
                      <a:pPr marL="289560" indent="-289560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T</a:t>
                      </a:r>
                      <a:r>
                        <a:rPr lang="en-US" sz="1300" baseline="-25000" dirty="0">
                          <a:effectLst/>
                        </a:rPr>
                        <a:t>1</a:t>
                      </a:r>
                      <a:r>
                        <a:rPr lang="en-US" sz="1300" dirty="0">
                          <a:effectLst/>
                        </a:rPr>
                        <a:t>+14</a:t>
                      </a:r>
                      <a:endParaRPr lang="en-US" sz="1800" dirty="0">
                        <a:effectLst/>
                      </a:endParaRPr>
                    </a:p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T</a:t>
                      </a:r>
                      <a:r>
                        <a:rPr lang="en-US" sz="1300" baseline="-25000" dirty="0">
                          <a:effectLst/>
                        </a:rPr>
                        <a:t>1</a:t>
                      </a:r>
                      <a:r>
                        <a:rPr lang="en-US" sz="1300" dirty="0">
                          <a:effectLst/>
                        </a:rPr>
                        <a:t>+15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8616" marR="98616" marT="0" marB="0" anchor="ctr"/>
                </a:tc>
                <a:tc>
                  <a:txBody>
                    <a:bodyPr/>
                    <a:lstStyle/>
                    <a:p>
                      <a:pPr marL="289560" indent="-289560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July 2012</a:t>
                      </a:r>
                      <a:endParaRPr lang="en-US" sz="1800" dirty="0">
                        <a:effectLst/>
                      </a:endParaRPr>
                    </a:p>
                    <a:p>
                      <a:pPr marL="289560" indent="-289560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August 2012</a:t>
                      </a:r>
                      <a:endParaRPr lang="en-US" sz="1800" dirty="0">
                        <a:effectLst/>
                      </a:endParaRPr>
                    </a:p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September 2012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8616" marR="98616" marT="0" marB="0" anchor="ctr"/>
                </a:tc>
                <a:tc>
                  <a:txBody>
                    <a:bodyPr/>
                    <a:lstStyle/>
                    <a:p>
                      <a:pPr marL="289560" indent="-28956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35,443.371</a:t>
                      </a:r>
                      <a:endParaRPr lang="en-US" sz="1800" dirty="0">
                        <a:effectLst/>
                      </a:endParaRPr>
                    </a:p>
                    <a:p>
                      <a:pPr marL="289560" indent="-28956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17,043.355</a:t>
                      </a:r>
                      <a:endParaRPr lang="en-US" sz="1800" dirty="0">
                        <a:effectLst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27,857.179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8616" marR="98616" marT="0" marB="0" anchor="ctr"/>
                </a:tc>
                <a:tc>
                  <a:txBody>
                    <a:bodyPr/>
                    <a:lstStyle/>
                    <a:p>
                      <a:pPr marL="289560" indent="-28956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9,170.629</a:t>
                      </a:r>
                      <a:endParaRPr lang="en-US" sz="1800" dirty="0">
                        <a:effectLst/>
                      </a:endParaRPr>
                    </a:p>
                    <a:p>
                      <a:pPr marL="289560" indent="-28956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9,121.912</a:t>
                      </a:r>
                      <a:endParaRPr lang="en-US" sz="1800" dirty="0">
                        <a:effectLst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9,082.09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8616" marR="98616" marT="0" marB="0" anchor="ctr"/>
                </a:tc>
                <a:tc>
                  <a:txBody>
                    <a:bodyPr/>
                    <a:lstStyle/>
                    <a:p>
                      <a:pPr marL="289560" indent="-28956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26,272.742</a:t>
                      </a:r>
                      <a:endParaRPr lang="en-US" sz="1800" dirty="0">
                        <a:effectLst/>
                      </a:endParaRPr>
                    </a:p>
                    <a:p>
                      <a:pPr marL="289560" indent="-28956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79,21.443</a:t>
                      </a:r>
                      <a:endParaRPr lang="en-US" sz="1800" dirty="0">
                        <a:effectLst/>
                      </a:endParaRPr>
                    </a:p>
                    <a:p>
                      <a:pPr marL="289560" indent="-28956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18,775.089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8616" marR="98616" marT="0" marB="0" anchor="ctr"/>
                </a:tc>
                <a:tc>
                  <a:txBody>
                    <a:bodyPr/>
                    <a:lstStyle/>
                    <a:p>
                      <a:pPr marL="289560" indent="-28956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286.49%</a:t>
                      </a:r>
                      <a:endParaRPr lang="en-US" sz="1800" dirty="0">
                        <a:effectLst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86.84%</a:t>
                      </a:r>
                      <a:endParaRPr lang="en-US" sz="1800" dirty="0">
                        <a:effectLst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206.73%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8616" marR="98616" marT="0" marB="0" anchor="ctr"/>
                </a:tc>
                <a:extLst>
                  <a:ext uri="{0D108BD9-81ED-4DB2-BD59-A6C34878D82A}">
                    <a16:rowId xmlns:a16="http://schemas.microsoft.com/office/drawing/2014/main" val="2531187061"/>
                  </a:ext>
                </a:extLst>
              </a:tr>
              <a:tr h="988482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China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8616" marR="98616" marT="0" marB="0" anchor="ctr"/>
                </a:tc>
                <a:tc>
                  <a:txBody>
                    <a:bodyPr/>
                    <a:lstStyle/>
                    <a:p>
                      <a:pPr marL="289560" indent="-269875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T</a:t>
                      </a:r>
                      <a:r>
                        <a:rPr lang="en-US" sz="1300" baseline="-250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</a:endParaRPr>
                    </a:p>
                    <a:p>
                      <a:pPr marL="289560" indent="-269875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T</a:t>
                      </a:r>
                      <a:r>
                        <a:rPr lang="en-US" sz="1300" baseline="-25000" dirty="0">
                          <a:effectLst/>
                        </a:rPr>
                        <a:t>1</a:t>
                      </a:r>
                      <a:r>
                        <a:rPr lang="en-US" sz="1300" dirty="0">
                          <a:effectLst/>
                        </a:rPr>
                        <a:t>+3</a:t>
                      </a:r>
                      <a:endParaRPr lang="en-US" sz="1800" dirty="0">
                        <a:effectLst/>
                      </a:endParaRPr>
                    </a:p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T</a:t>
                      </a:r>
                      <a:r>
                        <a:rPr lang="en-US" sz="1300" baseline="-25000" dirty="0">
                          <a:effectLst/>
                        </a:rPr>
                        <a:t>1</a:t>
                      </a:r>
                      <a:r>
                        <a:rPr lang="en-US" sz="1300" dirty="0">
                          <a:effectLst/>
                        </a:rPr>
                        <a:t>+4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8616" marR="98616" marT="0" marB="0" anchor="ctr"/>
                </a:tc>
                <a:tc>
                  <a:txBody>
                    <a:bodyPr/>
                    <a:lstStyle/>
                    <a:p>
                      <a:pPr marL="289560" indent="-269875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June 2011</a:t>
                      </a:r>
                      <a:endParaRPr lang="en-US" sz="1800" dirty="0">
                        <a:effectLst/>
                      </a:endParaRPr>
                    </a:p>
                    <a:p>
                      <a:pPr marL="31115" indent="-11430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September 2011</a:t>
                      </a:r>
                      <a:endParaRPr lang="en-US" sz="1800" dirty="0">
                        <a:effectLst/>
                      </a:endParaRPr>
                    </a:p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October 2011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8616" marR="98616" marT="0" marB="0" anchor="ctr"/>
                </a:tc>
                <a:tc>
                  <a:txBody>
                    <a:bodyPr/>
                    <a:lstStyle/>
                    <a:p>
                      <a:pPr marL="289560" indent="-269875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9,847.362</a:t>
                      </a:r>
                      <a:endParaRPr lang="en-US" sz="1800" dirty="0">
                        <a:effectLst/>
                      </a:endParaRPr>
                    </a:p>
                    <a:p>
                      <a:pPr marL="289560" indent="-269875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2,715.161</a:t>
                      </a:r>
                      <a:endParaRPr lang="en-US" sz="1800" dirty="0">
                        <a:effectLst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3,028.045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8616" marR="98616" marT="0" marB="0" anchor="ctr"/>
                </a:tc>
                <a:tc>
                  <a:txBody>
                    <a:bodyPr/>
                    <a:lstStyle/>
                    <a:p>
                      <a:pPr marL="289560" indent="-269875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26,597.663</a:t>
                      </a:r>
                      <a:endParaRPr lang="en-US" sz="1800" dirty="0">
                        <a:effectLst/>
                      </a:endParaRPr>
                    </a:p>
                    <a:p>
                      <a:pPr marL="289560" indent="-269875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25,625.351</a:t>
                      </a:r>
                      <a:endParaRPr lang="en-US" sz="1800" dirty="0">
                        <a:effectLst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24,528.393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8616" marR="98616" marT="0" marB="0" anchor="ctr"/>
                </a:tc>
                <a:tc>
                  <a:txBody>
                    <a:bodyPr/>
                    <a:lstStyle/>
                    <a:p>
                      <a:pPr marL="289560" indent="-269875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-16,750.301</a:t>
                      </a:r>
                      <a:endParaRPr lang="en-US" sz="1800" dirty="0">
                        <a:effectLst/>
                      </a:endParaRPr>
                    </a:p>
                    <a:p>
                      <a:pPr marL="289560" indent="-269875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-22,910.189</a:t>
                      </a:r>
                      <a:endParaRPr lang="en-US" sz="1800" dirty="0">
                        <a:effectLst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-21,500.348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8616" marR="98616" marT="0" marB="0" anchor="ctr"/>
                </a:tc>
                <a:tc>
                  <a:txBody>
                    <a:bodyPr/>
                    <a:lstStyle/>
                    <a:p>
                      <a:pPr marL="289560" indent="-269875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-62.98%</a:t>
                      </a:r>
                      <a:endParaRPr lang="en-US" sz="1800" dirty="0">
                        <a:effectLst/>
                      </a:endParaRPr>
                    </a:p>
                    <a:p>
                      <a:pPr marL="289560" indent="-269875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-89.40%</a:t>
                      </a:r>
                      <a:endParaRPr lang="en-US" sz="1800" dirty="0">
                        <a:effectLst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-87.65%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8616" marR="98616" marT="0" marB="0" anchor="ctr"/>
                </a:tc>
                <a:extLst>
                  <a:ext uri="{0D108BD9-81ED-4DB2-BD59-A6C34878D82A}">
                    <a16:rowId xmlns:a16="http://schemas.microsoft.com/office/drawing/2014/main" val="1831410085"/>
                  </a:ext>
                </a:extLst>
              </a:tr>
              <a:tr h="790786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Taiwan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8616" marR="98616" marT="0" marB="0" anchor="ctr"/>
                </a:tc>
                <a:tc>
                  <a:txBody>
                    <a:bodyPr/>
                    <a:lstStyle/>
                    <a:p>
                      <a:pPr marL="289560" indent="-289560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</a:t>
                      </a:r>
                      <a:r>
                        <a:rPr lang="en-US" sz="13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</a:endParaRPr>
                    </a:p>
                    <a:p>
                      <a:pPr marL="289560" indent="-289560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</a:t>
                      </a:r>
                      <a:r>
                        <a:rPr lang="en-US" sz="1300" baseline="-25000">
                          <a:effectLst/>
                        </a:rPr>
                        <a:t>1</a:t>
                      </a:r>
                      <a:r>
                        <a:rPr lang="en-US" sz="1300">
                          <a:effectLst/>
                        </a:rPr>
                        <a:t>+1</a:t>
                      </a:r>
                      <a:endParaRPr lang="en-US" sz="1800">
                        <a:effectLst/>
                      </a:endParaRPr>
                    </a:p>
                    <a:p>
                      <a:pPr marL="289560" indent="-289560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</a:t>
                      </a:r>
                      <a:r>
                        <a:rPr lang="en-US" sz="1300" baseline="-25000">
                          <a:effectLst/>
                        </a:rPr>
                        <a:t>1</a:t>
                      </a:r>
                      <a:r>
                        <a:rPr lang="en-US" sz="1300">
                          <a:effectLst/>
                        </a:rPr>
                        <a:t>+5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8616" marR="98616" marT="0" marB="0" anchor="ctr"/>
                </a:tc>
                <a:tc>
                  <a:txBody>
                    <a:bodyPr/>
                    <a:lstStyle/>
                    <a:p>
                      <a:pPr marL="289560" indent="-289560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June 2011</a:t>
                      </a:r>
                      <a:endParaRPr lang="en-US" sz="1800" dirty="0">
                        <a:effectLst/>
                      </a:endParaRPr>
                    </a:p>
                    <a:p>
                      <a:pPr marL="289560" indent="-289560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July 2011</a:t>
                      </a:r>
                      <a:endParaRPr lang="en-US" sz="1800" dirty="0">
                        <a:effectLst/>
                      </a:endParaRPr>
                    </a:p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November 2011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8616" marR="98616" marT="0" marB="0" anchor="ctr"/>
                </a:tc>
                <a:tc>
                  <a:txBody>
                    <a:bodyPr/>
                    <a:lstStyle/>
                    <a:p>
                      <a:pPr marL="289560" indent="-28956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583.762</a:t>
                      </a:r>
                      <a:endParaRPr lang="en-US" sz="1800" dirty="0">
                        <a:effectLst/>
                      </a:endParaRPr>
                    </a:p>
                    <a:p>
                      <a:pPr marL="289560" indent="-28956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10,953.514</a:t>
                      </a:r>
                      <a:endParaRPr lang="en-US" sz="1800" dirty="0">
                        <a:effectLst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14,748.841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8616" marR="98616" marT="0" marB="0" anchor="ctr"/>
                </a:tc>
                <a:tc>
                  <a:txBody>
                    <a:bodyPr/>
                    <a:lstStyle/>
                    <a:p>
                      <a:pPr marL="289560" indent="-28956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10,762.480</a:t>
                      </a:r>
                      <a:endParaRPr lang="en-US" sz="1800" dirty="0">
                        <a:effectLst/>
                      </a:endParaRPr>
                    </a:p>
                    <a:p>
                      <a:pPr marL="289560" indent="-28956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9,835.426</a:t>
                      </a:r>
                      <a:endParaRPr lang="en-US" sz="1800" dirty="0">
                        <a:effectLst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5,639.683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8616" marR="98616" marT="0" marB="0" anchor="ctr"/>
                </a:tc>
                <a:tc>
                  <a:txBody>
                    <a:bodyPr/>
                    <a:lstStyle/>
                    <a:p>
                      <a:pPr marL="289560" indent="-28956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-10,178.718</a:t>
                      </a:r>
                      <a:endParaRPr lang="en-US" sz="1800" dirty="0">
                        <a:effectLst/>
                      </a:endParaRPr>
                    </a:p>
                    <a:p>
                      <a:pPr marL="289560" indent="-28956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1,118.089</a:t>
                      </a:r>
                      <a:endParaRPr lang="en-US" sz="1800" dirty="0">
                        <a:effectLst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9,109.158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8616" marR="98616" marT="0" marB="0" anchor="ctr"/>
                </a:tc>
                <a:tc>
                  <a:txBody>
                    <a:bodyPr/>
                    <a:lstStyle/>
                    <a:p>
                      <a:pPr marL="289560" indent="-28956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-94.58%</a:t>
                      </a:r>
                      <a:endParaRPr lang="en-US" sz="1800" dirty="0">
                        <a:effectLst/>
                      </a:endParaRPr>
                    </a:p>
                    <a:p>
                      <a:pPr marL="289560" indent="-28956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11.37%</a:t>
                      </a:r>
                      <a:endParaRPr lang="en-US" sz="1800" dirty="0">
                        <a:effectLst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161.52%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8616" marR="98616" marT="0" marB="0" anchor="ctr"/>
                </a:tc>
                <a:extLst>
                  <a:ext uri="{0D108BD9-81ED-4DB2-BD59-A6C34878D82A}">
                    <a16:rowId xmlns:a16="http://schemas.microsoft.com/office/drawing/2014/main" val="383676598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93436" y="5157192"/>
            <a:ext cx="10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 of anticipation towards import duties in the future (Wan, Sun, </a:t>
            </a:r>
            <a:r>
              <a:rPr lang="en-US" dirty="0" err="1"/>
              <a:t>Grebner</a:t>
            </a:r>
            <a:r>
              <a:rPr lang="en-US" dirty="0"/>
              <a:t>, 2010)</a:t>
            </a:r>
          </a:p>
        </p:txBody>
      </p:sp>
    </p:spTree>
    <p:extLst>
      <p:ext uri="{BB962C8B-B14F-4D97-AF65-F5344CB8AC3E}">
        <p14:creationId xmlns:p14="http://schemas.microsoft.com/office/powerpoint/2010/main" val="238211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br>
              <a:rPr lang="en-US" dirty="0"/>
            </a:br>
            <a:r>
              <a:rPr lang="en-US" dirty="0"/>
              <a:t>The Impact of Second Intervention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682510"/>
              </p:ext>
            </p:extLst>
          </p:nvPr>
        </p:nvGraphicFramePr>
        <p:xfrm>
          <a:off x="1701924" y="2132856"/>
          <a:ext cx="8804852" cy="264145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056394">
                  <a:extLst>
                    <a:ext uri="{9D8B030D-6E8A-4147-A177-3AD203B41FA5}">
                      <a16:colId xmlns:a16="http://schemas.microsoft.com/office/drawing/2014/main" val="2934558331"/>
                    </a:ext>
                  </a:extLst>
                </a:gridCol>
                <a:gridCol w="740727">
                  <a:extLst>
                    <a:ext uri="{9D8B030D-6E8A-4147-A177-3AD203B41FA5}">
                      <a16:colId xmlns:a16="http://schemas.microsoft.com/office/drawing/2014/main" val="3097607221"/>
                    </a:ext>
                  </a:extLst>
                </a:gridCol>
                <a:gridCol w="1518809">
                  <a:extLst>
                    <a:ext uri="{9D8B030D-6E8A-4147-A177-3AD203B41FA5}">
                      <a16:colId xmlns:a16="http://schemas.microsoft.com/office/drawing/2014/main" val="2358569473"/>
                    </a:ext>
                  </a:extLst>
                </a:gridCol>
                <a:gridCol w="1255820">
                  <a:extLst>
                    <a:ext uri="{9D8B030D-6E8A-4147-A177-3AD203B41FA5}">
                      <a16:colId xmlns:a16="http://schemas.microsoft.com/office/drawing/2014/main" val="1480313539"/>
                    </a:ext>
                  </a:extLst>
                </a:gridCol>
                <a:gridCol w="1255820">
                  <a:extLst>
                    <a:ext uri="{9D8B030D-6E8A-4147-A177-3AD203B41FA5}">
                      <a16:colId xmlns:a16="http://schemas.microsoft.com/office/drawing/2014/main" val="1113094087"/>
                    </a:ext>
                  </a:extLst>
                </a:gridCol>
                <a:gridCol w="1649029">
                  <a:extLst>
                    <a:ext uri="{9D8B030D-6E8A-4147-A177-3AD203B41FA5}">
                      <a16:colId xmlns:a16="http://schemas.microsoft.com/office/drawing/2014/main" val="1798053115"/>
                    </a:ext>
                  </a:extLst>
                </a:gridCol>
                <a:gridCol w="1328253">
                  <a:extLst>
                    <a:ext uri="{9D8B030D-6E8A-4147-A177-3AD203B41FA5}">
                      <a16:colId xmlns:a16="http://schemas.microsoft.com/office/drawing/2014/main" val="896207244"/>
                    </a:ext>
                  </a:extLst>
                </a:gridCol>
              </a:tblGrid>
              <a:tr h="609567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Country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594" marR="10159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lt"/>
                          <a:ea typeface="+mn-ea"/>
                        </a:rPr>
                        <a:t>t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594" marR="10159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Period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594" marR="10159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Final Intervention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594" marR="10159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ARIMA First Intervention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594" marR="10159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Impact Magnitude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594" marR="10159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Percentage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594" marR="101594" marT="0" marB="0" anchor="ctr"/>
                </a:tc>
                <a:extLst>
                  <a:ext uri="{0D108BD9-81ED-4DB2-BD59-A6C34878D82A}">
                    <a16:rowId xmlns:a16="http://schemas.microsoft.com/office/drawing/2014/main" val="3145483518"/>
                  </a:ext>
                </a:extLst>
              </a:tr>
              <a:tr h="609567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South Korea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594" marR="101594" marT="0" marB="0" anchor="ctr"/>
                </a:tc>
                <a:tc>
                  <a:txBody>
                    <a:bodyPr/>
                    <a:lstStyle/>
                    <a:p>
                      <a:pPr marL="289560" indent="-289560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T</a:t>
                      </a:r>
                      <a:r>
                        <a:rPr lang="en-US" sz="1300" baseline="-25000" dirty="0">
                          <a:effectLst/>
                        </a:rPr>
                        <a:t>2</a:t>
                      </a:r>
                      <a:r>
                        <a:rPr lang="en-US" sz="1300" dirty="0">
                          <a:effectLst/>
                        </a:rPr>
                        <a:t>+2</a:t>
                      </a:r>
                      <a:endParaRPr lang="en-US" sz="1800" dirty="0">
                        <a:effectLst/>
                      </a:endParaRPr>
                    </a:p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T</a:t>
                      </a:r>
                      <a:r>
                        <a:rPr lang="en-US" sz="1300" baseline="-25000" dirty="0">
                          <a:effectLst/>
                        </a:rPr>
                        <a:t>2</a:t>
                      </a:r>
                      <a:r>
                        <a:rPr lang="en-US" sz="1300" dirty="0">
                          <a:effectLst/>
                        </a:rPr>
                        <a:t>+3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594" marR="101594" marT="0" marB="0" anchor="ctr"/>
                </a:tc>
                <a:tc>
                  <a:txBody>
                    <a:bodyPr/>
                    <a:lstStyle/>
                    <a:p>
                      <a:pPr marL="289560" indent="-289560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May 2013</a:t>
                      </a:r>
                      <a:endParaRPr lang="en-US" sz="1800" dirty="0">
                        <a:effectLst/>
                      </a:endParaRPr>
                    </a:p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April 2013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594" marR="101594" marT="0" marB="0" anchor="ctr"/>
                </a:tc>
                <a:tc>
                  <a:txBody>
                    <a:bodyPr/>
                    <a:lstStyle/>
                    <a:p>
                      <a:pPr marL="289560" indent="-28956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10,861.767</a:t>
                      </a:r>
                      <a:endParaRPr lang="en-US" sz="1800" dirty="0">
                        <a:effectLst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24,488.713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594" marR="101594" marT="0" marB="0" anchor="ctr"/>
                </a:tc>
                <a:tc>
                  <a:txBody>
                    <a:bodyPr/>
                    <a:lstStyle/>
                    <a:p>
                      <a:pPr marL="289560" indent="-28956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27,109.524</a:t>
                      </a:r>
                      <a:endParaRPr lang="en-US" sz="1800" dirty="0">
                        <a:effectLst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25,504.441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594" marR="101594" marT="0" marB="0" anchor="ctr"/>
                </a:tc>
                <a:tc>
                  <a:txBody>
                    <a:bodyPr/>
                    <a:lstStyle/>
                    <a:p>
                      <a:pPr marL="289560" indent="-28956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-16,247.757</a:t>
                      </a:r>
                      <a:endParaRPr lang="en-US" sz="1800" dirty="0">
                        <a:effectLst/>
                      </a:endParaRPr>
                    </a:p>
                    <a:p>
                      <a:pPr marL="289560" indent="-28956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-1,015.728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594" marR="101594" marT="0" marB="0" anchor="ctr"/>
                </a:tc>
                <a:tc>
                  <a:txBody>
                    <a:bodyPr/>
                    <a:lstStyle/>
                    <a:p>
                      <a:pPr marL="289560" indent="-28956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-59.93%</a:t>
                      </a:r>
                      <a:endParaRPr lang="en-US" sz="1800" dirty="0">
                        <a:effectLst/>
                      </a:endParaRPr>
                    </a:p>
                    <a:p>
                      <a:pPr marL="289560" indent="-28956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-3.98%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594" marR="101594" marT="0" marB="0" anchor="ctr"/>
                </a:tc>
                <a:extLst>
                  <a:ext uri="{0D108BD9-81ED-4DB2-BD59-A6C34878D82A}">
                    <a16:rowId xmlns:a16="http://schemas.microsoft.com/office/drawing/2014/main" val="4065440885"/>
                  </a:ext>
                </a:extLst>
              </a:tr>
              <a:tr h="406378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China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594" marR="101594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T</a:t>
                      </a:r>
                      <a:r>
                        <a:rPr lang="en-US" sz="1300" baseline="-25000" dirty="0">
                          <a:effectLst/>
                        </a:rPr>
                        <a:t>2</a:t>
                      </a:r>
                      <a:r>
                        <a:rPr lang="en-US" sz="1300" dirty="0">
                          <a:effectLst/>
                        </a:rPr>
                        <a:t>+1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594" marR="101594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April 2013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594" marR="10159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626.414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594" marR="10159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5,892.451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594" marR="10159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-5,266.037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594" marR="101594" marT="0" marB="0" anchor="ctr"/>
                </a:tc>
                <a:tc>
                  <a:txBody>
                    <a:bodyPr/>
                    <a:lstStyle/>
                    <a:p>
                      <a:pPr marL="289560" indent="-269875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-89.37%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594" marR="101594" marT="0" marB="0" anchor="ctr"/>
                </a:tc>
                <a:extLst>
                  <a:ext uri="{0D108BD9-81ED-4DB2-BD59-A6C34878D82A}">
                    <a16:rowId xmlns:a16="http://schemas.microsoft.com/office/drawing/2014/main" val="2721336287"/>
                  </a:ext>
                </a:extLst>
              </a:tr>
              <a:tr h="1015945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Taiwan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594" marR="101594" marT="0" marB="0" anchor="ctr"/>
                </a:tc>
                <a:tc>
                  <a:txBody>
                    <a:bodyPr/>
                    <a:lstStyle/>
                    <a:p>
                      <a:pPr marL="289560" indent="-289560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T</a:t>
                      </a:r>
                      <a:r>
                        <a:rPr lang="en-US" sz="1300" baseline="-25000" dirty="0">
                          <a:effectLst/>
                        </a:rPr>
                        <a:t>2</a:t>
                      </a:r>
                      <a:r>
                        <a:rPr lang="en-US" sz="1300" dirty="0">
                          <a:effectLst/>
                        </a:rPr>
                        <a:t>+5</a:t>
                      </a:r>
                      <a:endParaRPr lang="en-US" sz="1800" dirty="0">
                        <a:effectLst/>
                      </a:endParaRPr>
                    </a:p>
                    <a:p>
                      <a:pPr marL="289560" indent="-289560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T</a:t>
                      </a:r>
                      <a:r>
                        <a:rPr lang="en-US" sz="1300" baseline="-25000" dirty="0">
                          <a:effectLst/>
                        </a:rPr>
                        <a:t>2</a:t>
                      </a:r>
                      <a:r>
                        <a:rPr lang="en-US" sz="1300" dirty="0">
                          <a:effectLst/>
                        </a:rPr>
                        <a:t>+6</a:t>
                      </a:r>
                      <a:endParaRPr lang="en-US" sz="1800" dirty="0">
                        <a:effectLst/>
                      </a:endParaRPr>
                    </a:p>
                    <a:p>
                      <a:pPr marL="289560" indent="-289560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T</a:t>
                      </a:r>
                      <a:r>
                        <a:rPr lang="en-US" sz="1300" baseline="-25000" dirty="0">
                          <a:effectLst/>
                        </a:rPr>
                        <a:t>2</a:t>
                      </a:r>
                      <a:r>
                        <a:rPr lang="en-US" sz="1300" dirty="0">
                          <a:effectLst/>
                        </a:rPr>
                        <a:t>+27</a:t>
                      </a:r>
                      <a:endParaRPr lang="en-US" sz="1800" dirty="0">
                        <a:effectLst/>
                      </a:endParaRPr>
                    </a:p>
                    <a:p>
                      <a:pPr marL="289560" indent="-289560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T</a:t>
                      </a:r>
                      <a:r>
                        <a:rPr lang="en-US" sz="1300" baseline="-25000" dirty="0">
                          <a:effectLst/>
                        </a:rPr>
                        <a:t>2</a:t>
                      </a:r>
                      <a:r>
                        <a:rPr lang="en-US" sz="1300" dirty="0">
                          <a:effectLst/>
                        </a:rPr>
                        <a:t>+30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594" marR="101594" marT="0" marB="0" anchor="ctr"/>
                </a:tc>
                <a:tc>
                  <a:txBody>
                    <a:bodyPr/>
                    <a:lstStyle/>
                    <a:p>
                      <a:pPr marL="289560" indent="-289560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August 2013</a:t>
                      </a:r>
                      <a:endParaRPr lang="en-US" sz="1800" dirty="0">
                        <a:effectLst/>
                      </a:endParaRPr>
                    </a:p>
                    <a:p>
                      <a:pPr marL="289560" indent="-289560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September 2013</a:t>
                      </a:r>
                      <a:endParaRPr lang="en-US" sz="1800" dirty="0">
                        <a:effectLst/>
                      </a:endParaRPr>
                    </a:p>
                    <a:p>
                      <a:pPr marL="289560" indent="-289560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June 2015</a:t>
                      </a:r>
                      <a:endParaRPr lang="en-US" sz="1800" dirty="0">
                        <a:effectLst/>
                      </a:endParaRPr>
                    </a:p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July 2015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594" marR="101594" marT="0" marB="0" anchor="ctr"/>
                </a:tc>
                <a:tc>
                  <a:txBody>
                    <a:bodyPr/>
                    <a:lstStyle/>
                    <a:p>
                      <a:pPr marL="289560" indent="-28956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2,275.529</a:t>
                      </a:r>
                      <a:endParaRPr lang="en-US" sz="1800" dirty="0">
                        <a:effectLst/>
                      </a:endParaRPr>
                    </a:p>
                    <a:p>
                      <a:pPr marL="289560" indent="-28956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10,233.212</a:t>
                      </a:r>
                      <a:endParaRPr lang="en-US" sz="1800" dirty="0">
                        <a:effectLst/>
                      </a:endParaRPr>
                    </a:p>
                    <a:p>
                      <a:pPr marL="289560" indent="-28956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1,970.493</a:t>
                      </a:r>
                      <a:endParaRPr lang="en-US" sz="1800" dirty="0">
                        <a:effectLst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5,125.159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594" marR="101594" marT="0" marB="0" anchor="ctr"/>
                </a:tc>
                <a:tc>
                  <a:txBody>
                    <a:bodyPr/>
                    <a:lstStyle/>
                    <a:p>
                      <a:pPr marL="289560" indent="-28956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11,657.246</a:t>
                      </a:r>
                      <a:endParaRPr lang="en-US" sz="1800" dirty="0">
                        <a:effectLst/>
                      </a:endParaRPr>
                    </a:p>
                    <a:p>
                      <a:pPr marL="289560" indent="-28956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11,550.363</a:t>
                      </a:r>
                      <a:endParaRPr lang="en-US" sz="1800" dirty="0">
                        <a:effectLst/>
                      </a:endParaRPr>
                    </a:p>
                    <a:p>
                      <a:pPr marL="289560" indent="-28956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12,966.918</a:t>
                      </a:r>
                      <a:endParaRPr lang="en-US" sz="1800" dirty="0">
                        <a:effectLst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12,947.487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594" marR="101594" marT="0" marB="0" anchor="ctr"/>
                </a:tc>
                <a:tc>
                  <a:txBody>
                    <a:bodyPr/>
                    <a:lstStyle/>
                    <a:p>
                      <a:pPr marL="289560" indent="-28956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-9,381.717</a:t>
                      </a:r>
                      <a:endParaRPr lang="en-US" sz="1800" dirty="0">
                        <a:effectLst/>
                      </a:endParaRPr>
                    </a:p>
                    <a:p>
                      <a:pPr marL="289560" indent="-28956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-1,317.151</a:t>
                      </a:r>
                      <a:endParaRPr lang="en-US" sz="1800" dirty="0">
                        <a:effectLst/>
                      </a:endParaRPr>
                    </a:p>
                    <a:p>
                      <a:pPr marL="289560" indent="-28956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-10,996.424</a:t>
                      </a:r>
                      <a:endParaRPr lang="en-US" sz="1800" dirty="0">
                        <a:effectLst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-7,822.328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594" marR="101594" marT="0" marB="0" anchor="ctr"/>
                </a:tc>
                <a:tc>
                  <a:txBody>
                    <a:bodyPr/>
                    <a:lstStyle/>
                    <a:p>
                      <a:pPr marL="289560" indent="-28956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-80.48%</a:t>
                      </a:r>
                      <a:endParaRPr lang="en-US" sz="1800" dirty="0">
                        <a:effectLst/>
                      </a:endParaRPr>
                    </a:p>
                    <a:p>
                      <a:pPr marL="289560" indent="-28956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-11.40%</a:t>
                      </a:r>
                      <a:endParaRPr lang="en-US" sz="1800" dirty="0">
                        <a:effectLst/>
                      </a:endParaRPr>
                    </a:p>
                    <a:p>
                      <a:pPr marL="289560" indent="-28956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-84.80%</a:t>
                      </a:r>
                      <a:endParaRPr lang="en-US" sz="1800" dirty="0">
                        <a:effectLst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-60.42%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594" marR="101594" marT="0" marB="0" anchor="ctr"/>
                </a:tc>
                <a:extLst>
                  <a:ext uri="{0D108BD9-81ED-4DB2-BD59-A6C34878D82A}">
                    <a16:rowId xmlns:a16="http://schemas.microsoft.com/office/drawing/2014/main" val="3918816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94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br>
              <a:rPr lang="en-US" dirty="0"/>
            </a:br>
            <a:r>
              <a:rPr lang="en-US" dirty="0"/>
              <a:t>The Impact of Third Intervention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542112"/>
              </p:ext>
            </p:extLst>
          </p:nvPr>
        </p:nvGraphicFramePr>
        <p:xfrm>
          <a:off x="1907976" y="1916832"/>
          <a:ext cx="9332768" cy="259228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119733">
                  <a:extLst>
                    <a:ext uri="{9D8B030D-6E8A-4147-A177-3AD203B41FA5}">
                      <a16:colId xmlns:a16="http://schemas.microsoft.com/office/drawing/2014/main" val="2532624485"/>
                    </a:ext>
                  </a:extLst>
                </a:gridCol>
                <a:gridCol w="847528">
                  <a:extLst>
                    <a:ext uri="{9D8B030D-6E8A-4147-A177-3AD203B41FA5}">
                      <a16:colId xmlns:a16="http://schemas.microsoft.com/office/drawing/2014/main" val="3146913296"/>
                    </a:ext>
                  </a:extLst>
                </a:gridCol>
                <a:gridCol w="1640839">
                  <a:extLst>
                    <a:ext uri="{9D8B030D-6E8A-4147-A177-3AD203B41FA5}">
                      <a16:colId xmlns:a16="http://schemas.microsoft.com/office/drawing/2014/main" val="2291599737"/>
                    </a:ext>
                  </a:extLst>
                </a:gridCol>
                <a:gridCol w="1237761">
                  <a:extLst>
                    <a:ext uri="{9D8B030D-6E8A-4147-A177-3AD203B41FA5}">
                      <a16:colId xmlns:a16="http://schemas.microsoft.com/office/drawing/2014/main" val="2275772641"/>
                    </a:ext>
                  </a:extLst>
                </a:gridCol>
                <a:gridCol w="1331115">
                  <a:extLst>
                    <a:ext uri="{9D8B030D-6E8A-4147-A177-3AD203B41FA5}">
                      <a16:colId xmlns:a16="http://schemas.microsoft.com/office/drawing/2014/main" val="1837969995"/>
                    </a:ext>
                  </a:extLst>
                </a:gridCol>
                <a:gridCol w="1747900">
                  <a:extLst>
                    <a:ext uri="{9D8B030D-6E8A-4147-A177-3AD203B41FA5}">
                      <a16:colId xmlns:a16="http://schemas.microsoft.com/office/drawing/2014/main" val="1634178221"/>
                    </a:ext>
                  </a:extLst>
                </a:gridCol>
                <a:gridCol w="1407892">
                  <a:extLst>
                    <a:ext uri="{9D8B030D-6E8A-4147-A177-3AD203B41FA5}">
                      <a16:colId xmlns:a16="http://schemas.microsoft.com/office/drawing/2014/main" val="1347499001"/>
                    </a:ext>
                  </a:extLst>
                </a:gridCol>
              </a:tblGrid>
              <a:tr h="650812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Country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686" marR="10768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</a:t>
                      </a:r>
                    </a:p>
                  </a:txBody>
                  <a:tcPr marL="107686" marR="10768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Period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686" marR="10768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Final Intervention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686" marR="10768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ARIMA Second Intervention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686" marR="10768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Impact Magnitude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686" marR="10768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Percentage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686" marR="107686" marT="0" marB="0" anchor="ctr"/>
                </a:tc>
                <a:extLst>
                  <a:ext uri="{0D108BD9-81ED-4DB2-BD59-A6C34878D82A}">
                    <a16:rowId xmlns:a16="http://schemas.microsoft.com/office/drawing/2014/main" val="2501917885"/>
                  </a:ext>
                </a:extLst>
              </a:tr>
              <a:tr h="646115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South Korea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686" marR="107686" marT="0" marB="0" anchor="ctr"/>
                </a:tc>
                <a:tc>
                  <a:txBody>
                    <a:bodyPr/>
                    <a:lstStyle/>
                    <a:p>
                      <a:pPr marL="289560" indent="-28956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</a:t>
                      </a:r>
                      <a:r>
                        <a:rPr lang="en-US" sz="1400" baseline="-25000" dirty="0">
                          <a:effectLst/>
                        </a:rPr>
                        <a:t>3</a:t>
                      </a:r>
                      <a:r>
                        <a:rPr lang="en-US" sz="1400" dirty="0">
                          <a:effectLst/>
                        </a:rPr>
                        <a:t>+12</a:t>
                      </a:r>
                      <a:endParaRPr lang="en-US" sz="1900" dirty="0">
                        <a:effectLst/>
                      </a:endParaRPr>
                    </a:p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</a:t>
                      </a:r>
                      <a:r>
                        <a:rPr lang="en-US" sz="1400" baseline="-25000" dirty="0">
                          <a:effectLst/>
                        </a:rPr>
                        <a:t>3</a:t>
                      </a:r>
                      <a:r>
                        <a:rPr lang="en-US" sz="1400" dirty="0">
                          <a:effectLst/>
                        </a:rPr>
                        <a:t>+13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686" marR="107686" marT="0" marB="0" anchor="ctr"/>
                </a:tc>
                <a:tc>
                  <a:txBody>
                    <a:bodyPr/>
                    <a:lstStyle/>
                    <a:p>
                      <a:pPr marL="289560" indent="-28956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March 2017</a:t>
                      </a:r>
                      <a:endParaRPr lang="en-US" sz="1900" dirty="0">
                        <a:effectLst/>
                      </a:endParaRPr>
                    </a:p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April 2017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686" marR="107686" marT="0" marB="0" anchor="ctr"/>
                </a:tc>
                <a:tc>
                  <a:txBody>
                    <a:bodyPr/>
                    <a:lstStyle/>
                    <a:p>
                      <a:pPr marL="289560" indent="-28956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38,358.593</a:t>
                      </a:r>
                      <a:endParaRPr lang="en-US" sz="1900">
                        <a:effectLst/>
                      </a:endParaRPr>
                    </a:p>
                    <a:p>
                      <a:pPr marL="289560" indent="-28956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16,344.625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686" marR="107686" marT="0" marB="0" anchor="ctr"/>
                </a:tc>
                <a:tc>
                  <a:txBody>
                    <a:bodyPr/>
                    <a:lstStyle/>
                    <a:p>
                      <a:pPr marL="289560" indent="-28956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25,025.658</a:t>
                      </a:r>
                      <a:endParaRPr lang="en-US" sz="1900" dirty="0">
                        <a:effectLst/>
                      </a:endParaRPr>
                    </a:p>
                    <a:p>
                      <a:pPr marL="289560" indent="-28956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24,987.674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686" marR="107686" marT="0" marB="0" anchor="ctr"/>
                </a:tc>
                <a:tc>
                  <a:txBody>
                    <a:bodyPr/>
                    <a:lstStyle/>
                    <a:p>
                      <a:pPr marL="289560" indent="-28956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13,332.935</a:t>
                      </a:r>
                      <a:endParaRPr lang="en-US" sz="1900">
                        <a:effectLst/>
                      </a:endParaRPr>
                    </a:p>
                    <a:p>
                      <a:pPr marL="289560" indent="-28956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-8,643.048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686" marR="107686" marT="0" marB="0" anchor="ctr"/>
                </a:tc>
                <a:tc>
                  <a:txBody>
                    <a:bodyPr/>
                    <a:lstStyle/>
                    <a:p>
                      <a:pPr marL="289560" indent="-28956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53.28%</a:t>
                      </a:r>
                      <a:endParaRPr lang="en-US" sz="1900" dirty="0">
                        <a:effectLst/>
                      </a:endParaRPr>
                    </a:p>
                    <a:p>
                      <a:pPr marL="289560" indent="-28956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-34.59%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686" marR="107686" marT="0" marB="0" anchor="ctr"/>
                </a:tc>
                <a:extLst>
                  <a:ext uri="{0D108BD9-81ED-4DB2-BD59-A6C34878D82A}">
                    <a16:rowId xmlns:a16="http://schemas.microsoft.com/office/drawing/2014/main" val="4229814711"/>
                  </a:ext>
                </a:extLst>
              </a:tr>
              <a:tr h="861486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China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686" marR="107686" marT="0" marB="0" anchor="ctr"/>
                </a:tc>
                <a:tc>
                  <a:txBody>
                    <a:bodyPr/>
                    <a:lstStyle/>
                    <a:p>
                      <a:pPr marL="289560" indent="-28956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</a:t>
                      </a:r>
                      <a:r>
                        <a:rPr lang="en-US" sz="1400" baseline="-25000" dirty="0">
                          <a:effectLst/>
                        </a:rPr>
                        <a:t>3</a:t>
                      </a:r>
                      <a:r>
                        <a:rPr lang="en-US" sz="1400" dirty="0">
                          <a:effectLst/>
                        </a:rPr>
                        <a:t>+28</a:t>
                      </a:r>
                      <a:endParaRPr lang="en-US" sz="1900" dirty="0">
                        <a:effectLst/>
                      </a:endParaRPr>
                    </a:p>
                    <a:p>
                      <a:pPr marL="289560" indent="-269875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</a:t>
                      </a:r>
                      <a:r>
                        <a:rPr lang="en-US" sz="1400" baseline="-25000" dirty="0">
                          <a:effectLst/>
                        </a:rPr>
                        <a:t>3</a:t>
                      </a:r>
                      <a:r>
                        <a:rPr lang="en-US" sz="1400" dirty="0">
                          <a:effectLst/>
                        </a:rPr>
                        <a:t>+29</a:t>
                      </a:r>
                      <a:endParaRPr lang="en-US" sz="1900" dirty="0">
                        <a:effectLst/>
                      </a:endParaRPr>
                    </a:p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</a:t>
                      </a:r>
                      <a:r>
                        <a:rPr lang="en-US" sz="1400" baseline="-25000" dirty="0">
                          <a:effectLst/>
                        </a:rPr>
                        <a:t>3</a:t>
                      </a:r>
                      <a:r>
                        <a:rPr lang="en-US" sz="1400" dirty="0">
                          <a:effectLst/>
                        </a:rPr>
                        <a:t>+30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686" marR="107686" marT="0" marB="0" anchor="ctr"/>
                </a:tc>
                <a:tc>
                  <a:txBody>
                    <a:bodyPr/>
                    <a:lstStyle/>
                    <a:p>
                      <a:pPr marL="31115" indent="-31115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July 2018</a:t>
                      </a:r>
                      <a:endParaRPr lang="en-US" sz="1900" dirty="0">
                        <a:effectLst/>
                      </a:endParaRPr>
                    </a:p>
                    <a:p>
                      <a:pPr marL="31115" indent="-31115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August 2018</a:t>
                      </a:r>
                      <a:endParaRPr lang="en-US" sz="1900" dirty="0">
                        <a:effectLst/>
                      </a:endParaRPr>
                    </a:p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September 2018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686" marR="107686" marT="0" marB="0" anchor="ctr"/>
                </a:tc>
                <a:tc>
                  <a:txBody>
                    <a:bodyPr/>
                    <a:lstStyle/>
                    <a:p>
                      <a:pPr marL="289560" indent="-269875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9,775.349</a:t>
                      </a:r>
                      <a:endParaRPr lang="en-US" sz="1900" dirty="0">
                        <a:effectLst/>
                      </a:endParaRPr>
                    </a:p>
                    <a:p>
                      <a:pPr marL="289560" indent="-269875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234.299</a:t>
                      </a:r>
                      <a:endParaRPr lang="en-US" sz="1900" dirty="0">
                        <a:effectLst/>
                      </a:endParaRPr>
                    </a:p>
                    <a:p>
                      <a:pPr marL="289560" indent="-269875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5,972.488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686" marR="107686" marT="0" marB="0" anchor="ctr"/>
                </a:tc>
                <a:tc>
                  <a:txBody>
                    <a:bodyPr/>
                    <a:lstStyle/>
                    <a:p>
                      <a:pPr marL="289560" indent="-269875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702.993</a:t>
                      </a:r>
                      <a:endParaRPr lang="en-US" sz="1900">
                        <a:effectLst/>
                      </a:endParaRPr>
                    </a:p>
                    <a:p>
                      <a:pPr marL="289560" indent="-269875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701.435</a:t>
                      </a:r>
                      <a:endParaRPr lang="en-US" sz="1900">
                        <a:effectLst/>
                      </a:endParaRPr>
                    </a:p>
                    <a:p>
                      <a:pPr marL="289560" indent="-269875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700.020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686" marR="107686" marT="0" marB="0" anchor="ctr"/>
                </a:tc>
                <a:tc>
                  <a:txBody>
                    <a:bodyPr/>
                    <a:lstStyle/>
                    <a:p>
                      <a:pPr marL="289560" indent="-269875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9,072.356</a:t>
                      </a:r>
                      <a:endParaRPr lang="en-US" sz="1900" dirty="0">
                        <a:effectLst/>
                      </a:endParaRPr>
                    </a:p>
                    <a:p>
                      <a:pPr marL="289560" indent="-269875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-467.136</a:t>
                      </a:r>
                      <a:endParaRPr lang="en-US" sz="1900" dirty="0">
                        <a:effectLst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5,272.468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686" marR="107686" marT="0" marB="0" anchor="ctr"/>
                </a:tc>
                <a:tc>
                  <a:txBody>
                    <a:bodyPr/>
                    <a:lstStyle/>
                    <a:p>
                      <a:pPr marL="289560" indent="-27559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1,290.54%</a:t>
                      </a:r>
                      <a:endParaRPr lang="en-US" sz="1900" dirty="0">
                        <a:effectLst/>
                      </a:endParaRPr>
                    </a:p>
                    <a:p>
                      <a:pPr marL="289560" indent="-269875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-66.60%</a:t>
                      </a:r>
                      <a:endParaRPr lang="en-US" sz="1900" dirty="0">
                        <a:effectLst/>
                      </a:endParaRPr>
                    </a:p>
                    <a:p>
                      <a:pPr marL="289560" indent="-269875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753.19%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686" marR="107686" marT="0" marB="0" anchor="ctr"/>
                </a:tc>
                <a:extLst>
                  <a:ext uri="{0D108BD9-81ED-4DB2-BD59-A6C34878D82A}">
                    <a16:rowId xmlns:a16="http://schemas.microsoft.com/office/drawing/2014/main" val="3583514478"/>
                  </a:ext>
                </a:extLst>
              </a:tr>
              <a:tr h="433875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Taiwan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686" marR="107686" marT="0" marB="0" anchor="ctr"/>
                </a:tc>
                <a:tc>
                  <a:txBody>
                    <a:bodyPr/>
                    <a:lstStyle/>
                    <a:p>
                      <a:pPr marL="289560" indent="-289560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</a:t>
                      </a:r>
                      <a:r>
                        <a:rPr lang="en-US" sz="1400" baseline="-25000">
                          <a:effectLst/>
                        </a:rPr>
                        <a:t>3</a:t>
                      </a:r>
                      <a:r>
                        <a:rPr lang="en-US" sz="1400">
                          <a:effectLst/>
                        </a:rPr>
                        <a:t>+27</a:t>
                      </a:r>
                      <a:endParaRPr lang="en-US" sz="1900">
                        <a:effectLst/>
                      </a:endParaRPr>
                    </a:p>
                    <a:p>
                      <a:pPr marL="289560" indent="-289560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</a:t>
                      </a:r>
                      <a:r>
                        <a:rPr lang="en-US" sz="1400" baseline="-25000">
                          <a:effectLst/>
                        </a:rPr>
                        <a:t>3</a:t>
                      </a:r>
                      <a:r>
                        <a:rPr lang="en-US" sz="1400">
                          <a:effectLst/>
                        </a:rPr>
                        <a:t>+28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686" marR="107686" marT="0" marB="0" anchor="ctr"/>
                </a:tc>
                <a:tc>
                  <a:txBody>
                    <a:bodyPr/>
                    <a:lstStyle/>
                    <a:p>
                      <a:pPr marL="289560" indent="-289560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June 2018</a:t>
                      </a:r>
                      <a:endParaRPr lang="en-US" sz="1900">
                        <a:effectLst/>
                      </a:endParaRPr>
                    </a:p>
                    <a:p>
                      <a:pPr marL="289560" indent="-289560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July 2018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686" marR="107686" marT="0" marB="0" anchor="ctr"/>
                </a:tc>
                <a:tc>
                  <a:txBody>
                    <a:bodyPr/>
                    <a:lstStyle/>
                    <a:p>
                      <a:pPr marL="289560" indent="-28956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578.648</a:t>
                      </a:r>
                      <a:endParaRPr lang="en-US" sz="1900" dirty="0">
                        <a:effectLst/>
                      </a:endParaRPr>
                    </a:p>
                    <a:p>
                      <a:pPr marL="289560" indent="-28956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8528.2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686" marR="107686" marT="0" marB="0" anchor="ctr"/>
                </a:tc>
                <a:tc>
                  <a:txBody>
                    <a:bodyPr/>
                    <a:lstStyle/>
                    <a:p>
                      <a:pPr marL="289560" indent="-28956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6,246.916</a:t>
                      </a:r>
                      <a:endParaRPr lang="en-US" sz="1900">
                        <a:effectLst/>
                      </a:endParaRPr>
                    </a:p>
                    <a:p>
                      <a:pPr marL="289560" indent="-28956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6,248.321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686" marR="107686" marT="0" marB="0" anchor="ctr"/>
                </a:tc>
                <a:tc>
                  <a:txBody>
                    <a:bodyPr/>
                    <a:lstStyle/>
                    <a:p>
                      <a:pPr marL="289560" indent="-28956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-5,668.268</a:t>
                      </a:r>
                      <a:endParaRPr lang="en-US" sz="1900" dirty="0">
                        <a:effectLst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2,279.879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686" marR="107686" marT="0" marB="0" anchor="ctr"/>
                </a:tc>
                <a:tc>
                  <a:txBody>
                    <a:bodyPr/>
                    <a:lstStyle/>
                    <a:p>
                      <a:pPr marL="289560" indent="-28956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-90.74%</a:t>
                      </a:r>
                      <a:endParaRPr lang="en-US" sz="1900" dirty="0">
                        <a:effectLst/>
                      </a:endParaRPr>
                    </a:p>
                    <a:p>
                      <a:pPr marL="289560" indent="-28956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36.49%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7686" marR="107686" marT="0" marB="0" anchor="ctr"/>
                </a:tc>
                <a:extLst>
                  <a:ext uri="{0D108BD9-81ED-4DB2-BD59-A6C34878D82A}">
                    <a16:rowId xmlns:a16="http://schemas.microsoft.com/office/drawing/2014/main" val="238433887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7948" y="4742807"/>
            <a:ext cx="799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Decline in Taiwan steel export market (Global Steel Trade Monitor, 2019)</a:t>
            </a:r>
          </a:p>
        </p:txBody>
      </p:sp>
    </p:spTree>
    <p:extLst>
      <p:ext uri="{BB962C8B-B14F-4D97-AF65-F5344CB8AC3E}">
        <p14:creationId xmlns:p14="http://schemas.microsoft.com/office/powerpoint/2010/main" val="69412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Investigations by KADI have not been able to reduce the volume of CRC/S import. Imports from South Korea increased by more than 100%, but imports from China and Taiwan decreased by around </a:t>
            </a:r>
            <a:br>
              <a:rPr lang="en-US" sz="2400" dirty="0"/>
            </a:br>
            <a:r>
              <a:rPr lang="en-US" sz="2400" dirty="0"/>
              <a:t>-62% and -94%. </a:t>
            </a:r>
          </a:p>
          <a:p>
            <a:r>
              <a:rPr lang="en-US" sz="2400" dirty="0"/>
              <a:t>The application of anti-dumping policy is proven to be able to reduce the volume of CRC/S import. The decline in the three countries reached -59% to -89%. </a:t>
            </a:r>
          </a:p>
          <a:p>
            <a:r>
              <a:rPr lang="en-US" sz="2400" dirty="0"/>
              <a:t>The anti-dumping policy that is no longer applied has an impact on increasing imports from China and South Korea by more than 100% and 53%. Meanwhile, imports from Taiwan continued to decline by -90% and only increased the following month.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54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Analysis of Anti-Dumping Policy on Steel Imports Using Multi-Input ARIMA Intervention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Authors:</a:t>
            </a:r>
          </a:p>
          <a:p>
            <a:pPr>
              <a:lnSpc>
                <a:spcPct val="120000"/>
              </a:lnSpc>
            </a:pPr>
            <a:r>
              <a:rPr lang="en-US" dirty="0"/>
              <a:t>Prisita </a:t>
            </a:r>
            <a:r>
              <a:rPr lang="en-US" dirty="0" err="1"/>
              <a:t>Nallavasthi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/>
              <a:t>Siskarossa</a:t>
            </a:r>
            <a:r>
              <a:rPr lang="en-US" dirty="0"/>
              <a:t> </a:t>
            </a:r>
            <a:r>
              <a:rPr lang="en-US" dirty="0" err="1"/>
              <a:t>Ika</a:t>
            </a:r>
            <a:r>
              <a:rPr lang="en-US" dirty="0"/>
              <a:t> </a:t>
            </a:r>
            <a:r>
              <a:rPr lang="en-US" dirty="0" err="1"/>
              <a:t>Oktora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75E842-AF59-47EF-8B26-726DCBAB2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199" y="5949280"/>
            <a:ext cx="555470" cy="55547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2428669" y="6013868"/>
            <a:ext cx="7516442" cy="1116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 err="1"/>
              <a:t>Politeknik</a:t>
            </a:r>
            <a:r>
              <a:rPr lang="en-US" sz="1800" b="1" dirty="0"/>
              <a:t> </a:t>
            </a:r>
            <a:r>
              <a:rPr lang="en-US" sz="1800" b="1" dirty="0" err="1"/>
              <a:t>Statistika</a:t>
            </a:r>
            <a:r>
              <a:rPr lang="en-US" sz="1800" b="1" dirty="0"/>
              <a:t> STIS</a:t>
            </a:r>
            <a:r>
              <a:rPr lang="id-ID" sz="1800" b="1" dirty="0"/>
              <a:t>,</a:t>
            </a:r>
            <a:r>
              <a:rPr lang="en-US" sz="1800" b="1" dirty="0"/>
              <a:t> Jakarta</a:t>
            </a:r>
          </a:p>
        </p:txBody>
      </p:sp>
    </p:spTree>
    <p:extLst>
      <p:ext uri="{BB962C8B-B14F-4D97-AF65-F5344CB8AC3E}">
        <p14:creationId xmlns:p14="http://schemas.microsoft.com/office/powerpoint/2010/main" val="185358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3799995"/>
            <a:ext cx="1219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타원 88">
            <a:extLst>
              <a:ext uri="{FF2B5EF4-FFF2-40B4-BE49-F238E27FC236}">
                <a16:creationId xmlns:a16="http://schemas.microsoft.com/office/drawing/2014/main" id="{F2B37F37-1AD4-49A9-879A-854C4BE83AEE}"/>
              </a:ext>
            </a:extLst>
          </p:cNvPr>
          <p:cNvSpPr/>
          <p:nvPr/>
        </p:nvSpPr>
        <p:spPr>
          <a:xfrm>
            <a:off x="5981240" y="3671587"/>
            <a:ext cx="229520" cy="229520"/>
          </a:xfrm>
          <a:prstGeom prst="ellipse">
            <a:avLst/>
          </a:pr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" name="타원 88">
            <a:extLst>
              <a:ext uri="{FF2B5EF4-FFF2-40B4-BE49-F238E27FC236}">
                <a16:creationId xmlns:a16="http://schemas.microsoft.com/office/drawing/2014/main" id="{F2B37F37-1AD4-49A9-879A-854C4BE83AEE}"/>
              </a:ext>
            </a:extLst>
          </p:cNvPr>
          <p:cNvSpPr/>
          <p:nvPr/>
        </p:nvSpPr>
        <p:spPr>
          <a:xfrm>
            <a:off x="10120959" y="3701015"/>
            <a:ext cx="229520" cy="229520"/>
          </a:xfrm>
          <a:prstGeom prst="ellipse">
            <a:avLst/>
          </a:pr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7" name="타원 88">
            <a:extLst>
              <a:ext uri="{FF2B5EF4-FFF2-40B4-BE49-F238E27FC236}">
                <a16:creationId xmlns:a16="http://schemas.microsoft.com/office/drawing/2014/main" id="{F2B37F37-1AD4-49A9-879A-854C4BE83AEE}"/>
              </a:ext>
            </a:extLst>
          </p:cNvPr>
          <p:cNvSpPr/>
          <p:nvPr/>
        </p:nvSpPr>
        <p:spPr>
          <a:xfrm>
            <a:off x="1841521" y="3671587"/>
            <a:ext cx="229520" cy="229520"/>
          </a:xfrm>
          <a:prstGeom prst="ellipse">
            <a:avLst/>
          </a:pr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8" name="타원 88">
            <a:extLst>
              <a:ext uri="{FF2B5EF4-FFF2-40B4-BE49-F238E27FC236}">
                <a16:creationId xmlns:a16="http://schemas.microsoft.com/office/drawing/2014/main" id="{F2B37F37-1AD4-49A9-879A-854C4BE83AEE}"/>
              </a:ext>
            </a:extLst>
          </p:cNvPr>
          <p:cNvSpPr/>
          <p:nvPr/>
        </p:nvSpPr>
        <p:spPr>
          <a:xfrm>
            <a:off x="3911380" y="3656626"/>
            <a:ext cx="229520" cy="229520"/>
          </a:xfrm>
          <a:prstGeom prst="ellipse">
            <a:avLst/>
          </a:pr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9" name="타원 88">
            <a:extLst>
              <a:ext uri="{FF2B5EF4-FFF2-40B4-BE49-F238E27FC236}">
                <a16:creationId xmlns:a16="http://schemas.microsoft.com/office/drawing/2014/main" id="{F2B37F37-1AD4-49A9-879A-854C4BE83AEE}"/>
              </a:ext>
            </a:extLst>
          </p:cNvPr>
          <p:cNvSpPr/>
          <p:nvPr/>
        </p:nvSpPr>
        <p:spPr>
          <a:xfrm>
            <a:off x="8051100" y="3671587"/>
            <a:ext cx="229520" cy="229520"/>
          </a:xfrm>
          <a:prstGeom prst="ellipse">
            <a:avLst/>
          </a:pr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762101" y="2551829"/>
            <a:ext cx="2388359" cy="10336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01600" dist="50800" dir="12960000" sx="101000" sy="101000" algn="b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Krakatau Steel filed an anti-dumping petition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837525" y="3984702"/>
            <a:ext cx="2629519" cy="1501303"/>
            <a:chOff x="6837525" y="4499532"/>
            <a:chExt cx="2629519" cy="1501303"/>
          </a:xfrm>
          <a:solidFill>
            <a:schemeClr val="accent1">
              <a:lumMod val="75000"/>
            </a:schemeClr>
          </a:solidFill>
          <a:effectLst>
            <a:outerShdw blurRad="101600" dist="50800" dir="2700000" sx="101000" sy="101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Oval 14"/>
            <p:cNvSpPr/>
            <p:nvPr/>
          </p:nvSpPr>
          <p:spPr>
            <a:xfrm>
              <a:off x="7692835" y="4499532"/>
              <a:ext cx="918901" cy="91890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6837525" y="4661875"/>
              <a:ext cx="2629519" cy="1338960"/>
              <a:chOff x="6837525" y="4661875"/>
              <a:chExt cx="2629519" cy="1338960"/>
            </a:xfrm>
            <a:grpFill/>
          </p:grpSpPr>
          <p:sp>
            <p:nvSpPr>
              <p:cNvPr id="17" name="Rounded Rectangle 16"/>
              <p:cNvSpPr/>
              <p:nvPr/>
            </p:nvSpPr>
            <p:spPr>
              <a:xfrm>
                <a:off x="6837525" y="4923485"/>
                <a:ext cx="2629519" cy="107735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Anti-dumping policy applied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822527" y="4661875"/>
                <a:ext cx="680636" cy="52322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</a:rPr>
                  <a:t>March</a:t>
                </a:r>
              </a:p>
              <a:p>
                <a:pPr algn="ctr"/>
                <a:r>
                  <a:rPr lang="en-US" sz="1400" b="1" dirty="0">
                    <a:solidFill>
                      <a:schemeClr val="bg1"/>
                    </a:solidFill>
                  </a:rPr>
                  <a:t>2013</a:t>
                </a:r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6121279" y="5439838"/>
            <a:ext cx="4062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Peraturan</a:t>
            </a:r>
            <a:r>
              <a:rPr lang="en-US" sz="1400" dirty="0"/>
              <a:t> </a:t>
            </a:r>
            <a:r>
              <a:rPr lang="en-US" sz="1400" dirty="0" err="1"/>
              <a:t>Menteri</a:t>
            </a:r>
            <a:r>
              <a:rPr lang="en-US" sz="1400" dirty="0"/>
              <a:t> </a:t>
            </a:r>
            <a:r>
              <a:rPr lang="en-US" sz="1400" dirty="0" err="1"/>
              <a:t>Keuangan</a:t>
            </a:r>
            <a:r>
              <a:rPr lang="en-US" sz="1400" dirty="0"/>
              <a:t> No. 65/PMK.011/2013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8981127" y="2175891"/>
            <a:ext cx="2629519" cy="1472245"/>
            <a:chOff x="8981127" y="2690721"/>
            <a:chExt cx="2629519" cy="1472245"/>
          </a:xfrm>
          <a:solidFill>
            <a:schemeClr val="accent1">
              <a:lumMod val="75000"/>
            </a:schemeClr>
          </a:solidFill>
          <a:effectLst>
            <a:outerShdw blurRad="101600" dist="50800" dir="19200000" sx="101000" sy="101000" algn="bl" rotWithShape="0">
              <a:prstClr val="black">
                <a:alpha val="40000"/>
              </a:prstClr>
            </a:outerShdw>
          </a:effectLst>
        </p:grpSpPr>
        <p:grpSp>
          <p:nvGrpSpPr>
            <p:cNvPr id="21" name="Group 20"/>
            <p:cNvGrpSpPr/>
            <p:nvPr/>
          </p:nvGrpSpPr>
          <p:grpSpPr>
            <a:xfrm>
              <a:off x="8981127" y="2690721"/>
              <a:ext cx="2629519" cy="1472245"/>
              <a:chOff x="8981127" y="2690721"/>
              <a:chExt cx="2629519" cy="1472245"/>
            </a:xfrm>
            <a:grpFill/>
          </p:grpSpPr>
          <p:sp>
            <p:nvSpPr>
              <p:cNvPr id="23" name="Oval 22"/>
              <p:cNvSpPr/>
              <p:nvPr/>
            </p:nvSpPr>
            <p:spPr>
              <a:xfrm>
                <a:off x="9776268" y="3244065"/>
                <a:ext cx="918901" cy="9189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8981127" y="2690721"/>
                <a:ext cx="2629519" cy="107735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Anti-dumping policy ended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9895400" y="3582391"/>
              <a:ext cx="6806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March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2016</a:t>
              </a:r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4723395" y="2132856"/>
            <a:ext cx="2745209" cy="1436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01600" dist="50800" dir="17400000" sx="101000" sy="101000" algn="b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Japan, South Korea, China, Taiwan, Vietnam have proven to do dumping activity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711380" y="4010350"/>
            <a:ext cx="2629519" cy="1501303"/>
            <a:chOff x="6837525" y="4499532"/>
            <a:chExt cx="2629519" cy="1501303"/>
          </a:xfrm>
          <a:solidFill>
            <a:schemeClr val="accent1">
              <a:lumMod val="75000"/>
            </a:schemeClr>
          </a:solidFill>
          <a:effectLst>
            <a:outerShdw blurRad="101600" dist="50800" dir="11400000" sx="101000" sy="101000" algn="tr" rotWithShape="0">
              <a:prstClr val="black">
                <a:alpha val="40000"/>
              </a:prstClr>
            </a:outerShdw>
          </a:effectLst>
        </p:grpSpPr>
        <p:sp>
          <p:nvSpPr>
            <p:cNvPr id="27" name="Oval 26"/>
            <p:cNvSpPr/>
            <p:nvPr/>
          </p:nvSpPr>
          <p:spPr>
            <a:xfrm>
              <a:off x="7692835" y="4499532"/>
              <a:ext cx="918901" cy="91890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837525" y="4661875"/>
              <a:ext cx="2629519" cy="1338960"/>
              <a:chOff x="6837525" y="4661875"/>
              <a:chExt cx="2629519" cy="1338960"/>
            </a:xfrm>
            <a:grpFill/>
          </p:grpSpPr>
          <p:sp>
            <p:nvSpPr>
              <p:cNvPr id="29" name="Rounded Rectangle 28"/>
              <p:cNvSpPr/>
              <p:nvPr/>
            </p:nvSpPr>
            <p:spPr>
              <a:xfrm>
                <a:off x="6837525" y="4923485"/>
                <a:ext cx="2629519" cy="107735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Initiation of investigation by KADI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867859" y="4661875"/>
                <a:ext cx="589970" cy="52322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</a:rPr>
                  <a:t>June</a:t>
                </a:r>
              </a:p>
              <a:p>
                <a:pPr algn="ctr"/>
                <a:r>
                  <a:rPr lang="en-US" sz="1400" b="1" dirty="0">
                    <a:solidFill>
                      <a:schemeClr val="bg1"/>
                    </a:solidFill>
                  </a:rPr>
                  <a:t>2011</a:t>
                </a:r>
              </a:p>
            </p:txBody>
          </p:sp>
        </p:grpSp>
      </p:grpSp>
      <p:sp>
        <p:nvSpPr>
          <p:cNvPr id="31" name="Title 12">
            <a:extLst>
              <a:ext uri="{FF2B5EF4-FFF2-40B4-BE49-F238E27FC236}">
                <a16:creationId xmlns:a16="http://schemas.microsoft.com/office/drawing/2014/main" id="{2F58DEAA-FDB9-4644-8903-4CF694E40E8D}"/>
              </a:ext>
            </a:extLst>
          </p:cNvPr>
          <p:cNvSpPr txBox="1">
            <a:spLocks/>
          </p:cNvSpPr>
          <p:nvPr/>
        </p:nvSpPr>
        <p:spPr>
          <a:xfrm>
            <a:off x="1745836" y="260648"/>
            <a:ext cx="9782801" cy="1309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4690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129006"/>
              </p:ext>
            </p:extLst>
          </p:nvPr>
        </p:nvGraphicFramePr>
        <p:xfrm>
          <a:off x="1561209" y="1417637"/>
          <a:ext cx="10149828" cy="4729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29930">
                  <a:extLst>
                    <a:ext uri="{9D8B030D-6E8A-4147-A177-3AD203B41FA5}">
                      <a16:colId xmlns:a16="http://schemas.microsoft.com/office/drawing/2014/main" val="3269036135"/>
                    </a:ext>
                  </a:extLst>
                </a:gridCol>
                <a:gridCol w="1771425">
                  <a:extLst>
                    <a:ext uri="{9D8B030D-6E8A-4147-A177-3AD203B41FA5}">
                      <a16:colId xmlns:a16="http://schemas.microsoft.com/office/drawing/2014/main" val="3927151245"/>
                    </a:ext>
                  </a:extLst>
                </a:gridCol>
                <a:gridCol w="4248473">
                  <a:extLst>
                    <a:ext uri="{9D8B030D-6E8A-4147-A177-3AD203B41FA5}">
                      <a16:colId xmlns:a16="http://schemas.microsoft.com/office/drawing/2014/main" val="1714124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Author(s)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Information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3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Invisible Trade Barriers: Trade Effects of US Antidumping Actions Against the People’s Republic of China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Lee, Park, and Cui (2013)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Anti-dumping is able to reduce import from subjected AD duties country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64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Estimating The Impact of Anti‐Dumping and Anti‐Cartel Actions Using Intervention Analysis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Llyod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Morrisey</a:t>
                      </a:r>
                      <a:r>
                        <a:rPr lang="en-US" sz="1600" dirty="0"/>
                        <a:t>, and Reed (1998)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Intervention analysis can be used to estimate the impact of anti-dumping and it is relatively simple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040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Modelling The Impact of Government Policies on Import on Domestic Price of Indian Gold Using ARIMA Intervention Method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Unnikrishnan</a:t>
                      </a:r>
                      <a:r>
                        <a:rPr lang="en-US" sz="1600" baseline="0" dirty="0"/>
                        <a:t> and Suresh (2016)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ARIMA intervention produces a better model to know the impact of policy application than other methods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8935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of The Effect of Fuel Price Policy on Jakarta Inflation by Using Multi-Input Intervention Model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Sohibien</a:t>
                      </a:r>
                      <a:r>
                        <a:rPr lang="en-US" sz="1600" dirty="0"/>
                        <a:t> (2018)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impact of changes in fuel prices on inflation 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506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 Input Intervention Model for Evaluating the Impact of The Asian Crisis and Terrorist Attacks on Tourist Arrivals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Lee,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Suhartono</a:t>
                      </a:r>
                      <a:r>
                        <a:rPr lang="en-US" sz="1600" baseline="0" dirty="0"/>
                        <a:t>, and </a:t>
                      </a:r>
                      <a:r>
                        <a:rPr lang="en-US" sz="1600" baseline="0" dirty="0" err="1"/>
                        <a:t>Sanugi</a:t>
                      </a:r>
                      <a:r>
                        <a:rPr lang="en-US" sz="1600" baseline="0" dirty="0"/>
                        <a:t> (2010)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impact of terrorist attack on tourist arrival.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346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7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</a:t>
            </a:r>
            <a:r>
              <a:rPr lang="id-ID" dirty="0"/>
              <a:t>Framework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899970" y="4826597"/>
            <a:ext cx="5858718" cy="77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 Input ARIMA Intervention (3 steps function)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052370" y="3158581"/>
            <a:ext cx="2634330" cy="11105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>
            <a:defPPr>
              <a:defRPr lang="en-US"/>
            </a:defPPr>
            <a:lvl1pPr>
              <a:lnSpc>
                <a:spcPct val="107000"/>
              </a:lnSpc>
              <a:spcAft>
                <a:spcPts val="800"/>
              </a:spcAft>
              <a:defRPr sz="1600">
                <a:effectLst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150805" y="4559872"/>
            <a:ext cx="2472282" cy="1005840"/>
          </a:xfrm>
          <a:prstGeom prst="roundRect">
            <a:avLst/>
          </a:prstGeom>
          <a:solidFill>
            <a:srgbClr val="B3A2C7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>
            <a:defPPr>
              <a:defRPr lang="en-US"/>
            </a:defPPr>
            <a:lvl1pPr>
              <a:lnSpc>
                <a:spcPct val="107000"/>
              </a:lnSpc>
              <a:spcAft>
                <a:spcPts val="800"/>
              </a:spcAft>
              <a:defRPr sz="1600">
                <a:effectLst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133992" y="3214823"/>
            <a:ext cx="2468880" cy="1005840"/>
          </a:xfrm>
          <a:prstGeom prst="roundRect">
            <a:avLst/>
          </a:prstGeom>
          <a:solidFill>
            <a:srgbClr val="CCC1DA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100373" y="1853208"/>
            <a:ext cx="2468880" cy="1005840"/>
          </a:xfrm>
          <a:prstGeom prst="roundRect">
            <a:avLst/>
          </a:prstGeom>
          <a:solidFill>
            <a:srgbClr val="FFC111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947973" y="1700808"/>
            <a:ext cx="2468880" cy="1005840"/>
          </a:xfrm>
          <a:prstGeom prst="roundRect">
            <a:avLst/>
          </a:prstGeom>
          <a:solidFill>
            <a:srgbClr val="FEEF22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Investigation by KADI since June 2011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981592" y="3062423"/>
            <a:ext cx="2468880" cy="1005840"/>
          </a:xfrm>
          <a:prstGeom prst="roundRect">
            <a:avLst/>
          </a:prstGeom>
          <a:solidFill>
            <a:srgbClr val="E6E0EC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Application of a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nti-dumping policy since March 2013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998405" y="4407472"/>
            <a:ext cx="2472282" cy="1005840"/>
          </a:xfrm>
          <a:prstGeom prst="roundRect">
            <a:avLst/>
          </a:prstGeom>
          <a:solidFill>
            <a:srgbClr val="CCC1DA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>
            <a:defPPr>
              <a:defRPr lang="en-US"/>
            </a:defPPr>
            <a:lvl1pPr>
              <a:lnSpc>
                <a:spcPct val="107000"/>
              </a:lnSpc>
              <a:spcAft>
                <a:spcPts val="800"/>
              </a:spcAft>
              <a:defRPr sz="1600">
                <a:effectLst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sz="1800" dirty="0"/>
              <a:t>Expiration of anti-dumping policy since March 2016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899970" y="3006181"/>
            <a:ext cx="2634330" cy="11105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>
            <a:defPPr>
              <a:defRPr lang="en-US"/>
            </a:defPPr>
            <a:lvl1pPr>
              <a:lnSpc>
                <a:spcPct val="107000"/>
              </a:lnSpc>
              <a:spcAft>
                <a:spcPts val="800"/>
              </a:spcAft>
              <a:defRPr sz="1600">
                <a:effectLst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sz="1800" dirty="0"/>
              <a:t>CRC/S Import Volume from South Korea, China, and Taiwan</a:t>
            </a:r>
          </a:p>
        </p:txBody>
      </p:sp>
      <p:cxnSp>
        <p:nvCxnSpPr>
          <p:cNvPr id="15" name="Straight Arrow Connector 14"/>
          <p:cNvCxnSpPr>
            <a:stCxn id="10" idx="3"/>
          </p:cNvCxnSpPr>
          <p:nvPr/>
        </p:nvCxnSpPr>
        <p:spPr>
          <a:xfrm>
            <a:off x="4569253" y="2356128"/>
            <a:ext cx="1162790" cy="1100611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618399" y="3472827"/>
            <a:ext cx="1120300" cy="1071643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618399" y="3472827"/>
            <a:ext cx="1071883" cy="0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Down Arrow 2"/>
          <p:cNvSpPr/>
          <p:nvPr/>
        </p:nvSpPr>
        <p:spPr>
          <a:xfrm>
            <a:off x="7102524" y="4325170"/>
            <a:ext cx="360040" cy="436124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1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rsegi Panjang: Sudut Lengkung 11">
            <a:extLst>
              <a:ext uri="{FF2B5EF4-FFF2-40B4-BE49-F238E27FC236}">
                <a16:creationId xmlns:a16="http://schemas.microsoft.com/office/drawing/2014/main" id="{3AE449D8-0FC8-4A66-921B-74329F0C0453}"/>
              </a:ext>
            </a:extLst>
          </p:cNvPr>
          <p:cNvSpPr/>
          <p:nvPr/>
        </p:nvSpPr>
        <p:spPr>
          <a:xfrm>
            <a:off x="8726615" y="2253746"/>
            <a:ext cx="1256229" cy="888217"/>
          </a:xfrm>
          <a:prstGeom prst="roundRect">
            <a:avLst/>
          </a:prstGeom>
          <a:solidFill>
            <a:srgbClr val="E6E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799"/>
          </a:p>
        </p:txBody>
      </p:sp>
      <p:sp>
        <p:nvSpPr>
          <p:cNvPr id="11" name="Persegi Panjang: Sudut Lengkung 10">
            <a:extLst>
              <a:ext uri="{FF2B5EF4-FFF2-40B4-BE49-F238E27FC236}">
                <a16:creationId xmlns:a16="http://schemas.microsoft.com/office/drawing/2014/main" id="{76ECC8C5-BA2C-411E-B295-C73EEECFAA6B}"/>
              </a:ext>
            </a:extLst>
          </p:cNvPr>
          <p:cNvSpPr/>
          <p:nvPr/>
        </p:nvSpPr>
        <p:spPr>
          <a:xfrm>
            <a:off x="6771093" y="2253746"/>
            <a:ext cx="1672247" cy="8882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799"/>
          </a:p>
        </p:txBody>
      </p:sp>
      <p:sp>
        <p:nvSpPr>
          <p:cNvPr id="10" name="Persegi Panjang: Sudut Lengkung 9">
            <a:extLst>
              <a:ext uri="{FF2B5EF4-FFF2-40B4-BE49-F238E27FC236}">
                <a16:creationId xmlns:a16="http://schemas.microsoft.com/office/drawing/2014/main" id="{A52351A3-44A4-490E-8207-25F040D14D39}"/>
              </a:ext>
            </a:extLst>
          </p:cNvPr>
          <p:cNvSpPr/>
          <p:nvPr/>
        </p:nvSpPr>
        <p:spPr>
          <a:xfrm>
            <a:off x="4919987" y="2253746"/>
            <a:ext cx="1672247" cy="888217"/>
          </a:xfrm>
          <a:prstGeom prst="roundRect">
            <a:avLst/>
          </a:prstGeom>
          <a:solidFill>
            <a:srgbClr val="B3A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799"/>
          </a:p>
        </p:txBody>
      </p:sp>
      <p:sp>
        <p:nvSpPr>
          <p:cNvPr id="5" name="Persegi Panjang: Sudut Lengkung 4">
            <a:extLst>
              <a:ext uri="{FF2B5EF4-FFF2-40B4-BE49-F238E27FC236}">
                <a16:creationId xmlns:a16="http://schemas.microsoft.com/office/drawing/2014/main" id="{712999DC-FFCD-4456-9091-0E621BBDEEB1}"/>
              </a:ext>
            </a:extLst>
          </p:cNvPr>
          <p:cNvSpPr/>
          <p:nvPr/>
        </p:nvSpPr>
        <p:spPr>
          <a:xfrm>
            <a:off x="3075914" y="2258062"/>
            <a:ext cx="1591847" cy="888217"/>
          </a:xfrm>
          <a:prstGeom prst="roundRect">
            <a:avLst/>
          </a:prstGeom>
          <a:solidFill>
            <a:srgbClr val="FFD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799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8BA282E3-2F4F-4CF1-853C-A97A08601D1C}"/>
              </a:ext>
            </a:extLst>
          </p:cNvPr>
          <p:cNvSpPr txBox="1">
            <a:spLocks/>
          </p:cNvSpPr>
          <p:nvPr/>
        </p:nvSpPr>
        <p:spPr>
          <a:xfrm>
            <a:off x="2052515" y="322542"/>
            <a:ext cx="5428059" cy="12454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Methods</a:t>
            </a:r>
          </a:p>
          <a:p>
            <a:r>
              <a:rPr lang="en-US" dirty="0"/>
              <a:t>ARIMA Intervention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ersegi Panjang 2">
                <a:extLst>
                  <a:ext uri="{FF2B5EF4-FFF2-40B4-BE49-F238E27FC236}">
                    <a16:creationId xmlns:a16="http://schemas.microsoft.com/office/drawing/2014/main" id="{33A0D983-93EF-415E-96C1-D3923870482A}"/>
                  </a:ext>
                </a:extLst>
              </p:cNvPr>
              <p:cNvSpPr/>
              <p:nvPr/>
            </p:nvSpPr>
            <p:spPr>
              <a:xfrm>
                <a:off x="39867" y="2258651"/>
                <a:ext cx="12188825" cy="8882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199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1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id-ID" sz="21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id-ID" sz="2199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21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d-ID" sz="21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1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id-ID" sz="21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d>
                            <m:dPr>
                              <m:ctrlPr>
                                <a:rPr lang="id-ID" sz="21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1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  <m:sSup>
                            <m:sSupPr>
                              <m:ctrlPr>
                                <a:rPr lang="id-ID" sz="21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1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id-ID" sz="21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"/>
                              <m:ctrlPr>
                                <a:rPr lang="id-ID" sz="21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d-ID" sz="2199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199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𝜹</m:t>
                                  </m:r>
                                </m:e>
                                <m:sub>
                                  <m:r>
                                    <a:rPr lang="id-ID" sz="2199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sub>
                              </m:sSub>
                              <m:r>
                                <a:rPr lang="id-ID" sz="2199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d-ID" sz="21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id-ID" sz="21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1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  <m:r>
                            <a:rPr lang="id-ID" sz="2199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id-ID" sz="21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id-ID" sz="2199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sz="21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d-ID" sz="21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1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id-ID" sz="21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d>
                            <m:dPr>
                              <m:ctrlPr>
                                <a:rPr lang="id-ID" sz="21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1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  <m:sSup>
                            <m:sSupPr>
                              <m:ctrlPr>
                                <a:rPr lang="id-ID" sz="21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1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id-ID" sz="21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"/>
                              <m:ctrlPr>
                                <a:rPr lang="id-ID" sz="21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d-ID" sz="2199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199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𝜹</m:t>
                                  </m:r>
                                </m:e>
                                <m:sub>
                                  <m:r>
                                    <a:rPr lang="id-ID" sz="2199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sub>
                              </m:sSub>
                              <m:r>
                                <a:rPr lang="id-ID" sz="2199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d-ID" sz="21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id-ID" sz="21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1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  <m:r>
                            <a:rPr lang="id-ID" sz="2199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b>
                          <m:r>
                            <a:rPr lang="id-ID" sz="21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id-ID" sz="2199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sz="21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d-ID" sz="21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1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id-ID" sz="21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d>
                            <m:dPr>
                              <m:ctrlPr>
                                <a:rPr lang="id-ID" sz="21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1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  <m:sSup>
                            <m:sSupPr>
                              <m:ctrlPr>
                                <a:rPr lang="id-ID" sz="21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1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id-ID" sz="21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"/>
                              <m:ctrlPr>
                                <a:rPr lang="id-ID" sz="21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d-ID" sz="2199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199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𝜹</m:t>
                                  </m:r>
                                </m:e>
                                <m:sub>
                                  <m:r>
                                    <a:rPr lang="id-ID" sz="2199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sub>
                              </m:sSub>
                              <m:r>
                                <a:rPr lang="id-ID" sz="2199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d-ID" sz="21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id-ID" sz="21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1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  <m:r>
                            <a:rPr lang="id-ID" sz="2199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e>
                        <m:sub>
                          <m:r>
                            <a:rPr lang="id-ID" sz="21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id-ID" sz="2199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sz="21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d-ID" sz="21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1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id-ID" sz="21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d>
                            <m:dPr>
                              <m:ctrlPr>
                                <a:rPr lang="id-ID" sz="21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1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  <m:sSub>
                            <m:sSubPr>
                              <m:ctrlPr>
                                <a:rPr lang="id-ID" sz="2199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99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id-ID" sz="21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d-ID" sz="21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1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id-ID" sz="21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d>
                            <m:dPr>
                              <m:ctrlPr>
                                <a:rPr lang="id-ID" sz="21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1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id-ID" sz="2199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Persegi Panjang 2">
                <a:extLst>
                  <a:ext uri="{FF2B5EF4-FFF2-40B4-BE49-F238E27FC236}">
                    <a16:creationId xmlns:a16="http://schemas.microsoft.com/office/drawing/2014/main" id="{33A0D983-93EF-415E-96C1-D392387048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7" y="2258651"/>
                <a:ext cx="12188825" cy="8882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ersegi Panjang 8">
                <a:extLst>
                  <a:ext uri="{FF2B5EF4-FFF2-40B4-BE49-F238E27FC236}">
                    <a16:creationId xmlns:a16="http://schemas.microsoft.com/office/drawing/2014/main" id="{29F548E7-1417-4DEB-B988-D1F0406D78C9}"/>
                  </a:ext>
                </a:extLst>
              </p:cNvPr>
              <p:cNvSpPr/>
              <p:nvPr/>
            </p:nvSpPr>
            <p:spPr>
              <a:xfrm>
                <a:off x="7048926" y="3726941"/>
                <a:ext cx="5264405" cy="1678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2399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399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id-ID" sz="2399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399" dirty="0">
                    <a:latin typeface="Roboto Lt" pitchFamily="2" charset="0"/>
                    <a:ea typeface="Roboto Lt" pitchFamily="2" charset="0"/>
                  </a:rPr>
                  <a:t>           = Parameter MA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23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399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id-ID" sz="2399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d-ID" sz="2399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399" dirty="0">
                    <a:latin typeface="Roboto Lt" pitchFamily="2" charset="0"/>
                    <a:ea typeface="Roboto Lt" pitchFamily="2" charset="0"/>
                  </a:rPr>
                  <a:t>         = Parameter AR</a:t>
                </a:r>
              </a:p>
              <a:p>
                <a14:m>
                  <m:oMath xmlns:m="http://schemas.openxmlformats.org/officeDocument/2006/math">
                    <m:r>
                      <a:rPr lang="id-ID" sz="2399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399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d-ID" sz="2399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399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d-ID" sz="2399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399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399" dirty="0">
                    <a:latin typeface="Roboto Lt" pitchFamily="2" charset="0"/>
                    <a:ea typeface="Roboto Lt" pitchFamily="2" charset="0"/>
                  </a:rPr>
                  <a:t> = Order of</a:t>
                </a:r>
                <a:r>
                  <a:rPr lang="en-US" sz="2399" i="1" dirty="0">
                    <a:latin typeface="Roboto Lt" pitchFamily="2" charset="0"/>
                    <a:ea typeface="Roboto Lt" pitchFamily="2" charset="0"/>
                  </a:rPr>
                  <a:t> </a:t>
                </a:r>
                <a:r>
                  <a:rPr lang="en-US" sz="2399" dirty="0">
                    <a:latin typeface="Roboto Lt" pitchFamily="2" charset="0"/>
                    <a:ea typeface="Roboto Lt" pitchFamily="2" charset="0"/>
                  </a:rPr>
                  <a:t>intervention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id-ID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399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</m:oMath>
                </a14:m>
                <a:r>
                  <a:rPr lang="en-US" sz="2399" dirty="0">
                    <a:latin typeface="Roboto Lt" pitchFamily="2" charset="0"/>
                    <a:ea typeface="Roboto Lt" pitchFamily="2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>
                    <a:latin typeface="Roboto"/>
                  </a:rPr>
                  <a:t>th</a:t>
                </a:r>
                <a:r>
                  <a:rPr lang="en-US" sz="2399" dirty="0">
                    <a:latin typeface="Roboto Lt" pitchFamily="2" charset="0"/>
                    <a:ea typeface="Roboto Lt" pitchFamily="2" charset="0"/>
                  </a:rPr>
                  <a:t> intervention variable</a:t>
                </a:r>
                <a:endParaRPr lang="id-ID" sz="2399" dirty="0">
                  <a:latin typeface="Roboto Lt" pitchFamily="2" charset="0"/>
                  <a:ea typeface="Roboto Lt" pitchFamily="2" charset="0"/>
                </a:endParaRPr>
              </a:p>
            </p:txBody>
          </p:sp>
        </mc:Choice>
        <mc:Fallback xmlns="">
          <p:sp>
            <p:nvSpPr>
              <p:cNvPr id="9" name="Persegi Panjang 8">
                <a:extLst>
                  <a:ext uri="{FF2B5EF4-FFF2-40B4-BE49-F238E27FC236}">
                    <a16:creationId xmlns:a16="http://schemas.microsoft.com/office/drawing/2014/main" id="{29F548E7-1417-4DEB-B988-D1F0406D78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926" y="3726941"/>
                <a:ext cx="5264405" cy="1678216"/>
              </a:xfrm>
              <a:prstGeom prst="rect">
                <a:avLst/>
              </a:prstGeom>
              <a:blipFill>
                <a:blip r:embed="rId4"/>
                <a:stretch>
                  <a:fillRect l="-926" t="-725" b="-5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910781" y="3434062"/>
                <a:ext cx="5669368" cy="16805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0215" algn="just">
                  <a:spcAft>
                    <a:spcPts val="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Where:</a:t>
                </a:r>
              </a:p>
              <a:p>
                <a:pPr indent="450215" algn="just">
                  <a:spcAft>
                    <a:spcPts val="0"/>
                  </a:spcAft>
                </a:pPr>
                <a:endParaRPr lang="en-US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0215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−…−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215" algn="just">
                  <a:spcAft>
                    <a:spcPts val="0"/>
                  </a:spcAft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indent="450215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−…−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781" y="3434062"/>
                <a:ext cx="5669368" cy="1680588"/>
              </a:xfrm>
              <a:prstGeom prst="rect">
                <a:avLst/>
              </a:prstGeom>
              <a:blipFill>
                <a:blip r:embed="rId5"/>
                <a:stretch>
                  <a:fillRect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637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rsegi Panjang 4">
            <a:extLst>
              <a:ext uri="{FF2B5EF4-FFF2-40B4-BE49-F238E27FC236}">
                <a16:creationId xmlns:a16="http://schemas.microsoft.com/office/drawing/2014/main" id="{5D4D33E2-D072-47F9-9495-9A0F331DAD8C}"/>
              </a:ext>
            </a:extLst>
          </p:cNvPr>
          <p:cNvSpPr/>
          <p:nvPr/>
        </p:nvSpPr>
        <p:spPr>
          <a:xfrm>
            <a:off x="991632" y="4703640"/>
            <a:ext cx="10205560" cy="527753"/>
          </a:xfrm>
          <a:prstGeom prst="rect">
            <a:avLst/>
          </a:prstGeom>
          <a:solidFill>
            <a:srgbClr val="1A0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799"/>
          </a:p>
        </p:txBody>
      </p:sp>
      <p:sp>
        <p:nvSpPr>
          <p:cNvPr id="15" name="Persegi Panjang 14">
            <a:extLst>
              <a:ext uri="{FF2B5EF4-FFF2-40B4-BE49-F238E27FC236}">
                <a16:creationId xmlns:a16="http://schemas.microsoft.com/office/drawing/2014/main" id="{25C4676C-0C3C-4166-A2B5-ABBA19C2A21C}"/>
              </a:ext>
            </a:extLst>
          </p:cNvPr>
          <p:cNvSpPr/>
          <p:nvPr/>
        </p:nvSpPr>
        <p:spPr>
          <a:xfrm>
            <a:off x="3917083" y="4703640"/>
            <a:ext cx="2367694" cy="5277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799"/>
          </a:p>
        </p:txBody>
      </p:sp>
      <p:sp>
        <p:nvSpPr>
          <p:cNvPr id="16" name="Persegi Panjang 15">
            <a:extLst>
              <a:ext uri="{FF2B5EF4-FFF2-40B4-BE49-F238E27FC236}">
                <a16:creationId xmlns:a16="http://schemas.microsoft.com/office/drawing/2014/main" id="{C4A2FE71-3D8B-4248-8F14-7572B0B80211}"/>
              </a:ext>
            </a:extLst>
          </p:cNvPr>
          <p:cNvSpPr/>
          <p:nvPr/>
        </p:nvSpPr>
        <p:spPr>
          <a:xfrm>
            <a:off x="6284777" y="4703640"/>
            <a:ext cx="2356899" cy="5277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799"/>
          </a:p>
        </p:txBody>
      </p:sp>
      <p:sp>
        <p:nvSpPr>
          <p:cNvPr id="17" name="Persegi Panjang 16">
            <a:extLst>
              <a:ext uri="{FF2B5EF4-FFF2-40B4-BE49-F238E27FC236}">
                <a16:creationId xmlns:a16="http://schemas.microsoft.com/office/drawing/2014/main" id="{69732CBA-58A7-4754-BF99-73F9E8899C1F}"/>
              </a:ext>
            </a:extLst>
          </p:cNvPr>
          <p:cNvSpPr/>
          <p:nvPr/>
        </p:nvSpPr>
        <p:spPr>
          <a:xfrm>
            <a:off x="8630876" y="4703640"/>
            <a:ext cx="2587911" cy="52775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799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8BA282E3-2F4F-4CF1-853C-A97A08601D1C}"/>
              </a:ext>
            </a:extLst>
          </p:cNvPr>
          <p:cNvSpPr txBox="1">
            <a:spLocks/>
          </p:cNvSpPr>
          <p:nvPr/>
        </p:nvSpPr>
        <p:spPr>
          <a:xfrm>
            <a:off x="2052515" y="322542"/>
            <a:ext cx="5428059" cy="1245454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Methods</a:t>
            </a:r>
          </a:p>
          <a:p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ARIMA</a:t>
            </a:r>
            <a:r>
              <a:rPr lang="en-US" sz="3599" b="1" dirty="0">
                <a:latin typeface="Roboto" pitchFamily="2" charset="0"/>
                <a:ea typeface="Roboto" pitchFamily="2" charset="0"/>
              </a:rPr>
              <a:t> Intervention</a:t>
            </a:r>
          </a:p>
        </p:txBody>
      </p:sp>
      <p:sp>
        <p:nvSpPr>
          <p:cNvPr id="10" name="Persegi Panjang 9">
            <a:extLst>
              <a:ext uri="{FF2B5EF4-FFF2-40B4-BE49-F238E27FC236}">
                <a16:creationId xmlns:a16="http://schemas.microsoft.com/office/drawing/2014/main" id="{23A73C8D-BB4F-4DA4-86E2-7E1D877F0CD2}"/>
              </a:ext>
            </a:extLst>
          </p:cNvPr>
          <p:cNvSpPr/>
          <p:nvPr/>
        </p:nvSpPr>
        <p:spPr>
          <a:xfrm rot="16200000">
            <a:off x="5734121" y="4950135"/>
            <a:ext cx="1079719" cy="21594"/>
          </a:xfrm>
          <a:prstGeom prst="rect">
            <a:avLst/>
          </a:prstGeom>
          <a:solidFill>
            <a:schemeClr val="tx1">
              <a:lumMod val="50000"/>
              <a:lumOff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799"/>
          </a:p>
        </p:txBody>
      </p:sp>
      <p:sp>
        <p:nvSpPr>
          <p:cNvPr id="11" name="Persegi Panjang 10">
            <a:extLst>
              <a:ext uri="{FF2B5EF4-FFF2-40B4-BE49-F238E27FC236}">
                <a16:creationId xmlns:a16="http://schemas.microsoft.com/office/drawing/2014/main" id="{053F0C1B-2D7D-4E0F-AFA6-D865F0024BBB}"/>
              </a:ext>
            </a:extLst>
          </p:cNvPr>
          <p:cNvSpPr/>
          <p:nvPr/>
        </p:nvSpPr>
        <p:spPr>
          <a:xfrm rot="16200000">
            <a:off x="3366425" y="4934640"/>
            <a:ext cx="1079719" cy="21594"/>
          </a:xfrm>
          <a:prstGeom prst="rect">
            <a:avLst/>
          </a:prstGeom>
          <a:solidFill>
            <a:schemeClr val="tx1">
              <a:lumMod val="50000"/>
              <a:lumOff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799"/>
          </a:p>
        </p:txBody>
      </p:sp>
      <p:sp>
        <p:nvSpPr>
          <p:cNvPr id="13" name="Persegi Panjang 12">
            <a:extLst>
              <a:ext uri="{FF2B5EF4-FFF2-40B4-BE49-F238E27FC236}">
                <a16:creationId xmlns:a16="http://schemas.microsoft.com/office/drawing/2014/main" id="{08D3D8DB-8A7B-4898-B1CC-D20B14D49943}"/>
              </a:ext>
            </a:extLst>
          </p:cNvPr>
          <p:cNvSpPr/>
          <p:nvPr/>
        </p:nvSpPr>
        <p:spPr>
          <a:xfrm rot="16200000">
            <a:off x="8101816" y="4950135"/>
            <a:ext cx="1079719" cy="21594"/>
          </a:xfrm>
          <a:prstGeom prst="rect">
            <a:avLst/>
          </a:prstGeom>
          <a:solidFill>
            <a:schemeClr val="tx1">
              <a:lumMod val="50000"/>
              <a:lumOff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799"/>
          </a:p>
        </p:txBody>
      </p:sp>
      <p:sp>
        <p:nvSpPr>
          <p:cNvPr id="6" name="Persegi Panjang: Sudut Lengkung 5">
            <a:extLst>
              <a:ext uri="{FF2B5EF4-FFF2-40B4-BE49-F238E27FC236}">
                <a16:creationId xmlns:a16="http://schemas.microsoft.com/office/drawing/2014/main" id="{600A8F55-577D-44EF-86DD-59A41C2B9F57}"/>
              </a:ext>
            </a:extLst>
          </p:cNvPr>
          <p:cNvSpPr/>
          <p:nvPr/>
        </p:nvSpPr>
        <p:spPr>
          <a:xfrm>
            <a:off x="3891184" y="3906171"/>
            <a:ext cx="2369847" cy="52775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First intervention</a:t>
            </a:r>
            <a:endParaRPr lang="id-ID" sz="1799" b="1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8" name="Persegi Panjang: Sudut Lengkung 17">
            <a:extLst>
              <a:ext uri="{FF2B5EF4-FFF2-40B4-BE49-F238E27FC236}">
                <a16:creationId xmlns:a16="http://schemas.microsoft.com/office/drawing/2014/main" id="{1FA7005B-97CB-46F2-B9FC-5DD315185847}"/>
              </a:ext>
            </a:extLst>
          </p:cNvPr>
          <p:cNvSpPr/>
          <p:nvPr/>
        </p:nvSpPr>
        <p:spPr>
          <a:xfrm>
            <a:off x="6261030" y="3906171"/>
            <a:ext cx="2369845" cy="527753"/>
          </a:xfrm>
          <a:prstGeom prst="roundRect">
            <a:avLst>
              <a:gd name="adj" fmla="val 46647"/>
            </a:avLst>
          </a:prstGeom>
          <a:solidFill>
            <a:srgbClr val="FFD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Second Intervention</a:t>
            </a:r>
            <a:endParaRPr lang="id-ID" sz="1799" b="1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Persegi Panjang: Sudut Lengkung 18">
            <a:extLst>
              <a:ext uri="{FF2B5EF4-FFF2-40B4-BE49-F238E27FC236}">
                <a16:creationId xmlns:a16="http://schemas.microsoft.com/office/drawing/2014/main" id="{1BA7EC1D-853A-495B-8F1B-E2B2C9C43371}"/>
              </a:ext>
            </a:extLst>
          </p:cNvPr>
          <p:cNvSpPr/>
          <p:nvPr/>
        </p:nvSpPr>
        <p:spPr>
          <a:xfrm>
            <a:off x="8630876" y="3906171"/>
            <a:ext cx="2587911" cy="527753"/>
          </a:xfrm>
          <a:prstGeom prst="roundRect">
            <a:avLst>
              <a:gd name="adj" fmla="val 4997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Third Intervention</a:t>
            </a:r>
            <a:endParaRPr lang="id-ID" sz="1799" b="1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0" name="Persegi Panjang: Sudut Lengkung 19">
            <a:extLst>
              <a:ext uri="{FF2B5EF4-FFF2-40B4-BE49-F238E27FC236}">
                <a16:creationId xmlns:a16="http://schemas.microsoft.com/office/drawing/2014/main" id="{C3A0DF87-69CA-4F52-9A1F-A57B53258B65}"/>
              </a:ext>
            </a:extLst>
          </p:cNvPr>
          <p:cNvSpPr/>
          <p:nvPr/>
        </p:nvSpPr>
        <p:spPr>
          <a:xfrm>
            <a:off x="991632" y="3906171"/>
            <a:ext cx="2899551" cy="527753"/>
          </a:xfrm>
          <a:prstGeom prst="roundRect">
            <a:avLst>
              <a:gd name="adj" fmla="val 46647"/>
            </a:avLst>
          </a:prstGeom>
          <a:solidFill>
            <a:srgbClr val="E6BB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Pre-intervention</a:t>
            </a:r>
            <a:endParaRPr lang="id-ID" sz="1799" b="1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501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10" grpId="0" animBg="1"/>
      <p:bldP spid="11" grpId="0" animBg="1"/>
      <p:bldP spid="13" grpId="0" animBg="1"/>
      <p:bldP spid="6" grpId="0" animBg="1"/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8BA282E3-2F4F-4CF1-853C-A97A08601D1C}"/>
              </a:ext>
            </a:extLst>
          </p:cNvPr>
          <p:cNvSpPr txBox="1">
            <a:spLocks/>
          </p:cNvSpPr>
          <p:nvPr/>
        </p:nvSpPr>
        <p:spPr>
          <a:xfrm>
            <a:off x="2052515" y="322542"/>
            <a:ext cx="5428059" cy="1245454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99" b="1" dirty="0">
                <a:latin typeface="Roboto" pitchFamily="2" charset="0"/>
                <a:ea typeface="Roboto" pitchFamily="2" charset="0"/>
              </a:rPr>
              <a:t>Methods</a:t>
            </a:r>
          </a:p>
          <a:p>
            <a:r>
              <a:rPr lang="en-US" sz="3599" b="1" dirty="0">
                <a:latin typeface="Roboto" pitchFamily="2" charset="0"/>
                <a:ea typeface="Roboto" pitchFamily="2" charset="0"/>
              </a:rPr>
              <a:t>ARIMA Intervention</a:t>
            </a:r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id="{5D4D33E2-D072-47F9-9495-9A0F331DAD8C}"/>
              </a:ext>
            </a:extLst>
          </p:cNvPr>
          <p:cNvSpPr/>
          <p:nvPr/>
        </p:nvSpPr>
        <p:spPr>
          <a:xfrm>
            <a:off x="991633" y="3849769"/>
            <a:ext cx="21137285" cy="1093056"/>
          </a:xfrm>
          <a:prstGeom prst="rect">
            <a:avLst/>
          </a:prstGeom>
          <a:solidFill>
            <a:srgbClr val="1A0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999"/>
          </a:p>
        </p:txBody>
      </p:sp>
      <p:sp>
        <p:nvSpPr>
          <p:cNvPr id="15" name="Persegi Panjang 14">
            <a:extLst>
              <a:ext uri="{FF2B5EF4-FFF2-40B4-BE49-F238E27FC236}">
                <a16:creationId xmlns:a16="http://schemas.microsoft.com/office/drawing/2014/main" id="{25C4676C-0C3C-4166-A2B5-ABBA19C2A21C}"/>
              </a:ext>
            </a:extLst>
          </p:cNvPr>
          <p:cNvSpPr/>
          <p:nvPr/>
        </p:nvSpPr>
        <p:spPr>
          <a:xfrm>
            <a:off x="7050690" y="3849769"/>
            <a:ext cx="4903860" cy="109305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999"/>
          </a:p>
        </p:txBody>
      </p:sp>
      <p:sp>
        <p:nvSpPr>
          <p:cNvPr id="16" name="Persegi Panjang 15">
            <a:extLst>
              <a:ext uri="{FF2B5EF4-FFF2-40B4-BE49-F238E27FC236}">
                <a16:creationId xmlns:a16="http://schemas.microsoft.com/office/drawing/2014/main" id="{C4A2FE71-3D8B-4248-8F14-7572B0B80211}"/>
              </a:ext>
            </a:extLst>
          </p:cNvPr>
          <p:cNvSpPr/>
          <p:nvPr/>
        </p:nvSpPr>
        <p:spPr>
          <a:xfrm>
            <a:off x="11954549" y="3849769"/>
            <a:ext cx="4881500" cy="1093056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999"/>
          </a:p>
        </p:txBody>
      </p:sp>
      <p:sp>
        <p:nvSpPr>
          <p:cNvPr id="17" name="Persegi Panjang 16">
            <a:extLst>
              <a:ext uri="{FF2B5EF4-FFF2-40B4-BE49-F238E27FC236}">
                <a16:creationId xmlns:a16="http://schemas.microsoft.com/office/drawing/2014/main" id="{69732CBA-58A7-4754-BF99-73F9E8899C1F}"/>
              </a:ext>
            </a:extLst>
          </p:cNvPr>
          <p:cNvSpPr/>
          <p:nvPr/>
        </p:nvSpPr>
        <p:spPr>
          <a:xfrm>
            <a:off x="16813681" y="3849769"/>
            <a:ext cx="5359962" cy="109305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999"/>
          </a:p>
        </p:txBody>
      </p:sp>
      <p:sp>
        <p:nvSpPr>
          <p:cNvPr id="10" name="Persegi Panjang 9">
            <a:extLst>
              <a:ext uri="{FF2B5EF4-FFF2-40B4-BE49-F238E27FC236}">
                <a16:creationId xmlns:a16="http://schemas.microsoft.com/office/drawing/2014/main" id="{23A73C8D-BB4F-4DA4-86E2-7E1D877F0CD2}"/>
              </a:ext>
            </a:extLst>
          </p:cNvPr>
          <p:cNvSpPr/>
          <p:nvPr/>
        </p:nvSpPr>
        <p:spPr>
          <a:xfrm rot="16200000">
            <a:off x="10814057" y="4360297"/>
            <a:ext cx="2236263" cy="44725"/>
          </a:xfrm>
          <a:prstGeom prst="rect">
            <a:avLst/>
          </a:prstGeom>
          <a:solidFill>
            <a:schemeClr val="tx1">
              <a:lumMod val="50000"/>
              <a:lumOff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999"/>
          </a:p>
        </p:txBody>
      </p:sp>
      <p:sp>
        <p:nvSpPr>
          <p:cNvPr id="13" name="Persegi Panjang 12">
            <a:extLst>
              <a:ext uri="{FF2B5EF4-FFF2-40B4-BE49-F238E27FC236}">
                <a16:creationId xmlns:a16="http://schemas.microsoft.com/office/drawing/2014/main" id="{08D3D8DB-8A7B-4898-B1CC-D20B14D49943}"/>
              </a:ext>
            </a:extLst>
          </p:cNvPr>
          <p:cNvSpPr/>
          <p:nvPr/>
        </p:nvSpPr>
        <p:spPr>
          <a:xfrm rot="16200000">
            <a:off x="15717918" y="4360297"/>
            <a:ext cx="2236263" cy="44725"/>
          </a:xfrm>
          <a:prstGeom prst="rect">
            <a:avLst/>
          </a:prstGeom>
          <a:solidFill>
            <a:schemeClr val="tx1">
              <a:lumMod val="50000"/>
              <a:lumOff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999"/>
          </a:p>
        </p:txBody>
      </p:sp>
      <p:sp>
        <p:nvSpPr>
          <p:cNvPr id="6" name="Persegi Panjang: Sudut Lengkung 5">
            <a:extLst>
              <a:ext uri="{FF2B5EF4-FFF2-40B4-BE49-F238E27FC236}">
                <a16:creationId xmlns:a16="http://schemas.microsoft.com/office/drawing/2014/main" id="{600A8F55-577D-44EF-86DD-59A41C2B9F57}"/>
              </a:ext>
            </a:extLst>
          </p:cNvPr>
          <p:cNvSpPr/>
          <p:nvPr/>
        </p:nvSpPr>
        <p:spPr>
          <a:xfrm>
            <a:off x="7005963" y="2198089"/>
            <a:ext cx="4903860" cy="1093056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99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First Intervention</a:t>
            </a:r>
            <a:endParaRPr lang="id-ID" sz="3999" b="1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8" name="Persegi Panjang: Sudut Lengkung 17">
            <a:extLst>
              <a:ext uri="{FF2B5EF4-FFF2-40B4-BE49-F238E27FC236}">
                <a16:creationId xmlns:a16="http://schemas.microsoft.com/office/drawing/2014/main" id="{1FA7005B-97CB-46F2-B9FC-5DD315185847}"/>
              </a:ext>
            </a:extLst>
          </p:cNvPr>
          <p:cNvSpPr/>
          <p:nvPr/>
        </p:nvSpPr>
        <p:spPr>
          <a:xfrm>
            <a:off x="11909824" y="2198089"/>
            <a:ext cx="4791969" cy="1093056"/>
          </a:xfrm>
          <a:prstGeom prst="roundRect">
            <a:avLst>
              <a:gd name="adj" fmla="val 4664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99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Second Intervention</a:t>
            </a:r>
            <a:endParaRPr lang="id-ID" sz="3999" b="1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Persegi Panjang: Sudut Lengkung 18">
            <a:extLst>
              <a:ext uri="{FF2B5EF4-FFF2-40B4-BE49-F238E27FC236}">
                <a16:creationId xmlns:a16="http://schemas.microsoft.com/office/drawing/2014/main" id="{1BA7EC1D-853A-495B-8F1B-E2B2C9C43371}"/>
              </a:ext>
            </a:extLst>
          </p:cNvPr>
          <p:cNvSpPr/>
          <p:nvPr/>
        </p:nvSpPr>
        <p:spPr>
          <a:xfrm>
            <a:off x="16652612" y="2198089"/>
            <a:ext cx="5521031" cy="1093056"/>
          </a:xfrm>
          <a:prstGeom prst="roundRect">
            <a:avLst>
              <a:gd name="adj" fmla="val 4997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99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Third Intervention</a:t>
            </a:r>
            <a:endParaRPr lang="id-ID" sz="3999" b="1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0" name="Persegi Panjang: Sudut Lengkung 19">
            <a:extLst>
              <a:ext uri="{FF2B5EF4-FFF2-40B4-BE49-F238E27FC236}">
                <a16:creationId xmlns:a16="http://schemas.microsoft.com/office/drawing/2014/main" id="{C3A0DF87-69CA-4F52-9A1F-A57B53258B65}"/>
              </a:ext>
            </a:extLst>
          </p:cNvPr>
          <p:cNvSpPr/>
          <p:nvPr/>
        </p:nvSpPr>
        <p:spPr>
          <a:xfrm>
            <a:off x="1008608" y="2198089"/>
            <a:ext cx="6005421" cy="1093056"/>
          </a:xfrm>
          <a:prstGeom prst="roundRect">
            <a:avLst>
              <a:gd name="adj" fmla="val 46647"/>
            </a:avLst>
          </a:prstGeom>
          <a:solidFill>
            <a:srgbClr val="E6BB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99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Pre-intervention</a:t>
            </a:r>
            <a:endParaRPr lang="id-ID" sz="3999" b="1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D81A5FAF-D85B-409E-BE12-63C4DF1EB579}"/>
              </a:ext>
            </a:extLst>
          </p:cNvPr>
          <p:cNvSpPr txBox="1">
            <a:spLocks/>
          </p:cNvSpPr>
          <p:nvPr/>
        </p:nvSpPr>
        <p:spPr>
          <a:xfrm>
            <a:off x="2008537" y="4083240"/>
            <a:ext cx="1753098" cy="609820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99" b="1" dirty="0">
                <a:solidFill>
                  <a:schemeClr val="bg1">
                    <a:lumMod val="85000"/>
                  </a:schemeClr>
                </a:solidFill>
                <a:latin typeface="Roboto" pitchFamily="2" charset="0"/>
                <a:ea typeface="Roboto" pitchFamily="2" charset="0"/>
              </a:rPr>
              <a:t>ARIMA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C22BF99A-5230-4D83-8624-85660475B389}"/>
              </a:ext>
            </a:extLst>
          </p:cNvPr>
          <p:cNvSpPr txBox="1">
            <a:spLocks/>
          </p:cNvSpPr>
          <p:nvPr/>
        </p:nvSpPr>
        <p:spPr>
          <a:xfrm>
            <a:off x="3761637" y="3849769"/>
            <a:ext cx="2492437" cy="1167267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799" dirty="0">
                <a:solidFill>
                  <a:schemeClr val="bg1"/>
                </a:solidFill>
                <a:latin typeface="Roboto Lt" pitchFamily="2" charset="0"/>
                <a:ea typeface="Roboto Lt" pitchFamily="2" charset="0"/>
              </a:rPr>
              <a:t>Stationarity test</a:t>
            </a:r>
          </a:p>
          <a:p>
            <a:r>
              <a:rPr lang="en-US" sz="1799" dirty="0">
                <a:solidFill>
                  <a:schemeClr val="bg1"/>
                </a:solidFill>
                <a:latin typeface="Roboto Lt" pitchFamily="2" charset="0"/>
                <a:ea typeface="Roboto Lt" pitchFamily="2" charset="0"/>
              </a:rPr>
              <a:t>Model identification</a:t>
            </a:r>
          </a:p>
          <a:p>
            <a:r>
              <a:rPr lang="en-US" sz="1799" dirty="0">
                <a:solidFill>
                  <a:schemeClr val="bg1"/>
                </a:solidFill>
                <a:latin typeface="Roboto Lt" pitchFamily="2" charset="0"/>
                <a:ea typeface="Roboto Lt" pitchFamily="2" charset="0"/>
              </a:rPr>
              <a:t>Parameter Estimation</a:t>
            </a:r>
          </a:p>
          <a:p>
            <a:r>
              <a:rPr lang="en-US" sz="1799" dirty="0">
                <a:solidFill>
                  <a:schemeClr val="bg1"/>
                </a:solidFill>
                <a:latin typeface="Roboto Lt" pitchFamily="2" charset="0"/>
                <a:ea typeface="Roboto Lt" pitchFamily="2" charset="0"/>
              </a:rPr>
              <a:t>Diagnostic test</a:t>
            </a:r>
          </a:p>
        </p:txBody>
      </p:sp>
      <p:sp>
        <p:nvSpPr>
          <p:cNvPr id="11" name="Persegi Panjang 10">
            <a:extLst>
              <a:ext uri="{FF2B5EF4-FFF2-40B4-BE49-F238E27FC236}">
                <a16:creationId xmlns:a16="http://schemas.microsoft.com/office/drawing/2014/main" id="{053F0C1B-2D7D-4E0F-AFA6-D865F0024BBB}"/>
              </a:ext>
            </a:extLst>
          </p:cNvPr>
          <p:cNvSpPr/>
          <p:nvPr/>
        </p:nvSpPr>
        <p:spPr>
          <a:xfrm rot="16200000">
            <a:off x="5901602" y="4355690"/>
            <a:ext cx="2236263" cy="44725"/>
          </a:xfrm>
          <a:prstGeom prst="rect">
            <a:avLst/>
          </a:prstGeom>
          <a:solidFill>
            <a:schemeClr val="tx1">
              <a:lumMod val="50000"/>
              <a:lumOff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99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Persegi Panjang 23">
                <a:extLst>
                  <a:ext uri="{FF2B5EF4-FFF2-40B4-BE49-F238E27FC236}">
                    <a16:creationId xmlns:a16="http://schemas.microsoft.com/office/drawing/2014/main" id="{CCDA3506-7821-435A-A7C9-9BD597D655B6}"/>
                  </a:ext>
                </a:extLst>
              </p:cNvPr>
              <p:cNvSpPr/>
              <p:nvPr/>
            </p:nvSpPr>
            <p:spPr>
              <a:xfrm>
                <a:off x="2164312" y="5377075"/>
                <a:ext cx="5471795" cy="8565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2799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799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id-ID" sz="2799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id-ID" sz="2799" b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sz="2799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d-ID" sz="2799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799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id-ID" sz="2799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𝒒</m:t>
                            </m:r>
                          </m:sub>
                        </m:sSub>
                        <m:d>
                          <m:dPr>
                            <m:ctrlPr>
                              <a:rPr lang="id-ID" sz="2799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799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  <m:sSub>
                          <m:sSubPr>
                            <m:ctrlPr>
                              <a:rPr lang="id-ID" sz="2799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99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id-ID" sz="2799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d-ID" sz="2799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799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id-ID" sz="2799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d>
                          <m:dPr>
                            <m:ctrlPr>
                              <a:rPr lang="id-ID" sz="2799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799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799" b="1" dirty="0">
                    <a:latin typeface="Roboto Lt" pitchFamily="2" charset="0"/>
                    <a:ea typeface="Roboto Lt" pitchFamily="2" charset="0"/>
                  </a:rPr>
                  <a:t> </a:t>
                </a:r>
                <a:endParaRPr lang="id-ID" sz="2799" b="1" dirty="0">
                  <a:latin typeface="Roboto Lt" pitchFamily="2" charset="0"/>
                  <a:ea typeface="Roboto Lt" pitchFamily="2" charset="0"/>
                </a:endParaRPr>
              </a:p>
            </p:txBody>
          </p:sp>
        </mc:Choice>
        <mc:Fallback xmlns="">
          <p:sp>
            <p:nvSpPr>
              <p:cNvPr id="24" name="Persegi Panjang 23">
                <a:extLst>
                  <a:ext uri="{FF2B5EF4-FFF2-40B4-BE49-F238E27FC236}">
                    <a16:creationId xmlns:a16="http://schemas.microsoft.com/office/drawing/2014/main" id="{CCDA3506-7821-435A-A7C9-9BD597D65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312" y="5377075"/>
                <a:ext cx="5471795" cy="8565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ersegi Panjang 6">
            <a:extLst>
              <a:ext uri="{FF2B5EF4-FFF2-40B4-BE49-F238E27FC236}">
                <a16:creationId xmlns:a16="http://schemas.microsoft.com/office/drawing/2014/main" id="{76E0C65E-5DDF-4402-806D-E8FE31464F0E}"/>
              </a:ext>
            </a:extLst>
          </p:cNvPr>
          <p:cNvSpPr/>
          <p:nvPr/>
        </p:nvSpPr>
        <p:spPr>
          <a:xfrm>
            <a:off x="6958508" y="1844824"/>
            <a:ext cx="5696074" cy="3701248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799"/>
          </a:p>
        </p:txBody>
      </p:sp>
      <p:sp>
        <p:nvSpPr>
          <p:cNvPr id="21" name="Panah: Kanan 20">
            <a:extLst>
              <a:ext uri="{FF2B5EF4-FFF2-40B4-BE49-F238E27FC236}">
                <a16:creationId xmlns:a16="http://schemas.microsoft.com/office/drawing/2014/main" id="{D8750CFE-AD02-4F94-9F01-190D02E29048}"/>
              </a:ext>
            </a:extLst>
          </p:cNvPr>
          <p:cNvSpPr/>
          <p:nvPr/>
        </p:nvSpPr>
        <p:spPr>
          <a:xfrm>
            <a:off x="991632" y="4757938"/>
            <a:ext cx="10922073" cy="412343"/>
          </a:xfrm>
          <a:prstGeom prst="rightArrow">
            <a:avLst/>
          </a:prstGeom>
          <a:solidFill>
            <a:srgbClr val="1A0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999"/>
          </a:p>
        </p:txBody>
      </p:sp>
    </p:spTree>
    <p:extLst>
      <p:ext uri="{BB962C8B-B14F-4D97-AF65-F5344CB8AC3E}">
        <p14:creationId xmlns:p14="http://schemas.microsoft.com/office/powerpoint/2010/main" val="150074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7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8BA282E3-2F4F-4CF1-853C-A97A08601D1C}"/>
              </a:ext>
            </a:extLst>
          </p:cNvPr>
          <p:cNvSpPr txBox="1">
            <a:spLocks/>
          </p:cNvSpPr>
          <p:nvPr/>
        </p:nvSpPr>
        <p:spPr>
          <a:xfrm>
            <a:off x="2052515" y="322542"/>
            <a:ext cx="5428059" cy="1245454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Methods</a:t>
            </a:r>
          </a:p>
          <a:p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ARIMA</a:t>
            </a:r>
            <a:r>
              <a:rPr lang="en-US" sz="28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Intervention</a:t>
            </a:r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id="{5D4D33E2-D072-47F9-9495-9A0F331DAD8C}"/>
              </a:ext>
            </a:extLst>
          </p:cNvPr>
          <p:cNvSpPr/>
          <p:nvPr/>
        </p:nvSpPr>
        <p:spPr>
          <a:xfrm>
            <a:off x="666354" y="3849769"/>
            <a:ext cx="16551921" cy="1093056"/>
          </a:xfrm>
          <a:prstGeom prst="rect">
            <a:avLst/>
          </a:prstGeom>
          <a:solidFill>
            <a:srgbClr val="1A0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999"/>
          </a:p>
        </p:txBody>
      </p:sp>
      <p:sp>
        <p:nvSpPr>
          <p:cNvPr id="15" name="Persegi Panjang 14">
            <a:extLst>
              <a:ext uri="{FF2B5EF4-FFF2-40B4-BE49-F238E27FC236}">
                <a16:creationId xmlns:a16="http://schemas.microsoft.com/office/drawing/2014/main" id="{25C4676C-0C3C-4166-A2B5-ABBA19C2A21C}"/>
              </a:ext>
            </a:extLst>
          </p:cNvPr>
          <p:cNvSpPr/>
          <p:nvPr/>
        </p:nvSpPr>
        <p:spPr>
          <a:xfrm>
            <a:off x="2140047" y="3849769"/>
            <a:ext cx="4903860" cy="109305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999"/>
          </a:p>
        </p:txBody>
      </p:sp>
      <p:sp>
        <p:nvSpPr>
          <p:cNvPr id="16" name="Persegi Panjang 15">
            <a:extLst>
              <a:ext uri="{FF2B5EF4-FFF2-40B4-BE49-F238E27FC236}">
                <a16:creationId xmlns:a16="http://schemas.microsoft.com/office/drawing/2014/main" id="{C4A2FE71-3D8B-4248-8F14-7572B0B80211}"/>
              </a:ext>
            </a:extLst>
          </p:cNvPr>
          <p:cNvSpPr/>
          <p:nvPr/>
        </p:nvSpPr>
        <p:spPr>
          <a:xfrm>
            <a:off x="7043906" y="3849769"/>
            <a:ext cx="4881500" cy="10930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999"/>
          </a:p>
        </p:txBody>
      </p:sp>
      <p:sp>
        <p:nvSpPr>
          <p:cNvPr id="17" name="Persegi Panjang 16">
            <a:extLst>
              <a:ext uri="{FF2B5EF4-FFF2-40B4-BE49-F238E27FC236}">
                <a16:creationId xmlns:a16="http://schemas.microsoft.com/office/drawing/2014/main" id="{69732CBA-58A7-4754-BF99-73F9E8899C1F}"/>
              </a:ext>
            </a:extLst>
          </p:cNvPr>
          <p:cNvSpPr/>
          <p:nvPr/>
        </p:nvSpPr>
        <p:spPr>
          <a:xfrm>
            <a:off x="11903038" y="3849769"/>
            <a:ext cx="5359962" cy="109305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999"/>
          </a:p>
        </p:txBody>
      </p:sp>
      <p:sp>
        <p:nvSpPr>
          <p:cNvPr id="10" name="Persegi Panjang 9">
            <a:extLst>
              <a:ext uri="{FF2B5EF4-FFF2-40B4-BE49-F238E27FC236}">
                <a16:creationId xmlns:a16="http://schemas.microsoft.com/office/drawing/2014/main" id="{23A73C8D-BB4F-4DA4-86E2-7E1D877F0CD2}"/>
              </a:ext>
            </a:extLst>
          </p:cNvPr>
          <p:cNvSpPr/>
          <p:nvPr/>
        </p:nvSpPr>
        <p:spPr>
          <a:xfrm rot="16200000">
            <a:off x="5903414" y="4360297"/>
            <a:ext cx="2236263" cy="44725"/>
          </a:xfrm>
          <a:prstGeom prst="rect">
            <a:avLst/>
          </a:prstGeom>
          <a:solidFill>
            <a:schemeClr val="tx1">
              <a:lumMod val="50000"/>
              <a:lumOff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999"/>
          </a:p>
        </p:txBody>
      </p:sp>
      <p:sp>
        <p:nvSpPr>
          <p:cNvPr id="13" name="Persegi Panjang 12">
            <a:extLst>
              <a:ext uri="{FF2B5EF4-FFF2-40B4-BE49-F238E27FC236}">
                <a16:creationId xmlns:a16="http://schemas.microsoft.com/office/drawing/2014/main" id="{08D3D8DB-8A7B-4898-B1CC-D20B14D49943}"/>
              </a:ext>
            </a:extLst>
          </p:cNvPr>
          <p:cNvSpPr/>
          <p:nvPr/>
        </p:nvSpPr>
        <p:spPr>
          <a:xfrm rot="16200000">
            <a:off x="10807275" y="4360297"/>
            <a:ext cx="2236263" cy="44725"/>
          </a:xfrm>
          <a:prstGeom prst="rect">
            <a:avLst/>
          </a:prstGeom>
          <a:solidFill>
            <a:schemeClr val="tx1">
              <a:lumMod val="50000"/>
              <a:lumOff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999"/>
          </a:p>
        </p:txBody>
      </p:sp>
      <p:sp>
        <p:nvSpPr>
          <p:cNvPr id="6" name="Persegi Panjang: Sudut Lengkung 5">
            <a:extLst>
              <a:ext uri="{FF2B5EF4-FFF2-40B4-BE49-F238E27FC236}">
                <a16:creationId xmlns:a16="http://schemas.microsoft.com/office/drawing/2014/main" id="{600A8F55-577D-44EF-86DD-59A41C2B9F57}"/>
              </a:ext>
            </a:extLst>
          </p:cNvPr>
          <p:cNvSpPr/>
          <p:nvPr/>
        </p:nvSpPr>
        <p:spPr>
          <a:xfrm>
            <a:off x="2095320" y="2198089"/>
            <a:ext cx="4903860" cy="1093056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99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First Intervention</a:t>
            </a:r>
            <a:endParaRPr lang="id-ID" sz="3999" b="1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8" name="Persegi Panjang: Sudut Lengkung 17">
            <a:extLst>
              <a:ext uri="{FF2B5EF4-FFF2-40B4-BE49-F238E27FC236}">
                <a16:creationId xmlns:a16="http://schemas.microsoft.com/office/drawing/2014/main" id="{1FA7005B-97CB-46F2-B9FC-5DD315185847}"/>
              </a:ext>
            </a:extLst>
          </p:cNvPr>
          <p:cNvSpPr/>
          <p:nvPr/>
        </p:nvSpPr>
        <p:spPr>
          <a:xfrm>
            <a:off x="6999181" y="2198089"/>
            <a:ext cx="4791969" cy="1093056"/>
          </a:xfrm>
          <a:prstGeom prst="roundRect">
            <a:avLst>
              <a:gd name="adj" fmla="val 4664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99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Second Intervention</a:t>
            </a:r>
            <a:endParaRPr lang="id-ID" sz="3999" b="1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Persegi Panjang: Sudut Lengkung 18">
            <a:extLst>
              <a:ext uri="{FF2B5EF4-FFF2-40B4-BE49-F238E27FC236}">
                <a16:creationId xmlns:a16="http://schemas.microsoft.com/office/drawing/2014/main" id="{1BA7EC1D-853A-495B-8F1B-E2B2C9C43371}"/>
              </a:ext>
            </a:extLst>
          </p:cNvPr>
          <p:cNvSpPr/>
          <p:nvPr/>
        </p:nvSpPr>
        <p:spPr>
          <a:xfrm>
            <a:off x="11741969" y="2198089"/>
            <a:ext cx="5521031" cy="1093056"/>
          </a:xfrm>
          <a:prstGeom prst="roundRect">
            <a:avLst>
              <a:gd name="adj" fmla="val 4997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99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Third Intervention</a:t>
            </a:r>
            <a:endParaRPr lang="id-ID" sz="3999" b="1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0" name="Persegi Panjang: Sudut Lengkung 19">
            <a:extLst>
              <a:ext uri="{FF2B5EF4-FFF2-40B4-BE49-F238E27FC236}">
                <a16:creationId xmlns:a16="http://schemas.microsoft.com/office/drawing/2014/main" id="{C3A0DF87-69CA-4F52-9A1F-A57B53258B65}"/>
              </a:ext>
            </a:extLst>
          </p:cNvPr>
          <p:cNvSpPr/>
          <p:nvPr/>
        </p:nvSpPr>
        <p:spPr>
          <a:xfrm rot="16200000">
            <a:off x="478879" y="2563190"/>
            <a:ext cx="1659244" cy="355291"/>
          </a:xfrm>
          <a:prstGeom prst="roundRect">
            <a:avLst>
              <a:gd name="adj" fmla="val 46647"/>
            </a:avLst>
          </a:prstGeom>
          <a:solidFill>
            <a:srgbClr val="E6BB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Pre-intervention</a:t>
            </a:r>
            <a:endParaRPr lang="id-ID" sz="3199" b="1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76E0C65E-5DDF-4402-806D-E8FE31464F0E}"/>
              </a:ext>
            </a:extLst>
          </p:cNvPr>
          <p:cNvSpPr/>
          <p:nvPr/>
        </p:nvSpPr>
        <p:spPr>
          <a:xfrm>
            <a:off x="6997053" y="1844824"/>
            <a:ext cx="5696074" cy="3701248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799"/>
          </a:p>
        </p:txBody>
      </p:sp>
      <p:sp>
        <p:nvSpPr>
          <p:cNvPr id="37" name="Panah: Kanan 36">
            <a:extLst>
              <a:ext uri="{FF2B5EF4-FFF2-40B4-BE49-F238E27FC236}">
                <a16:creationId xmlns:a16="http://schemas.microsoft.com/office/drawing/2014/main" id="{EE375A61-E87F-4A31-A9E5-7A945BDEA12D}"/>
              </a:ext>
            </a:extLst>
          </p:cNvPr>
          <p:cNvSpPr/>
          <p:nvPr/>
        </p:nvSpPr>
        <p:spPr>
          <a:xfrm>
            <a:off x="666353" y="4743427"/>
            <a:ext cx="6330699" cy="412343"/>
          </a:xfrm>
          <a:prstGeom prst="rightArrow">
            <a:avLst/>
          </a:prstGeom>
          <a:solidFill>
            <a:srgbClr val="1A0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999"/>
          </a:p>
        </p:txBody>
      </p:sp>
      <p:sp>
        <p:nvSpPr>
          <p:cNvPr id="9" name="Panah: Atas-Bawah 8">
            <a:extLst>
              <a:ext uri="{FF2B5EF4-FFF2-40B4-BE49-F238E27FC236}">
                <a16:creationId xmlns:a16="http://schemas.microsoft.com/office/drawing/2014/main" id="{B61CFC04-7EE7-458D-81F8-134BED63392D}"/>
              </a:ext>
            </a:extLst>
          </p:cNvPr>
          <p:cNvSpPr/>
          <p:nvPr/>
        </p:nvSpPr>
        <p:spPr>
          <a:xfrm>
            <a:off x="3584343" y="4695861"/>
            <a:ext cx="114740" cy="287932"/>
          </a:xfrm>
          <a:prstGeom prst="up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799"/>
          </a:p>
        </p:txBody>
      </p:sp>
      <p:sp>
        <p:nvSpPr>
          <p:cNvPr id="26" name="Panah: Atas-Bawah 25">
            <a:extLst>
              <a:ext uri="{FF2B5EF4-FFF2-40B4-BE49-F238E27FC236}">
                <a16:creationId xmlns:a16="http://schemas.microsoft.com/office/drawing/2014/main" id="{FC41F48A-10C3-4A1F-8E14-14A58FE3839C}"/>
              </a:ext>
            </a:extLst>
          </p:cNvPr>
          <p:cNvSpPr/>
          <p:nvPr/>
        </p:nvSpPr>
        <p:spPr>
          <a:xfrm>
            <a:off x="4202942" y="4689640"/>
            <a:ext cx="114740" cy="287932"/>
          </a:xfrm>
          <a:prstGeom prst="up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799"/>
          </a:p>
        </p:txBody>
      </p:sp>
      <p:sp>
        <p:nvSpPr>
          <p:cNvPr id="27" name="Panah: Atas-Bawah 26">
            <a:extLst>
              <a:ext uri="{FF2B5EF4-FFF2-40B4-BE49-F238E27FC236}">
                <a16:creationId xmlns:a16="http://schemas.microsoft.com/office/drawing/2014/main" id="{C8C6589E-CAA3-41F8-8E04-9E8BBC4E6B99}"/>
              </a:ext>
            </a:extLst>
          </p:cNvPr>
          <p:cNvSpPr/>
          <p:nvPr/>
        </p:nvSpPr>
        <p:spPr>
          <a:xfrm>
            <a:off x="4821541" y="4683420"/>
            <a:ext cx="114740" cy="287932"/>
          </a:xfrm>
          <a:prstGeom prst="up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799"/>
          </a:p>
        </p:txBody>
      </p:sp>
      <p:sp>
        <p:nvSpPr>
          <p:cNvPr id="28" name="Panah: Atas-Bawah 27">
            <a:extLst>
              <a:ext uri="{FF2B5EF4-FFF2-40B4-BE49-F238E27FC236}">
                <a16:creationId xmlns:a16="http://schemas.microsoft.com/office/drawing/2014/main" id="{3EA70B6C-0021-46C9-84D9-EDA110652625}"/>
              </a:ext>
            </a:extLst>
          </p:cNvPr>
          <p:cNvSpPr/>
          <p:nvPr/>
        </p:nvSpPr>
        <p:spPr>
          <a:xfrm>
            <a:off x="5440138" y="4677199"/>
            <a:ext cx="114740" cy="287932"/>
          </a:xfrm>
          <a:prstGeom prst="up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799"/>
          </a:p>
        </p:txBody>
      </p:sp>
      <p:sp>
        <p:nvSpPr>
          <p:cNvPr id="36" name="Persegi Panjang: Sudut Lengkung 35">
            <a:extLst>
              <a:ext uri="{FF2B5EF4-FFF2-40B4-BE49-F238E27FC236}">
                <a16:creationId xmlns:a16="http://schemas.microsoft.com/office/drawing/2014/main" id="{12596BB6-A020-4334-A145-DDDA092B1CF7}"/>
              </a:ext>
            </a:extLst>
          </p:cNvPr>
          <p:cNvSpPr/>
          <p:nvPr/>
        </p:nvSpPr>
        <p:spPr>
          <a:xfrm>
            <a:off x="3497934" y="4648804"/>
            <a:ext cx="2096506" cy="3447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Residual</a:t>
            </a:r>
            <a:endParaRPr lang="id-ID" sz="1999" b="1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135314DF-DE6F-4BBA-96F0-613A40A2FE71}"/>
              </a:ext>
            </a:extLst>
          </p:cNvPr>
          <p:cNvSpPr txBox="1">
            <a:spLocks/>
          </p:cNvSpPr>
          <p:nvPr/>
        </p:nvSpPr>
        <p:spPr>
          <a:xfrm>
            <a:off x="1801825" y="4090893"/>
            <a:ext cx="3249805" cy="609820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399" b="1" dirty="0">
                <a:solidFill>
                  <a:schemeClr val="bg1">
                    <a:lumMod val="85000"/>
                  </a:schemeClr>
                </a:solidFill>
                <a:latin typeface="Roboto" pitchFamily="2" charset="0"/>
                <a:ea typeface="Roboto" pitchFamily="2" charset="0"/>
              </a:rPr>
              <a:t>ARIMA 1</a:t>
            </a:r>
            <a:r>
              <a:rPr lang="en-US" sz="2399" b="1" baseline="30000" dirty="0">
                <a:solidFill>
                  <a:schemeClr val="bg1">
                    <a:lumMod val="85000"/>
                  </a:schemeClr>
                </a:solidFill>
                <a:latin typeface="Roboto" pitchFamily="2" charset="0"/>
                <a:ea typeface="Roboto" pitchFamily="2" charset="0"/>
              </a:rPr>
              <a:t>st</a:t>
            </a:r>
            <a:r>
              <a:rPr lang="en-US" sz="2399" b="1" dirty="0">
                <a:solidFill>
                  <a:schemeClr val="bg1">
                    <a:lumMod val="85000"/>
                  </a:schemeClr>
                </a:solidFill>
                <a:latin typeface="Roboto" pitchFamily="2" charset="0"/>
                <a:ea typeface="Roboto" pitchFamily="2" charset="0"/>
              </a:rPr>
              <a:t> Intervention</a:t>
            </a:r>
          </a:p>
        </p:txBody>
      </p:sp>
      <p:grpSp>
        <p:nvGrpSpPr>
          <p:cNvPr id="44" name="Grup 43">
            <a:extLst>
              <a:ext uri="{FF2B5EF4-FFF2-40B4-BE49-F238E27FC236}">
                <a16:creationId xmlns:a16="http://schemas.microsoft.com/office/drawing/2014/main" id="{C3530773-2374-4791-B250-A47232B370C2}"/>
              </a:ext>
            </a:extLst>
          </p:cNvPr>
          <p:cNvGrpSpPr/>
          <p:nvPr/>
        </p:nvGrpSpPr>
        <p:grpSpPr>
          <a:xfrm>
            <a:off x="7547764" y="3102285"/>
            <a:ext cx="3582367" cy="2348143"/>
            <a:chOff x="6229425" y="3628488"/>
            <a:chExt cx="2673338" cy="1752300"/>
          </a:xfrm>
        </p:grpSpPr>
        <p:sp>
          <p:nvSpPr>
            <p:cNvPr id="42" name="Persegi Panjang: Sudut Lengkung 41">
              <a:extLst>
                <a:ext uri="{FF2B5EF4-FFF2-40B4-BE49-F238E27FC236}">
                  <a16:creationId xmlns:a16="http://schemas.microsoft.com/office/drawing/2014/main" id="{2A83862A-0A66-48C5-8945-DB45E88E4BA2}"/>
                </a:ext>
              </a:extLst>
            </p:cNvPr>
            <p:cNvSpPr/>
            <p:nvPr/>
          </p:nvSpPr>
          <p:spPr>
            <a:xfrm>
              <a:off x="6229425" y="3628488"/>
              <a:ext cx="2673338" cy="1752300"/>
            </a:xfrm>
            <a:prstGeom prst="roundRect">
              <a:avLst>
                <a:gd name="adj" fmla="val 81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graphicFrame>
          <p:nvGraphicFramePr>
            <p:cNvPr id="40" name="Bagan 39">
              <a:extLst>
                <a:ext uri="{FF2B5EF4-FFF2-40B4-BE49-F238E27FC236}">
                  <a16:creationId xmlns:a16="http://schemas.microsoft.com/office/drawing/2014/main" id="{3E1D1CA1-18A1-4432-B17C-D24037DAD59A}"/>
                </a:ext>
              </a:extLst>
            </p:cNvPr>
            <p:cNvGraphicFramePr/>
            <p:nvPr/>
          </p:nvGraphicFramePr>
          <p:xfrm>
            <a:off x="6319384" y="3694963"/>
            <a:ext cx="2515794" cy="16732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46" name="Title 1">
            <a:extLst>
              <a:ext uri="{FF2B5EF4-FFF2-40B4-BE49-F238E27FC236}">
                <a16:creationId xmlns:a16="http://schemas.microsoft.com/office/drawing/2014/main" id="{9A145D9A-D43A-4D18-B5B6-C6EF899A43EA}"/>
              </a:ext>
            </a:extLst>
          </p:cNvPr>
          <p:cNvSpPr txBox="1">
            <a:spLocks/>
          </p:cNvSpPr>
          <p:nvPr/>
        </p:nvSpPr>
        <p:spPr>
          <a:xfrm>
            <a:off x="659544" y="4020581"/>
            <a:ext cx="1471566" cy="609820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399" b="1" dirty="0">
                <a:solidFill>
                  <a:schemeClr val="bg1">
                    <a:lumMod val="85000"/>
                  </a:schemeClr>
                </a:solidFill>
                <a:latin typeface="Roboto" pitchFamily="2" charset="0"/>
                <a:ea typeface="Roboto" pitchFamily="2" charset="0"/>
              </a:rPr>
              <a:t>-RMSE-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741948D-EDF7-42A4-85B9-7B655BE776E1}"/>
              </a:ext>
            </a:extLst>
          </p:cNvPr>
          <p:cNvSpPr/>
          <p:nvPr/>
        </p:nvSpPr>
        <p:spPr>
          <a:xfrm>
            <a:off x="8703823" y="3503733"/>
            <a:ext cx="1152562" cy="1152562"/>
          </a:xfrm>
          <a:prstGeom prst="ellipse">
            <a:avLst/>
          </a:prstGeom>
          <a:gradFill>
            <a:gsLst>
              <a:gs pos="33000">
                <a:schemeClr val="accent4">
                  <a:lumMod val="40000"/>
                  <a:lumOff val="60000"/>
                  <a:alpha val="50000"/>
                </a:schemeClr>
              </a:gs>
              <a:gs pos="0">
                <a:srgbClr val="FFC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799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FABFB6B-B25A-475E-BA47-5F725FD36379}"/>
              </a:ext>
            </a:extLst>
          </p:cNvPr>
          <p:cNvSpPr/>
          <p:nvPr/>
        </p:nvSpPr>
        <p:spPr>
          <a:xfrm>
            <a:off x="9333827" y="3048209"/>
            <a:ext cx="1152562" cy="1152562"/>
          </a:xfrm>
          <a:prstGeom prst="ellipse">
            <a:avLst/>
          </a:prstGeom>
          <a:gradFill>
            <a:gsLst>
              <a:gs pos="33000">
                <a:schemeClr val="accent4">
                  <a:lumMod val="40000"/>
                  <a:lumOff val="60000"/>
                  <a:alpha val="50000"/>
                </a:schemeClr>
              </a:gs>
              <a:gs pos="0">
                <a:srgbClr val="FFC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799"/>
          </a:p>
        </p:txBody>
      </p:sp>
      <p:sp>
        <p:nvSpPr>
          <p:cNvPr id="11" name="Persegi Panjang 10">
            <a:extLst>
              <a:ext uri="{FF2B5EF4-FFF2-40B4-BE49-F238E27FC236}">
                <a16:creationId xmlns:a16="http://schemas.microsoft.com/office/drawing/2014/main" id="{053F0C1B-2D7D-4E0F-AFA6-D865F0024BBB}"/>
              </a:ext>
            </a:extLst>
          </p:cNvPr>
          <p:cNvSpPr/>
          <p:nvPr/>
        </p:nvSpPr>
        <p:spPr>
          <a:xfrm rot="16200000">
            <a:off x="999552" y="4328205"/>
            <a:ext cx="2236263" cy="44725"/>
          </a:xfrm>
          <a:prstGeom prst="rect">
            <a:avLst/>
          </a:prstGeom>
          <a:solidFill>
            <a:schemeClr val="tx1">
              <a:lumMod val="50000"/>
              <a:lumOff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99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Persegi Panjang 48">
                <a:extLst>
                  <a:ext uri="{FF2B5EF4-FFF2-40B4-BE49-F238E27FC236}">
                    <a16:creationId xmlns:a16="http://schemas.microsoft.com/office/drawing/2014/main" id="{1835BCBF-928B-4051-AE14-CEAF9601C793}"/>
                  </a:ext>
                </a:extLst>
              </p:cNvPr>
              <p:cNvSpPr/>
              <p:nvPr/>
            </p:nvSpPr>
            <p:spPr>
              <a:xfrm>
                <a:off x="2566122" y="5362396"/>
                <a:ext cx="7830815" cy="8809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2799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799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id-ID" sz="2799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id-ID" sz="2799" b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sz="2799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d-ID" sz="2799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799" b="1" i="1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id-ID" sz="2799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d>
                          <m:dPr>
                            <m:ctrlPr>
                              <a:rPr lang="id-ID" sz="2799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799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  <m:sSup>
                          <m:sSupPr>
                            <m:ctrlPr>
                              <a:rPr lang="id-ID" sz="2799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2799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p>
                            <m:r>
                              <a:rPr lang="id-ID" sz="2799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p>
                        </m:sSup>
                      </m:num>
                      <m:den>
                        <m:d>
                          <m:dPr>
                            <m:begChr m:val=""/>
                            <m:ctrlPr>
                              <a:rPr lang="id-ID" sz="2799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d-ID" sz="2799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sz="2799" b="1" i="1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e>
                              <m:sub>
                                <m:r>
                                  <a:rPr lang="id-ID" sz="2799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sub>
                            </m:sSub>
                            <m:r>
                              <a:rPr lang="id-ID" sz="2799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d-ID" sz="2799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</m:den>
                    </m:f>
                    <m:sSub>
                      <m:sSubPr>
                        <m:ctrlPr>
                          <a:rPr lang="id-ID" sz="2799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799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id-ID" sz="2799" b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r>
                          <a:rPr lang="id-ID" sz="2799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id-ID" sz="2799" b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id-ID" sz="2799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d-ID" sz="2799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799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id-ID" sz="2799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𝒒</m:t>
                            </m:r>
                          </m:sub>
                        </m:sSub>
                        <m:d>
                          <m:dPr>
                            <m:ctrlPr>
                              <a:rPr lang="id-ID" sz="2799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799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  <m:sSub>
                          <m:sSubPr>
                            <m:ctrlPr>
                              <a:rPr lang="id-ID" sz="2799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99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id-ID" sz="2799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d-ID" sz="2799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799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id-ID" sz="2799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d>
                          <m:dPr>
                            <m:ctrlPr>
                              <a:rPr lang="id-ID" sz="2799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799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799" b="1" dirty="0">
                    <a:latin typeface="Roboto Lt" pitchFamily="2" charset="0"/>
                    <a:ea typeface="Roboto Lt" pitchFamily="2" charset="0"/>
                  </a:rPr>
                  <a:t> </a:t>
                </a:r>
                <a:endParaRPr lang="id-ID" sz="2799" b="1" dirty="0">
                  <a:latin typeface="Roboto Lt" pitchFamily="2" charset="0"/>
                  <a:ea typeface="Roboto Lt" pitchFamily="2" charset="0"/>
                </a:endParaRPr>
              </a:p>
            </p:txBody>
          </p:sp>
        </mc:Choice>
        <mc:Fallback xmlns="">
          <p:sp>
            <p:nvSpPr>
              <p:cNvPr id="49" name="Persegi Panjang 48">
                <a:extLst>
                  <a:ext uri="{FF2B5EF4-FFF2-40B4-BE49-F238E27FC236}">
                    <a16:creationId xmlns:a16="http://schemas.microsoft.com/office/drawing/2014/main" id="{1835BCBF-928B-4051-AE14-CEAF9601C7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122" y="5362396"/>
                <a:ext cx="7830815" cy="880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5033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repeatCount="indefinite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8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42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8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42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8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decel="5000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6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6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11111E-6 L -0.39532 0.08148 " pathEditMode="relative" rAng="0" ptsTypes="AA">
                                      <p:cBhvr>
                                        <p:cTn id="34" dur="5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66" y="407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6" presetClass="entr" presetSubtype="32" repeatCount="indefinite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32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7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decel="5000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9" presetClass="emph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0F41"/>
                                      </p:to>
                                    </p:animClr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0F41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37" grpId="0" animBg="1"/>
      <p:bldP spid="9" grpId="0" animBg="1"/>
      <p:bldP spid="9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6" grpId="0" animBg="1"/>
      <p:bldP spid="36" grpId="1" animBg="1"/>
      <p:bldP spid="38" grpId="0"/>
      <p:bldP spid="46" grpId="0"/>
      <p:bldP spid="46" grpId="1"/>
      <p:bldP spid="47" grpId="0" animBg="1"/>
      <p:bldP spid="47" grpId="1" animBg="1"/>
      <p:bldP spid="48" grpId="0" animBg="1"/>
      <p:bldP spid="48" grpId="1" animBg="1"/>
      <p:bldP spid="11" grpId="0" animBg="1"/>
      <p:bldP spid="49" grpId="0"/>
    </p:bldLst>
  </p:timing>
</p:sld>
</file>

<file path=ppt/theme/theme1.xml><?xml version="1.0" encoding="utf-8"?>
<a:theme xmlns:a="http://schemas.openxmlformats.org/drawingml/2006/main" name="Math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2201</TotalTime>
  <Words>1545</Words>
  <Application>Microsoft Office PowerPoint</Application>
  <PresentationFormat>Custom</PresentationFormat>
  <Paragraphs>516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Narrow</vt:lpstr>
      <vt:lpstr>Cambria Math</vt:lpstr>
      <vt:lpstr>Euphemia</vt:lpstr>
      <vt:lpstr>Roboto</vt:lpstr>
      <vt:lpstr>Roboto Lt</vt:lpstr>
      <vt:lpstr>Times New Roman</vt:lpstr>
      <vt:lpstr>Math 16x9</vt:lpstr>
      <vt:lpstr>Analysis of Anti-Dumping Policy on Steel Imports Using Multi-Input ARIMA Intervention Model</vt:lpstr>
      <vt:lpstr>Introduction</vt:lpstr>
      <vt:lpstr>PowerPoint Presentation</vt:lpstr>
      <vt:lpstr>Literature Review</vt:lpstr>
      <vt:lpstr>Research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 Indonesian CRC/S Import</vt:lpstr>
      <vt:lpstr>Result Stationarity Test and Model Identification</vt:lpstr>
      <vt:lpstr>Result ARIMA Pre-Intervention Model</vt:lpstr>
      <vt:lpstr>Result Residual Plot After First Intervention</vt:lpstr>
      <vt:lpstr>PowerPoint Presentation</vt:lpstr>
      <vt:lpstr>Result Residual Plot After Second Intervention</vt:lpstr>
      <vt:lpstr>PowerPoint Presentation</vt:lpstr>
      <vt:lpstr>Result Residual Plot After Third Intervention</vt:lpstr>
      <vt:lpstr>PowerPoint Presentation</vt:lpstr>
      <vt:lpstr>Result The Impact of First Intervention</vt:lpstr>
      <vt:lpstr>Result The Impact of Second Intervention</vt:lpstr>
      <vt:lpstr>Result The Impact of Third Intervention</vt:lpstr>
      <vt:lpstr>Conclusion</vt:lpstr>
      <vt:lpstr>Analysis of Anti-Dumping Policy on Steel Imports Using Multi-Input ARIMA Intervention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taufik</dc:creator>
  <cp:lastModifiedBy>user</cp:lastModifiedBy>
  <cp:revision>61</cp:revision>
  <dcterms:created xsi:type="dcterms:W3CDTF">2020-09-15T05:57:11Z</dcterms:created>
  <dcterms:modified xsi:type="dcterms:W3CDTF">2020-09-26T07:28:03Z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