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0" r:id="rId4"/>
    <p:sldId id="261" r:id="rId5"/>
    <p:sldId id="275" r:id="rId6"/>
    <p:sldId id="276" r:id="rId7"/>
    <p:sldId id="278" r:id="rId8"/>
    <p:sldId id="279" r:id="rId9"/>
    <p:sldId id="280" r:id="rId10"/>
    <p:sldId id="264" r:id="rId11"/>
    <p:sldId id="283" r:id="rId12"/>
    <p:sldId id="282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0"/>
    <a:srgbClr val="4F81BD"/>
    <a:srgbClr val="4B7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7" autoAdjust="0"/>
    <p:restoredTop sz="94660"/>
  </p:normalViewPr>
  <p:slideViewPr>
    <p:cSldViewPr showGuides="1">
      <p:cViewPr varScale="1">
        <p:scale>
          <a:sx n="84" d="100"/>
          <a:sy n="84" d="100"/>
        </p:scale>
        <p:origin x="893" y="8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utput_R\output_Jatim_Mix\data%20dll\grafik%20y,yh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45316749926523E-2"/>
          <c:y val="4.8735673609250407E-2"/>
          <c:w val="0.92024922694269728"/>
          <c:h val="0.8702342109273361"/>
        </c:manualLayout>
      </c:layout>
      <c:lineChart>
        <c:grouping val="standard"/>
        <c:varyColors val="0"/>
        <c:ser>
          <c:idx val="0"/>
          <c:order val="0"/>
          <c:tx>
            <c:v>Actual</c:v>
          </c:tx>
          <c:spPr>
            <a:ln w="34925" cap="rnd">
              <a:solidFill>
                <a:schemeClr val="accent1"/>
              </a:solidFill>
              <a:prstDash val="sys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'estimasi_y,yhatdan residual k= '!$A$2:$A$38</c:f>
              <c:numCache>
                <c:formatCode>General</c:formatCode>
                <c:ptCount val="3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</c:numCache>
            </c:numRef>
          </c:cat>
          <c:val>
            <c:numRef>
              <c:f>'estimasi_y,yhatdan residual k= '!$B$2:$B$38</c:f>
              <c:numCache>
                <c:formatCode>General</c:formatCode>
                <c:ptCount val="37"/>
                <c:pt idx="0">
                  <c:v>67.33</c:v>
                </c:pt>
                <c:pt idx="1">
                  <c:v>69.91</c:v>
                </c:pt>
                <c:pt idx="2">
                  <c:v>68.709999999999994</c:v>
                </c:pt>
                <c:pt idx="3">
                  <c:v>71.989999999999995</c:v>
                </c:pt>
                <c:pt idx="4">
                  <c:v>69.930000000000007</c:v>
                </c:pt>
                <c:pt idx="5">
                  <c:v>71.069999999999993</c:v>
                </c:pt>
                <c:pt idx="6">
                  <c:v>69.400000000000006</c:v>
                </c:pt>
                <c:pt idx="7">
                  <c:v>64.83</c:v>
                </c:pt>
                <c:pt idx="8">
                  <c:v>65.959999999999994</c:v>
                </c:pt>
                <c:pt idx="9">
                  <c:v>70.06</c:v>
                </c:pt>
                <c:pt idx="10">
                  <c:v>65.27</c:v>
                </c:pt>
                <c:pt idx="11">
                  <c:v>66.42</c:v>
                </c:pt>
                <c:pt idx="12">
                  <c:v>64.849999999999994</c:v>
                </c:pt>
                <c:pt idx="13">
                  <c:v>67.41</c:v>
                </c:pt>
                <c:pt idx="14">
                  <c:v>79.5</c:v>
                </c:pt>
                <c:pt idx="15">
                  <c:v>72.64</c:v>
                </c:pt>
                <c:pt idx="16">
                  <c:v>71.86</c:v>
                </c:pt>
                <c:pt idx="17">
                  <c:v>71.23</c:v>
                </c:pt>
                <c:pt idx="18">
                  <c:v>71.010000000000005</c:v>
                </c:pt>
                <c:pt idx="19">
                  <c:v>72.91</c:v>
                </c:pt>
                <c:pt idx="20">
                  <c:v>69.91</c:v>
                </c:pt>
                <c:pt idx="21">
                  <c:v>67.849999999999994</c:v>
                </c:pt>
                <c:pt idx="22">
                  <c:v>67.430000000000007</c:v>
                </c:pt>
                <c:pt idx="23">
                  <c:v>71.97</c:v>
                </c:pt>
                <c:pt idx="24">
                  <c:v>75.28</c:v>
                </c:pt>
                <c:pt idx="25">
                  <c:v>62.87</c:v>
                </c:pt>
                <c:pt idx="26">
                  <c:v>61</c:v>
                </c:pt>
                <c:pt idx="27">
                  <c:v>65.41</c:v>
                </c:pt>
                <c:pt idx="28">
                  <c:v>65.25</c:v>
                </c:pt>
                <c:pt idx="29">
                  <c:v>77.58</c:v>
                </c:pt>
                <c:pt idx="30">
                  <c:v>77.58</c:v>
                </c:pt>
                <c:pt idx="31">
                  <c:v>80.89</c:v>
                </c:pt>
                <c:pt idx="32">
                  <c:v>72.53</c:v>
                </c:pt>
                <c:pt idx="33">
                  <c:v>74.78</c:v>
                </c:pt>
                <c:pt idx="34">
                  <c:v>77.14</c:v>
                </c:pt>
                <c:pt idx="35">
                  <c:v>80.33</c:v>
                </c:pt>
                <c:pt idx="36">
                  <c:v>81.739999999999995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6B-4E37-B03A-C7A045940466}"/>
            </c:ext>
          </c:extLst>
        </c:ser>
        <c:ser>
          <c:idx val="1"/>
          <c:order val="1"/>
          <c:tx>
            <c:v>Estimation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'estimasi_y,yhatdan residual k= '!$A$2:$A$38</c:f>
              <c:numCache>
                <c:formatCode>General</c:formatCode>
                <c:ptCount val="3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</c:numCache>
            </c:numRef>
          </c:cat>
          <c:val>
            <c:numRef>
              <c:f>'estimasi_y,yhatdan residual k= '!$C$2:$C$38</c:f>
              <c:numCache>
                <c:formatCode>General</c:formatCode>
                <c:ptCount val="37"/>
                <c:pt idx="0">
                  <c:v>66.490999089872204</c:v>
                </c:pt>
                <c:pt idx="1">
                  <c:v>69.6450809295292</c:v>
                </c:pt>
                <c:pt idx="2">
                  <c:v>68.533759987364206</c:v>
                </c:pt>
                <c:pt idx="3">
                  <c:v>71.708080172497404</c:v>
                </c:pt>
                <c:pt idx="4">
                  <c:v>70.826174657238099</c:v>
                </c:pt>
                <c:pt idx="5">
                  <c:v>71.199294131927999</c:v>
                </c:pt>
                <c:pt idx="6">
                  <c:v>70.105193855631597</c:v>
                </c:pt>
                <c:pt idx="7">
                  <c:v>66.625644690537499</c:v>
                </c:pt>
                <c:pt idx="8">
                  <c:v>70.048960143049598</c:v>
                </c:pt>
                <c:pt idx="9">
                  <c:v>71.083140482053395</c:v>
                </c:pt>
                <c:pt idx="10">
                  <c:v>66.257627365702803</c:v>
                </c:pt>
                <c:pt idx="11">
                  <c:v>66.661772289126304</c:v>
                </c:pt>
                <c:pt idx="12">
                  <c:v>66.0491421217951</c:v>
                </c:pt>
                <c:pt idx="13">
                  <c:v>68.665168015509394</c:v>
                </c:pt>
                <c:pt idx="14">
                  <c:v>79.678421371980704</c:v>
                </c:pt>
                <c:pt idx="15">
                  <c:v>72.567847815153101</c:v>
                </c:pt>
                <c:pt idx="16">
                  <c:v>71.229199736376302</c:v>
                </c:pt>
                <c:pt idx="17">
                  <c:v>68.841067375792804</c:v>
                </c:pt>
                <c:pt idx="18">
                  <c:v>69.640570776605998</c:v>
                </c:pt>
                <c:pt idx="19">
                  <c:v>71.343960076059702</c:v>
                </c:pt>
                <c:pt idx="20">
                  <c:v>67.302897098152499</c:v>
                </c:pt>
                <c:pt idx="21">
                  <c:v>68.991659791848306</c:v>
                </c:pt>
                <c:pt idx="22">
                  <c:v>66.812534673288795</c:v>
                </c:pt>
                <c:pt idx="23">
                  <c:v>66.711832334149307</c:v>
                </c:pt>
                <c:pt idx="24">
                  <c:v>74.974491723147295</c:v>
                </c:pt>
                <c:pt idx="25">
                  <c:v>61.220519487852002</c:v>
                </c:pt>
                <c:pt idx="26">
                  <c:v>64.673421696751504</c:v>
                </c:pt>
                <c:pt idx="27">
                  <c:v>66.937233929608695</c:v>
                </c:pt>
                <c:pt idx="28">
                  <c:v>64.673597267731296</c:v>
                </c:pt>
                <c:pt idx="29">
                  <c:v>77.579999999751806</c:v>
                </c:pt>
                <c:pt idx="30">
                  <c:v>75.912755538178502</c:v>
                </c:pt>
                <c:pt idx="31">
                  <c:v>80.660387343843794</c:v>
                </c:pt>
                <c:pt idx="32">
                  <c:v>74.753411635763499</c:v>
                </c:pt>
                <c:pt idx="33">
                  <c:v>75.802106275981103</c:v>
                </c:pt>
                <c:pt idx="34">
                  <c:v>77.605058710891598</c:v>
                </c:pt>
                <c:pt idx="35">
                  <c:v>78.276987407827093</c:v>
                </c:pt>
                <c:pt idx="36">
                  <c:v>81.739999999705603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6B-4E37-B03A-C7A045940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042496"/>
        <c:axId val="195862912"/>
      </c:lineChart>
      <c:catAx>
        <c:axId val="19404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62912"/>
        <c:crosses val="autoZero"/>
        <c:auto val="1"/>
        <c:lblAlgn val="ctr"/>
        <c:lblOffset val="100"/>
        <c:noMultiLvlLbl val="0"/>
      </c:catAx>
      <c:valAx>
        <c:axId val="195862912"/>
        <c:scaling>
          <c:orientation val="minMax"/>
          <c:max val="82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4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127399326549636"/>
          <c:y val="5.3910993045971821E-2"/>
          <c:w val="0.43722491249184781"/>
          <c:h val="0.11219689931583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C584A5-9498-48EB-BBE0-BD5CD023AE41}" type="doc">
      <dgm:prSet loTypeId="urn:microsoft.com/office/officeart/2005/8/layout/process4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B917DC9-08BA-4E57-ADEF-08795B3A4969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+mn-lt"/>
              <a:cs typeface="Segoe UI" pitchFamily="34" charset="0"/>
            </a:rPr>
            <a:t>Semi</a:t>
          </a:r>
          <a:r>
            <a:rPr lang="id-ID" sz="1600" b="1" dirty="0" smtClean="0">
              <a:latin typeface="+mn-lt"/>
              <a:cs typeface="Segoe UI" pitchFamily="34" charset="0"/>
            </a:rPr>
            <a:t>parametric </a:t>
          </a:r>
          <a:r>
            <a:rPr lang="en-US" sz="1600" b="1" dirty="0" smtClean="0">
              <a:latin typeface="+mn-lt"/>
              <a:cs typeface="Segoe UI" pitchFamily="34" charset="0"/>
            </a:rPr>
            <a:t>regression </a:t>
          </a:r>
          <a:r>
            <a:rPr lang="en-US" sz="1600" dirty="0" smtClean="0">
              <a:latin typeface="+mn-lt"/>
              <a:cs typeface="Segoe UI" pitchFamily="34" charset="0"/>
            </a:rPr>
            <a:t>is a model that combines parametric and nonparametric models</a:t>
          </a:r>
          <a:r>
            <a:rPr lang="id-ID" sz="1600" dirty="0" smtClean="0">
              <a:latin typeface="+mn-lt"/>
              <a:cs typeface="Segoe UI" pitchFamily="34" charset="0"/>
            </a:rPr>
            <a:t>.</a:t>
          </a:r>
          <a:r>
            <a:rPr lang="en-US" sz="1600" dirty="0" smtClean="0">
              <a:latin typeface="+mn-lt"/>
              <a:cs typeface="Segoe UI" pitchFamily="34" charset="0"/>
            </a:rPr>
            <a:t> </a:t>
          </a:r>
          <a:r>
            <a:rPr lang="id-ID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The use of two different components in semiparametric regression practically makes this model broader and developed rapidly in theoretical respect</a:t>
          </a:r>
          <a:r>
            <a:rPr lang="en-US" sz="1600" dirty="0" smtClean="0">
              <a:latin typeface="+mn-lt"/>
              <a:cs typeface="Segoe UI" pitchFamily="34" charset="0"/>
            </a:rPr>
            <a:t> </a:t>
          </a:r>
          <a:endParaRPr lang="en-US" sz="1600" dirty="0">
            <a:latin typeface="+mn-lt"/>
          </a:endParaRPr>
        </a:p>
      </dgm:t>
    </dgm:pt>
    <dgm:pt modelId="{3DB80262-0913-4EF4-8CC7-4157DAC8C0CA}" type="parTrans" cxnId="{DB822CE3-8764-40D3-919A-72CA9227B02B}">
      <dgm:prSet/>
      <dgm:spPr/>
      <dgm:t>
        <a:bodyPr/>
        <a:lstStyle/>
        <a:p>
          <a:endParaRPr lang="en-US"/>
        </a:p>
      </dgm:t>
    </dgm:pt>
    <dgm:pt modelId="{403588E7-5B1A-422B-9B46-A41EFDE7A8B9}" type="sibTrans" cxnId="{DB822CE3-8764-40D3-919A-72CA9227B02B}">
      <dgm:prSet/>
      <dgm:spPr/>
      <dgm:t>
        <a:bodyPr/>
        <a:lstStyle/>
        <a:p>
          <a:endParaRPr lang="en-US"/>
        </a:p>
      </dgm:t>
    </dgm:pt>
    <dgm:pt modelId="{004BDCE2-AC58-445C-8104-333AABD62478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id-ID" sz="1700" b="0" dirty="0" smtClean="0">
              <a:latin typeface="+mn-lt"/>
              <a:cs typeface="Segoe UI" pitchFamily="34" charset="0"/>
            </a:rPr>
            <a:t>T</a:t>
          </a:r>
          <a:r>
            <a:rPr lang="en-GB" sz="1700" b="0" dirty="0" smtClean="0">
              <a:latin typeface="+mn-lt"/>
              <a:cs typeface="Segoe UI" pitchFamily="34" charset="0"/>
            </a:rPr>
            <a:t>he objective of this research is </a:t>
          </a:r>
          <a:r>
            <a:rPr lang="en-US" sz="1700" b="1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to obtain an estimator of </a:t>
          </a:r>
          <a:r>
            <a:rPr lang="id-ID" sz="1700" b="1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multivariable semiparametric regression curve using mixed </a:t>
          </a:r>
          <a:r>
            <a:rPr lang="en-US" sz="1700" b="1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truncated</a:t>
          </a:r>
          <a:r>
            <a:rPr lang="id-ID" sz="1700" b="1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spline</a:t>
          </a:r>
          <a:r>
            <a:rPr lang="en-US" sz="1700" b="1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and </a:t>
          </a:r>
          <a:r>
            <a:rPr lang="id-ID" sz="1700" b="1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fourier series </a:t>
          </a:r>
          <a:r>
            <a:rPr lang="id-ID" sz="1700" b="1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model</a:t>
          </a:r>
          <a:endParaRPr lang="en-US" sz="1700" b="1" dirty="0" smtClean="0">
            <a:solidFill>
              <a:srgbClr val="C00000"/>
            </a:solidFill>
            <a:latin typeface="+mn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>
            <a:spcAft>
              <a:spcPts val="0"/>
            </a:spcAft>
          </a:pPr>
          <a:r>
            <a:rPr lang="id-ID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and </a:t>
          </a:r>
          <a:r>
            <a:rPr lang="en-US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applying the data of </a:t>
          </a:r>
          <a:r>
            <a:rPr lang="en-US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the 2018 </a:t>
          </a:r>
          <a:r>
            <a:rPr lang="id-ID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H</a:t>
          </a:r>
          <a:r>
            <a:rPr lang="en-US" sz="1700" b="0" dirty="0" err="1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uman</a:t>
          </a:r>
          <a:r>
            <a:rPr lang="en-US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id-ID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D</a:t>
          </a:r>
          <a:r>
            <a:rPr lang="en-US" sz="1700" b="0" dirty="0" err="1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evelopment</a:t>
          </a:r>
          <a:r>
            <a:rPr lang="en-US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id-ID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</a:t>
          </a:r>
          <a:r>
            <a:rPr lang="en-US" sz="1700" b="0" dirty="0" err="1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ndex</a:t>
          </a:r>
          <a:r>
            <a:rPr lang="en-US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(HDI) </a:t>
          </a:r>
          <a:r>
            <a:rPr lang="en-US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in </a:t>
          </a:r>
          <a:r>
            <a:rPr lang="id-ID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East </a:t>
          </a:r>
          <a:r>
            <a:rPr lang="en-US" sz="1700" b="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Java. </a:t>
          </a:r>
          <a:endParaRPr lang="en-US" sz="1700" dirty="0">
            <a:latin typeface="+mn-lt"/>
          </a:endParaRPr>
        </a:p>
      </dgm:t>
    </dgm:pt>
    <dgm:pt modelId="{86D37964-51FB-4D83-A2A3-BFAFF137D7FE}" type="parTrans" cxnId="{72B11B32-8FA7-4834-9A5F-B5D0311F7C8F}">
      <dgm:prSet/>
      <dgm:spPr/>
      <dgm:t>
        <a:bodyPr/>
        <a:lstStyle/>
        <a:p>
          <a:endParaRPr lang="en-US"/>
        </a:p>
      </dgm:t>
    </dgm:pt>
    <dgm:pt modelId="{BB1121B6-75D7-4612-B19A-3593CC554405}" type="sibTrans" cxnId="{72B11B32-8FA7-4834-9A5F-B5D0311F7C8F}">
      <dgm:prSet/>
      <dgm:spPr/>
      <dgm:t>
        <a:bodyPr/>
        <a:lstStyle/>
        <a:p>
          <a:endParaRPr lang="en-US"/>
        </a:p>
      </dgm:t>
    </dgm:pt>
    <dgm:pt modelId="{1130C3AA-8145-4303-8F7A-C4489AC22B14}">
      <dgm:prSet phldrT="[Text]" custT="1"/>
      <dgm:spPr/>
      <dgm:t>
        <a:bodyPr/>
        <a:lstStyle/>
        <a:p>
          <a:pPr marL="119063" indent="0" algn="l">
            <a:spcAft>
              <a:spcPts val="0"/>
            </a:spcAft>
          </a:pPr>
          <a:r>
            <a:rPr lang="id-ID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Truncated spline -- data changing 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patterns at certain sub</a:t>
          </a:r>
          <a:r>
            <a:rPr lang="id-ID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-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intervals</a:t>
          </a:r>
        </a:p>
        <a:p>
          <a:pPr marL="119063" indent="0" algn="l">
            <a:spcAft>
              <a:spcPts val="0"/>
            </a:spcAft>
          </a:pPr>
          <a:r>
            <a:rPr lang="id-ID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F</a:t>
          </a:r>
          <a:r>
            <a:rPr lang="id-ID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ourier series 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-- data are smooth &amp; </a:t>
          </a:r>
          <a:r>
            <a:rPr lang="id-ID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fol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low the pattern repeated at certain interval</a:t>
          </a:r>
          <a:r>
            <a:rPr lang="id-ID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s.</a:t>
          </a:r>
          <a:endParaRPr lang="en-US" sz="1600" dirty="0" smtClean="0">
            <a:latin typeface="+mn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 marL="284163" indent="-165100" algn="l">
            <a:spcAft>
              <a:spcPts val="0"/>
            </a:spcAft>
          </a:pPr>
          <a:r>
            <a:rPr lang="id-ID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In </a:t>
          </a:r>
          <a:r>
            <a:rPr lang="id-ID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multivariable 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nonparametric regression - possible to use different estimators for each predictor </a:t>
          </a:r>
          <a:r>
            <a:rPr lang="en-US" sz="16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  <a:sym typeface="Wingdings" panose="05000000000000000000" pitchFamily="2" charset="2"/>
            </a:rPr>
            <a:t> </a:t>
          </a:r>
          <a:r>
            <a:rPr lang="id-ID" sz="1600" b="1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mixed or combined truncated spline and fourier series estimators</a:t>
          </a:r>
          <a:endParaRPr lang="en-US" sz="1600" dirty="0">
            <a:latin typeface="+mn-lt"/>
          </a:endParaRPr>
        </a:p>
      </dgm:t>
    </dgm:pt>
    <dgm:pt modelId="{7DE55592-A631-42CA-B858-6B9A252AA41D}" type="sibTrans" cxnId="{2311F6E1-26E3-4CC8-8083-0A7720E71081}">
      <dgm:prSet/>
      <dgm:spPr/>
      <dgm:t>
        <a:bodyPr/>
        <a:lstStyle/>
        <a:p>
          <a:endParaRPr lang="en-US"/>
        </a:p>
      </dgm:t>
    </dgm:pt>
    <dgm:pt modelId="{9D2A5B05-8A9E-4E79-A8FF-4CC348916CD3}" type="parTrans" cxnId="{2311F6E1-26E3-4CC8-8083-0A7720E71081}">
      <dgm:prSet/>
      <dgm:spPr/>
      <dgm:t>
        <a:bodyPr/>
        <a:lstStyle/>
        <a:p>
          <a:endParaRPr lang="en-US"/>
        </a:p>
      </dgm:t>
    </dgm:pt>
    <dgm:pt modelId="{BE084423-27C7-46A5-B0EE-506523C43966}" type="pres">
      <dgm:prSet presAssocID="{0AC584A5-9498-48EB-BBE0-BD5CD023AE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C1EEAE-1428-4DEF-BD86-3780A399981E}" type="pres">
      <dgm:prSet presAssocID="{004BDCE2-AC58-445C-8104-333AABD62478}" presName="boxAndChildren" presStyleCnt="0"/>
      <dgm:spPr/>
      <dgm:t>
        <a:bodyPr/>
        <a:lstStyle/>
        <a:p>
          <a:endParaRPr lang="en-US"/>
        </a:p>
      </dgm:t>
    </dgm:pt>
    <dgm:pt modelId="{BA270B77-6C87-4276-845F-6E1C7DF6FBA1}" type="pres">
      <dgm:prSet presAssocID="{004BDCE2-AC58-445C-8104-333AABD62478}" presName="parentTextBox" presStyleLbl="node1" presStyleIdx="0" presStyleCnt="3" custScaleY="83467" custLinFactNeighborX="-58" custLinFactNeighborY="4677"/>
      <dgm:spPr/>
      <dgm:t>
        <a:bodyPr/>
        <a:lstStyle/>
        <a:p>
          <a:endParaRPr lang="en-US"/>
        </a:p>
      </dgm:t>
    </dgm:pt>
    <dgm:pt modelId="{52B50136-2B19-43A1-963E-C840EBB94FB1}" type="pres">
      <dgm:prSet presAssocID="{7DE55592-A631-42CA-B858-6B9A252AA41D}" presName="sp" presStyleCnt="0"/>
      <dgm:spPr/>
      <dgm:t>
        <a:bodyPr/>
        <a:lstStyle/>
        <a:p>
          <a:endParaRPr lang="en-US"/>
        </a:p>
      </dgm:t>
    </dgm:pt>
    <dgm:pt modelId="{61287D74-841C-4513-A6D4-809A830C8667}" type="pres">
      <dgm:prSet presAssocID="{1130C3AA-8145-4303-8F7A-C4489AC22B14}" presName="arrowAndChildren" presStyleCnt="0"/>
      <dgm:spPr/>
      <dgm:t>
        <a:bodyPr/>
        <a:lstStyle/>
        <a:p>
          <a:endParaRPr lang="en-US"/>
        </a:p>
      </dgm:t>
    </dgm:pt>
    <dgm:pt modelId="{FB76C56D-B0B0-493C-B9E7-3BA9D13CBAA5}" type="pres">
      <dgm:prSet presAssocID="{1130C3AA-8145-4303-8F7A-C4489AC22B14}" presName="parentTextArrow" presStyleLbl="node1" presStyleIdx="1" presStyleCnt="3" custScaleY="112017" custLinFactNeighborX="-5410" custLinFactNeighborY="564"/>
      <dgm:spPr/>
      <dgm:t>
        <a:bodyPr/>
        <a:lstStyle/>
        <a:p>
          <a:endParaRPr lang="en-US"/>
        </a:p>
      </dgm:t>
    </dgm:pt>
    <dgm:pt modelId="{9C327998-C464-478C-ADB2-6A55186045C6}" type="pres">
      <dgm:prSet presAssocID="{403588E7-5B1A-422B-9B46-A41EFDE7A8B9}" presName="sp" presStyleCnt="0"/>
      <dgm:spPr/>
      <dgm:t>
        <a:bodyPr/>
        <a:lstStyle/>
        <a:p>
          <a:endParaRPr lang="en-US"/>
        </a:p>
      </dgm:t>
    </dgm:pt>
    <dgm:pt modelId="{CDB2F27F-D77A-4760-B53B-94CF3E0A5600}" type="pres">
      <dgm:prSet presAssocID="{0B917DC9-08BA-4E57-ADEF-08795B3A4969}" presName="arrowAndChildren" presStyleCnt="0"/>
      <dgm:spPr/>
      <dgm:t>
        <a:bodyPr/>
        <a:lstStyle/>
        <a:p>
          <a:endParaRPr lang="en-US"/>
        </a:p>
      </dgm:t>
    </dgm:pt>
    <dgm:pt modelId="{6CD94578-229B-4E19-A7E5-F3E21DE1E0F8}" type="pres">
      <dgm:prSet presAssocID="{0B917DC9-08BA-4E57-ADEF-08795B3A4969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19CFD749-EFF2-403F-9B99-B4A4D24BB436}" type="presOf" srcId="{0AC584A5-9498-48EB-BBE0-BD5CD023AE41}" destId="{BE084423-27C7-46A5-B0EE-506523C43966}" srcOrd="0" destOrd="0" presId="urn:microsoft.com/office/officeart/2005/8/layout/process4"/>
    <dgm:cxn modelId="{2311F6E1-26E3-4CC8-8083-0A7720E71081}" srcId="{0AC584A5-9498-48EB-BBE0-BD5CD023AE41}" destId="{1130C3AA-8145-4303-8F7A-C4489AC22B14}" srcOrd="1" destOrd="0" parTransId="{9D2A5B05-8A9E-4E79-A8FF-4CC348916CD3}" sibTransId="{7DE55592-A631-42CA-B858-6B9A252AA41D}"/>
    <dgm:cxn modelId="{72B11B32-8FA7-4834-9A5F-B5D0311F7C8F}" srcId="{0AC584A5-9498-48EB-BBE0-BD5CD023AE41}" destId="{004BDCE2-AC58-445C-8104-333AABD62478}" srcOrd="2" destOrd="0" parTransId="{86D37964-51FB-4D83-A2A3-BFAFF137D7FE}" sibTransId="{BB1121B6-75D7-4612-B19A-3593CC554405}"/>
    <dgm:cxn modelId="{67A61F0E-2592-4A40-9550-AC07A90513C4}" type="presOf" srcId="{1130C3AA-8145-4303-8F7A-C4489AC22B14}" destId="{FB76C56D-B0B0-493C-B9E7-3BA9D13CBAA5}" srcOrd="0" destOrd="0" presId="urn:microsoft.com/office/officeart/2005/8/layout/process4"/>
    <dgm:cxn modelId="{DB822CE3-8764-40D3-919A-72CA9227B02B}" srcId="{0AC584A5-9498-48EB-BBE0-BD5CD023AE41}" destId="{0B917DC9-08BA-4E57-ADEF-08795B3A4969}" srcOrd="0" destOrd="0" parTransId="{3DB80262-0913-4EF4-8CC7-4157DAC8C0CA}" sibTransId="{403588E7-5B1A-422B-9B46-A41EFDE7A8B9}"/>
    <dgm:cxn modelId="{D7EFD8D5-B4DD-4E52-82DC-976D4AA6D533}" type="presOf" srcId="{004BDCE2-AC58-445C-8104-333AABD62478}" destId="{BA270B77-6C87-4276-845F-6E1C7DF6FBA1}" srcOrd="0" destOrd="0" presId="urn:microsoft.com/office/officeart/2005/8/layout/process4"/>
    <dgm:cxn modelId="{FC3DE6E0-232D-4BEF-9703-494E6B2A7733}" type="presOf" srcId="{0B917DC9-08BA-4E57-ADEF-08795B3A4969}" destId="{6CD94578-229B-4E19-A7E5-F3E21DE1E0F8}" srcOrd="0" destOrd="0" presId="urn:microsoft.com/office/officeart/2005/8/layout/process4"/>
    <dgm:cxn modelId="{BE745608-CAA5-4806-9AAC-A558CBF96E2F}" type="presParOf" srcId="{BE084423-27C7-46A5-B0EE-506523C43966}" destId="{BCC1EEAE-1428-4DEF-BD86-3780A399981E}" srcOrd="0" destOrd="0" presId="urn:microsoft.com/office/officeart/2005/8/layout/process4"/>
    <dgm:cxn modelId="{76A6EB00-829E-4168-98B3-56E213329BC9}" type="presParOf" srcId="{BCC1EEAE-1428-4DEF-BD86-3780A399981E}" destId="{BA270B77-6C87-4276-845F-6E1C7DF6FBA1}" srcOrd="0" destOrd="0" presId="urn:microsoft.com/office/officeart/2005/8/layout/process4"/>
    <dgm:cxn modelId="{F680DFBC-F041-426A-9886-657E529FCCB9}" type="presParOf" srcId="{BE084423-27C7-46A5-B0EE-506523C43966}" destId="{52B50136-2B19-43A1-963E-C840EBB94FB1}" srcOrd="1" destOrd="0" presId="urn:microsoft.com/office/officeart/2005/8/layout/process4"/>
    <dgm:cxn modelId="{48FDDF1A-50CB-4677-8DA9-4FE201F42421}" type="presParOf" srcId="{BE084423-27C7-46A5-B0EE-506523C43966}" destId="{61287D74-841C-4513-A6D4-809A830C8667}" srcOrd="2" destOrd="0" presId="urn:microsoft.com/office/officeart/2005/8/layout/process4"/>
    <dgm:cxn modelId="{2797E04F-C8DC-4738-8957-816E1E9F4978}" type="presParOf" srcId="{61287D74-841C-4513-A6D4-809A830C8667}" destId="{FB76C56D-B0B0-493C-B9E7-3BA9D13CBAA5}" srcOrd="0" destOrd="0" presId="urn:microsoft.com/office/officeart/2005/8/layout/process4"/>
    <dgm:cxn modelId="{833F8212-5AD5-4567-A599-A4DAA2E00E18}" type="presParOf" srcId="{BE084423-27C7-46A5-B0EE-506523C43966}" destId="{9C327998-C464-478C-ADB2-6A55186045C6}" srcOrd="3" destOrd="0" presId="urn:microsoft.com/office/officeart/2005/8/layout/process4"/>
    <dgm:cxn modelId="{E6AF43EC-18C9-4E4F-9DC7-1BBA5C2B7908}" type="presParOf" srcId="{BE084423-27C7-46A5-B0EE-506523C43966}" destId="{CDB2F27F-D77A-4760-B53B-94CF3E0A5600}" srcOrd="4" destOrd="0" presId="urn:microsoft.com/office/officeart/2005/8/layout/process4"/>
    <dgm:cxn modelId="{F4DECE1B-B191-4264-8364-2403FA6DECAE}" type="presParOf" srcId="{CDB2F27F-D77A-4760-B53B-94CF3E0A5600}" destId="{6CD94578-229B-4E19-A7E5-F3E21DE1E0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6F97FC-1A34-443E-8AEC-4B44DB52C7BF}" type="doc">
      <dgm:prSet loTypeId="urn:microsoft.com/office/officeart/2008/layout/HexagonCluster" loCatId="relationship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86B83BD-E290-414D-B5D9-BD5B1D956BC9}">
      <dgm:prSet phldrT="[Text]" custT="1"/>
      <dgm:spPr/>
      <dgm:t>
        <a:bodyPr anchor="ctr"/>
        <a:lstStyle/>
        <a:p>
          <a:pPr algn="ctr">
            <a:spcAft>
              <a:spcPts val="0"/>
            </a:spcAft>
          </a:pPr>
          <a:r>
            <a:rPr lang="en-US" sz="12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en-US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Measure </a:t>
          </a:r>
          <a:r>
            <a:rPr lang="id-ID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important</a:t>
          </a:r>
          <a:r>
            <a:rPr lang="en-US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aspect</a:t>
          </a:r>
          <a:r>
            <a:rPr lang="id-ID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s</a:t>
          </a:r>
          <a:r>
            <a:rPr lang="en-US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related to the degree </a:t>
          </a:r>
          <a:r>
            <a:rPr lang="id-ID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in basic </a:t>
          </a:r>
          <a:r>
            <a:rPr lang="en-US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3</a:t>
          </a:r>
          <a:r>
            <a:rPr lang="id-ID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dimensions of human dev</a:t>
          </a:r>
          <a:r>
            <a:rPr lang="en-US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.</a:t>
          </a:r>
        </a:p>
        <a:p>
          <a:pPr algn="ctr">
            <a:spcAft>
              <a:spcPts val="0"/>
            </a:spcAft>
          </a:pPr>
          <a:r>
            <a:rPr lang="en-US" sz="12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rPr>
            <a:t>› </a:t>
          </a:r>
          <a:r>
            <a:rPr lang="en-US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Determining component of</a:t>
          </a:r>
          <a:r>
            <a:rPr lang="id-ID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the </a:t>
          </a:r>
          <a:r>
            <a:rPr lang="en-US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General Allocation Fund (DAU) of regencies</a:t>
          </a:r>
          <a:r>
            <a:rPr lang="id-ID" sz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/cities</a:t>
          </a:r>
          <a:endParaRPr lang="en-US" sz="1200" dirty="0" smtClean="0">
            <a:solidFill>
              <a:schemeClr val="accent1"/>
            </a:solidFill>
            <a:latin typeface="+mn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 algn="ctr">
            <a:spcAft>
              <a:spcPts val="0"/>
            </a:spcAft>
          </a:pPr>
          <a:endParaRPr lang="en-US" sz="800" b="1" dirty="0" smtClean="0">
            <a:latin typeface="+mn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 algn="ctr">
            <a:spcAft>
              <a:spcPts val="0"/>
            </a:spcAft>
          </a:pPr>
          <a:r>
            <a:rPr lang="en-US" sz="1400" b="1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# Human Development Index (HDI)?</a:t>
          </a:r>
          <a:endParaRPr lang="en-US" sz="1200" dirty="0">
            <a:solidFill>
              <a:srgbClr val="C00000"/>
            </a:solidFill>
            <a:latin typeface="+mn-lt"/>
          </a:endParaRPr>
        </a:p>
      </dgm:t>
    </dgm:pt>
    <dgm:pt modelId="{FC67CA82-C342-4652-BAC1-2A87C5319985}" type="parTrans" cxnId="{38337C04-360F-48DC-976C-99673C9FA1E3}">
      <dgm:prSet/>
      <dgm:spPr/>
      <dgm:t>
        <a:bodyPr/>
        <a:lstStyle/>
        <a:p>
          <a:endParaRPr lang="en-US"/>
        </a:p>
      </dgm:t>
    </dgm:pt>
    <dgm:pt modelId="{8ACB1974-89D6-428D-BA5E-E6A11129E4B9}" type="sibTrans" cxnId="{38337C04-360F-48DC-976C-99673C9FA1E3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664" r="1562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F4F13DD8-1C4A-420A-867C-AC5E1986EAF5}">
      <dgm:prSet phldrT="[Text]" custT="1"/>
      <dgm:spPr/>
      <dgm:t>
        <a:bodyPr anchor="ctr"/>
        <a:lstStyle/>
        <a:p>
          <a:pPr algn="ctr"/>
          <a:r>
            <a:rPr lang="en-US" sz="12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200" dirty="0" smtClean="0"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en-US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O</a:t>
          </a:r>
          <a:r>
            <a:rPr lang="id-ID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ne of the largest provinces</a:t>
          </a:r>
          <a:r>
            <a:rPr lang="en-US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 &amp; </a:t>
          </a:r>
          <a:r>
            <a:rPr lang="id-ID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population </a:t>
          </a:r>
          <a:r>
            <a:rPr lang="en-US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(&gt;</a:t>
          </a:r>
          <a:r>
            <a:rPr lang="id-ID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39.5 million</a:t>
          </a:r>
          <a:r>
            <a:rPr lang="en-US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)</a:t>
          </a:r>
        </a:p>
        <a:p>
          <a:pPr marL="0" indent="0" algn="ctr"/>
          <a:r>
            <a:rPr lang="en-US" sz="12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 Annual index of East Java’s HDI: the lowest achievement in Java island ; </a:t>
          </a:r>
          <a:r>
            <a:rPr lang="id-ID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lower than </a:t>
          </a:r>
          <a:r>
            <a:rPr lang="en-US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Indonesia’s </a:t>
          </a:r>
          <a:r>
            <a:rPr lang="id-ID" sz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HDI</a:t>
          </a:r>
          <a:endParaRPr lang="en-US" sz="1200" dirty="0" smtClean="0">
            <a:solidFill>
              <a:schemeClr val="accent1"/>
            </a:solidFill>
            <a:latin typeface="+mj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 marL="0" indent="0" algn="ctr"/>
          <a:r>
            <a:rPr lang="en-US" sz="1400" b="1" dirty="0" smtClean="0">
              <a:solidFill>
                <a:srgbClr val="C00000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# East Java’s HDI?</a:t>
          </a:r>
          <a:endParaRPr lang="en-US" sz="1400" dirty="0">
            <a:solidFill>
              <a:srgbClr val="C00000"/>
            </a:solidFill>
            <a:latin typeface="+mj-lt"/>
          </a:endParaRPr>
        </a:p>
      </dgm:t>
    </dgm:pt>
    <dgm:pt modelId="{5AFB7C46-DCEF-4BC1-8458-EFA3F0E240EB}" type="parTrans" cxnId="{649B8168-EA53-4296-A3B2-23216FB5EBA1}">
      <dgm:prSet/>
      <dgm:spPr/>
      <dgm:t>
        <a:bodyPr/>
        <a:lstStyle/>
        <a:p>
          <a:endParaRPr lang="en-US"/>
        </a:p>
      </dgm:t>
    </dgm:pt>
    <dgm:pt modelId="{7EF741C8-BD81-4528-9852-C9D0A3C4C73B}" type="sibTrans" cxnId="{649B8168-EA53-4296-A3B2-23216FB5EBA1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2" t="3013" r="5981" b="6591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502FAE9C-B89E-49B8-9B9C-E8B047A97A07}">
      <dgm:prSet custT="1"/>
      <dgm:spPr/>
      <dgm:t>
        <a:bodyPr/>
        <a:lstStyle/>
        <a:p>
          <a:r>
            <a:rPr lang="en-US" sz="1400" b="0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F</a:t>
          </a:r>
          <a:r>
            <a:rPr lang="id-ID" sz="1400" b="0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urther studies on </a:t>
          </a:r>
          <a:r>
            <a:rPr lang="id-ID" sz="1400" b="1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East Java’s HDI becomes important</a:t>
          </a:r>
          <a:r>
            <a:rPr lang="id-ID" sz="1400" b="0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as the basis of government evaluation in formulating policies to </a:t>
          </a:r>
          <a:r>
            <a:rPr lang="id-ID" sz="1400" b="1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improve the quality of human resources</a:t>
          </a:r>
          <a:endParaRPr lang="en-US" sz="1400" b="1" dirty="0">
            <a:solidFill>
              <a:schemeClr val="tx2"/>
            </a:solidFill>
            <a:latin typeface="+mn-lt"/>
          </a:endParaRPr>
        </a:p>
      </dgm:t>
    </dgm:pt>
    <dgm:pt modelId="{F14FABB2-96DB-4D85-AF1B-E546C3C6E964}" type="parTrans" cxnId="{A6E7BF18-D2CE-4C2A-BD78-F4394CF3C525}">
      <dgm:prSet/>
      <dgm:spPr/>
      <dgm:t>
        <a:bodyPr/>
        <a:lstStyle/>
        <a:p>
          <a:endParaRPr lang="en-US"/>
        </a:p>
      </dgm:t>
    </dgm:pt>
    <dgm:pt modelId="{8A1B7332-1FDF-410D-A379-95986A204E93}" type="sibTrans" cxnId="{A6E7BF18-D2CE-4C2A-BD78-F4394CF3C525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70" t="10309" r="-3118" b="5653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65297EF2-9D3E-4179-99B7-08D5DE4E47F9}" type="pres">
      <dgm:prSet presAssocID="{1F6F97FC-1A34-443E-8AEC-4B44DB52C7B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1F2F2DD2-444E-4869-8886-013C065CCF0F}" type="pres">
      <dgm:prSet presAssocID="{286B83BD-E290-414D-B5D9-BD5B1D956BC9}" presName="text1" presStyleCnt="0"/>
      <dgm:spPr/>
    </dgm:pt>
    <dgm:pt modelId="{A54DEB32-448E-448D-9994-138206238F1C}" type="pres">
      <dgm:prSet presAssocID="{286B83BD-E290-414D-B5D9-BD5B1D956BC9}" presName="textRepeatNode" presStyleLbl="alignNode1" presStyleIdx="0" presStyleCnt="3" custScaleX="104784" custScaleY="98310" custLinFactNeighborX="0" custLinFactNeighborY="-14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2DAFC-576B-425A-AB81-4FD8B6D98C00}" type="pres">
      <dgm:prSet presAssocID="{286B83BD-E290-414D-B5D9-BD5B1D956BC9}" presName="textaccent1" presStyleCnt="0"/>
      <dgm:spPr/>
    </dgm:pt>
    <dgm:pt modelId="{FC6A11B3-CD65-484F-BC79-24D3E8DF7962}" type="pres">
      <dgm:prSet presAssocID="{286B83BD-E290-414D-B5D9-BD5B1D956BC9}" presName="accentRepeatNode" presStyleLbl="solidAlignAcc1" presStyleIdx="0" presStyleCnt="6"/>
      <dgm:spPr/>
    </dgm:pt>
    <dgm:pt modelId="{68BEB0F3-71FF-43B1-926A-3447887932E5}" type="pres">
      <dgm:prSet presAssocID="{8ACB1974-89D6-428D-BA5E-E6A11129E4B9}" presName="image1" presStyleCnt="0"/>
      <dgm:spPr/>
    </dgm:pt>
    <dgm:pt modelId="{B16E2612-47CA-4FD5-B9AB-DF486AD18350}" type="pres">
      <dgm:prSet presAssocID="{8ACB1974-89D6-428D-BA5E-E6A11129E4B9}" presName="imageRepeatNode" presStyleLbl="alignAcc1" presStyleIdx="0" presStyleCnt="3" custLinFactNeighborX="4740" custLinFactNeighborY="-7113"/>
      <dgm:spPr/>
      <dgm:t>
        <a:bodyPr/>
        <a:lstStyle/>
        <a:p>
          <a:endParaRPr lang="en-US"/>
        </a:p>
      </dgm:t>
    </dgm:pt>
    <dgm:pt modelId="{5774F1C2-6108-4950-8A13-6688242EEC01}" type="pres">
      <dgm:prSet presAssocID="{8ACB1974-89D6-428D-BA5E-E6A11129E4B9}" presName="imageaccent1" presStyleCnt="0"/>
      <dgm:spPr/>
    </dgm:pt>
    <dgm:pt modelId="{3ED58F9A-61F7-46AC-A2E8-6FE18ED41C24}" type="pres">
      <dgm:prSet presAssocID="{8ACB1974-89D6-428D-BA5E-E6A11129E4B9}" presName="accentRepeatNode" presStyleLbl="solidAlignAcc1" presStyleIdx="1" presStyleCnt="6"/>
      <dgm:spPr/>
    </dgm:pt>
    <dgm:pt modelId="{D414B649-2249-40CC-AE6E-872BEB3B3F56}" type="pres">
      <dgm:prSet presAssocID="{F4F13DD8-1C4A-420A-867C-AC5E1986EAF5}" presName="text2" presStyleCnt="0"/>
      <dgm:spPr/>
    </dgm:pt>
    <dgm:pt modelId="{900B9CA3-6DC6-43BD-A6C0-6F82B77B5F00}" type="pres">
      <dgm:prSet presAssocID="{F4F13DD8-1C4A-420A-867C-AC5E1986EAF5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8366C-72D2-4758-830C-DFF3D3BCB96F}" type="pres">
      <dgm:prSet presAssocID="{F4F13DD8-1C4A-420A-867C-AC5E1986EAF5}" presName="textaccent2" presStyleCnt="0"/>
      <dgm:spPr/>
    </dgm:pt>
    <dgm:pt modelId="{230691BB-5A00-4976-98AF-B9731D4941DD}" type="pres">
      <dgm:prSet presAssocID="{F4F13DD8-1C4A-420A-867C-AC5E1986EAF5}" presName="accentRepeatNode" presStyleLbl="solidAlignAcc1" presStyleIdx="2" presStyleCnt="6"/>
      <dgm:spPr/>
    </dgm:pt>
    <dgm:pt modelId="{6EC364C3-CC4B-4973-8263-42EA0097F4C6}" type="pres">
      <dgm:prSet presAssocID="{7EF741C8-BD81-4528-9852-C9D0A3C4C73B}" presName="image2" presStyleCnt="0"/>
      <dgm:spPr/>
    </dgm:pt>
    <dgm:pt modelId="{153D17A9-AE38-4177-93CD-8157DB97D510}" type="pres">
      <dgm:prSet presAssocID="{7EF741C8-BD81-4528-9852-C9D0A3C4C73B}" presName="imageRepeatNode" presStyleLbl="alignAcc1" presStyleIdx="1" presStyleCnt="3" custLinFactNeighborX="-3052" custLinFactNeighborY="-3574"/>
      <dgm:spPr/>
      <dgm:t>
        <a:bodyPr/>
        <a:lstStyle/>
        <a:p>
          <a:endParaRPr lang="en-US"/>
        </a:p>
      </dgm:t>
    </dgm:pt>
    <dgm:pt modelId="{52D5658A-540A-4C5C-A34D-6B8B0AA70708}" type="pres">
      <dgm:prSet presAssocID="{7EF741C8-BD81-4528-9852-C9D0A3C4C73B}" presName="imageaccent2" presStyleCnt="0"/>
      <dgm:spPr/>
    </dgm:pt>
    <dgm:pt modelId="{39BEB744-5586-4C29-BB68-EB0992280186}" type="pres">
      <dgm:prSet presAssocID="{7EF741C8-BD81-4528-9852-C9D0A3C4C73B}" presName="accentRepeatNode" presStyleLbl="solidAlignAcc1" presStyleIdx="3" presStyleCnt="6"/>
      <dgm:spPr/>
    </dgm:pt>
    <dgm:pt modelId="{9775000B-3DDF-40A5-B277-A6293CE20BF1}" type="pres">
      <dgm:prSet presAssocID="{502FAE9C-B89E-49B8-9B9C-E8B047A97A07}" presName="text3" presStyleCnt="0"/>
      <dgm:spPr/>
    </dgm:pt>
    <dgm:pt modelId="{9AED1194-922F-4DF5-8DB1-2C438D6BCD8D}" type="pres">
      <dgm:prSet presAssocID="{502FAE9C-B89E-49B8-9B9C-E8B047A97A07}" presName="textRepeatNode" presStyleLbl="alignNode1" presStyleIdx="2" presStyleCnt="3" custLinFactNeighborX="36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58C51-095E-47DA-BAE3-488DD55F4DE3}" type="pres">
      <dgm:prSet presAssocID="{502FAE9C-B89E-49B8-9B9C-E8B047A97A07}" presName="textaccent3" presStyleCnt="0"/>
      <dgm:spPr/>
    </dgm:pt>
    <dgm:pt modelId="{1181F08F-4C8F-4C4E-962E-7CAC58D5B4E3}" type="pres">
      <dgm:prSet presAssocID="{502FAE9C-B89E-49B8-9B9C-E8B047A97A07}" presName="accentRepeatNode" presStyleLbl="solidAlignAcc1" presStyleIdx="4" presStyleCnt="6"/>
      <dgm:spPr/>
    </dgm:pt>
    <dgm:pt modelId="{C79293E0-BAFA-4650-933E-7957B1E1BF36}" type="pres">
      <dgm:prSet presAssocID="{8A1B7332-1FDF-410D-A379-95986A204E93}" presName="image3" presStyleCnt="0"/>
      <dgm:spPr/>
    </dgm:pt>
    <dgm:pt modelId="{367EDD9A-DA1E-4F98-B0EB-70B2717323B8}" type="pres">
      <dgm:prSet presAssocID="{8A1B7332-1FDF-410D-A379-95986A204E93}" presName="imageRepeatNode" presStyleLbl="alignAcc1" presStyleIdx="2" presStyleCnt="3" custScaleX="87502" custScaleY="86052" custLinFactNeighborX="-3944" custLinFactNeighborY="9188"/>
      <dgm:spPr/>
      <dgm:t>
        <a:bodyPr/>
        <a:lstStyle/>
        <a:p>
          <a:endParaRPr lang="en-US"/>
        </a:p>
      </dgm:t>
    </dgm:pt>
    <dgm:pt modelId="{60B2995B-6F96-4EEB-AE31-F0B421E856A3}" type="pres">
      <dgm:prSet presAssocID="{8A1B7332-1FDF-410D-A379-95986A204E93}" presName="imageaccent3" presStyleCnt="0"/>
      <dgm:spPr/>
    </dgm:pt>
    <dgm:pt modelId="{4AFFFB70-BF4F-4107-B641-0349D0443678}" type="pres">
      <dgm:prSet presAssocID="{8A1B7332-1FDF-410D-A379-95986A204E93}" presName="accentRepeatNode" presStyleLbl="solidAlignAcc1" presStyleIdx="5" presStyleCnt="6"/>
      <dgm:spPr/>
    </dgm:pt>
  </dgm:ptLst>
  <dgm:cxnLst>
    <dgm:cxn modelId="{649B8168-EA53-4296-A3B2-23216FB5EBA1}" srcId="{1F6F97FC-1A34-443E-8AEC-4B44DB52C7BF}" destId="{F4F13DD8-1C4A-420A-867C-AC5E1986EAF5}" srcOrd="1" destOrd="0" parTransId="{5AFB7C46-DCEF-4BC1-8458-EFA3F0E240EB}" sibTransId="{7EF741C8-BD81-4528-9852-C9D0A3C4C73B}"/>
    <dgm:cxn modelId="{A6E7BF18-D2CE-4C2A-BD78-F4394CF3C525}" srcId="{1F6F97FC-1A34-443E-8AEC-4B44DB52C7BF}" destId="{502FAE9C-B89E-49B8-9B9C-E8B047A97A07}" srcOrd="2" destOrd="0" parTransId="{F14FABB2-96DB-4D85-AF1B-E546C3C6E964}" sibTransId="{8A1B7332-1FDF-410D-A379-95986A204E93}"/>
    <dgm:cxn modelId="{C197AA5B-BA00-4ABB-8EBE-44D27AF129FC}" type="presOf" srcId="{502FAE9C-B89E-49B8-9B9C-E8B047A97A07}" destId="{9AED1194-922F-4DF5-8DB1-2C438D6BCD8D}" srcOrd="0" destOrd="0" presId="urn:microsoft.com/office/officeart/2008/layout/HexagonCluster"/>
    <dgm:cxn modelId="{8A2D2396-232F-4FC7-AB4A-8AC23AF8DFC7}" type="presOf" srcId="{8A1B7332-1FDF-410D-A379-95986A204E93}" destId="{367EDD9A-DA1E-4F98-B0EB-70B2717323B8}" srcOrd="0" destOrd="0" presId="urn:microsoft.com/office/officeart/2008/layout/HexagonCluster"/>
    <dgm:cxn modelId="{E7979564-91A7-4949-AF88-AAB327689A8A}" type="presOf" srcId="{1F6F97FC-1A34-443E-8AEC-4B44DB52C7BF}" destId="{65297EF2-9D3E-4179-99B7-08D5DE4E47F9}" srcOrd="0" destOrd="0" presId="urn:microsoft.com/office/officeart/2008/layout/HexagonCluster"/>
    <dgm:cxn modelId="{149E0520-B2B0-432E-ADC0-0DE060AB33D4}" type="presOf" srcId="{8ACB1974-89D6-428D-BA5E-E6A11129E4B9}" destId="{B16E2612-47CA-4FD5-B9AB-DF486AD18350}" srcOrd="0" destOrd="0" presId="urn:microsoft.com/office/officeart/2008/layout/HexagonCluster"/>
    <dgm:cxn modelId="{0FE7E8F1-88D9-480B-82CC-DB6D215FB84F}" type="presOf" srcId="{F4F13DD8-1C4A-420A-867C-AC5E1986EAF5}" destId="{900B9CA3-6DC6-43BD-A6C0-6F82B77B5F00}" srcOrd="0" destOrd="0" presId="urn:microsoft.com/office/officeart/2008/layout/HexagonCluster"/>
    <dgm:cxn modelId="{38337C04-360F-48DC-976C-99673C9FA1E3}" srcId="{1F6F97FC-1A34-443E-8AEC-4B44DB52C7BF}" destId="{286B83BD-E290-414D-B5D9-BD5B1D956BC9}" srcOrd="0" destOrd="0" parTransId="{FC67CA82-C342-4652-BAC1-2A87C5319985}" sibTransId="{8ACB1974-89D6-428D-BA5E-E6A11129E4B9}"/>
    <dgm:cxn modelId="{39C58869-15D8-41A3-8E0B-6EBE79A0EFED}" type="presOf" srcId="{286B83BD-E290-414D-B5D9-BD5B1D956BC9}" destId="{A54DEB32-448E-448D-9994-138206238F1C}" srcOrd="0" destOrd="0" presId="urn:microsoft.com/office/officeart/2008/layout/HexagonCluster"/>
    <dgm:cxn modelId="{C142ADCE-0064-4B1B-826F-CCB8CA4718EA}" type="presOf" srcId="{7EF741C8-BD81-4528-9852-C9D0A3C4C73B}" destId="{153D17A9-AE38-4177-93CD-8157DB97D510}" srcOrd="0" destOrd="0" presId="urn:microsoft.com/office/officeart/2008/layout/HexagonCluster"/>
    <dgm:cxn modelId="{99F6560B-D1BF-496C-907F-637CDFD5F752}" type="presParOf" srcId="{65297EF2-9D3E-4179-99B7-08D5DE4E47F9}" destId="{1F2F2DD2-444E-4869-8886-013C065CCF0F}" srcOrd="0" destOrd="0" presId="urn:microsoft.com/office/officeart/2008/layout/HexagonCluster"/>
    <dgm:cxn modelId="{CE617280-A5C4-4275-AE06-48502407F413}" type="presParOf" srcId="{1F2F2DD2-444E-4869-8886-013C065CCF0F}" destId="{A54DEB32-448E-448D-9994-138206238F1C}" srcOrd="0" destOrd="0" presId="urn:microsoft.com/office/officeart/2008/layout/HexagonCluster"/>
    <dgm:cxn modelId="{25D6E97B-A4EB-405F-8C04-C82397F82F90}" type="presParOf" srcId="{65297EF2-9D3E-4179-99B7-08D5DE4E47F9}" destId="{C5C2DAFC-576B-425A-AB81-4FD8B6D98C00}" srcOrd="1" destOrd="0" presId="urn:microsoft.com/office/officeart/2008/layout/HexagonCluster"/>
    <dgm:cxn modelId="{A0B16270-4B95-41E9-8E62-319B0F68C400}" type="presParOf" srcId="{C5C2DAFC-576B-425A-AB81-4FD8B6D98C00}" destId="{FC6A11B3-CD65-484F-BC79-24D3E8DF7962}" srcOrd="0" destOrd="0" presId="urn:microsoft.com/office/officeart/2008/layout/HexagonCluster"/>
    <dgm:cxn modelId="{8B5658E9-F464-4C6B-9673-150823ADF45C}" type="presParOf" srcId="{65297EF2-9D3E-4179-99B7-08D5DE4E47F9}" destId="{68BEB0F3-71FF-43B1-926A-3447887932E5}" srcOrd="2" destOrd="0" presId="urn:microsoft.com/office/officeart/2008/layout/HexagonCluster"/>
    <dgm:cxn modelId="{5598B588-4F5E-4E49-B962-99E21D21CAC4}" type="presParOf" srcId="{68BEB0F3-71FF-43B1-926A-3447887932E5}" destId="{B16E2612-47CA-4FD5-B9AB-DF486AD18350}" srcOrd="0" destOrd="0" presId="urn:microsoft.com/office/officeart/2008/layout/HexagonCluster"/>
    <dgm:cxn modelId="{97E5E9D0-7D8A-454D-9EB4-B1A19B9C07E5}" type="presParOf" srcId="{65297EF2-9D3E-4179-99B7-08D5DE4E47F9}" destId="{5774F1C2-6108-4950-8A13-6688242EEC01}" srcOrd="3" destOrd="0" presId="urn:microsoft.com/office/officeart/2008/layout/HexagonCluster"/>
    <dgm:cxn modelId="{A528B24E-2602-4E42-9D13-9F90EDB83824}" type="presParOf" srcId="{5774F1C2-6108-4950-8A13-6688242EEC01}" destId="{3ED58F9A-61F7-46AC-A2E8-6FE18ED41C24}" srcOrd="0" destOrd="0" presId="urn:microsoft.com/office/officeart/2008/layout/HexagonCluster"/>
    <dgm:cxn modelId="{DD707AB8-2DBA-46CB-8B3B-6AE9C4FE148D}" type="presParOf" srcId="{65297EF2-9D3E-4179-99B7-08D5DE4E47F9}" destId="{D414B649-2249-40CC-AE6E-872BEB3B3F56}" srcOrd="4" destOrd="0" presId="urn:microsoft.com/office/officeart/2008/layout/HexagonCluster"/>
    <dgm:cxn modelId="{2223E4C7-D3C0-45BA-8013-057EC79433A6}" type="presParOf" srcId="{D414B649-2249-40CC-AE6E-872BEB3B3F56}" destId="{900B9CA3-6DC6-43BD-A6C0-6F82B77B5F00}" srcOrd="0" destOrd="0" presId="urn:microsoft.com/office/officeart/2008/layout/HexagonCluster"/>
    <dgm:cxn modelId="{53FD22FE-20A7-4331-951F-470E46B296FB}" type="presParOf" srcId="{65297EF2-9D3E-4179-99B7-08D5DE4E47F9}" destId="{7878366C-72D2-4758-830C-DFF3D3BCB96F}" srcOrd="5" destOrd="0" presId="urn:microsoft.com/office/officeart/2008/layout/HexagonCluster"/>
    <dgm:cxn modelId="{957F0044-60C9-4F26-9415-3CA8462F1426}" type="presParOf" srcId="{7878366C-72D2-4758-830C-DFF3D3BCB96F}" destId="{230691BB-5A00-4976-98AF-B9731D4941DD}" srcOrd="0" destOrd="0" presId="urn:microsoft.com/office/officeart/2008/layout/HexagonCluster"/>
    <dgm:cxn modelId="{38765364-C459-4753-80EA-B246EF5568E9}" type="presParOf" srcId="{65297EF2-9D3E-4179-99B7-08D5DE4E47F9}" destId="{6EC364C3-CC4B-4973-8263-42EA0097F4C6}" srcOrd="6" destOrd="0" presId="urn:microsoft.com/office/officeart/2008/layout/HexagonCluster"/>
    <dgm:cxn modelId="{FBB0E8BC-DF5B-45FF-887C-353C2F530BBF}" type="presParOf" srcId="{6EC364C3-CC4B-4973-8263-42EA0097F4C6}" destId="{153D17A9-AE38-4177-93CD-8157DB97D510}" srcOrd="0" destOrd="0" presId="urn:microsoft.com/office/officeart/2008/layout/HexagonCluster"/>
    <dgm:cxn modelId="{48B1827D-7473-4057-B44B-401FFAEB7ABB}" type="presParOf" srcId="{65297EF2-9D3E-4179-99B7-08D5DE4E47F9}" destId="{52D5658A-540A-4C5C-A34D-6B8B0AA70708}" srcOrd="7" destOrd="0" presId="urn:microsoft.com/office/officeart/2008/layout/HexagonCluster"/>
    <dgm:cxn modelId="{779D03CB-F175-4FDC-AC05-B1627FCF6958}" type="presParOf" srcId="{52D5658A-540A-4C5C-A34D-6B8B0AA70708}" destId="{39BEB744-5586-4C29-BB68-EB0992280186}" srcOrd="0" destOrd="0" presId="urn:microsoft.com/office/officeart/2008/layout/HexagonCluster"/>
    <dgm:cxn modelId="{20A3A438-FA96-4CDA-B726-9B069A4A7742}" type="presParOf" srcId="{65297EF2-9D3E-4179-99B7-08D5DE4E47F9}" destId="{9775000B-3DDF-40A5-B277-A6293CE20BF1}" srcOrd="8" destOrd="0" presId="urn:microsoft.com/office/officeart/2008/layout/HexagonCluster"/>
    <dgm:cxn modelId="{DD7B831A-865B-41DB-BC2E-4CF071F355C8}" type="presParOf" srcId="{9775000B-3DDF-40A5-B277-A6293CE20BF1}" destId="{9AED1194-922F-4DF5-8DB1-2C438D6BCD8D}" srcOrd="0" destOrd="0" presId="urn:microsoft.com/office/officeart/2008/layout/HexagonCluster"/>
    <dgm:cxn modelId="{ED0B21D7-6D5B-4A44-A679-7AEC14481E80}" type="presParOf" srcId="{65297EF2-9D3E-4179-99B7-08D5DE4E47F9}" destId="{71858C51-095E-47DA-BAE3-488DD55F4DE3}" srcOrd="9" destOrd="0" presId="urn:microsoft.com/office/officeart/2008/layout/HexagonCluster"/>
    <dgm:cxn modelId="{D6DD843A-3976-45AF-BD41-7E9EDC8F2234}" type="presParOf" srcId="{71858C51-095E-47DA-BAE3-488DD55F4DE3}" destId="{1181F08F-4C8F-4C4E-962E-7CAC58D5B4E3}" srcOrd="0" destOrd="0" presId="urn:microsoft.com/office/officeart/2008/layout/HexagonCluster"/>
    <dgm:cxn modelId="{1735D7B0-C38B-4CFE-89FF-993F0E52B7E1}" type="presParOf" srcId="{65297EF2-9D3E-4179-99B7-08D5DE4E47F9}" destId="{C79293E0-BAFA-4650-933E-7957B1E1BF36}" srcOrd="10" destOrd="0" presId="urn:microsoft.com/office/officeart/2008/layout/HexagonCluster"/>
    <dgm:cxn modelId="{FE609EC7-A7AF-4FBC-B6D2-8E1B870306D7}" type="presParOf" srcId="{C79293E0-BAFA-4650-933E-7957B1E1BF36}" destId="{367EDD9A-DA1E-4F98-B0EB-70B2717323B8}" srcOrd="0" destOrd="0" presId="urn:microsoft.com/office/officeart/2008/layout/HexagonCluster"/>
    <dgm:cxn modelId="{70F99DF1-EF9E-4C9B-92C6-3B47F7EC25BB}" type="presParOf" srcId="{65297EF2-9D3E-4179-99B7-08D5DE4E47F9}" destId="{60B2995B-6F96-4EEB-AE31-F0B421E856A3}" srcOrd="11" destOrd="0" presId="urn:microsoft.com/office/officeart/2008/layout/HexagonCluster"/>
    <dgm:cxn modelId="{A9CDAD73-2303-4F68-812A-CED3791B2C52}" type="presParOf" srcId="{60B2995B-6F96-4EEB-AE31-F0B421E856A3}" destId="{4AFFFB70-BF4F-4107-B641-0349D044367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0B77-6C87-4276-845F-6E1C7DF6FBA1}">
      <dsp:nvSpPr>
        <dsp:cNvPr id="0" name=""/>
        <dsp:cNvSpPr/>
      </dsp:nvSpPr>
      <dsp:spPr>
        <a:xfrm>
          <a:off x="0" y="3948988"/>
          <a:ext cx="9467364" cy="10195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1700" b="0" kern="1200" dirty="0" smtClean="0">
              <a:latin typeface="+mn-lt"/>
              <a:cs typeface="Segoe UI" pitchFamily="34" charset="0"/>
            </a:rPr>
            <a:t>T</a:t>
          </a:r>
          <a:r>
            <a:rPr lang="en-GB" sz="1700" b="0" kern="1200" dirty="0" smtClean="0">
              <a:latin typeface="+mn-lt"/>
              <a:cs typeface="Segoe UI" pitchFamily="34" charset="0"/>
            </a:rPr>
            <a:t>he objective of this research is </a:t>
          </a:r>
          <a:r>
            <a:rPr lang="en-US" sz="1700" b="1" kern="1200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to obtain an estimator of </a:t>
          </a:r>
          <a:r>
            <a:rPr lang="id-ID" sz="1700" b="1" kern="1200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multivariable semiparametric regression curve using mixed </a:t>
          </a:r>
          <a:r>
            <a:rPr lang="en-US" sz="1700" b="1" kern="1200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truncated</a:t>
          </a:r>
          <a:r>
            <a:rPr lang="id-ID" sz="1700" b="1" kern="1200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spline</a:t>
          </a:r>
          <a:r>
            <a:rPr lang="en-US" sz="1700" b="1" kern="1200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and </a:t>
          </a:r>
          <a:r>
            <a:rPr lang="id-ID" sz="1700" b="1" kern="1200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fourier series </a:t>
          </a:r>
          <a:r>
            <a:rPr lang="id-ID" sz="1700" b="1" kern="1200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model</a:t>
          </a:r>
          <a:endParaRPr lang="en-US" sz="1700" b="1" kern="1200" dirty="0" smtClean="0">
            <a:solidFill>
              <a:srgbClr val="C00000"/>
            </a:solidFill>
            <a:latin typeface="+mn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and </a:t>
          </a:r>
          <a:r>
            <a:rPr lang="en-US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applying the data of </a:t>
          </a:r>
          <a:r>
            <a:rPr lang="en-US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the 2018 </a:t>
          </a:r>
          <a:r>
            <a:rPr lang="id-ID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H</a:t>
          </a:r>
          <a:r>
            <a:rPr lang="en-US" sz="1700" b="0" kern="1200" dirty="0" err="1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uman</a:t>
          </a:r>
          <a:r>
            <a:rPr lang="en-US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id-ID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D</a:t>
          </a:r>
          <a:r>
            <a:rPr lang="en-US" sz="1700" b="0" kern="1200" dirty="0" err="1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evelopment</a:t>
          </a:r>
          <a:r>
            <a:rPr lang="en-US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id-ID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</a:t>
          </a:r>
          <a:r>
            <a:rPr lang="en-US" sz="1700" b="0" kern="1200" dirty="0" err="1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ndex</a:t>
          </a:r>
          <a:r>
            <a:rPr lang="en-US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(HDI) </a:t>
          </a:r>
          <a:r>
            <a:rPr lang="en-US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in </a:t>
          </a:r>
          <a:r>
            <a:rPr lang="id-ID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East </a:t>
          </a:r>
          <a:r>
            <a:rPr lang="en-US" sz="1700" b="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Java. </a:t>
          </a:r>
          <a:endParaRPr lang="en-US" sz="1700" kern="1200" dirty="0">
            <a:latin typeface="+mn-lt"/>
          </a:endParaRPr>
        </a:p>
      </dsp:txBody>
      <dsp:txXfrm>
        <a:off x="0" y="3948988"/>
        <a:ext cx="9467364" cy="1019563"/>
      </dsp:txXfrm>
    </dsp:sp>
    <dsp:sp modelId="{FB76C56D-B0B0-493C-B9E7-3BA9D13CBAA5}">
      <dsp:nvSpPr>
        <dsp:cNvPr id="0" name=""/>
        <dsp:cNvSpPr/>
      </dsp:nvSpPr>
      <dsp:spPr>
        <a:xfrm rot="10800000">
          <a:off x="0" y="1872208"/>
          <a:ext cx="9467364" cy="210445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119063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Truncated spline -- data changing 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patterns at certain sub</a:t>
          </a:r>
          <a:r>
            <a:rPr lang="id-ID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-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intervals</a:t>
          </a:r>
        </a:p>
        <a:p>
          <a:pPr marL="119063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F</a:t>
          </a:r>
          <a:r>
            <a:rPr lang="id-ID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ourier series 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-- data are smooth &amp; </a:t>
          </a:r>
          <a:r>
            <a:rPr lang="id-ID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fol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low the pattern repeated at certain interval</a:t>
          </a:r>
          <a:r>
            <a:rPr lang="id-ID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s.</a:t>
          </a:r>
          <a:endParaRPr lang="en-US" sz="1600" kern="1200" dirty="0" smtClean="0">
            <a:latin typeface="+mn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 marL="284163" lvl="0" indent="-16510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In </a:t>
          </a:r>
          <a:r>
            <a:rPr lang="id-ID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multivariable 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nonparametric regression - possible to use different estimators for each predictor </a:t>
          </a:r>
          <a:r>
            <a:rPr lang="en-US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  <a:sym typeface="Wingdings" panose="05000000000000000000" pitchFamily="2" charset="2"/>
            </a:rPr>
            <a:t> </a:t>
          </a:r>
          <a:r>
            <a:rPr lang="id-ID" sz="1600" b="1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mixed or combined truncated spline and fourier series estimators</a:t>
          </a:r>
          <a:endParaRPr lang="en-US" sz="1600" kern="1200" dirty="0">
            <a:latin typeface="+mn-lt"/>
          </a:endParaRPr>
        </a:p>
      </dsp:txBody>
      <dsp:txXfrm rot="10800000">
        <a:off x="0" y="1872208"/>
        <a:ext cx="9467364" cy="1367411"/>
      </dsp:txXfrm>
    </dsp:sp>
    <dsp:sp modelId="{6CD94578-229B-4E19-A7E5-F3E21DE1E0F8}">
      <dsp:nvSpPr>
        <dsp:cNvPr id="0" name=""/>
        <dsp:cNvSpPr/>
      </dsp:nvSpPr>
      <dsp:spPr>
        <a:xfrm rot="10800000">
          <a:off x="0" y="1243"/>
          <a:ext cx="9467364" cy="187869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n-lt"/>
              <a:cs typeface="Segoe UI" pitchFamily="34" charset="0"/>
            </a:rPr>
            <a:t>Semi</a:t>
          </a:r>
          <a:r>
            <a:rPr lang="id-ID" sz="1600" b="1" kern="1200" dirty="0" smtClean="0">
              <a:latin typeface="+mn-lt"/>
              <a:cs typeface="Segoe UI" pitchFamily="34" charset="0"/>
            </a:rPr>
            <a:t>parametric </a:t>
          </a:r>
          <a:r>
            <a:rPr lang="en-US" sz="1600" b="1" kern="1200" dirty="0" smtClean="0">
              <a:latin typeface="+mn-lt"/>
              <a:cs typeface="Segoe UI" pitchFamily="34" charset="0"/>
            </a:rPr>
            <a:t>regression </a:t>
          </a:r>
          <a:r>
            <a:rPr lang="en-US" sz="1600" kern="1200" dirty="0" smtClean="0">
              <a:latin typeface="+mn-lt"/>
              <a:cs typeface="Segoe UI" pitchFamily="34" charset="0"/>
            </a:rPr>
            <a:t>is a model that combines parametric and nonparametric models</a:t>
          </a:r>
          <a:r>
            <a:rPr lang="id-ID" sz="1600" kern="1200" dirty="0" smtClean="0">
              <a:latin typeface="+mn-lt"/>
              <a:cs typeface="Segoe UI" pitchFamily="34" charset="0"/>
            </a:rPr>
            <a:t>.</a:t>
          </a:r>
          <a:r>
            <a:rPr lang="en-US" sz="1600" kern="1200" dirty="0" smtClean="0">
              <a:latin typeface="+mn-lt"/>
              <a:cs typeface="Segoe UI" pitchFamily="34" charset="0"/>
            </a:rPr>
            <a:t> </a:t>
          </a:r>
          <a:r>
            <a:rPr lang="id-ID" sz="16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The use of two different components in semiparametric regression practically makes this model broader and developed rapidly in theoretical respect</a:t>
          </a:r>
          <a:r>
            <a:rPr lang="en-US" sz="1600" kern="1200" dirty="0" smtClean="0">
              <a:latin typeface="+mn-lt"/>
              <a:cs typeface="Segoe UI" pitchFamily="34" charset="0"/>
            </a:rPr>
            <a:t> </a:t>
          </a:r>
          <a:endParaRPr lang="en-US" sz="1600" kern="1200" dirty="0">
            <a:latin typeface="+mn-lt"/>
          </a:endParaRPr>
        </a:p>
      </dsp:txBody>
      <dsp:txXfrm rot="10800000">
        <a:off x="0" y="1243"/>
        <a:ext cx="9467364" cy="12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DEB32-448E-448D-9994-138206238F1C}">
      <dsp:nvSpPr>
        <dsp:cNvPr id="0" name=""/>
        <dsp:cNvSpPr/>
      </dsp:nvSpPr>
      <dsp:spPr>
        <a:xfrm>
          <a:off x="2326967" y="3827263"/>
          <a:ext cx="2904381" cy="234937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200" kern="1200" dirty="0" smtClean="0"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en-US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Measure </a:t>
          </a:r>
          <a:r>
            <a:rPr lang="id-ID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important</a:t>
          </a:r>
          <a:r>
            <a:rPr lang="en-US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aspect</a:t>
          </a:r>
          <a:r>
            <a:rPr lang="id-ID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s</a:t>
          </a:r>
          <a:r>
            <a:rPr lang="en-US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related to the degree </a:t>
          </a:r>
          <a:r>
            <a:rPr lang="id-ID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in basic </a:t>
          </a:r>
          <a:r>
            <a:rPr lang="en-US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3</a:t>
          </a:r>
          <a:r>
            <a:rPr lang="id-ID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dimensions of human dev</a:t>
          </a:r>
          <a:r>
            <a:rPr lang="en-US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rPr>
            <a:t>› </a:t>
          </a:r>
          <a:r>
            <a:rPr lang="en-US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Determining component of</a:t>
          </a:r>
          <a:r>
            <a:rPr lang="id-ID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the </a:t>
          </a:r>
          <a:r>
            <a:rPr lang="en-US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General Allocation Fund (DAU) of regencies</a:t>
          </a:r>
          <a:r>
            <a:rPr lang="id-ID" sz="1200" kern="1200" dirty="0" smtClean="0">
              <a:solidFill>
                <a:schemeClr val="accent1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/cities</a:t>
          </a:r>
          <a:endParaRPr lang="en-US" sz="1200" kern="1200" dirty="0" smtClean="0">
            <a:solidFill>
              <a:schemeClr val="accent1"/>
            </a:solidFill>
            <a:latin typeface="+mn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800" b="1" kern="1200" dirty="0" smtClean="0">
            <a:latin typeface="+mn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1" kern="1200" dirty="0" smtClean="0">
              <a:solidFill>
                <a:srgbClr val="C00000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# Human Development Index (HDI)?</a:t>
          </a:r>
          <a:endParaRPr lang="en-US" sz="1200" kern="1200" dirty="0">
            <a:solidFill>
              <a:srgbClr val="C00000"/>
            </a:solidFill>
            <a:latin typeface="+mn-lt"/>
          </a:endParaRPr>
        </a:p>
      </dsp:txBody>
      <dsp:txXfrm>
        <a:off x="2764780" y="4181412"/>
        <a:ext cx="2028755" cy="1641072"/>
      </dsp:txXfrm>
    </dsp:sp>
    <dsp:sp modelId="{FC6A11B3-CD65-484F-BC79-24D3E8DF7962}">
      <dsp:nvSpPr>
        <dsp:cNvPr id="0" name=""/>
        <dsp:cNvSpPr/>
      </dsp:nvSpPr>
      <dsp:spPr>
        <a:xfrm>
          <a:off x="2465275" y="4895698"/>
          <a:ext cx="324525" cy="2796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E2612-47CA-4FD5-B9AB-DF486AD18350}">
      <dsp:nvSpPr>
        <dsp:cNvPr id="0" name=""/>
        <dsp:cNvSpPr/>
      </dsp:nvSpPr>
      <dsp:spPr>
        <a:xfrm>
          <a:off x="155321" y="2387099"/>
          <a:ext cx="2771779" cy="2389757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664" r="156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58F9A-61F7-46AC-A2E8-6FE18ED41C24}">
      <dsp:nvSpPr>
        <dsp:cNvPr id="0" name=""/>
        <dsp:cNvSpPr/>
      </dsp:nvSpPr>
      <dsp:spPr>
        <a:xfrm>
          <a:off x="1910919" y="4631152"/>
          <a:ext cx="324525" cy="2796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B9CA3-6DC6-43BD-A6C0-6F82B77B5F00}">
      <dsp:nvSpPr>
        <dsp:cNvPr id="0" name=""/>
        <dsp:cNvSpPr/>
      </dsp:nvSpPr>
      <dsp:spPr>
        <a:xfrm>
          <a:off x="4754706" y="2528670"/>
          <a:ext cx="2771779" cy="23897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200" kern="1200" dirty="0" smtClean="0"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 </a:t>
          </a:r>
          <a:r>
            <a:rPr lang="en-US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O</a:t>
          </a:r>
          <a:r>
            <a:rPr lang="id-ID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ne of the largest provinces</a:t>
          </a:r>
          <a:r>
            <a:rPr lang="en-US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 &amp; </a:t>
          </a:r>
          <a:r>
            <a:rPr lang="id-ID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population </a:t>
          </a:r>
          <a:r>
            <a:rPr lang="en-US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(&gt;</a:t>
          </a:r>
          <a:r>
            <a:rPr lang="id-ID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39.5 million</a:t>
          </a:r>
          <a:r>
            <a:rPr lang="en-US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rPr>
            <a:t>›</a:t>
          </a:r>
          <a:r>
            <a:rPr lang="en-US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 Annual index of East Java’s HDI: the lowest achievement in Java island ; </a:t>
          </a:r>
          <a:r>
            <a:rPr lang="id-ID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lower than </a:t>
          </a:r>
          <a:r>
            <a:rPr lang="en-US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Indonesia’s </a:t>
          </a:r>
          <a:r>
            <a:rPr lang="id-ID" sz="1200" kern="1200" dirty="0" smtClean="0">
              <a:solidFill>
                <a:schemeClr val="accent1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HDI</a:t>
          </a:r>
          <a:endParaRPr lang="en-US" sz="1200" kern="1200" dirty="0" smtClean="0">
            <a:solidFill>
              <a:schemeClr val="accent1"/>
            </a:solidFill>
            <a:latin typeface="+mj-lt"/>
            <a:ea typeface="Times New Roman" panose="02020603050405020304" pitchFamily="18" charset="0"/>
            <a:cs typeface="Segoe UI" panose="020B0502040204020203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C00000"/>
              </a:solidFill>
              <a:latin typeface="+mj-lt"/>
              <a:ea typeface="Times New Roman" panose="02020603050405020304" pitchFamily="18" charset="0"/>
              <a:cs typeface="Segoe UI" panose="020B0502040204020203" pitchFamily="34" charset="0"/>
            </a:rPr>
            <a:t># East Java’s HDI?</a:t>
          </a:r>
          <a:endParaRPr lang="en-US" sz="1400" kern="1200" dirty="0">
            <a:solidFill>
              <a:srgbClr val="C00000"/>
            </a:solidFill>
            <a:latin typeface="+mj-lt"/>
          </a:endParaRPr>
        </a:p>
      </dsp:txBody>
      <dsp:txXfrm>
        <a:off x="5184834" y="2899515"/>
        <a:ext cx="1911523" cy="1648067"/>
      </dsp:txXfrm>
    </dsp:sp>
    <dsp:sp modelId="{230691BB-5A00-4976-98AF-B9731D4941DD}">
      <dsp:nvSpPr>
        <dsp:cNvPr id="0" name=""/>
        <dsp:cNvSpPr/>
      </dsp:nvSpPr>
      <dsp:spPr>
        <a:xfrm>
          <a:off x="6649577" y="4600214"/>
          <a:ext cx="324525" cy="2796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D17A9-AE38-4177-93CD-8157DB97D510}">
      <dsp:nvSpPr>
        <dsp:cNvPr id="0" name=""/>
        <dsp:cNvSpPr/>
      </dsp:nvSpPr>
      <dsp:spPr>
        <a:xfrm>
          <a:off x="7031549" y="3755259"/>
          <a:ext cx="2771779" cy="2389757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2" t="3013" r="5981" b="659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EB744-5586-4C29-BB68-EB0992280186}">
      <dsp:nvSpPr>
        <dsp:cNvPr id="0" name=""/>
        <dsp:cNvSpPr/>
      </dsp:nvSpPr>
      <dsp:spPr>
        <a:xfrm>
          <a:off x="7188151" y="4895698"/>
          <a:ext cx="324525" cy="2796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D1194-922F-4DF5-8DB1-2C438D6BCD8D}">
      <dsp:nvSpPr>
        <dsp:cNvPr id="0" name=""/>
        <dsp:cNvSpPr/>
      </dsp:nvSpPr>
      <dsp:spPr>
        <a:xfrm>
          <a:off x="2495048" y="1222354"/>
          <a:ext cx="2771779" cy="23897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F</a:t>
          </a:r>
          <a:r>
            <a:rPr lang="id-ID" sz="1400" b="0" kern="1200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urther studies on </a:t>
          </a:r>
          <a:r>
            <a:rPr lang="id-ID" sz="1400" b="1" kern="1200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East Java’s HDI becomes important</a:t>
          </a:r>
          <a:r>
            <a:rPr lang="id-ID" sz="1400" b="0" kern="1200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 as the basis of government evaluation in formulating policies to </a:t>
          </a:r>
          <a:r>
            <a:rPr lang="id-ID" sz="1400" b="1" kern="1200" dirty="0" smtClean="0">
              <a:solidFill>
                <a:schemeClr val="tx2"/>
              </a:solidFill>
              <a:latin typeface="+mn-lt"/>
              <a:ea typeface="Times New Roman" panose="02020603050405020304" pitchFamily="18" charset="0"/>
              <a:cs typeface="Segoe UI" panose="020B0502040204020203" pitchFamily="34" charset="0"/>
            </a:rPr>
            <a:t>improve the quality of human resources</a:t>
          </a:r>
          <a:endParaRPr lang="en-US" sz="1400" b="1" kern="1200" dirty="0">
            <a:solidFill>
              <a:schemeClr val="tx2"/>
            </a:solidFill>
            <a:latin typeface="+mn-lt"/>
          </a:endParaRPr>
        </a:p>
      </dsp:txBody>
      <dsp:txXfrm>
        <a:off x="2925176" y="1593199"/>
        <a:ext cx="1911523" cy="1648067"/>
      </dsp:txXfrm>
    </dsp:sp>
    <dsp:sp modelId="{1181F08F-4C8F-4C4E-962E-7CAC58D5B4E3}">
      <dsp:nvSpPr>
        <dsp:cNvPr id="0" name=""/>
        <dsp:cNvSpPr/>
      </dsp:nvSpPr>
      <dsp:spPr>
        <a:xfrm>
          <a:off x="4272357" y="1274127"/>
          <a:ext cx="324525" cy="2796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EDD9A-DA1E-4F98-B0EB-70B2717323B8}">
      <dsp:nvSpPr>
        <dsp:cNvPr id="0" name=""/>
        <dsp:cNvSpPr/>
      </dsp:nvSpPr>
      <dsp:spPr>
        <a:xfrm>
          <a:off x="4818595" y="302901"/>
          <a:ext cx="2425362" cy="2056434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70" t="10309" r="-3118" b="5653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FFB70-BF4F-4107-B641-0349D0443678}">
      <dsp:nvSpPr>
        <dsp:cNvPr id="0" name=""/>
        <dsp:cNvSpPr/>
      </dsp:nvSpPr>
      <dsp:spPr>
        <a:xfrm>
          <a:off x="4836577" y="966015"/>
          <a:ext cx="324525" cy="2796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778311" cy="1828800"/>
          </a:xfrm>
        </p:spPr>
        <p:txBody>
          <a:bodyPr/>
          <a:lstStyle/>
          <a:p>
            <a:r>
              <a:rPr lang="id-ID" sz="3300" b="1" dirty="0">
                <a:solidFill>
                  <a:schemeClr val="tx1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The Semiparametric Regression Curve </a:t>
            </a:r>
            <a:r>
              <a:rPr lang="id-ID" sz="33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Estimation </a:t>
            </a:r>
            <a:r>
              <a:rPr lang="id-ID" sz="3300" b="1" dirty="0">
                <a:solidFill>
                  <a:schemeClr val="tx1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by Using Mixed Truncated </a:t>
            </a:r>
            <a:r>
              <a:rPr lang="id-ID" sz="33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Spline</a:t>
            </a:r>
            <a:r>
              <a:rPr lang="en-US" sz="33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id-ID" sz="33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and</a:t>
            </a:r>
            <a:r>
              <a:rPr lang="en-US" sz="33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id-ID" sz="3300" b="1" dirty="0">
                <a:solidFill>
                  <a:schemeClr val="tx1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Fourier Series Model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437112"/>
            <a:ext cx="8922328" cy="524245"/>
          </a:xfrm>
        </p:spPr>
        <p:txBody>
          <a:bodyPr>
            <a:normAutofit fontScale="85000" lnSpcReduction="10000"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Helida Nurcahayani, I Nyoman Budiantara</a:t>
            </a:r>
            <a:r>
              <a:rPr lang="id-ID" sz="2800" b="1" baseline="30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d-ID" sz="28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and Ismaini </a:t>
            </a:r>
            <a:r>
              <a:rPr lang="id-ID" sz="28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Zain</a:t>
            </a:r>
            <a:endParaRPr lang="id-ID" sz="28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28669" y="4868400"/>
            <a:ext cx="8922328" cy="524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>
                <a:solidFill>
                  <a:srgbClr val="0067AC"/>
                </a:solidFill>
                <a:latin typeface="Segoe UI" pitchFamily="34" charset="0"/>
                <a:cs typeface="Segoe UI" pitchFamily="34" charset="0"/>
              </a:rPr>
              <a:t>Department of </a:t>
            </a:r>
            <a:r>
              <a:rPr lang="id-ID" sz="2800" dirty="0" smtClean="0">
                <a:solidFill>
                  <a:srgbClr val="0067AC"/>
                </a:solidFill>
                <a:latin typeface="Segoe UI" pitchFamily="34" charset="0"/>
                <a:cs typeface="Segoe UI" pitchFamily="34" charset="0"/>
              </a:rPr>
              <a:t>Statistics</a:t>
            </a:r>
            <a:r>
              <a:rPr lang="en-US" sz="2800" dirty="0" smtClean="0">
                <a:solidFill>
                  <a:srgbClr val="0067AC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d-ID" sz="2800" dirty="0" smtClean="0">
                <a:solidFill>
                  <a:srgbClr val="0067AC"/>
                </a:solidFill>
                <a:latin typeface="Segoe UI" pitchFamily="34" charset="0"/>
                <a:cs typeface="Segoe UI" pitchFamily="34" charset="0"/>
              </a:rPr>
              <a:t>Faculty </a:t>
            </a:r>
            <a:r>
              <a:rPr lang="id-ID" sz="2800" dirty="0">
                <a:solidFill>
                  <a:srgbClr val="0067AC"/>
                </a:solidFill>
                <a:latin typeface="Segoe UI" pitchFamily="34" charset="0"/>
                <a:cs typeface="Segoe UI" pitchFamily="34" charset="0"/>
              </a:rPr>
              <a:t>of Science</a:t>
            </a:r>
            <a:r>
              <a:rPr lang="en-US" sz="2800" dirty="0">
                <a:solidFill>
                  <a:srgbClr val="0067AC"/>
                </a:solidFill>
                <a:latin typeface="Segoe UI" pitchFamily="34" charset="0"/>
                <a:cs typeface="Segoe UI" pitchFamily="34" charset="0"/>
              </a:rPr>
              <a:t> and Data </a:t>
            </a:r>
            <a:r>
              <a:rPr lang="en-US" sz="2800" dirty="0" smtClean="0">
                <a:solidFill>
                  <a:srgbClr val="0067AC"/>
                </a:solidFill>
                <a:latin typeface="Segoe UI" pitchFamily="34" charset="0"/>
                <a:cs typeface="Segoe UI" pitchFamily="34" charset="0"/>
              </a:rPr>
              <a:t>Analytics</a:t>
            </a:r>
            <a:endParaRPr lang="id-ID" sz="2800" dirty="0">
              <a:solidFill>
                <a:srgbClr val="0067AC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id-ID" sz="2800" dirty="0">
                <a:solidFill>
                  <a:srgbClr val="0067AC"/>
                </a:solidFill>
                <a:latin typeface="Segoe UI" pitchFamily="34" charset="0"/>
                <a:cs typeface="Segoe UI" pitchFamily="34" charset="0"/>
              </a:rPr>
              <a:t>Sepuluh Nopember Institute of Technology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28669" y="3481579"/>
            <a:ext cx="8922328" cy="52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>
                <a:ea typeface="Tahoma" pitchFamily="34" charset="0"/>
                <a:cs typeface="Segoe UI" pitchFamily="34" charset="0"/>
              </a:rPr>
              <a:t>(</a:t>
            </a:r>
            <a:r>
              <a:rPr lang="id-ID" sz="2800" dirty="0" smtClean="0">
                <a:ea typeface="Times New Roman" panose="02020603050405020304" pitchFamily="18" charset="0"/>
                <a:cs typeface="Segoe UI" panose="020B0502040204020203" pitchFamily="34" charset="0"/>
              </a:rPr>
              <a:t>Case Study: Human Development Index in East Java</a:t>
            </a:r>
            <a:r>
              <a:rPr lang="id-ID" sz="2800" dirty="0" smtClean="0">
                <a:ea typeface="Tahoma" pitchFamily="34" charset="0"/>
                <a:cs typeface="Segoe UI" pitchFamily="34" charset="0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294" y="444746"/>
            <a:ext cx="3625489" cy="432048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4B709D"/>
                </a:solidFill>
                <a:cs typeface="Segoe UI" pitchFamily="34" charset="0"/>
              </a:rPr>
              <a:t>APPLICATION DATA (1)</a:t>
            </a:r>
            <a:endParaRPr lang="en-US" sz="2200" dirty="0">
              <a:solidFill>
                <a:srgbClr val="4B709D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765818" y="2276872"/>
            <a:ext cx="3960440" cy="439248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b="1" dirty="0" smtClean="0">
                <a:latin typeface="Segoe UI" pitchFamily="34" charset="0"/>
                <a:cs typeface="Segoe UI" pitchFamily="34" charset="0"/>
              </a:rPr>
              <a:t>The steps used in this study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1600" dirty="0" smtClean="0">
                <a:cs typeface="Segoe UI" pitchFamily="34" charset="0"/>
              </a:rPr>
              <a:t>Determining </a:t>
            </a:r>
            <a:r>
              <a:rPr lang="id-ID" sz="1600" dirty="0">
                <a:cs typeface="Segoe UI" pitchFamily="34" charset="0"/>
              </a:rPr>
              <a:t>the relationship between response and each predictor variable by linear, truncated spline, and fourier series function.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cs typeface="Segoe UI" pitchFamily="34" charset="0"/>
              </a:rPr>
              <a:t>Modelling </a:t>
            </a:r>
            <a:r>
              <a:rPr lang="id-ID" sz="1600" dirty="0">
                <a:ea typeface="Times New Roman" panose="02020603050405020304" pitchFamily="18" charset="0"/>
                <a:cs typeface="Segoe UI" panose="020B0502040204020203" pitchFamily="34" charset="0"/>
              </a:rPr>
              <a:t>East Java’s HDI using semiparametric regression by mixed </a:t>
            </a:r>
            <a:r>
              <a:rPr lang="en-US" sz="1600" dirty="0">
                <a:ea typeface="Times New Roman" panose="02020603050405020304" pitchFamily="18" charset="0"/>
                <a:cs typeface="Segoe UI" panose="020B0502040204020203" pitchFamily="34" charset="0"/>
              </a:rPr>
              <a:t>truncated </a:t>
            </a:r>
            <a:r>
              <a:rPr lang="id-ID" sz="1600" dirty="0">
                <a:ea typeface="Times New Roman" panose="02020603050405020304" pitchFamily="18" charset="0"/>
                <a:cs typeface="Segoe UI" panose="020B0502040204020203" pitchFamily="34" charset="0"/>
              </a:rPr>
              <a:t>spline </a:t>
            </a:r>
            <a:r>
              <a:rPr lang="en-US" sz="1600" dirty="0">
                <a:ea typeface="Times New Roman" panose="02020603050405020304" pitchFamily="18" charset="0"/>
                <a:cs typeface="Segoe UI" panose="020B0502040204020203" pitchFamily="34" charset="0"/>
              </a:rPr>
              <a:t>and </a:t>
            </a:r>
            <a:r>
              <a:rPr lang="id-ID" sz="1600" dirty="0">
                <a:ea typeface="Times New Roman" panose="02020603050405020304" pitchFamily="18" charset="0"/>
                <a:cs typeface="Segoe UI" panose="020B0502040204020203" pitchFamily="34" charset="0"/>
              </a:rPr>
              <a:t>fourier series</a:t>
            </a:r>
            <a:r>
              <a:rPr lang="en-US" sz="1600" dirty="0"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US" sz="1600" dirty="0">
              <a:cs typeface="Segoe UI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1600" dirty="0">
                <a:cs typeface="Segoe UI" pitchFamily="34" charset="0"/>
              </a:rPr>
              <a:t>The best model is obtained based on the optimum </a:t>
            </a:r>
            <a:r>
              <a:rPr lang="en-US" sz="1600" dirty="0">
                <a:cs typeface="Segoe UI" pitchFamily="34" charset="0"/>
              </a:rPr>
              <a:t>smoothing </a:t>
            </a:r>
            <a:r>
              <a:rPr lang="en-US" sz="1600" dirty="0" smtClean="0">
                <a:cs typeface="Segoe UI" pitchFamily="34" charset="0"/>
              </a:rPr>
              <a:t>parameter -</a:t>
            </a:r>
            <a:r>
              <a:rPr lang="id-ID" sz="1600" dirty="0" smtClean="0">
                <a:cs typeface="Segoe UI" pitchFamily="34" charset="0"/>
              </a:rPr>
              <a:t> </a:t>
            </a:r>
            <a:r>
              <a:rPr lang="id-ID" sz="1600" dirty="0">
                <a:cs typeface="Segoe UI" pitchFamily="34" charset="0"/>
              </a:rPr>
              <a:t>the method of </a:t>
            </a:r>
            <a:r>
              <a:rPr lang="id-ID" sz="1600" dirty="0" smtClean="0">
                <a:cs typeface="Segoe UI" pitchFamily="34" charset="0"/>
              </a:rPr>
              <a:t>selecting</a:t>
            </a:r>
            <a:r>
              <a:rPr lang="en-US" sz="1600" dirty="0" smtClean="0">
                <a:cs typeface="Segoe UI" pitchFamily="34" charset="0"/>
              </a:rPr>
              <a:t>: </a:t>
            </a:r>
            <a:r>
              <a:rPr lang="id-ID" sz="1600" dirty="0">
                <a:cs typeface="Segoe UI" pitchFamily="34" charset="0"/>
              </a:rPr>
              <a:t>minimum Generalized Cross Validation (GCV) </a:t>
            </a:r>
            <a:r>
              <a:rPr lang="id-ID" sz="1600" dirty="0" smtClean="0">
                <a:cs typeface="Segoe UI" pitchFamily="34" charset="0"/>
              </a:rPr>
              <a:t>criteria.</a:t>
            </a:r>
            <a:endParaRPr lang="en-US" sz="1600" dirty="0" smtClean="0">
              <a:cs typeface="Segoe U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1600" dirty="0" smtClean="0">
                <a:ea typeface="Times New Roman" panose="02020603050405020304" pitchFamily="18" charset="0"/>
              </a:rPr>
              <a:t>From </a:t>
            </a:r>
            <a:r>
              <a:rPr lang="id-ID" sz="1600" dirty="0">
                <a:ea typeface="Times New Roman" panose="02020603050405020304" pitchFamily="18" charset="0"/>
              </a:rPr>
              <a:t>the best model, the coefficient determination (R</a:t>
            </a:r>
            <a:r>
              <a:rPr lang="id-ID" sz="1600" baseline="30000" dirty="0">
                <a:ea typeface="Times New Roman" panose="02020603050405020304" pitchFamily="18" charset="0"/>
              </a:rPr>
              <a:t>2</a:t>
            </a:r>
            <a:r>
              <a:rPr lang="id-ID" sz="1600" dirty="0">
                <a:ea typeface="Times New Roman" panose="02020603050405020304" pitchFamily="18" charset="0"/>
              </a:rPr>
              <a:t>) is obtained </a:t>
            </a:r>
            <a:r>
              <a:rPr lang="en-US" sz="1600" dirty="0" smtClean="0">
                <a:ea typeface="Times New Roman" panose="02020603050405020304" pitchFamily="18" charset="0"/>
              </a:rPr>
              <a:t>and conclusion is drawn</a:t>
            </a:r>
            <a:endParaRPr lang="en-US" sz="1600" dirty="0"/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-104" r="2118" b="1386"/>
          <a:stretch/>
        </p:blipFill>
        <p:spPr bwMode="auto">
          <a:xfrm>
            <a:off x="5518348" y="311320"/>
            <a:ext cx="5544616" cy="345638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4665407"/>
                  </p:ext>
                </p:extLst>
              </p:nvPr>
            </p:nvGraphicFramePr>
            <p:xfrm>
              <a:off x="5518348" y="4005985"/>
              <a:ext cx="5544616" cy="25603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429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1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23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Variable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East Java’s HDI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2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Unemployment rate 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2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Dependency ratio 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2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P</a:t>
                          </a:r>
                          <a:r>
                            <a:rPr lang="id-ID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ercentage of poor people 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4292450"/>
                      </a:ext>
                    </a:extLst>
                  </a:tr>
                  <a:tr h="332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Per capita population expenditure 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4810664"/>
                      </a:ext>
                    </a:extLst>
                  </a:tr>
                  <a:tr h="332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Population density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3475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4665407"/>
                  </p:ext>
                </p:extLst>
              </p:nvPr>
            </p:nvGraphicFramePr>
            <p:xfrm>
              <a:off x="5518348" y="4005985"/>
              <a:ext cx="5544616" cy="25603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429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1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Variable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333" r="-260079" b="-5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East Java’s HDI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33" r="-260079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Unemployment rate 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3279" r="-260079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Dependency ratio 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10000" r="-26007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P</a:t>
                          </a:r>
                          <a:r>
                            <a:rPr lang="id-ID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ercentage of poor people 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42924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0000" r="-260079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Per capita population expenditure 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4810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610000" r="-260079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  <a:ea typeface="Times New Roman" panose="02020603050405020304" pitchFamily="18" charset="0"/>
                            </a:rPr>
                            <a:t>Population density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34755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878419" y="1138251"/>
            <a:ext cx="3735237" cy="87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dirty="0" smtClean="0">
                <a:ea typeface="Times New Roman" panose="02020603050405020304" pitchFamily="18" charset="0"/>
              </a:rPr>
              <a:t>T</a:t>
            </a:r>
            <a:r>
              <a:rPr lang="id-ID" sz="1700" dirty="0" smtClean="0">
                <a:ea typeface="Times New Roman" panose="02020603050405020304" pitchFamily="18" charset="0"/>
              </a:rPr>
              <a:t>he </a:t>
            </a:r>
            <a:r>
              <a:rPr lang="id-ID" sz="1700" dirty="0">
                <a:ea typeface="Times New Roman" panose="02020603050405020304" pitchFamily="18" charset="0"/>
              </a:rPr>
              <a:t>proposed model is applied to </a:t>
            </a:r>
            <a:r>
              <a:rPr lang="en-US" sz="1700" dirty="0" smtClean="0">
                <a:ea typeface="Times New Roman" panose="02020603050405020304" pitchFamily="18" charset="0"/>
              </a:rPr>
              <a:t>HDI </a:t>
            </a:r>
            <a:r>
              <a:rPr lang="id-ID" sz="1700" dirty="0" smtClean="0">
                <a:ea typeface="Times New Roman" panose="02020603050405020304" pitchFamily="18" charset="0"/>
              </a:rPr>
              <a:t>data</a:t>
            </a:r>
            <a:r>
              <a:rPr lang="en-US" sz="1700" dirty="0" smtClean="0">
                <a:ea typeface="Times New Roman" panose="02020603050405020304" pitchFamily="18" charset="0"/>
              </a:rPr>
              <a:t> </a:t>
            </a:r>
            <a:r>
              <a:rPr lang="id-ID" sz="1700" dirty="0" smtClean="0">
                <a:ea typeface="Times New Roman" panose="02020603050405020304" pitchFamily="18" charset="0"/>
              </a:rPr>
              <a:t>in </a:t>
            </a:r>
            <a:r>
              <a:rPr lang="id-ID" sz="1700" dirty="0">
                <a:ea typeface="Times New Roman" panose="02020603050405020304" pitchFamily="18" charset="0"/>
              </a:rPr>
              <a:t>37 regencies/cities </a:t>
            </a:r>
            <a:endParaRPr lang="en-US" sz="1700" dirty="0" smtClean="0">
              <a:ea typeface="Times New Roman" panose="02020603050405020304" pitchFamily="18" charset="0"/>
            </a:endParaRPr>
          </a:p>
          <a:p>
            <a:pPr algn="ctr"/>
            <a:r>
              <a:rPr lang="id-ID" sz="1700" dirty="0" smtClean="0">
                <a:ea typeface="Times New Roman" panose="02020603050405020304" pitchFamily="18" charset="0"/>
              </a:rPr>
              <a:t>across </a:t>
            </a:r>
            <a:r>
              <a:rPr lang="id-ID" sz="1700" dirty="0">
                <a:ea typeface="Times New Roman" panose="02020603050405020304" pitchFamily="18" charset="0"/>
              </a:rPr>
              <a:t>East Java </a:t>
            </a:r>
            <a:r>
              <a:rPr lang="id-ID" sz="1700" dirty="0" smtClean="0">
                <a:ea typeface="Times New Roman" panose="02020603050405020304" pitchFamily="18" charset="0"/>
              </a:rPr>
              <a:t>in </a:t>
            </a:r>
            <a:r>
              <a:rPr lang="id-ID" sz="1700" dirty="0">
                <a:ea typeface="Times New Roman" panose="02020603050405020304" pitchFamily="18" charset="0"/>
              </a:rPr>
              <a:t>2018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5" y="404664"/>
            <a:ext cx="9782801" cy="792088"/>
          </a:xfrm>
        </p:spPr>
        <p:txBody>
          <a:bodyPr anchor="ctr">
            <a:noAutofit/>
          </a:bodyPr>
          <a:lstStyle/>
          <a:p>
            <a:r>
              <a:rPr lang="en-US" sz="3200" b="1" dirty="0" smtClean="0">
                <a:solidFill>
                  <a:srgbClr val="4B709D"/>
                </a:solidFill>
                <a:cs typeface="Segoe UI" pitchFamily="34" charset="0"/>
              </a:rPr>
              <a:t>Application Data (2)</a:t>
            </a:r>
            <a:endParaRPr lang="en-US" sz="3200" dirty="0">
              <a:solidFill>
                <a:srgbClr val="4B709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3435" y="1141647"/>
                <a:ext cx="9973585" cy="28083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  <a:buFontTx/>
                  <a:buChar char="›"/>
                </a:pPr>
                <a:r>
                  <a:rPr lang="en-GB" sz="1800" dirty="0" smtClean="0">
                    <a:cs typeface="Segoe UI" pitchFamily="34" charset="0"/>
                  </a:rPr>
                  <a:t>T</a:t>
                </a:r>
                <a:r>
                  <a:rPr lang="id-ID" sz="1800" dirty="0">
                    <a:cs typeface="Segoe UI" pitchFamily="34" charset="0"/>
                  </a:rPr>
                  <a:t>he</a:t>
                </a:r>
                <a:r>
                  <a:rPr lang="en-US" sz="1800" dirty="0">
                    <a:cs typeface="Segoe UI" pitchFamily="34" charset="0"/>
                  </a:rPr>
                  <a:t> </a:t>
                </a:r>
                <a:r>
                  <a:rPr lang="id-ID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best model is obtained with two knots-two oscillation with m</a:t>
                </a:r>
                <a:r>
                  <a:rPr lang="en-US" sz="1800" dirty="0" err="1">
                    <a:ea typeface="Times New Roman" panose="02020603050405020304" pitchFamily="18" charset="0"/>
                    <a:cs typeface="Segoe UI" panose="020B0502040204020203" pitchFamily="34" charset="0"/>
                  </a:rPr>
                  <a:t>i</a:t>
                </a:r>
                <a:r>
                  <a:rPr lang="id-ID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nimum</a:t>
                </a:r>
                <a:r>
                  <a:rPr lang="en-US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 GCV </a:t>
                </a:r>
                <a:r>
                  <a:rPr lang="id-ID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equals to 4.58531</a:t>
                </a:r>
                <a:r>
                  <a:rPr lang="en-US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 </a:t>
                </a:r>
                <a:r>
                  <a:rPr lang="id-ID" sz="1800" dirty="0">
                    <a:cs typeface="Segoe UI" pitchFamily="34" charset="0"/>
                  </a:rPr>
                  <a:t>and </a:t>
                </a:r>
                <a:r>
                  <a:rPr lang="id-ID" sz="1800" dirty="0" smtClean="0">
                    <a:cs typeface="Segoe UI" pitchFamily="34" charset="0"/>
                  </a:rPr>
                  <a:t>R</a:t>
                </a:r>
                <a:r>
                  <a:rPr lang="id-ID" sz="1800" baseline="30000" dirty="0" smtClean="0">
                    <a:cs typeface="Segoe UI" pitchFamily="34" charset="0"/>
                  </a:rPr>
                  <a:t>2</a:t>
                </a:r>
                <a:r>
                  <a:rPr lang="id-ID" sz="1800" dirty="0" smtClean="0">
                    <a:cs typeface="Segoe UI" pitchFamily="34" charset="0"/>
                  </a:rPr>
                  <a:t>=8</a:t>
                </a:r>
                <a:r>
                  <a:rPr lang="en-US" sz="1800" dirty="0" smtClean="0">
                    <a:cs typeface="Segoe UI" pitchFamily="34" charset="0"/>
                  </a:rPr>
                  <a:t>9</a:t>
                </a:r>
                <a:r>
                  <a:rPr lang="id-ID" sz="1800" dirty="0" smtClean="0">
                    <a:cs typeface="Segoe UI" pitchFamily="34" charset="0"/>
                  </a:rPr>
                  <a:t>.</a:t>
                </a:r>
                <a:r>
                  <a:rPr lang="en-US" sz="1800" dirty="0" smtClean="0">
                    <a:cs typeface="Segoe UI" pitchFamily="34" charset="0"/>
                  </a:rPr>
                  <a:t>20</a:t>
                </a:r>
                <a:r>
                  <a:rPr lang="id-ID" sz="1800" dirty="0" smtClean="0">
                    <a:cs typeface="Segoe UI" pitchFamily="34" charset="0"/>
                  </a:rPr>
                  <a:t>%</a:t>
                </a:r>
                <a:r>
                  <a:rPr lang="en-GB" sz="1800" dirty="0">
                    <a:cs typeface="Segoe UI" pitchFamily="34" charset="0"/>
                  </a:rPr>
                  <a:t>. </a:t>
                </a:r>
                <a:endParaRPr lang="en-US" sz="1800" dirty="0">
                  <a:cs typeface="Segoe UI" panose="020B0502040204020203" pitchFamily="34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buFontTx/>
                  <a:buChar char="›"/>
                </a:pPr>
                <a:r>
                  <a:rPr lang="id-ID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Based on the result of parameter estimation, the semiparametric regression curve estimation by using a mixed </a:t>
                </a:r>
                <a:r>
                  <a:rPr lang="en-US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truncated </a:t>
                </a:r>
                <a:r>
                  <a:rPr lang="id-ID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spline </a:t>
                </a:r>
                <a:r>
                  <a:rPr lang="en-US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and </a:t>
                </a:r>
                <a:r>
                  <a:rPr lang="en-US" sz="1800" dirty="0" err="1">
                    <a:ea typeface="Times New Roman" panose="02020603050405020304" pitchFamily="18" charset="0"/>
                    <a:cs typeface="Segoe UI" panose="020B0502040204020203" pitchFamily="34" charset="0"/>
                  </a:rPr>
                  <a:t>fourier</a:t>
                </a:r>
                <a:r>
                  <a:rPr lang="en-US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 </a:t>
                </a:r>
                <a:r>
                  <a:rPr lang="id-ID" sz="18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series model on the data of the 2018 Human Development Index in East Java is written as follows</a:t>
                </a:r>
                <a:r>
                  <a:rPr lang="id-ID" sz="1800" dirty="0" smtClean="0">
                    <a:ea typeface="Times New Roman" panose="02020603050405020304" pitchFamily="18" charset="0"/>
                    <a:cs typeface="Segoe UI" panose="020B0502040204020203" pitchFamily="34" charset="0"/>
                  </a:rPr>
                  <a:t>.</a:t>
                </a:r>
                <a:endParaRPr lang="en-US" sz="1800" dirty="0" smtClean="0"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Courier New" pitchFamily="49" charset="0"/>
                  <a:buChar char="o"/>
                </a:pPr>
                <a:endParaRPr lang="en-US" sz="800" dirty="0" smtClean="0">
                  <a:cs typeface="Segoe UI" pitchFamily="34" charset="0"/>
                </a:endParaRPr>
              </a:p>
              <a:p>
                <a:pPr marL="45720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=423.32−0.267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+0.073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+0.270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−79.8629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−6.23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−428.719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+0.00267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−0.00162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−1414.43</m:t>
                                    </m:r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−0.125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−7854.19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−1.93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+126.11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−46.63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−4.87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−32.45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−2.31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800" dirty="0" smtClean="0"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5" y="1141647"/>
                <a:ext cx="9973585" cy="2808312"/>
              </a:xfrm>
              <a:blipFill>
                <a:blip r:embed="rId2"/>
                <a:stretch>
                  <a:fillRect l="-367" t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95891242"/>
              </p:ext>
            </p:extLst>
          </p:nvPr>
        </p:nvGraphicFramePr>
        <p:xfrm>
          <a:off x="4798268" y="3988838"/>
          <a:ext cx="5637832" cy="2213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4809598" y="6202425"/>
            <a:ext cx="5626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d-ID" sz="1600" b="1" dirty="0">
                <a:ea typeface="Times New Roman" panose="02020603050405020304" pitchFamily="18" charset="0"/>
                <a:cs typeface="Segoe UI" panose="020B0502040204020203" pitchFamily="34" charset="0"/>
              </a:rPr>
              <a:t>Figure 2</a:t>
            </a:r>
            <a:r>
              <a:rPr lang="id-ID" sz="1600" dirty="0">
                <a:ea typeface="Times New Roman" panose="02020603050405020304" pitchFamily="18" charset="0"/>
                <a:cs typeface="Segoe UI" panose="020B0502040204020203" pitchFamily="34" charset="0"/>
              </a:rPr>
              <a:t>. Comparison of Actual versus Estimated Data</a:t>
            </a:r>
            <a:endParaRPr lang="en-US" sz="1600" dirty="0">
              <a:effectLst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592" y="260648"/>
            <a:ext cx="10126444" cy="50405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/>
              <a:t>Conclusions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84592" y="836712"/>
                <a:ext cx="10126444" cy="5112568"/>
              </a:xfrm>
              <a:ln>
                <a:solidFill>
                  <a:schemeClr val="tx2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id-ID" sz="1700" dirty="0" smtClean="0">
                    <a:ea typeface="Times New Roman" panose="02020603050405020304" pitchFamily="18" charset="0"/>
                    <a:cs typeface="Segoe UI" panose="020B0502040204020203" pitchFamily="34" charset="0"/>
                  </a:rPr>
                  <a:t>The estimator of the model was obtained through the PLS optimization that is presented below.</a:t>
                </a:r>
                <a:endParaRPr lang="en-US" sz="1700" dirty="0" smtClean="0"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marL="11906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𝑀𝑖𝑛</m:t>
                        </m:r>
                      </m:e>
                      <m:li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=11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=1=1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𝑗𝑖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𝑠𝑖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𝓁</m:t>
                                        </m:r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𝓁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>
                                                    <a:latin typeface="Cambria Math" panose="02040503050406030204" pitchFamily="18" charset="0"/>
                                                  </a:rPr>
                                                  <m:t>𝓁</m:t>
                                                </m:r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limLoc m:val="undOvr"/>
                            <m:grow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𝓁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"</m:t>
                                            </m:r>
                                          </m:sup>
                                        </m:sSubSup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1700" dirty="0" smtClean="0">
                    <a:ea typeface="Times New Roman" panose="02020603050405020304" pitchFamily="18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The result of the semiparametric regression curve estimation by using a mixed 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truncated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spline 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and </a:t>
                </a:r>
                <a:r>
                  <a:rPr lang="en-US" sz="1700" dirty="0" err="1">
                    <a:ea typeface="Times New Roman" panose="02020603050405020304" pitchFamily="18" charset="0"/>
                    <a:cs typeface="Segoe UI" panose="020B0502040204020203" pitchFamily="34" charset="0"/>
                  </a:rPr>
                  <a:t>fourier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series model </a:t>
                </a:r>
                <a:r>
                  <a:rPr lang="id-ID" sz="1700" dirty="0" smtClean="0">
                    <a:ea typeface="Times New Roman" panose="02020603050405020304" pitchFamily="18" charset="0"/>
                    <a:cs typeface="Segoe UI" panose="020B0502040204020203" pitchFamily="34" charset="0"/>
                  </a:rPr>
                  <a:t>is</a:t>
                </a:r>
                <a:endParaRPr lang="en-US" sz="1700" dirty="0" smtClean="0"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marL="91440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700" dirty="0" smtClean="0">
                  <a:cs typeface="Segoe UI" pitchFamily="34" charset="0"/>
                </a:endParaRPr>
              </a:p>
              <a:p>
                <a:pPr marL="1146175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acc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acc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1600" b="1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1700" dirty="0" smtClean="0">
                  <a:cs typeface="Segoe UI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1700" dirty="0" smtClean="0">
                    <a:ea typeface="Times New Roman" panose="02020603050405020304" pitchFamily="18" charset="0"/>
                    <a:cs typeface="Segoe UI" panose="020B0502040204020203" pitchFamily="34" charset="0"/>
                  </a:rPr>
                  <a:t>In data application, the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best model is obtained with two knots-two oscillation with minimum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 GCV=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4.58531 which </a:t>
                </a:r>
                <a:r>
                  <a:rPr lang="id-ID" sz="1700" dirty="0" smtClean="0">
                    <a:ea typeface="Times New Roman" panose="02020603050405020304" pitchFamily="18" charset="0"/>
                    <a:cs typeface="Segoe UI" panose="020B0502040204020203" pitchFamily="34" charset="0"/>
                  </a:rPr>
                  <a:t>has R</a:t>
                </a:r>
                <a:r>
                  <a:rPr lang="id-ID" sz="1700" baseline="30000" dirty="0" smtClean="0">
                    <a:ea typeface="Times New Roman" panose="02020603050405020304" pitchFamily="18" charset="0"/>
                    <a:cs typeface="Segoe UI" panose="020B0502040204020203" pitchFamily="34" charset="0"/>
                  </a:rPr>
                  <a:t>2</a:t>
                </a:r>
                <a:r>
                  <a:rPr lang="en-US" sz="1700" dirty="0" smtClean="0">
                    <a:ea typeface="Times New Roman" panose="02020603050405020304" pitchFamily="18" charset="0"/>
                    <a:cs typeface="Segoe UI" panose="020B0502040204020203" pitchFamily="34" charset="0"/>
                  </a:rPr>
                  <a:t>=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89.20%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.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The semiparametric regression curve estimation by using mixed 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truncated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spline 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and </a:t>
                </a:r>
                <a:r>
                  <a:rPr lang="en-US" sz="1700" dirty="0" err="1">
                    <a:ea typeface="Times New Roman" panose="02020603050405020304" pitchFamily="18" charset="0"/>
                    <a:cs typeface="Segoe UI" panose="020B0502040204020203" pitchFamily="34" charset="0"/>
                  </a:rPr>
                  <a:t>fourier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series model 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on the data of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HDI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 in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East 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Java is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formulated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 </a:t>
                </a:r>
                <a:r>
                  <a:rPr lang="en-US" sz="1700" dirty="0" smtClean="0">
                    <a:ea typeface="Times New Roman" panose="02020603050405020304" pitchFamily="18" charset="0"/>
                    <a:cs typeface="Segoe UI" panose="020B0502040204020203" pitchFamily="34" charset="0"/>
                  </a:rPr>
                  <a:t>as</a:t>
                </a:r>
                <a:endParaRPr lang="en-US" sz="1700" dirty="0" smtClean="0"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=423.32−0.267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+0.073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+0.270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−79.8629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−6.23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−428.719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+0.00267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−0.00162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−1414.43)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−0.125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−7854.19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−1.93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+126.11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−46.63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−4.87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−32.45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−2.31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700" dirty="0" smtClean="0"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Model interpretations are generally divided for each predictor variable and each 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s</a:t>
                </a:r>
                <a:r>
                  <a:rPr lang="en-US" sz="1700" dirty="0" err="1">
                    <a:ea typeface="Times New Roman" panose="02020603050405020304" pitchFamily="18" charset="0"/>
                    <a:cs typeface="Segoe UI" panose="020B0502040204020203" pitchFamily="34" charset="0"/>
                  </a:rPr>
                  <a:t>ub</a:t>
                </a:r>
                <a:r>
                  <a:rPr lang="en-US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-intervals for truncated spline estimator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. Due to R</a:t>
                </a:r>
                <a:r>
                  <a:rPr lang="id-ID" sz="1700" baseline="300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2</a:t>
                </a:r>
                <a:r>
                  <a:rPr lang="id-ID" sz="1700" dirty="0">
                    <a:ea typeface="Times New Roman" panose="02020603050405020304" pitchFamily="18" charset="0"/>
                    <a:cs typeface="Segoe UI" panose="020B0502040204020203" pitchFamily="34" charset="0"/>
                  </a:rPr>
                  <a:t> obtained (89.2%), it can also be said that the proposed model can explain the relationship between response and predictor variables. </a:t>
                </a:r>
                <a:endParaRPr lang="en-US" sz="1700" dirty="0"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592" y="836712"/>
                <a:ext cx="10126444" cy="5112568"/>
              </a:xfrm>
              <a:blipFill>
                <a:blip r:embed="rId2"/>
                <a:stretch>
                  <a:fillRect l="-241" t="-71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8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10036" y="1988840"/>
            <a:ext cx="8239494" cy="3053237"/>
            <a:chOff x="2238576" y="1629424"/>
            <a:chExt cx="8239494" cy="30532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C9C9C9"/>
                </a:clrFrom>
                <a:clrTo>
                  <a:srgbClr val="C9C9C9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 scaling="50"/>
                      </a14:imgEffect>
                      <a14:imgEffect>
                        <a14:sharpenSoften amount="22000"/>
                      </a14:imgEffect>
                      <a14:imgEffect>
                        <a14:saturation sat="66000"/>
                      </a14:imgEffect>
                      <a14:imgEffect>
                        <a14:brightnessContrast bright="30000" contrast="2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108" y="1844825"/>
              <a:ext cx="6048672" cy="2837836"/>
            </a:xfrm>
            <a:prstGeom prst="rect">
              <a:avLst/>
            </a:prstGeom>
            <a:effectLst>
              <a:glow>
                <a:schemeClr val="accent1"/>
              </a:glow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484" y="1629424"/>
              <a:ext cx="3735586" cy="1634319"/>
            </a:xfrm>
            <a:prstGeom prst="rect">
              <a:avLst/>
            </a:prstGeom>
          </p:spPr>
        </p:pic>
        <p:pic>
          <p:nvPicPr>
            <p:cNvPr id="10" name="Picture 2" descr="C:\Users\User\Pictures\Logo-its-biru-transparan.png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576" y="3263743"/>
              <a:ext cx="1895800" cy="122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0" y="1052736"/>
            <a:ext cx="9782801" cy="1239837"/>
          </a:xfrm>
        </p:spPr>
        <p:txBody>
          <a:bodyPr/>
          <a:lstStyle/>
          <a:p>
            <a:r>
              <a:rPr lang="en-US" b="1" dirty="0" smtClean="0"/>
              <a:t>Content Layout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59408" y="2420888"/>
            <a:ext cx="9278745" cy="280831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Semiparametric Regression Model</a:t>
            </a:r>
          </a:p>
          <a:p>
            <a:r>
              <a:rPr lang="id-ID" dirty="0" smtClean="0"/>
              <a:t>Semiparametric </a:t>
            </a:r>
            <a:r>
              <a:rPr lang="id-ID" dirty="0"/>
              <a:t>Regression Curve Estimation by Using Mixed Truncated Spline and Fourier Series </a:t>
            </a:r>
            <a:r>
              <a:rPr lang="id-ID" dirty="0" smtClean="0"/>
              <a:t>Model</a:t>
            </a:r>
            <a:endParaRPr lang="en-US" dirty="0"/>
          </a:p>
          <a:p>
            <a:r>
              <a:rPr lang="en-US" dirty="0" smtClean="0"/>
              <a:t>Application of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10236" y="589409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id-ID" b="1" dirty="0">
                <a:latin typeface="Times New Roman" panose="02020603050405020304" pitchFamily="18" charset="0"/>
              </a:rPr>
              <a:t>Semiparametric Regression Curve Estimation by Using Mixed Truncated Spline and Fourier Series Model</a:t>
            </a:r>
            <a:endParaRPr 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86904"/>
          </a:xfrm>
        </p:spPr>
        <p:txBody>
          <a:bodyPr/>
          <a:lstStyle/>
          <a:p>
            <a:r>
              <a:rPr lang="en-US" b="1" dirty="0" smtClean="0"/>
              <a:t>Introduction (1)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0246688"/>
              </p:ext>
            </p:extLst>
          </p:nvPr>
        </p:nvGraphicFramePr>
        <p:xfrm>
          <a:off x="1751154" y="908720"/>
          <a:ext cx="946736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D94578-229B-4E19-A7E5-F3E21DE1E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6CD94578-229B-4E19-A7E5-F3E21DE1E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CD94578-229B-4E19-A7E5-F3E21DE1E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CD94578-229B-4E19-A7E5-F3E21DE1E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76C56D-B0B0-493C-B9E7-3BA9D13C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FB76C56D-B0B0-493C-B9E7-3BA9D13CBA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FB76C56D-B0B0-493C-B9E7-3BA9D13C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FB76C56D-B0B0-493C-B9E7-3BA9D13C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270B77-6C87-4276-845F-6E1C7DF6F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graphicEl>
                                              <a:dgm id="{BA270B77-6C87-4276-845F-6E1C7DF6FB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graphicEl>
                                              <a:dgm id="{BA270B77-6C87-4276-845F-6E1C7DF6F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BA270B77-6C87-4276-845F-6E1C7DF6F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n-US" b="1" dirty="0" smtClean="0"/>
              <a:t>Introduction (2)</a:t>
            </a:r>
            <a:endParaRPr lang="en-US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72283067"/>
              </p:ext>
            </p:extLst>
          </p:nvPr>
        </p:nvGraphicFramePr>
        <p:xfrm>
          <a:off x="1367125" y="177801"/>
          <a:ext cx="9911863" cy="631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6A11B3-CD65-484F-BC79-24D3E8DF7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FC6A11B3-CD65-484F-BC79-24D3E8DF79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FC6A11B3-CD65-484F-BC79-24D3E8DF7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FC6A11B3-CD65-484F-BC79-24D3E8DF7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4DEB32-448E-448D-9994-138206238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graphicEl>
                                              <a:dgm id="{A54DEB32-448E-448D-9994-138206238F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A54DEB32-448E-448D-9994-138206238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A54DEB32-448E-448D-9994-138206238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ED58F9A-61F7-46AC-A2E8-6FE18ED4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3ED58F9A-61F7-46AC-A2E8-6FE18ED41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3ED58F9A-61F7-46AC-A2E8-6FE18ED4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3ED58F9A-61F7-46AC-A2E8-6FE18ED4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6E2612-47CA-4FD5-B9AB-DF486AD18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B16E2612-47CA-4FD5-B9AB-DF486AD183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B16E2612-47CA-4FD5-B9AB-DF486AD18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B16E2612-47CA-4FD5-B9AB-DF486AD18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0691BB-5A00-4976-98AF-B9731D494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230691BB-5A00-4976-98AF-B9731D494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230691BB-5A00-4976-98AF-B9731D494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230691BB-5A00-4976-98AF-B9731D494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0B9CA3-6DC6-43BD-A6C0-6F82B77B5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dgm id="{900B9CA3-6DC6-43BD-A6C0-6F82B77B5F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graphicEl>
                                              <a:dgm id="{900B9CA3-6DC6-43BD-A6C0-6F82B77B5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graphicEl>
                                              <a:dgm id="{900B9CA3-6DC6-43BD-A6C0-6F82B77B5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BEB744-5586-4C29-BB68-EB0992280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graphicEl>
                                              <a:dgm id="{39BEB744-5586-4C29-BB68-EB0992280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graphicEl>
                                              <a:dgm id="{39BEB744-5586-4C29-BB68-EB0992280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graphicEl>
                                              <a:dgm id="{39BEB744-5586-4C29-BB68-EB0992280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3D17A9-AE38-4177-93CD-8157DB97D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graphicEl>
                                              <a:dgm id="{153D17A9-AE38-4177-93CD-8157DB97D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153D17A9-AE38-4177-93CD-8157DB97D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graphicEl>
                                              <a:dgm id="{153D17A9-AE38-4177-93CD-8157DB97D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81F08F-4C8F-4C4E-962E-7CAC58D5B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graphicEl>
                                              <a:dgm id="{1181F08F-4C8F-4C4E-962E-7CAC58D5B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1181F08F-4C8F-4C4E-962E-7CAC58D5B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1181F08F-4C8F-4C4E-962E-7CAC58D5B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ED1194-922F-4DF5-8DB1-2C438D6BC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graphicEl>
                                              <a:dgm id="{9AED1194-922F-4DF5-8DB1-2C438D6BC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9AED1194-922F-4DF5-8DB1-2C438D6BC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9AED1194-922F-4DF5-8DB1-2C438D6BC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FFFB70-BF4F-4107-B641-0349D0443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graphicEl>
                                              <a:dgm id="{4AFFFB70-BF4F-4107-B641-0349D04436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4AFFFB70-BF4F-4107-B641-0349D0443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4AFFFB70-BF4F-4107-B641-0349D0443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7EDD9A-DA1E-4F98-B0EB-70B271732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graphicEl>
                                              <a:dgm id="{367EDD9A-DA1E-4F98-B0EB-70B2717323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graphicEl>
                                              <a:dgm id="{367EDD9A-DA1E-4F98-B0EB-70B271732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graphicEl>
                                              <a:dgm id="{367EDD9A-DA1E-4F98-B0EB-70B271732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4183" y="1244689"/>
                <a:ext cx="9973585" cy="4572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buFontTx/>
                  <a:buChar char="›"/>
                </a:pP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Given paired data</a:t>
                </a:r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=1,2,...,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 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with predictor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 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and </a:t>
                </a:r>
                <a:r>
                  <a:rPr lang="id-ID" sz="1800" dirty="0">
                    <a:ea typeface="Tahoma" pitchFamily="34" charset="0"/>
                    <a:cs typeface="Segoe UI" pitchFamily="34" charset="0"/>
                  </a:rPr>
                  <a:t>response 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variables</a:t>
                </a:r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 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assumed </a:t>
                </a:r>
                <a:r>
                  <a:rPr lang="id-ID" sz="1800" dirty="0">
                    <a:ea typeface="Tahoma" pitchFamily="34" charset="0"/>
                    <a:cs typeface="Segoe UI" pitchFamily="34" charset="0"/>
                  </a:rPr>
                  <a:t>to follow semiparametric regression model 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as</a:t>
                </a:r>
                <a:endParaRPr lang="en-US" sz="1800" dirty="0" smtClean="0">
                  <a:ea typeface="Tahoma" pitchFamily="34" charset="0"/>
                  <a:cs typeface="Segoe UI" pitchFamily="34" charset="0"/>
                </a:endParaRPr>
              </a:p>
              <a:p>
                <a:pPr marL="854075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 </a:t>
                </a:r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				     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(</a:t>
                </a:r>
                <a:r>
                  <a:rPr lang="id-ID" sz="1800" dirty="0">
                    <a:ea typeface="Tahoma" pitchFamily="34" charset="0"/>
                    <a:cs typeface="Segoe UI" pitchFamily="34" charset="0"/>
                  </a:rPr>
                  <a:t>1)</a:t>
                </a:r>
              </a:p>
              <a:p>
                <a:pPr marL="346075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id-ID" sz="1800" dirty="0">
                    <a:cs typeface="Segoe UI" pitchFamily="34" charset="0"/>
                  </a:rPr>
                  <a:t>where </a:t>
                </a:r>
                <a:r>
                  <a:rPr lang="en-US" sz="1800" dirty="0" err="1" smtClean="0">
                    <a:cs typeface="Segoe UI" pitchFamily="34" charset="0"/>
                  </a:rPr>
                  <a:t>Eqs</a:t>
                </a:r>
                <a:r>
                  <a:rPr lang="en-US" sz="1800" dirty="0" smtClean="0">
                    <a:cs typeface="Segoe UI" pitchFamily="34" charset="0"/>
                  </a:rPr>
                  <a:t>.</a:t>
                </a:r>
                <a:r>
                  <a:rPr lang="id-ID" sz="1800" dirty="0" smtClean="0">
                    <a:cs typeface="Segoe UI" pitchFamily="34" charset="0"/>
                  </a:rPr>
                  <a:t> </a:t>
                </a:r>
                <a:r>
                  <a:rPr lang="id-ID" sz="1800" dirty="0">
                    <a:cs typeface="Segoe UI" pitchFamily="34" charset="0"/>
                  </a:rPr>
                  <a:t>(1)  assumed to be additive model so the equation </a:t>
                </a:r>
                <a:r>
                  <a:rPr lang="id-ID" sz="1800" dirty="0" smtClean="0">
                    <a:cs typeface="Segoe UI" pitchFamily="34" charset="0"/>
                  </a:rPr>
                  <a:t>becomes</a:t>
                </a:r>
                <a:endParaRPr lang="en-US" sz="1800" dirty="0" smtClean="0">
                  <a:cs typeface="Segoe UI" pitchFamily="34" charset="0"/>
                </a:endParaRPr>
              </a:p>
              <a:p>
                <a:pPr marL="91440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114300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𝓁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		     </a:t>
                </a:r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(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2)</a:t>
                </a:r>
                <a:endParaRPr lang="id-ID" sz="1800" dirty="0">
                  <a:ea typeface="Tahoma" pitchFamily="34" charset="0"/>
                  <a:cs typeface="Segoe UI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buFontTx/>
                  <a:buChar char="›"/>
                </a:pPr>
                <a:r>
                  <a:rPr lang="id-ID" sz="1800" dirty="0" smtClean="0">
                    <a:cs typeface="Segoe UI" pitchFamily="34" charset="0"/>
                  </a:rPr>
                  <a:t>Thus</a:t>
                </a:r>
                <a:r>
                  <a:rPr lang="id-ID" sz="1800" dirty="0">
                    <a:cs typeface="Segoe UI" pitchFamily="34" charset="0"/>
                  </a:rPr>
                  <a:t>, in</a:t>
                </a:r>
                <a:r>
                  <a:rPr lang="en-US" sz="1800" dirty="0">
                    <a:cs typeface="Segoe UI" pitchFamily="34" charset="0"/>
                  </a:rPr>
                  <a:t> </a:t>
                </a:r>
                <a:r>
                  <a:rPr lang="en-US" sz="1800" dirty="0" err="1">
                    <a:cs typeface="Segoe UI" pitchFamily="34" charset="0"/>
                  </a:rPr>
                  <a:t>Eqs</a:t>
                </a:r>
                <a:r>
                  <a:rPr lang="en-US" sz="1800" dirty="0">
                    <a:cs typeface="Segoe UI" pitchFamily="34" charset="0"/>
                  </a:rPr>
                  <a:t>.</a:t>
                </a:r>
                <a:r>
                  <a:rPr lang="id-ID" sz="1800" dirty="0">
                    <a:cs typeface="Segoe UI" pitchFamily="34" charset="0"/>
                  </a:rPr>
                  <a:t> (2), the regression </a:t>
                </a:r>
                <a:r>
                  <a:rPr lang="id-ID" sz="1800" dirty="0" smtClean="0">
                    <a:cs typeface="Segoe UI" pitchFamily="34" charset="0"/>
                  </a:rPr>
                  <a:t>curve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is </a:t>
                </a:r>
                <a:r>
                  <a:rPr lang="id-ID" sz="1800" dirty="0">
                    <a:cs typeface="Segoe UI" pitchFamily="34" charset="0"/>
                  </a:rPr>
                  <a:t>assumed to be linear in pattern. </a:t>
                </a:r>
              </a:p>
              <a:p>
                <a:pPr marL="22860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id-ID" sz="1800" dirty="0" smtClean="0">
                    <a:cs typeface="Segoe UI" pitchFamily="34" charset="0"/>
                  </a:rPr>
                  <a:t>Meanwhile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and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are </a:t>
                </a:r>
                <a:r>
                  <a:rPr lang="id-ID" sz="1800" dirty="0">
                    <a:cs typeface="Segoe UI" pitchFamily="34" charset="0"/>
                  </a:rPr>
                  <a:t>assumed unknown, smooth and to be approached </a:t>
                </a:r>
                <a:r>
                  <a:rPr lang="id-ID" sz="1800" dirty="0" smtClean="0">
                    <a:cs typeface="Segoe UI" pitchFamily="34" charset="0"/>
                  </a:rPr>
                  <a:t>by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truncated </a:t>
                </a:r>
                <a:r>
                  <a:rPr lang="en-US" sz="1800" dirty="0" smtClean="0">
                    <a:cs typeface="Segoe UI" pitchFamily="34" charset="0"/>
                  </a:rPr>
                  <a:t>spline </a:t>
                </a:r>
                <a:r>
                  <a:rPr lang="id-ID" sz="1800" dirty="0" smtClean="0">
                    <a:cs typeface="Segoe UI" pitchFamily="34" charset="0"/>
                  </a:rPr>
                  <a:t>function </a:t>
                </a:r>
                <a:r>
                  <a:rPr lang="id-ID" sz="1800" dirty="0">
                    <a:cs typeface="Segoe UI" pitchFamily="34" charset="0"/>
                  </a:rPr>
                  <a:t>and fourier series </a:t>
                </a:r>
                <a:r>
                  <a:rPr lang="id-ID" sz="1800" dirty="0" smtClean="0">
                    <a:cs typeface="Segoe UI" pitchFamily="34" charset="0"/>
                  </a:rPr>
                  <a:t>function</a:t>
                </a:r>
                <a:endParaRPr lang="en-US" sz="1800" dirty="0">
                  <a:cs typeface="Segoe UI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4183" y="1244689"/>
                <a:ext cx="9973585" cy="4572000"/>
              </a:xfrm>
              <a:blipFill>
                <a:blip r:embed="rId2"/>
                <a:stretch>
                  <a:fillRect l="-367" t="-11200" r="-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1593435" y="668625"/>
            <a:ext cx="978280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C900"/>
                </a:solidFill>
              </a:rPr>
              <a:t>Semiparametric Regression Model (1)</a:t>
            </a:r>
            <a:endParaRPr lang="en-US" sz="3000" dirty="0">
              <a:solidFill>
                <a:srgbClr val="FFC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394" y="463081"/>
            <a:ext cx="9782801" cy="576064"/>
          </a:xfrm>
        </p:spPr>
        <p:txBody>
          <a:bodyPr anchor="ctr">
            <a:normAutofit/>
          </a:bodyPr>
          <a:lstStyle/>
          <a:p>
            <a:r>
              <a:rPr lang="en-US" sz="2900" b="1" dirty="0" smtClean="0">
                <a:solidFill>
                  <a:srgbClr val="FFC900"/>
                </a:solidFill>
              </a:rPr>
              <a:t>Semiparametric </a:t>
            </a:r>
            <a:r>
              <a:rPr lang="en-US" sz="2900" b="1" dirty="0">
                <a:solidFill>
                  <a:srgbClr val="FFC900"/>
                </a:solidFill>
              </a:rPr>
              <a:t>Regression Model </a:t>
            </a:r>
            <a:r>
              <a:rPr lang="en-US" sz="2900" b="1" dirty="0" smtClean="0">
                <a:solidFill>
                  <a:srgbClr val="FFC900"/>
                </a:solidFill>
              </a:rPr>
              <a:t>(2)</a:t>
            </a:r>
            <a:endParaRPr lang="en-US" sz="2900" dirty="0">
              <a:solidFill>
                <a:srgbClr val="FFC9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2476" y="1018794"/>
                <a:ext cx="10189610" cy="524678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Char char="›"/>
                </a:pPr>
                <a:r>
                  <a:rPr lang="id-ID" sz="1800" dirty="0" smtClean="0">
                    <a:cs typeface="Segoe UI" pitchFamily="34" charset="0"/>
                  </a:rPr>
                  <a:t>The linear parametric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latin typeface="+mj-lt"/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components </a:t>
                </a:r>
                <a:r>
                  <a:rPr lang="id-ID" sz="1800" dirty="0">
                    <a:cs typeface="Segoe UI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Segoe UI" pitchFamily="34" charset="0"/>
                      </a:rPr>
                      <m:t>𝑝</m:t>
                    </m:r>
                  </m:oMath>
                </a14:m>
                <a:r>
                  <a:rPr lang="id-ID" sz="1800" i="1" dirty="0" smtClean="0">
                    <a:cs typeface="Segoe UI" pitchFamily="34" charset="0"/>
                  </a:rPr>
                  <a:t> </a:t>
                </a:r>
                <a:r>
                  <a:rPr lang="id-ID" sz="1800" dirty="0">
                    <a:cs typeface="Segoe UI" pitchFamily="34" charset="0"/>
                  </a:rPr>
                  <a:t>predictor in </a:t>
                </a:r>
                <a:r>
                  <a:rPr lang="en-US" sz="1800" dirty="0" err="1">
                    <a:cs typeface="Segoe UI" pitchFamily="34" charset="0"/>
                  </a:rPr>
                  <a:t>Eqs</a:t>
                </a:r>
                <a:r>
                  <a:rPr lang="en-US" sz="1800" dirty="0">
                    <a:cs typeface="Segoe UI" pitchFamily="34" charset="0"/>
                  </a:rPr>
                  <a:t>. </a:t>
                </a:r>
                <a:r>
                  <a:rPr lang="id-ID" sz="1800" dirty="0">
                    <a:cs typeface="Segoe UI" pitchFamily="34" charset="0"/>
                  </a:rPr>
                  <a:t>(2) </a:t>
                </a:r>
                <a:r>
                  <a:rPr lang="en-US" sz="1800" dirty="0">
                    <a:cs typeface="Segoe UI" pitchFamily="34" charset="0"/>
                  </a:rPr>
                  <a:t>-- </a:t>
                </a:r>
                <a:r>
                  <a:rPr lang="id-ID" sz="1800" dirty="0">
                    <a:cs typeface="Segoe UI" pitchFamily="34" charset="0"/>
                  </a:rPr>
                  <a:t>written </a:t>
                </a:r>
                <a:r>
                  <a:rPr lang="id-ID" sz="1800" dirty="0" smtClean="0">
                    <a:cs typeface="Segoe UI" pitchFamily="34" charset="0"/>
                  </a:rPr>
                  <a:t>as</a:t>
                </a:r>
                <a:r>
                  <a:rPr lang="en-US" sz="1800" dirty="0" smtClean="0">
                    <a:latin typeface="+mj-lt"/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Char char="›"/>
                </a:pPr>
                <a:r>
                  <a:rPr lang="en-US" sz="1800" dirty="0" smtClean="0">
                    <a:cs typeface="Segoe UI" pitchFamily="34" charset="0"/>
                  </a:rPr>
                  <a:t>T</a:t>
                </a:r>
                <a:r>
                  <a:rPr lang="id-ID" sz="1800" dirty="0" smtClean="0">
                    <a:cs typeface="Segoe UI" pitchFamily="34" charset="0"/>
                  </a:rPr>
                  <a:t>runcated </a:t>
                </a:r>
                <a:r>
                  <a:rPr lang="en-US" sz="1800" dirty="0" smtClean="0">
                    <a:cs typeface="Segoe UI" pitchFamily="34" charset="0"/>
                  </a:rPr>
                  <a:t>spline </a:t>
                </a:r>
                <a:r>
                  <a:rPr lang="id-ID" sz="1800" dirty="0" smtClean="0">
                    <a:cs typeface="Segoe UI" pitchFamily="34" charset="0"/>
                  </a:rPr>
                  <a:t>function </a:t>
                </a:r>
                <a:r>
                  <a:rPr lang="id-ID" sz="1800" dirty="0">
                    <a:cs typeface="Segoe UI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+mj-lt"/>
                    <a:ea typeface="Times New Roman" panose="02020603050405020304" pitchFamily="18" charset="0"/>
                  </a:rPr>
                  <a:t>,…,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d-ID" sz="1800" dirty="0">
                    <a:latin typeface="+mj-lt"/>
                    <a:ea typeface="Times New Roman" panose="02020603050405020304" pitchFamily="18" charset="0"/>
                  </a:rPr>
                  <a:t> </a:t>
                </a:r>
                <a:r>
                  <a:rPr lang="id-ID" sz="1800" dirty="0">
                    <a:cs typeface="Segoe UI" pitchFamily="34" charset="0"/>
                  </a:rPr>
                  <a:t>knot is as follows</a:t>
                </a:r>
                <a:r>
                  <a:rPr lang="id-ID" sz="1800" dirty="0" smtClean="0">
                    <a:cs typeface="Segoe UI" pitchFamily="34" charset="0"/>
                  </a:rPr>
                  <a:t>.</a:t>
                </a:r>
                <a:endParaRPr lang="en-US" sz="1800" dirty="0">
                  <a:cs typeface="Segoe UI" pitchFamily="34" charset="0"/>
                </a:endParaRPr>
              </a:p>
              <a:p>
                <a:pPr marL="9144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>
                    <a:latin typeface="+mj-lt"/>
                    <a:cs typeface="Segoe UI" pitchFamily="34" charset="0"/>
                  </a:rPr>
                  <a:t> </a:t>
                </a:r>
                <a:r>
                  <a:rPr lang="en-US" sz="1800" dirty="0" smtClean="0">
                    <a:latin typeface="+mj-lt"/>
                    <a:cs typeface="Segoe UI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endChr m:val="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𝑠𝑘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              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𝑠𝑖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>
                    <a:latin typeface="+mj-lt"/>
                    <a:cs typeface="Segoe UI" pitchFamily="34" charset="0"/>
                  </a:rPr>
                  <a:t>	</a:t>
                </a:r>
                <a:r>
                  <a:rPr lang="id-ID" sz="1800" dirty="0" smtClean="0">
                    <a:cs typeface="Segoe UI" pitchFamily="34" charset="0"/>
                  </a:rPr>
                  <a:t>(</a:t>
                </a:r>
                <a:r>
                  <a:rPr lang="en-US" sz="1800" dirty="0">
                    <a:cs typeface="Segoe UI" pitchFamily="34" charset="0"/>
                  </a:rPr>
                  <a:t>4</a:t>
                </a:r>
                <a:r>
                  <a:rPr lang="id-ID" sz="1800" dirty="0">
                    <a:cs typeface="Segoe UI" pitchFamily="34" charset="0"/>
                  </a:rPr>
                  <a:t>)</a:t>
                </a:r>
              </a:p>
              <a:p>
                <a:pPr marL="39370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cs typeface="Segoe UI" pitchFamily="34" charset="0"/>
                  </a:rPr>
                  <a:t>o</a:t>
                </a:r>
                <a:r>
                  <a:rPr lang="id-ID" sz="1800" dirty="0" smtClean="0">
                    <a:cs typeface="Segoe UI" pitchFamily="34" charset="0"/>
                  </a:rPr>
                  <a:t>r</a:t>
                </a:r>
                <a:r>
                  <a:rPr lang="en-US" sz="1800" dirty="0" smtClean="0">
                    <a:cs typeface="Segoe UI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sz="1800" dirty="0" smtClean="0">
                    <a:latin typeface="+mj-lt"/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where</a:t>
                </a:r>
                <a:r>
                  <a:rPr lang="en-US" sz="1800" dirty="0" smtClean="0">
                    <a:latin typeface="+mj-lt"/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𝑚𝑞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+mj-lt"/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are </a:t>
                </a:r>
                <a:r>
                  <a:rPr lang="id-ID" sz="1800" dirty="0">
                    <a:cs typeface="Segoe UI" pitchFamily="34" charset="0"/>
                  </a:rPr>
                  <a:t>parameters of spline truncated </a:t>
                </a:r>
                <a:r>
                  <a:rPr lang="id-ID" sz="1800" dirty="0" smtClean="0">
                    <a:cs typeface="Segoe UI" pitchFamily="34" charset="0"/>
                  </a:rPr>
                  <a:t>function.   </a:t>
                </a:r>
                <a:endParaRPr lang="id-ID" sz="1800" dirty="0">
                  <a:cs typeface="Segoe UI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Char char="›"/>
                </a:pPr>
                <a:r>
                  <a:rPr lang="en-US" sz="1800" dirty="0" smtClean="0">
                    <a:cs typeface="Segoe UI" pitchFamily="34" charset="0"/>
                  </a:rPr>
                  <a:t>Based </a:t>
                </a:r>
                <a:r>
                  <a:rPr lang="id-ID" sz="1800" dirty="0">
                    <a:ea typeface="Times New Roman" panose="02020603050405020304" pitchFamily="18" charset="0"/>
                  </a:rPr>
                  <a:t>on Bilodeau </a:t>
                </a:r>
                <a:r>
                  <a:rPr lang="en-US" sz="1800" dirty="0" smtClean="0">
                    <a:ea typeface="Times New Roman" panose="02020603050405020304" pitchFamily="18" charset="0"/>
                  </a:rPr>
                  <a:t>(1992)</a:t>
                </a:r>
                <a:r>
                  <a:rPr lang="id-ID" sz="1800" dirty="0" smtClean="0">
                    <a:ea typeface="Times New Roman" panose="02020603050405020304" pitchFamily="18" charset="0"/>
                  </a:rPr>
                  <a:t>, </a:t>
                </a:r>
                <a:r>
                  <a:rPr lang="id-ID" sz="1800" dirty="0">
                    <a:ea typeface="Times New Roman" panose="02020603050405020304" pitchFamily="18" charset="0"/>
                  </a:rPr>
                  <a:t>fourier series that sinusoidal (cosinus) function following trend line with one predictor variable can be drawn as</a:t>
                </a:r>
                <a:endParaRPr lang="en-US" sz="1800" dirty="0">
                  <a:ea typeface="Times New Roman" panose="02020603050405020304" pitchFamily="18" charset="0"/>
                </a:endParaRPr>
              </a:p>
              <a:p>
                <a:pPr marL="9144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𝓁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					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(</a:t>
                </a:r>
                <a:r>
                  <a:rPr lang="en-US" sz="1800" dirty="0">
                    <a:ea typeface="Tahoma" pitchFamily="34" charset="0"/>
                    <a:cs typeface="Segoe UI" pitchFamily="34" charset="0"/>
                  </a:rPr>
                  <a:t>5</a:t>
                </a:r>
                <a:r>
                  <a:rPr lang="id-ID" sz="1800" dirty="0">
                    <a:ea typeface="Tahoma" pitchFamily="34" charset="0"/>
                    <a:cs typeface="Segoe UI" pitchFamily="34" charset="0"/>
                  </a:rPr>
                  <a:t>)</a:t>
                </a:r>
              </a:p>
              <a:p>
                <a:pPr marL="346075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 smtClean="0">
                    <a:latin typeface="+mj-lt"/>
                    <a:ea typeface="Tahoma" pitchFamily="34" charset="0"/>
                    <a:cs typeface="Segoe UI" pitchFamily="34" charset="0"/>
                  </a:rPr>
                  <a:t>o</a:t>
                </a:r>
                <a:r>
                  <a:rPr lang="id-ID" sz="1800" dirty="0" smtClean="0">
                    <a:latin typeface="+mj-lt"/>
                    <a:ea typeface="Tahoma" pitchFamily="34" charset="0"/>
                    <a:cs typeface="Segoe UI" pitchFamily="34" charset="0"/>
                  </a:rPr>
                  <a:t>r</a:t>
                </a:r>
                <a:r>
                  <a:rPr lang="en-US" sz="1800" dirty="0" smtClean="0">
                    <a:latin typeface="+mj-lt"/>
                    <a:ea typeface="Tahoma" pitchFamily="34" charset="0"/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𝐃𝐚</m:t>
                    </m:r>
                  </m:oMath>
                </a14:m>
                <a:r>
                  <a:rPr lang="en-US" sz="1800" dirty="0" smtClean="0">
                    <a:latin typeface="+mj-lt"/>
                    <a:ea typeface="Tahoma" pitchFamily="34" charset="0"/>
                    <a:cs typeface="Segoe UI" pitchFamily="34" charset="0"/>
                  </a:rPr>
                  <a:t> 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where</a:t>
                </a:r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</m:sSub>
                  </m:oMath>
                </a14:m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are </a:t>
                </a:r>
                <a:r>
                  <a:rPr lang="id-ID" sz="1800" dirty="0">
                    <a:cs typeface="Segoe UI" pitchFamily="34" charset="0"/>
                  </a:rPr>
                  <a:t>paremeters of the fourier series function. </a:t>
                </a:r>
                <a:endParaRPr lang="id-ID" sz="1800" dirty="0">
                  <a:ea typeface="Tahoma" pitchFamily="34" charset="0"/>
                  <a:cs typeface="Segoe UI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Tx/>
                  <a:buChar char="›"/>
                </a:pPr>
                <a:r>
                  <a:rPr lang="id-ID" sz="1800" dirty="0" smtClean="0">
                    <a:cs typeface="Segoe UI" pitchFamily="34" charset="0"/>
                  </a:rPr>
                  <a:t>Hence</a:t>
                </a:r>
                <a:r>
                  <a:rPr lang="id-ID" sz="1800" dirty="0">
                    <a:cs typeface="Segoe UI" pitchFamily="34" charset="0"/>
                  </a:rPr>
                  <a:t>, the models of semiparametric regression combined estimator of </a:t>
                </a:r>
                <a:r>
                  <a:rPr lang="en-US" sz="1800" dirty="0">
                    <a:cs typeface="Segoe UI" pitchFamily="34" charset="0"/>
                  </a:rPr>
                  <a:t>spline truncated and </a:t>
                </a:r>
                <a:r>
                  <a:rPr lang="id-ID" sz="1800" dirty="0">
                    <a:cs typeface="Segoe UI" pitchFamily="34" charset="0"/>
                  </a:rPr>
                  <a:t>fourier series in </a:t>
                </a:r>
                <a:r>
                  <a:rPr lang="en-US" sz="1800" dirty="0" err="1">
                    <a:cs typeface="Segoe UI" pitchFamily="34" charset="0"/>
                  </a:rPr>
                  <a:t>Eqs</a:t>
                </a:r>
                <a:r>
                  <a:rPr lang="en-US" sz="1800" dirty="0">
                    <a:cs typeface="Segoe UI" pitchFamily="34" charset="0"/>
                  </a:rPr>
                  <a:t>.</a:t>
                </a:r>
                <a:r>
                  <a:rPr lang="id-ID" sz="1800" dirty="0">
                    <a:cs typeface="Segoe UI" pitchFamily="34" charset="0"/>
                  </a:rPr>
                  <a:t> (2) are presented </a:t>
                </a:r>
                <a:r>
                  <a:rPr lang="id-ID" sz="1800" dirty="0" smtClean="0">
                    <a:cs typeface="Segoe UI" pitchFamily="34" charset="0"/>
                  </a:rPr>
                  <a:t>below</a:t>
                </a:r>
                <a:endParaRPr lang="en-US" sz="1800" dirty="0" smtClean="0">
                  <a:cs typeface="Segoe UI" pitchFamily="34" charset="0"/>
                </a:endParaRPr>
              </a:p>
              <a:p>
                <a:pPr marL="91440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𝐃𝐚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US" sz="1800" dirty="0" smtClean="0">
                    <a:cs typeface="Segoe UI" pitchFamily="34" charset="0"/>
                  </a:rPr>
                  <a:t>							</a:t>
                </a:r>
                <a:r>
                  <a:rPr lang="id-ID" sz="1800" dirty="0">
                    <a:ea typeface="Tahoma" pitchFamily="34" charset="0"/>
                    <a:cs typeface="Segoe UI" pitchFamily="34" charset="0"/>
                  </a:rPr>
                  <a:t> 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(</a:t>
                </a:r>
                <a:r>
                  <a:rPr lang="en-US" sz="1800" dirty="0" smtClean="0">
                    <a:ea typeface="Tahoma" pitchFamily="34" charset="0"/>
                    <a:cs typeface="Segoe UI" pitchFamily="34" charset="0"/>
                  </a:rPr>
                  <a:t>6</a:t>
                </a:r>
                <a:r>
                  <a:rPr lang="id-ID" sz="1800" dirty="0" smtClean="0">
                    <a:ea typeface="Tahoma" pitchFamily="34" charset="0"/>
                    <a:cs typeface="Segoe UI" pitchFamily="34" charset="0"/>
                  </a:rPr>
                  <a:t>)</a:t>
                </a:r>
                <a:endParaRPr lang="id-ID" sz="1800" dirty="0">
                  <a:cs typeface="Segoe UI" pitchFamily="34" charset="0"/>
                </a:endParaRPr>
              </a:p>
              <a:p>
                <a:pPr marL="339725" indent="-339725">
                  <a:lnSpc>
                    <a:spcPct val="150000"/>
                  </a:lnSpc>
                  <a:spcBef>
                    <a:spcPts val="600"/>
                  </a:spcBef>
                  <a:buFont typeface="Courier New" pitchFamily="49" charset="0"/>
                  <a:buChar char="o"/>
                </a:pPr>
                <a:endParaRPr lang="en-US" sz="1800" dirty="0">
                  <a:cs typeface="Segoe UI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476" y="1018794"/>
                <a:ext cx="10189610" cy="5246781"/>
              </a:xfrm>
              <a:blipFill>
                <a:blip r:embed="rId2"/>
                <a:stretch>
                  <a:fillRect l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5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5" y="404664"/>
            <a:ext cx="9782801" cy="874957"/>
          </a:xfrm>
        </p:spPr>
        <p:txBody>
          <a:bodyPr anchor="ctr">
            <a:noAutofit/>
          </a:bodyPr>
          <a:lstStyle/>
          <a:p>
            <a:r>
              <a:rPr lang="id-ID" sz="2600" b="1" dirty="0" smtClean="0">
                <a:solidFill>
                  <a:srgbClr val="C00000"/>
                </a:solidFill>
                <a:latin typeface="+mn-lt"/>
              </a:rPr>
              <a:t>Semiparametric </a:t>
            </a:r>
            <a:r>
              <a:rPr lang="id-ID" sz="2600" b="1" dirty="0">
                <a:solidFill>
                  <a:srgbClr val="C00000"/>
                </a:solidFill>
                <a:latin typeface="+mn-lt"/>
              </a:rPr>
              <a:t>Regression Curve Estimation by Using Mixed Truncated Spline and Fourier Series </a:t>
            </a:r>
            <a:r>
              <a:rPr lang="id-ID" sz="2600" b="1" dirty="0" smtClean="0">
                <a:solidFill>
                  <a:srgbClr val="C00000"/>
                </a:solidFill>
                <a:latin typeface="+mn-lt"/>
              </a:rPr>
              <a:t>Model</a:t>
            </a:r>
            <a:r>
              <a:rPr lang="en-US" sz="2600" b="1" dirty="0" smtClean="0">
                <a:solidFill>
                  <a:srgbClr val="C00000"/>
                </a:solidFill>
                <a:latin typeface="+mn-lt"/>
              </a:rPr>
              <a:t> (1)</a:t>
            </a:r>
            <a:endParaRPr lang="en-US" sz="2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9415" y="1279621"/>
                <a:ext cx="10552222" cy="244827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1800" dirty="0">
                    <a:cs typeface="Segoe UI" pitchFamily="34" charset="0"/>
                  </a:rPr>
                  <a:t>The combination estimator of </a:t>
                </a:r>
                <a:r>
                  <a:rPr lang="en-US" sz="1800" dirty="0" smtClean="0">
                    <a:cs typeface="Segoe UI" pitchFamily="34" charset="0"/>
                  </a:rPr>
                  <a:t>truncated spline </a:t>
                </a:r>
                <a:r>
                  <a:rPr lang="en-US" sz="1800" dirty="0" smtClean="0">
                    <a:cs typeface="Segoe UI" pitchFamily="34" charset="0"/>
                  </a:rPr>
                  <a:t>and </a:t>
                </a:r>
                <a:r>
                  <a:rPr lang="en-US" sz="1800" dirty="0" err="1">
                    <a:cs typeface="Segoe UI" pitchFamily="34" charset="0"/>
                  </a:rPr>
                  <a:t>fourier</a:t>
                </a:r>
                <a:r>
                  <a:rPr lang="en-US" sz="1800" dirty="0">
                    <a:cs typeface="Segoe UI" pitchFamily="34" charset="0"/>
                  </a:rPr>
                  <a:t> series in </a:t>
                </a:r>
                <a:r>
                  <a:rPr lang="en-US" sz="1800" dirty="0" smtClean="0">
                    <a:cs typeface="Segoe UI" pitchFamily="34" charset="0"/>
                  </a:rPr>
                  <a:t>the semiparametric </a:t>
                </a:r>
                <a:r>
                  <a:rPr lang="en-US" sz="1800" dirty="0">
                    <a:cs typeface="Segoe UI" pitchFamily="34" charset="0"/>
                  </a:rPr>
                  <a:t>regression </a:t>
                </a:r>
                <a:r>
                  <a:rPr lang="en-US" sz="1800" dirty="0" smtClean="0">
                    <a:cs typeface="Segoe UI" pitchFamily="34" charset="0"/>
                  </a:rPr>
                  <a:t>model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is </a:t>
                </a:r>
                <a:r>
                  <a:rPr lang="id-ID" sz="1800" dirty="0">
                    <a:cs typeface="Segoe UI" pitchFamily="34" charset="0"/>
                  </a:rPr>
                  <a:t>obtained by employing Penalized Least</a:t>
                </a:r>
                <a:r>
                  <a:rPr lang="en-US" sz="1800" dirty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Square</a:t>
                </a:r>
                <a:r>
                  <a:rPr lang="en-US" sz="1800" dirty="0" smtClean="0">
                    <a:cs typeface="Segoe UI" pitchFamily="34" charset="0"/>
                  </a:rPr>
                  <a:t> optimization as follows</a:t>
                </a:r>
                <a:endParaRPr lang="en-US" sz="1800" dirty="0">
                  <a:cs typeface="Segoe UI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sz="1800" dirty="0" smtClean="0">
                    <a:cs typeface="Segoe UI" pitchFamily="34" charset="0"/>
                  </a:rPr>
                  <a:t>										             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sz="1800" dirty="0">
                    <a:cs typeface="Segoe UI" pitchFamily="34" charset="0"/>
                  </a:rPr>
                  <a:t>	</a:t>
                </a:r>
                <a:r>
                  <a:rPr lang="en-US" sz="1800" dirty="0" smtClean="0">
                    <a:cs typeface="Segoe UI" pitchFamily="34" charset="0"/>
                  </a:rPr>
                  <a:t>										(7)</a:t>
                </a:r>
                <a:endParaRPr lang="en-US" sz="1800" dirty="0">
                  <a:cs typeface="Segoe UI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415" y="1279621"/>
                <a:ext cx="10552222" cy="2448272"/>
              </a:xfrm>
              <a:blipFill>
                <a:blip r:embed="rId2"/>
                <a:stretch>
                  <a:fillRect l="-520" t="-14428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6846" y="2348880"/>
                <a:ext cx="9256078" cy="1060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7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  <m:li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7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7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h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7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70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70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US" sz="17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700">
                                              <a:latin typeface="Cambria Math" panose="02040503050406030204" pitchFamily="18" charset="0"/>
                                            </a:rPr>
                                            <m:t>𝓁</m:t>
                                          </m:r>
                                          <m:r>
                                            <a:rPr lang="en-US" sz="170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700">
                                                  <a:latin typeface="Cambria Math" panose="02040503050406030204" pitchFamily="18" charset="0"/>
                                                </a:rPr>
                                                <m:t>𝓁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700">
                                                      <a:latin typeface="Cambria Math" panose="02040503050406030204" pitchFamily="18" charset="0"/>
                                                    </a:rPr>
                                                    <m:t>𝓁</m:t>
                                                  </m:r>
                                                  <m:r>
                                                    <a:rPr lang="en-US" sz="1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7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17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7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limLoc m:val="undOvr"/>
                              <m:grow m:val="on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7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700" i="0">
                                                  <a:latin typeface="Cambria Math" panose="02040503050406030204" pitchFamily="18" charset="0"/>
                                                </a:rPr>
                                                <m:t>𝓁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700" i="0">
                                                  <a:latin typeface="Cambria Math" panose="02040503050406030204" pitchFamily="18" charset="0"/>
                                                </a:rPr>
                                                <m:t>"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7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7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700" i="0">
                                                  <a:latin typeface="Cambria Math" panose="02040503050406030204" pitchFamily="18" charset="0"/>
                                                </a:rPr>
                                                <m:t>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7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7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46" y="2348880"/>
                <a:ext cx="9256078" cy="106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Callout 5"/>
          <p:cNvSpPr/>
          <p:nvPr/>
        </p:nvSpPr>
        <p:spPr>
          <a:xfrm>
            <a:off x="2638028" y="2437349"/>
            <a:ext cx="4824536" cy="1559923"/>
          </a:xfrm>
          <a:prstGeom prst="downArrowCallout">
            <a:avLst>
              <a:gd name="adj1" fmla="val 29582"/>
              <a:gd name="adj2" fmla="val 24236"/>
              <a:gd name="adj3" fmla="val 24236"/>
              <a:gd name="adj4" fmla="val 61922"/>
            </a:avLst>
          </a:prstGeom>
          <a:solidFill>
            <a:srgbClr val="FFC000">
              <a:alpha val="2705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Callout 6"/>
          <p:cNvSpPr/>
          <p:nvPr/>
        </p:nvSpPr>
        <p:spPr>
          <a:xfrm>
            <a:off x="7678588" y="2437349"/>
            <a:ext cx="2139342" cy="1559923"/>
          </a:xfrm>
          <a:prstGeom prst="downArrowCallout">
            <a:avLst>
              <a:gd name="adj1" fmla="val 29582"/>
              <a:gd name="adj2" fmla="val 24236"/>
              <a:gd name="adj3" fmla="val 24236"/>
              <a:gd name="adj4" fmla="val 61922"/>
            </a:avLst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1"/>
              <p:cNvSpPr txBox="1">
                <a:spLocks/>
              </p:cNvSpPr>
              <p:nvPr/>
            </p:nvSpPr>
            <p:spPr>
              <a:xfrm>
                <a:off x="1259415" y="4005065"/>
                <a:ext cx="5771101" cy="2027064"/>
              </a:xfrm>
              <a:prstGeom prst="rect">
                <a:avLst/>
              </a:prstGeom>
              <a:ln>
                <a:solidFill>
                  <a:srgbClr val="FEC630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id-ID" sz="1800" dirty="0" smtClean="0">
                    <a:cs typeface="Segoe UI" pitchFamily="34" charset="0"/>
                  </a:rPr>
                  <a:t>If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en-US" sz="1800" dirty="0" smtClean="0">
                    <a:latin typeface="Segoe UI" pitchFamily="34" charset="0"/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is </a:t>
                </a:r>
                <a:r>
                  <a:rPr lang="en-US" sz="1800" dirty="0" smtClean="0">
                    <a:cs typeface="Segoe UI" pitchFamily="34" charset="0"/>
                  </a:rPr>
                  <a:t>set out</a:t>
                </a:r>
                <a:r>
                  <a:rPr lang="id-ID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by multiple linear function</a:t>
                </a:r>
                <a:r>
                  <a:rPr lang="en-US" sz="1800" dirty="0" smtClean="0">
                    <a:cs typeface="Segoe UI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cs typeface="Segoe UI" pitchFamily="34" charset="0"/>
                  </a:rPr>
                  <a:t> i</a:t>
                </a:r>
                <a:r>
                  <a:rPr lang="id-ID" sz="1800" dirty="0" smtClean="0">
                    <a:cs typeface="Segoe UI" pitchFamily="34" charset="0"/>
                  </a:rPr>
                  <a:t>s approached by truncated </a:t>
                </a:r>
                <a:r>
                  <a:rPr lang="en-US" sz="1800" dirty="0" smtClean="0">
                    <a:cs typeface="Segoe UI" pitchFamily="34" charset="0"/>
                  </a:rPr>
                  <a:t>spline </a:t>
                </a:r>
                <a:r>
                  <a:rPr lang="id-ID" sz="1800" dirty="0" smtClean="0">
                    <a:cs typeface="Segoe UI" pitchFamily="34" charset="0"/>
                  </a:rPr>
                  <a:t>and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𝓁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id-ID" sz="1800" dirty="0" smtClean="0">
                    <a:cs typeface="Segoe UI" pitchFamily="34" charset="0"/>
                  </a:rPr>
                  <a:t>is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approached by fourier series </a:t>
                </a:r>
                <a:r>
                  <a:rPr lang="en-US" sz="1800" dirty="0" smtClean="0">
                    <a:cs typeface="Segoe UI" pitchFamily="34" charset="0"/>
                  </a:rPr>
                  <a:t>-- </a:t>
                </a:r>
                <a:r>
                  <a:rPr lang="id-ID" sz="1800" u="sng" dirty="0" smtClean="0">
                    <a:cs typeface="Segoe UI" pitchFamily="34" charset="0"/>
                  </a:rPr>
                  <a:t>the Goodness of Fit</a:t>
                </a:r>
                <a:r>
                  <a:rPr lang="en-US" sz="1800" u="sng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is</a:t>
                </a:r>
                <a:endParaRPr lang="en-US" sz="1800" dirty="0" smtClean="0">
                  <a:cs typeface="Segoe UI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𝐃𝐚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𝐃𝐚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 smtClean="0">
                  <a:latin typeface="Segoe UI" pitchFamily="34" charset="0"/>
                </a:endParaRPr>
              </a:p>
              <a:p>
                <a:pPr marL="0" indent="0" algn="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id-ID" sz="1700" dirty="0" smtClean="0">
                    <a:cs typeface="Segoe UI" pitchFamily="34" charset="0"/>
                  </a:rPr>
                  <a:t>(</a:t>
                </a:r>
                <a:r>
                  <a:rPr lang="en-US" sz="1700" dirty="0" smtClean="0">
                    <a:cs typeface="Segoe UI" pitchFamily="34" charset="0"/>
                  </a:rPr>
                  <a:t>8</a:t>
                </a:r>
                <a:r>
                  <a:rPr lang="id-ID" sz="1700" dirty="0" smtClean="0">
                    <a:cs typeface="Segoe UI" pitchFamily="34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id-ID" sz="1800" dirty="0" smtClean="0">
                  <a:latin typeface="Segoe UI" pitchFamily="34" charset="0"/>
                  <a:cs typeface="Segoe UI" pitchFamily="34" charset="0"/>
                </a:endParaRPr>
              </a:p>
            </p:txBody>
          </p:sp>
        </mc:Choice>
        <mc:Fallback>
          <p:sp>
            <p:nvSpPr>
              <p:cNvPr id="8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15" y="4005065"/>
                <a:ext cx="5771101" cy="2027064"/>
              </a:xfrm>
              <a:prstGeom prst="rect">
                <a:avLst/>
              </a:prstGeom>
              <a:blipFill>
                <a:blip r:embed="rId4"/>
                <a:stretch>
                  <a:fillRect l="-633" t="-22985" r="-1266"/>
                </a:stretch>
              </a:blipFill>
              <a:ln>
                <a:solidFill>
                  <a:srgbClr val="FEC63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1"/>
              <p:cNvSpPr txBox="1">
                <a:spLocks/>
              </p:cNvSpPr>
              <p:nvPr/>
            </p:nvSpPr>
            <p:spPr>
              <a:xfrm>
                <a:off x="7102524" y="4005064"/>
                <a:ext cx="4992483" cy="20270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800" dirty="0" smtClean="0">
                  <a:latin typeface="Segoe UI" pitchFamily="34" charset="0"/>
                  <a:cs typeface="Segoe UI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700" u="sng" dirty="0" smtClean="0">
                    <a:cs typeface="Segoe UI" pitchFamily="34" charset="0"/>
                  </a:rPr>
                  <a:t>T</a:t>
                </a:r>
                <a:r>
                  <a:rPr lang="id-ID" sz="1700" u="sng" dirty="0" smtClean="0">
                    <a:cs typeface="Segoe UI" pitchFamily="34" charset="0"/>
                  </a:rPr>
                  <a:t>he penalty</a:t>
                </a:r>
                <a:r>
                  <a:rPr lang="id-ID" sz="1700" dirty="0" smtClean="0">
                    <a:cs typeface="Segoe UI" pitchFamily="34" charset="0"/>
                  </a:rPr>
                  <a:t> is presented</a:t>
                </a:r>
                <a:r>
                  <a:rPr lang="en-US" sz="1700" dirty="0" smtClean="0">
                    <a:cs typeface="Segoe UI" pitchFamily="34" charset="0"/>
                  </a:rPr>
                  <a:t> as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𝓁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𝓁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sz="1600" b="1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sz="1800" dirty="0" smtClean="0">
                    <a:latin typeface="Segoe UI" pitchFamily="34" charset="0"/>
                    <a:cs typeface="Segoe UI" pitchFamily="34" charset="0"/>
                  </a:rPr>
                  <a:t>     </a:t>
                </a:r>
                <a:r>
                  <a:rPr lang="id-ID" sz="1400" dirty="0" smtClean="0">
                    <a:cs typeface="Segoe UI" pitchFamily="34" charset="0"/>
                  </a:rPr>
                  <a:t>(</a:t>
                </a:r>
                <a:r>
                  <a:rPr lang="en-US" sz="1400" dirty="0">
                    <a:cs typeface="Segoe UI" pitchFamily="34" charset="0"/>
                  </a:rPr>
                  <a:t>10</a:t>
                </a:r>
                <a:r>
                  <a:rPr lang="id-ID" sz="1400" dirty="0">
                    <a:cs typeface="Segoe UI" pitchFamily="34" charset="0"/>
                  </a:rPr>
                  <a:t>)</a:t>
                </a:r>
                <a:r>
                  <a:rPr lang="id-ID" sz="1800" dirty="0">
                    <a:cs typeface="Segoe UI" pitchFamily="34" charset="0"/>
                  </a:rPr>
                  <a:t> </a:t>
                </a:r>
                <a:endParaRPr lang="en-US" sz="1700" dirty="0">
                  <a:cs typeface="Segoe UI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id-ID" sz="1700" dirty="0" smtClean="0">
                    <a:cs typeface="Segoe UI" pitchFamily="34" charset="0"/>
                  </a:rPr>
                  <a:t>where,</a:t>
                </a:r>
                <a:r>
                  <a:rPr lang="en-US" sz="17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sz="13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3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1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a:rPr lang="en-US" sz="1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3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1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a:rPr lang="en-US" sz="1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3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m:rPr>
                                <m:nor/>
                              </m:rPr>
                              <a:rPr lang="en-US" sz="13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1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700" dirty="0" smtClean="0"/>
                  <a:t>and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𝓁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=1,2,...,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d-ID" sz="1400" dirty="0">
                  <a:latin typeface="Segoe UI" pitchFamily="34" charset="0"/>
                  <a:cs typeface="Segoe UI" pitchFamily="34" charset="0"/>
                </a:endParaRPr>
              </a:p>
            </p:txBody>
          </p:sp>
        </mc:Choice>
        <mc:Fallback xmlns="">
          <p:sp>
            <p:nvSpPr>
              <p:cNvPr id="9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24" y="4005064"/>
                <a:ext cx="4992483" cy="2027065"/>
              </a:xfrm>
              <a:prstGeom prst="rect">
                <a:avLst/>
              </a:prstGeom>
              <a:blipFill>
                <a:blip r:embed="rId5"/>
                <a:stretch>
                  <a:fillRect l="-53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4071" y="1432024"/>
                <a:ext cx="9972949" cy="458926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Segoe UI" panose="020B0502040204020203" pitchFamily="34" charset="0"/>
                  <a:buChar char="›"/>
                </a:pPr>
                <a:r>
                  <a:rPr lang="id-ID" sz="1800" dirty="0" smtClean="0">
                    <a:cs typeface="Segoe UI" pitchFamily="34" charset="0"/>
                  </a:rPr>
                  <a:t>Optimization using PLS can be solved by combining </a:t>
                </a:r>
                <a:r>
                  <a:rPr lang="en-US" sz="1800" dirty="0" err="1">
                    <a:cs typeface="Segoe UI" pitchFamily="34" charset="0"/>
                  </a:rPr>
                  <a:t>Eqs</a:t>
                </a:r>
                <a:r>
                  <a:rPr lang="en-US" sz="1800" dirty="0">
                    <a:cs typeface="Segoe UI" pitchFamily="34" charset="0"/>
                  </a:rPr>
                  <a:t>.</a:t>
                </a:r>
                <a:r>
                  <a:rPr lang="id-ID" sz="1800" dirty="0">
                    <a:cs typeface="Segoe UI" pitchFamily="34" charset="0"/>
                  </a:rPr>
                  <a:t> (</a:t>
                </a:r>
                <a:r>
                  <a:rPr lang="en-US" sz="1800" dirty="0">
                    <a:cs typeface="Segoe UI" pitchFamily="34" charset="0"/>
                  </a:rPr>
                  <a:t>8</a:t>
                </a:r>
                <a:r>
                  <a:rPr lang="id-ID" sz="1800" dirty="0">
                    <a:cs typeface="Segoe UI" pitchFamily="34" charset="0"/>
                  </a:rPr>
                  <a:t>) and </a:t>
                </a:r>
                <a:r>
                  <a:rPr lang="en-US" sz="1800" dirty="0" err="1">
                    <a:cs typeface="Segoe UI" pitchFamily="34" charset="0"/>
                  </a:rPr>
                  <a:t>Eqs</a:t>
                </a:r>
                <a:r>
                  <a:rPr lang="en-US" sz="1800" dirty="0">
                    <a:cs typeface="Segoe UI" pitchFamily="34" charset="0"/>
                  </a:rPr>
                  <a:t>. </a:t>
                </a:r>
                <a:r>
                  <a:rPr lang="id-ID" sz="1800" dirty="0">
                    <a:cs typeface="Segoe UI" pitchFamily="34" charset="0"/>
                  </a:rPr>
                  <a:t>(</a:t>
                </a:r>
                <a:r>
                  <a:rPr lang="en-US" sz="1800" dirty="0">
                    <a:cs typeface="Segoe UI" pitchFamily="34" charset="0"/>
                  </a:rPr>
                  <a:t>10</a:t>
                </a:r>
                <a:r>
                  <a:rPr lang="id-ID" sz="1800" dirty="0">
                    <a:cs typeface="Segoe UI" pitchFamily="34" charset="0"/>
                  </a:rPr>
                  <a:t>), the result </a:t>
                </a:r>
                <a:r>
                  <a:rPr lang="id-ID" sz="1800" dirty="0" smtClean="0">
                    <a:cs typeface="Segoe UI" pitchFamily="34" charset="0"/>
                  </a:rPr>
                  <a:t>is</a:t>
                </a:r>
                <a:endParaRPr lang="en-US" sz="1800" dirty="0" smtClean="0">
                  <a:cs typeface="Segoe UI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  <m:lim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  <m:lim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sz="1800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latin typeface="Cambria Math" panose="02040503050406030204" pitchFamily="18" charset="0"/>
                                    </a:rPr>
                                    <m:t>𝐆</m:t>
                                  </m:r>
                                  <m:r>
                                    <a:rPr lang="en-US" sz="1800" b="1">
                                      <a:latin typeface="Cambria Math" panose="02040503050406030204" pitchFamily="18" charset="0"/>
                                    </a:rPr>
                                    <m:t>𝛂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latin typeface="Cambria Math" panose="02040503050406030204" pitchFamily="18" charset="0"/>
                                    </a:rPr>
                                    <m:t>𝐃𝐚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𝐃𝐚</m:t>
                              </m:r>
                            </m:e>
                          </m:d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𝐔𝐚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cs typeface="Segoe UI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Segoe UI" panose="020B0502040204020203" pitchFamily="34" charset="0"/>
                  <a:buChar char="›"/>
                </a:pPr>
                <a:r>
                  <a:rPr lang="id-ID" sz="1800" dirty="0" smtClean="0">
                    <a:cs typeface="Segoe UI" pitchFamily="34" charset="0"/>
                  </a:rPr>
                  <a:t>The estimation</a:t>
                </a:r>
                <a:r>
                  <a:rPr lang="en-US" sz="1800" dirty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of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are </a:t>
                </a:r>
                <a:r>
                  <a:rPr lang="id-ID" sz="1800" dirty="0">
                    <a:cs typeface="Segoe UI" pitchFamily="34" charset="0"/>
                  </a:rPr>
                  <a:t>obtaining by using partial derivation </a:t>
                </a:r>
                <a:r>
                  <a:rPr lang="id-ID" sz="1800" dirty="0" smtClean="0">
                    <a:cs typeface="Segoe UI" pitchFamily="34" charset="0"/>
                  </a:rPr>
                  <a:t>of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to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US" sz="1800" dirty="0" smtClean="0">
                  <a:cs typeface="Segoe UI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Segoe UI" panose="020B0502040204020203" pitchFamily="34" charset="0"/>
                  <a:buChar char="›"/>
                </a:pPr>
                <a:r>
                  <a:rPr lang="id-ID" sz="1800" dirty="0" smtClean="0">
                    <a:cs typeface="Segoe UI" pitchFamily="34" charset="0"/>
                  </a:rPr>
                  <a:t>First</a:t>
                </a:r>
                <a:r>
                  <a:rPr lang="id-ID" sz="1800" dirty="0">
                    <a:cs typeface="Segoe UI" pitchFamily="34" charset="0"/>
                  </a:rPr>
                  <a:t>, </a:t>
                </a:r>
                <a:r>
                  <a:rPr lang="id-ID" sz="1800" dirty="0" smtClean="0">
                    <a:cs typeface="Segoe UI" pitchFamily="34" charset="0"/>
                  </a:rPr>
                  <a:t>consider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function underneath.</a:t>
                </a:r>
                <a:endParaRPr lang="en-US" sz="1800" dirty="0" smtClean="0">
                  <a:cs typeface="Segoe UI" pitchFamily="34" charset="0"/>
                </a:endParaRPr>
              </a:p>
              <a:p>
                <a:pPr marL="231775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𝐃𝐚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𝐃𝐚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𝐔𝐚</m:t>
                      </m:r>
                    </m:oMath>
                  </m:oMathPara>
                </a14:m>
                <a:endParaRPr lang="en-US" sz="1800" b="1" dirty="0" smtClean="0">
                  <a:latin typeface="Cambria Math" panose="02040503050406030204" pitchFamily="18" charset="0"/>
                </a:endParaRPr>
              </a:p>
              <a:p>
                <a:pPr marL="1195388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𝐃𝐚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1">
                          <a:latin typeface="Cambria Math" panose="02040503050406030204" pitchFamily="18" charset="0"/>
                        </a:rPr>
                        <m:t>𝐔𝐚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Segoe UI" panose="020B0502040204020203" pitchFamily="34" charset="0"/>
                  <a:buChar char="›"/>
                </a:pPr>
                <a:r>
                  <a:rPr lang="id-ID" sz="1800" dirty="0" smtClean="0">
                    <a:cs typeface="Segoe UI" pitchFamily="34" charset="0"/>
                  </a:rPr>
                  <a:t>In </a:t>
                </a:r>
                <a:r>
                  <a:rPr lang="id-ID" sz="1800" dirty="0">
                    <a:cs typeface="Segoe UI" pitchFamily="34" charset="0"/>
                  </a:rPr>
                  <a:t>each </a:t>
                </a:r>
                <a:r>
                  <a:rPr lang="en-US" sz="1800" dirty="0" smtClean="0">
                    <a:cs typeface="Segoe UI" pitchFamily="34" charset="0"/>
                  </a:rPr>
                  <a:t>partial </a:t>
                </a:r>
                <a:r>
                  <a:rPr lang="id-ID" sz="1800" dirty="0" smtClean="0">
                    <a:cs typeface="Segoe UI" pitchFamily="34" charset="0"/>
                  </a:rPr>
                  <a:t>derivation of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to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 smtClean="0">
                    <a:cs typeface="Segoe UI" pitchFamily="34" charset="0"/>
                  </a:rPr>
                  <a:t>then </a:t>
                </a:r>
                <a:r>
                  <a:rPr lang="id-ID" sz="1800" dirty="0">
                    <a:cs typeface="Segoe UI" pitchFamily="34" charset="0"/>
                  </a:rPr>
                  <a:t>equalizing with </a:t>
                </a:r>
                <a:r>
                  <a:rPr lang="en-US" sz="1800" b="1" dirty="0" smtClean="0">
                    <a:cs typeface="Segoe UI" pitchFamily="34" charset="0"/>
                  </a:rPr>
                  <a:t>0</a:t>
                </a:r>
                <a:r>
                  <a:rPr lang="en-US" sz="1800" dirty="0" smtClean="0">
                    <a:cs typeface="Segoe UI" pitchFamily="34" charset="0"/>
                  </a:rPr>
                  <a:t> </a:t>
                </a:r>
                <a:r>
                  <a:rPr lang="id-ID" sz="1800" dirty="0">
                    <a:cs typeface="Segoe UI" pitchFamily="34" charset="0"/>
                  </a:rPr>
                  <a:t>the resulting </a:t>
                </a:r>
                <a:r>
                  <a:rPr lang="id-ID" sz="1800" dirty="0" smtClean="0">
                    <a:cs typeface="Segoe UI" pitchFamily="34" charset="0"/>
                  </a:rPr>
                  <a:t>would be</a:t>
                </a:r>
                <a:endParaRPr lang="en-US" sz="1800" dirty="0" smtClean="0">
                  <a:cs typeface="Segoe UI" pitchFamily="34" charset="0"/>
                </a:endParaRPr>
              </a:p>
              <a:p>
                <a:pPr marL="2401888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𝐆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𝐃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acc>
                    <m:r>
                      <m:rPr>
                        <m:nor/>
                      </m:rPr>
                      <a:rPr lang="en-US" sz="1800" b="1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 smtClean="0"/>
                  <a:t>;</a:t>
                </a:r>
              </a:p>
              <a:p>
                <a:pPr marL="2401888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𝐃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acc>
                    <m:r>
                      <m:rPr>
                        <m:nor/>
                      </m:rPr>
                      <a:rPr lang="en-US" sz="1800" b="1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 smtClean="0"/>
                  <a:t>;</a:t>
                </a:r>
              </a:p>
              <a:p>
                <a:pPr marL="2401888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acc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acc>
                        <m:accPr>
                          <m:chr m:val="̂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acc>
                      <m:r>
                        <a:rPr lang="en-US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𝐆</m:t>
                      </m:r>
                      <m:acc>
                        <m:accPr>
                          <m:chr m:val="̂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</m:acc>
                      <m:r>
                        <m:rPr>
                          <m:nor/>
                        </m:rP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>
                                      <a:latin typeface="Cambria Math" panose="02040503050406030204" pitchFamily="18" charset="0"/>
                                    </a:rPr>
                                    <m:t>𝐃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cs typeface="Segoe UI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id-ID" sz="1800" dirty="0">
                  <a:cs typeface="Segoe U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071" y="1432024"/>
                <a:ext cx="9972949" cy="4589264"/>
              </a:xfrm>
              <a:blipFill>
                <a:blip r:embed="rId2"/>
                <a:stretch>
                  <a:fillRect l="-672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593435" y="404664"/>
            <a:ext cx="9782801" cy="874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00" b="1" dirty="0" smtClean="0">
                <a:solidFill>
                  <a:srgbClr val="C00000"/>
                </a:solidFill>
                <a:latin typeface="+mn-lt"/>
              </a:rPr>
              <a:t>Semiparametric Regression Curve Estimation by Using Mixed Truncated Spline and Fourier Series Model</a:t>
            </a:r>
            <a:r>
              <a:rPr lang="en-US" sz="2600" b="1" dirty="0" smtClean="0">
                <a:solidFill>
                  <a:srgbClr val="C00000"/>
                </a:solidFill>
                <a:latin typeface="+mn-lt"/>
              </a:rPr>
              <a:t> (2)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9744" y="1361368"/>
                <a:ext cx="10734813" cy="45720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700" dirty="0" smtClean="0">
                    <a:cs typeface="Segoe UI" pitchFamily="34" charset="0"/>
                  </a:rPr>
                  <a:t>Using elimination and </a:t>
                </a:r>
                <a:r>
                  <a:rPr lang="en-US" sz="1700" dirty="0" smtClean="0">
                    <a:cs typeface="Segoe UI" pitchFamily="34" charset="0"/>
                  </a:rPr>
                  <a:t>substitution </a:t>
                </a:r>
                <a:r>
                  <a:rPr lang="en-US" sz="1700" dirty="0">
                    <a:cs typeface="Segoe UI" pitchFamily="34" charset="0"/>
                  </a:rPr>
                  <a:t>method, the estimator of linear parametric curve, </a:t>
                </a:r>
                <a:r>
                  <a:rPr lang="en-US" sz="1700" dirty="0" smtClean="0">
                    <a:cs typeface="Segoe UI" pitchFamily="34" charset="0"/>
                  </a:rPr>
                  <a:t>truncated spline curve</a:t>
                </a:r>
                <a:r>
                  <a:rPr lang="en-US" sz="1700" dirty="0">
                    <a:cs typeface="Segoe UI" pitchFamily="34" charset="0"/>
                  </a:rPr>
                  <a:t>, and </a:t>
                </a:r>
                <a:r>
                  <a:rPr lang="en-US" sz="1700" dirty="0" err="1">
                    <a:cs typeface="Segoe UI" pitchFamily="34" charset="0"/>
                  </a:rPr>
                  <a:t>fourier</a:t>
                </a:r>
                <a:r>
                  <a:rPr lang="en-US" sz="1700" dirty="0">
                    <a:cs typeface="Segoe UI" pitchFamily="34" charset="0"/>
                  </a:rPr>
                  <a:t> series curve can be drawn </a:t>
                </a:r>
                <a:r>
                  <a:rPr lang="en-US" sz="1700" dirty="0" smtClean="0">
                    <a:cs typeface="Segoe UI" pitchFamily="34" charset="0"/>
                  </a:rPr>
                  <a:t>as</a:t>
                </a:r>
              </a:p>
              <a:p>
                <a:pPr marL="463550" indent="-46355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7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  <m:r>
                          <a:rPr lang="en-US" sz="1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sz="17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acc>
                    <m:r>
                      <a:rPr lang="en-US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7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700">
                        <a:latin typeface="Cambria Math" panose="02040503050406030204" pitchFamily="18" charset="0"/>
                      </a:rPr>
                      <m:t>with</m:t>
                    </m:r>
                  </m:oMath>
                </a14:m>
                <a:r>
                  <a:rPr lang="en-US" sz="17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3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300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13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sz="13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3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3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13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𝑃𝐷𝑅𝑋</m:t>
                                      </m:r>
                                    </m:e>
                                  </m:d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𝑃𝐺</m:t>
                                      </m:r>
                                      <m:r>
                                        <a:rPr lang="en-US" sz="13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𝑃𝐷𝑅𝐺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sz="13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𝑄𝐷𝑅𝐺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3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𝑄𝑋</m:t>
                                      </m:r>
                                      <m:r>
                                        <a:rPr lang="en-US" sz="13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𝑄𝐷𝑅𝑋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3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mr>
                      <m:mr>
                        <m:e>
                          <m:d>
                            <m:dPr>
                              <m:ctrlPr>
                                <a:rPr lang="en-US" sz="13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3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𝑃𝐷𝑅</m:t>
                                  </m:r>
                                </m:e>
                              </m:d>
                              <m:r>
                                <a:rPr 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𝑃𝐺</m:t>
                                  </m:r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𝑃𝐷𝑅𝐺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13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𝑄𝐷𝑅𝐺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𝑄𝑅𝐷</m:t>
                                  </m:r>
                                </m:e>
                              </m:d>
                            </m:e>
                          </m:d>
                        </m:e>
                      </m:mr>
                    </m:m>
                  </m:oMath>
                </a14:m>
                <a:r>
                  <a:rPr lang="en-US" sz="1300" dirty="0" smtClean="0"/>
                  <a:t> 		              (19)</a:t>
                </a:r>
                <a:endParaRPr lang="en-US" sz="13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</m:acc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𝐆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with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3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300" b="1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1300" b="1">
                              <a:latin typeface="Cambria Math" panose="02040503050406030204" pitchFamily="18" charset="0"/>
                            </a:rPr>
                            <m:t>𝐆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3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en-US" sz="13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3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3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sz="13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𝑃𝐷𝑅𝑋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sz="13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3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3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  <m:r>
                                                    <a:rPr lang="en-US" sz="13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𝑃𝐷𝑅𝑋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3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𝑃𝐺</m:t>
                                                  </m:r>
                                                  <m:r>
                                                    <a:rPr lang="en-US" sz="13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𝑃𝐷𝑅𝐺</m:t>
                                                  </m:r>
                                                </m:e>
                                              </m:d>
                                              <m:sSup>
                                                <m:sSupPr>
                                                  <m:ctrlP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sz="13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3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  <m:r>
                                                        <a:rPr lang="en-US" sz="13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sz="13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𝑄𝐷𝑅𝐺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sz="130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𝑄𝑋</m:t>
                                                  </m:r>
                                                  <m:r>
                                                    <a:rPr lang="en-US" sz="13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𝑄𝐷𝑅𝑋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30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en-US" sz="13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3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13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en-US" sz="13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3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3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  <m:r>
                                                    <a:rPr lang="en-US" sz="13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𝑃𝐷𝑅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3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𝑃𝐺</m:t>
                                                  </m:r>
                                                  <m:r>
                                                    <a:rPr lang="en-US" sz="13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𝑃𝐷𝑅𝐺</m:t>
                                                  </m:r>
                                                </m:e>
                                              </m:d>
                                              <m:sSup>
                                                <m:sSupPr>
                                                  <m:ctrlP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sz="13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3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  <m:r>
                                                        <a:rPr lang="en-US" sz="13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sz="13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𝑄𝐷𝑅𝐺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sz="130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  <m:r>
                                                    <a:rPr lang="en-US" sz="13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𝑄𝑅𝐷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sz="1300" b="1">
                                              <a:latin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</m:d>
                                      <m:r>
                                        <a:rPr lang="en-US" sz="13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𝑃𝐺</m:t>
                                          </m:r>
                                          <m:r>
                                            <a:rPr lang="en-US" sz="13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𝑃𝐷𝑅𝐺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3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𝑃𝐷𝑅</m:t>
                                  </m:r>
                                </m:e>
                              </m:d>
                            </m:e>
                          </m:d>
                        </m:e>
                      </m:mr>
                    </m:m>
                  </m:oMath>
                </a14:m>
                <a:r>
                  <a:rPr lang="en-US" sz="1300" dirty="0" smtClean="0"/>
                  <a:t> </a:t>
                </a:r>
                <a:r>
                  <a:rPr lang="en-US" sz="1300" dirty="0" smtClean="0"/>
                  <a:t>         </a:t>
                </a:r>
                <a:r>
                  <a:rPr lang="en-US" sz="1300" dirty="0" smtClean="0"/>
                  <a:t>(20)</a:t>
                </a:r>
                <a:endParaRPr lang="en-US" sz="13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acc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𝐃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with</m:t>
                    </m:r>
                  </m:oMath>
                </a14:m>
                <a:r>
                  <a:rPr lang="en-US" sz="1800" dirty="0"/>
                  <a:t>							 </a:t>
                </a:r>
                <a:r>
                  <a:rPr lang="en-US" sz="1800" dirty="0" smtClean="0"/>
                  <a:t>          </a:t>
                </a:r>
                <a:r>
                  <a:rPr lang="en-US" sz="1300" dirty="0" smtClean="0"/>
                  <a:t>(21)</a:t>
                </a:r>
                <a:endParaRPr lang="en-US" sz="13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endChr m:val="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𝑅𝑋</m:t>
                              </m:r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𝑃𝐷𝑅𝑋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𝑃𝐺</m:t>
                                              </m:r>
                                              <m: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𝑃𝐷𝑅𝐺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  <m:r>
                                                    <a:rPr lang="en-US" sz="12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𝑄𝐷𝑅𝐺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𝑄𝑋</m:t>
                                              </m:r>
                                              <m: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𝑄𝐷𝑅𝑋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]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𝑃𝐷𝑅</m:t>
                                  </m:r>
                                </m:e>
                              </m:d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𝑃𝐺</m:t>
                                  </m:r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𝑃𝐷𝑅𝐺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𝑄𝐷𝑅𝐺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𝑄𝑅𝐷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𝑅𝐺</m:t>
                      </m:r>
                      <m:d>
                        <m:dPr>
                          <m:begChr m:val="["/>
                          <m:endChr m:val="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𝑃𝐷𝑅𝑋</m:t>
                                  </m:r>
                                </m:e>
                              </m:d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en-US" sz="11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𝑃𝐷𝑅𝑋</m:t>
                                              </m:r>
                                            </m:e>
                                          </m:d>
                                          <m:r>
                                            <a:rPr lang="en-US" sz="11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𝑃𝐺</m:t>
                                              </m:r>
                                              <m:r>
                                                <a:rPr lang="en-US" sz="11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𝑃𝐷𝑅𝐺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  <m:r>
                                                    <a:rPr lang="en-US" sz="11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𝑄𝐷𝑅𝐺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10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𝑄𝑋</m:t>
                                              </m:r>
                                              <m:r>
                                                <a:rPr lang="en-US" sz="11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𝑄𝐷𝑅𝑋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1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}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  <m:r>
                                                        <a:rPr lang="en-US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𝑃𝐷𝑅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sz="110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𝑃𝐺</m:t>
                                                      </m:r>
                                                      <m:r>
                                                        <a:rPr lang="en-US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𝑃𝐷𝑅𝐺</m:t>
                                                      </m:r>
                                                    </m:e>
                                                  </m:d>
                                                  <m:sSup>
                                                    <m:sSupPr>
                                                      <m:ctrl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  <m:r>
                                                            <a:rPr lang="en-US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en-US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𝑄𝐷𝑅𝐺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  <m:r>
                                                        <a:rPr lang="en-US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𝑄𝑅𝐷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sz="1100" b="1">
                                                  <a:latin typeface="Cambria Math" panose="02040503050406030204" pitchFamily="18" charset="0"/>
                                                </a:rPr>
                                                <m:t>𝐲</m:t>
                                              </m:r>
                                            </m:e>
                                          </m:d>
                                          <m:r>
                                            <a:rPr lang="en-US" sz="11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𝑃𝐺</m:t>
                                              </m:r>
                                              <m:r>
                                                <a:rPr lang="en-US" sz="11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𝑃𝐷𝑅𝐺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1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𝑃𝐷𝑅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700" dirty="0" smtClean="0">
                    <a:cs typeface="Segoe UI" pitchFamily="34" charset="0"/>
                  </a:rPr>
                  <a:t>Based on the </a:t>
                </a:r>
                <a:r>
                  <a:rPr lang="en-US" sz="1700" dirty="0" err="1" smtClean="0">
                    <a:cs typeface="Segoe UI" pitchFamily="34" charset="0"/>
                  </a:rPr>
                  <a:t>Eqs</a:t>
                </a:r>
                <a:r>
                  <a:rPr lang="en-US" sz="1700" dirty="0" smtClean="0">
                    <a:cs typeface="Segoe UI" pitchFamily="34" charset="0"/>
                  </a:rPr>
                  <a:t>. 19, 20, and 21, t</a:t>
                </a:r>
                <a:r>
                  <a:rPr lang="id-ID" sz="1700" dirty="0" smtClean="0">
                    <a:cs typeface="Segoe UI" pitchFamily="34" charset="0"/>
                  </a:rPr>
                  <a:t>he </a:t>
                </a:r>
                <a:r>
                  <a:rPr lang="id-ID" sz="1700" dirty="0">
                    <a:cs typeface="Segoe UI" pitchFamily="34" charset="0"/>
                  </a:rPr>
                  <a:t>estimator of combined spline truncated and fourier series in multivariable semiparametric regression is presented </a:t>
                </a:r>
                <a:r>
                  <a:rPr lang="en-US" sz="1700" dirty="0" smtClean="0">
                    <a:cs typeface="Segoe UI" pitchFamily="34" charset="0"/>
                  </a:rPr>
                  <a:t>as</a:t>
                </a:r>
              </a:p>
              <a:p>
                <a:pPr marL="91440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𝛍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1146175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acc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acc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1800" b="1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1800" dirty="0" smtClean="0"/>
              </a:p>
              <a:p>
                <a:pPr marL="1146175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9744" y="1361368"/>
                <a:ext cx="10734813" cy="4572000"/>
              </a:xfrm>
              <a:blipFill>
                <a:blip r:embed="rId2"/>
                <a:stretch>
                  <a:fillRect l="-1420" t="-400" r="-681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593435" y="404664"/>
            <a:ext cx="9782801" cy="874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00" b="1" dirty="0" smtClean="0">
                <a:solidFill>
                  <a:srgbClr val="C00000"/>
                </a:solidFill>
                <a:latin typeface="+mn-lt"/>
              </a:rPr>
              <a:t>Semiparametric Regression Curve Estimation by Using Mixed Truncated Spline and Fourier Series Model</a:t>
            </a:r>
            <a:r>
              <a:rPr lang="en-US" sz="2600" b="1" dirty="0" smtClean="0">
                <a:solidFill>
                  <a:srgbClr val="C00000"/>
                </a:solidFill>
                <a:latin typeface="+mn-lt"/>
              </a:rPr>
              <a:t> (3)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819</TotalTime>
  <Words>682</Words>
  <Application>Microsoft Office PowerPoint</Application>
  <PresentationFormat>Custom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Cambria Math</vt:lpstr>
      <vt:lpstr>Courier New</vt:lpstr>
      <vt:lpstr>Euphemia</vt:lpstr>
      <vt:lpstr>Segoe UI</vt:lpstr>
      <vt:lpstr>Tahoma</vt:lpstr>
      <vt:lpstr>Times New Roman</vt:lpstr>
      <vt:lpstr>Wingdings</vt:lpstr>
      <vt:lpstr>Math 16x9</vt:lpstr>
      <vt:lpstr>The Semiparametric Regression Curve Estimation by Using Mixed Truncated Spline and Fourier Series Model</vt:lpstr>
      <vt:lpstr>Content Layout</vt:lpstr>
      <vt:lpstr>Introduction (1)</vt:lpstr>
      <vt:lpstr>Introduction (2)</vt:lpstr>
      <vt:lpstr>PowerPoint Presentation</vt:lpstr>
      <vt:lpstr>Semiparametric Regression Model (2)</vt:lpstr>
      <vt:lpstr>Semiparametric Regression Curve Estimation by Using Mixed Truncated Spline and Fourier Series Model (1)</vt:lpstr>
      <vt:lpstr>PowerPoint Presentation</vt:lpstr>
      <vt:lpstr>PowerPoint Presentation</vt:lpstr>
      <vt:lpstr>APPLICATION DATA (1)</vt:lpstr>
      <vt:lpstr>Application Data (2)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helida</cp:lastModifiedBy>
  <cp:revision>65</cp:revision>
  <dcterms:created xsi:type="dcterms:W3CDTF">2020-09-15T05:57:11Z</dcterms:created>
  <dcterms:modified xsi:type="dcterms:W3CDTF">2020-09-26T15:25:06Z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