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67" r:id="rId3"/>
    <p:sldId id="268" r:id="rId4"/>
    <p:sldId id="269" r:id="rId5"/>
    <p:sldId id="258" r:id="rId6"/>
    <p:sldId id="271" r:id="rId7"/>
    <p:sldId id="260" r:id="rId8"/>
    <p:sldId id="261" r:id="rId9"/>
    <p:sldId id="262" r:id="rId10"/>
    <p:sldId id="272" r:id="rId11"/>
    <p:sldId id="264"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72" d="100"/>
          <a:sy n="72" d="100"/>
        </p:scale>
        <p:origin x="660"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758CBA3A-9936-4C67-965C-A8DD3074879B}">
      <dgm:prSet phldrT="[Text]"/>
      <dgm:spPr/>
      <dgm:t>
        <a:bodyPr/>
        <a:lstStyle/>
        <a:p>
          <a:r>
            <a:rPr lang="en-US" dirty="0"/>
            <a:t>H</a:t>
          </a:r>
          <a:r>
            <a:rPr lang="en-US" baseline="-25000" dirty="0"/>
            <a:t>0</a:t>
          </a:r>
          <a:endParaRPr lang="en-US" dirty="0"/>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E90264E4-81CE-47E1-80E3-2624D8E5DFEE}">
      <dgm:prSet phldrT="[Text]"/>
      <dgm:spPr/>
      <dgm:t>
        <a:bodyPr/>
        <a:lstStyle/>
        <a:p>
          <a:endParaRPr lang="en-US" dirty="0"/>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a:p>
      </dgm:t>
    </dgm:pt>
    <dgm:pt modelId="{F41EE2E3-AB57-4E33-8FAD-2DCFFB467FDC}" type="sibTrans" cxnId="{F3B89C52-602F-49F7-B10E-F3B64BCDF706}">
      <dgm:prSet/>
      <dgm:spPr/>
      <dgm:t>
        <a:bodyPr/>
        <a:lstStyle/>
        <a:p>
          <a:endParaRPr lang="en-US"/>
        </a:p>
      </dgm:t>
    </dgm:pt>
    <dgm:pt modelId="{15031D9C-993C-4715-A26F-56D8831933EB}">
      <dgm:prSet phldrT="[Text]"/>
      <dgm:spPr/>
      <dgm:t>
        <a:bodyPr/>
        <a:lstStyle/>
        <a:p>
          <a:r>
            <a:rPr lang="en-US" dirty="0"/>
            <a:t>H</a:t>
          </a:r>
          <a:r>
            <a:rPr lang="en-US" baseline="-25000" dirty="0"/>
            <a:t>1</a:t>
          </a:r>
          <a:endParaRPr lang="en-US" dirty="0"/>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07B93839-AE15-473C-B47B-27FA5DBEE4E9}">
      <dgm:prSet phldrT="[Text]"/>
      <dgm:spPr/>
      <dgm:t>
        <a:bodyPr/>
        <a:lstStyle/>
        <a:p>
          <a:endParaRPr lang="en-US" dirty="0"/>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EF419892-5A12-467D-AD76-5C98AD18D69A}">
      <dgm:prSet phldrT="[Text]"/>
      <dgm:spPr/>
      <dgm:t>
        <a:bodyPr/>
        <a:lstStyle/>
        <a:p>
          <a:r>
            <a:rPr lang="en-US" dirty="0"/>
            <a:t>Ownership of business entities has no relationship with the amount of cash </a:t>
          </a:r>
          <a:r>
            <a:rPr lang="en-US" i="1" dirty="0"/>
            <a:t>waqf</a:t>
          </a:r>
          <a:r>
            <a:rPr lang="en-US" dirty="0"/>
            <a:t>. </a:t>
          </a:r>
        </a:p>
      </dgm:t>
    </dgm:pt>
    <dgm:pt modelId="{525BEC67-B3FF-4964-9CEE-7E3E7FF06EF2}" type="parTrans" cxnId="{DB680087-0BE2-456A-A127-6E6A3B8376BB}">
      <dgm:prSet/>
      <dgm:spPr/>
      <dgm:t>
        <a:bodyPr/>
        <a:lstStyle/>
        <a:p>
          <a:endParaRPr lang="en-ID"/>
        </a:p>
      </dgm:t>
    </dgm:pt>
    <dgm:pt modelId="{047741B9-4DF7-4805-A095-797561478A07}" type="sibTrans" cxnId="{DB680087-0BE2-456A-A127-6E6A3B8376BB}">
      <dgm:prSet/>
      <dgm:spPr/>
      <dgm:t>
        <a:bodyPr/>
        <a:lstStyle/>
        <a:p>
          <a:endParaRPr lang="en-ID"/>
        </a:p>
      </dgm:t>
    </dgm:pt>
    <dgm:pt modelId="{97BB109C-B80F-492A-894B-E453AF51930F}">
      <dgm:prSet phldrT="[Text]"/>
      <dgm:spPr/>
      <dgm:t>
        <a:bodyPr/>
        <a:lstStyle/>
        <a:p>
          <a:r>
            <a:rPr lang="en-US" dirty="0"/>
            <a:t>Ownership of business entities has relationship with the amount of cash </a:t>
          </a:r>
          <a:r>
            <a:rPr lang="en-US" i="1" dirty="0" err="1"/>
            <a:t>waq</a:t>
          </a:r>
          <a:endParaRPr lang="en-US" dirty="0"/>
        </a:p>
      </dgm:t>
    </dgm:pt>
    <dgm:pt modelId="{E46F2B94-84F4-43E5-BADD-39C5952684E1}" type="parTrans" cxnId="{296D1E03-876D-4CDB-A907-A7048D781FA4}">
      <dgm:prSet/>
      <dgm:spPr/>
      <dgm:t>
        <a:bodyPr/>
        <a:lstStyle/>
        <a:p>
          <a:endParaRPr lang="en-ID"/>
        </a:p>
      </dgm:t>
    </dgm:pt>
    <dgm:pt modelId="{76A4A376-0A42-48F3-8950-3217AA4BD738}" type="sibTrans" cxnId="{296D1E03-876D-4CDB-A907-A7048D781FA4}">
      <dgm:prSet/>
      <dgm:spPr/>
      <dgm:t>
        <a:bodyPr/>
        <a:lstStyle/>
        <a:p>
          <a:endParaRPr lang="en-ID"/>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2">
        <dgm:presLayoutVars>
          <dgm:chMax val="1"/>
          <dgm:bulletEnabled val="1"/>
        </dgm:presLayoutVars>
      </dgm:prSet>
      <dgm:spPr/>
    </dgm:pt>
    <dgm:pt modelId="{0E09DE89-66C0-478D-8170-8F0BC920F1EB}" type="pres">
      <dgm:prSet presAssocID="{758CBA3A-9936-4C67-965C-A8DD3074879B}" presName="descendantText" presStyleLbl="alignAcc1" presStyleIdx="0" presStyleCnt="2">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2">
        <dgm:presLayoutVars>
          <dgm:chMax val="1"/>
          <dgm:bulletEnabled val="1"/>
        </dgm:presLayoutVars>
      </dgm:prSet>
      <dgm:spPr/>
    </dgm:pt>
    <dgm:pt modelId="{C96267EA-EF01-411B-8D37-95F44BBB68D3}" type="pres">
      <dgm:prSet presAssocID="{15031D9C-993C-4715-A26F-56D8831933EB}" presName="descendantText" presStyleLbl="alignAcc1" presStyleIdx="1" presStyleCnt="2">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296D1E03-876D-4CDB-A907-A7048D781FA4}" srcId="{15031D9C-993C-4715-A26F-56D8831933EB}" destId="{97BB109C-B80F-492A-894B-E453AF51930F}" srcOrd="1" destOrd="0" parTransId="{E46F2B94-84F4-43E5-BADD-39C5952684E1}" sibTransId="{76A4A376-0A42-48F3-8950-3217AA4BD738}"/>
    <dgm:cxn modelId="{4684350B-06FE-48D5-B3C1-163A56F1155A}" type="presOf" srcId="{07B93839-AE15-473C-B47B-27FA5DBEE4E9}" destId="{C96267EA-EF01-411B-8D37-95F44BBB68D3}" srcOrd="0" destOrd="0" presId="urn:microsoft.com/office/officeart/2005/8/layout/chevron2"/>
    <dgm:cxn modelId="{B16F9628-8397-4FE5-BC4D-5FC1A248AC83}" type="presOf" srcId="{15031D9C-993C-4715-A26F-56D8831933EB}" destId="{29EA1718-F619-46D8-B505-CF1DDA71B8BF}" srcOrd="0" destOrd="0" presId="urn:microsoft.com/office/officeart/2005/8/layout/chevron2"/>
    <dgm:cxn modelId="{B3B75767-F5F8-4491-90D5-5742EB2BC878}" type="presOf" srcId="{E90264E4-81CE-47E1-80E3-2624D8E5DFEE}" destId="{0E09DE89-66C0-478D-8170-8F0BC920F1EB}" srcOrd="0" destOrd="0" presId="urn:microsoft.com/office/officeart/2005/8/layout/chevron2"/>
    <dgm:cxn modelId="{33CD2B72-6D74-4442-9383-43BA1FE4FDF9}" type="presOf" srcId="{EF419892-5A12-467D-AD76-5C98AD18D69A}"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D0E87373-3259-4CB0-A4B0-7250183D20C2}" type="presOf" srcId="{97BB109C-B80F-492A-894B-E453AF51930F}" destId="{C96267EA-EF01-411B-8D37-95F44BBB68D3}" srcOrd="0" destOrd="1" presId="urn:microsoft.com/office/officeart/2005/8/layout/chevron2"/>
    <dgm:cxn modelId="{5F92077A-D266-43D8-B1E4-282FB69A0EF5}" type="presOf" srcId="{3183185A-2A53-4D8C-8F32-C845F2F70CBF}" destId="{E80E23AD-ECAE-46D2-92A5-71CA9074EED7}" srcOrd="0" destOrd="0" presId="urn:microsoft.com/office/officeart/2005/8/layout/chevron2"/>
    <dgm:cxn modelId="{DB680087-0BE2-456A-A127-6E6A3B8376BB}" srcId="{758CBA3A-9936-4C67-965C-A8DD3074879B}" destId="{EF419892-5A12-467D-AD76-5C98AD18D69A}" srcOrd="1" destOrd="0" parTransId="{525BEC67-B3FF-4964-9CEE-7E3E7FF06EF2}" sibTransId="{047741B9-4DF7-4805-A095-797561478A07}"/>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363661" y="367279"/>
          <a:ext cx="2424410" cy="1697087"/>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H</a:t>
          </a:r>
          <a:r>
            <a:rPr lang="en-US" sz="4400" kern="1200" baseline="-25000" dirty="0"/>
            <a:t>0</a:t>
          </a:r>
          <a:endParaRPr lang="en-US" sz="4400" kern="1200" dirty="0"/>
        </a:p>
      </dsp:txBody>
      <dsp:txXfrm rot="-5400000">
        <a:off x="1" y="852162"/>
        <a:ext cx="1697087" cy="727323"/>
      </dsp:txXfrm>
    </dsp:sp>
    <dsp:sp modelId="{0E09DE89-66C0-478D-8170-8F0BC920F1EB}">
      <dsp:nvSpPr>
        <dsp:cNvPr id="0" name=""/>
        <dsp:cNvSpPr/>
      </dsp:nvSpPr>
      <dsp:spPr>
        <a:xfrm rot="5400000">
          <a:off x="2468054" y="-767348"/>
          <a:ext cx="1575866" cy="3117800"/>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Ownership of business entities has no relationship with the amount of cash </a:t>
          </a:r>
          <a:r>
            <a:rPr lang="en-US" sz="1800" i="1" kern="1200" dirty="0"/>
            <a:t>waqf</a:t>
          </a:r>
          <a:r>
            <a:rPr lang="en-US" sz="1800" kern="1200" dirty="0"/>
            <a:t>. </a:t>
          </a:r>
        </a:p>
      </dsp:txBody>
      <dsp:txXfrm rot="-5400000">
        <a:off x="1697088" y="80545"/>
        <a:ext cx="3040873" cy="1422012"/>
      </dsp:txXfrm>
    </dsp:sp>
    <dsp:sp modelId="{29EA1718-F619-46D8-B505-CF1DDA71B8BF}">
      <dsp:nvSpPr>
        <dsp:cNvPr id="0" name=""/>
        <dsp:cNvSpPr/>
      </dsp:nvSpPr>
      <dsp:spPr>
        <a:xfrm rot="5400000">
          <a:off x="-363661" y="2507633"/>
          <a:ext cx="2424410" cy="1697087"/>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H</a:t>
          </a:r>
          <a:r>
            <a:rPr lang="en-US" sz="4400" kern="1200" baseline="-25000" dirty="0"/>
            <a:t>1</a:t>
          </a:r>
          <a:endParaRPr lang="en-US" sz="4400" kern="1200" dirty="0"/>
        </a:p>
      </dsp:txBody>
      <dsp:txXfrm rot="-5400000">
        <a:off x="1" y="2992516"/>
        <a:ext cx="1697087" cy="727323"/>
      </dsp:txXfrm>
    </dsp:sp>
    <dsp:sp modelId="{C96267EA-EF01-411B-8D37-95F44BBB68D3}">
      <dsp:nvSpPr>
        <dsp:cNvPr id="0" name=""/>
        <dsp:cNvSpPr/>
      </dsp:nvSpPr>
      <dsp:spPr>
        <a:xfrm rot="5400000">
          <a:off x="2468054" y="1373004"/>
          <a:ext cx="1575866" cy="3117800"/>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Ownership of business entities has relationship with the amount of cash </a:t>
          </a:r>
          <a:r>
            <a:rPr lang="en-US" sz="1800" i="1" kern="1200" dirty="0" err="1"/>
            <a:t>waq</a:t>
          </a:r>
          <a:endParaRPr lang="en-US" sz="1800" kern="1200" dirty="0"/>
        </a:p>
      </dsp:txBody>
      <dsp:txXfrm rot="-5400000">
        <a:off x="1697088" y="2220898"/>
        <a:ext cx="3040873" cy="14220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9/26/2020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dirty="0"/>
          </a:p>
        </p:txBody>
      </p:sp>
      <p:sp>
        <p:nvSpPr>
          <p:cNvPr id="5" name="Footer Placeholder 4"/>
          <p:cNvSpPr>
            <a:spLocks noGrp="1"/>
          </p:cNvSpPr>
          <p:nvPr>
            <p:ph type="ftr" sz="quarter" idx="11"/>
          </p:nvPr>
        </p:nvSpPr>
        <p:spPr/>
        <p:txBody>
          <a:bodyPr/>
          <a:lstStyle/>
          <a:p>
            <a:r>
              <a:rPr lang="en-US" dirty="0"/>
              <a:t>ICOMCOS 2020, 29</a:t>
            </a:r>
            <a:r>
              <a:rPr lang="en-US" baseline="30000" dirty="0"/>
              <a:t>TH</a:t>
            </a:r>
            <a:r>
              <a:rPr lang="en-US" dirty="0"/>
              <a:t> September 2020</a:t>
            </a: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9/26/2020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9/26/2020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9/26/2020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ICOMCOS 2020, 29</a:t>
            </a:r>
            <a:r>
              <a:rPr lang="en-US" baseline="30000" dirty="0"/>
              <a:t>TH</a:t>
            </a:r>
            <a:r>
              <a:rPr lang="en-US" dirty="0"/>
              <a:t> September 2020</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Chi-Square Association Test for Microfinance-</a:t>
            </a:r>
            <a:r>
              <a:rPr lang="en-US" sz="2800" b="1" i="1" dirty="0"/>
              <a:t>Waqf</a:t>
            </a:r>
            <a:r>
              <a:rPr lang="en-US" sz="2800" b="1" dirty="0"/>
              <a:t>: Does Business Units Ownership Correlate with Cash </a:t>
            </a:r>
            <a:r>
              <a:rPr lang="en-US" sz="2800" b="1" i="1" dirty="0"/>
              <a:t>Waqf</a:t>
            </a:r>
            <a:r>
              <a:rPr lang="en-US" sz="2800" b="1" dirty="0"/>
              <a:t> Collected?</a:t>
            </a:r>
            <a:endParaRPr lang="en-US" sz="2800" dirty="0"/>
          </a:p>
        </p:txBody>
      </p:sp>
      <p:sp>
        <p:nvSpPr>
          <p:cNvPr id="3" name="Subtitle 2"/>
          <p:cNvSpPr>
            <a:spLocks noGrp="1"/>
          </p:cNvSpPr>
          <p:nvPr>
            <p:ph type="subTitle" idx="1"/>
          </p:nvPr>
        </p:nvSpPr>
        <p:spPr>
          <a:xfrm>
            <a:off x="2898450" y="4344915"/>
            <a:ext cx="7516442" cy="1116085"/>
          </a:xfrm>
        </p:spPr>
        <p:txBody>
          <a:bodyPr>
            <a:normAutofit/>
          </a:bodyPr>
          <a:lstStyle/>
          <a:p>
            <a:r>
              <a:rPr lang="en-US" sz="1400" dirty="0"/>
              <a:t>Siti Nur Indah Rofiqoh</a:t>
            </a:r>
            <a:r>
              <a:rPr lang="en-US" sz="1400" baseline="30000" dirty="0"/>
              <a:t>1,a</a:t>
            </a:r>
            <a:r>
              <a:rPr lang="en-US" sz="1400" dirty="0"/>
              <a:t>, </a:t>
            </a:r>
            <a:r>
              <a:rPr lang="en-US" sz="1400" dirty="0" err="1"/>
              <a:t>Raditya</a:t>
            </a:r>
            <a:r>
              <a:rPr lang="en-US" sz="1400" dirty="0"/>
              <a:t> Sukmana</a:t>
            </a:r>
            <a:r>
              <a:rPr lang="en-US" sz="1400" baseline="30000" dirty="0"/>
              <a:t>2,b</a:t>
            </a:r>
            <a:r>
              <a:rPr lang="en-US" sz="1400" dirty="0"/>
              <a:t>, </a:t>
            </a:r>
            <a:r>
              <a:rPr lang="en-US" sz="1400" dirty="0" err="1"/>
              <a:t>Ririn</a:t>
            </a:r>
            <a:r>
              <a:rPr lang="en-US" sz="1400" dirty="0"/>
              <a:t> Tri Ratnasari</a:t>
            </a:r>
            <a:r>
              <a:rPr lang="en-US" sz="1400" baseline="30000" dirty="0"/>
              <a:t>3,c*</a:t>
            </a:r>
            <a:r>
              <a:rPr lang="en-US" sz="1400" dirty="0"/>
              <a:t>, Siti </a:t>
            </a:r>
            <a:r>
              <a:rPr lang="en-US" sz="1400" dirty="0" err="1"/>
              <a:t>Maghfirotul</a:t>
            </a:r>
            <a:r>
              <a:rPr lang="en-US" sz="1400" dirty="0"/>
              <a:t> Ulyah</a:t>
            </a:r>
            <a:r>
              <a:rPr lang="en-US" sz="1400" baseline="30000" dirty="0"/>
              <a:t>4,d</a:t>
            </a:r>
            <a:r>
              <a:rPr lang="en-US" sz="1400" dirty="0"/>
              <a:t>, and Muhammad Ala’uddin</a:t>
            </a:r>
            <a:r>
              <a:rPr lang="en-US" sz="1400" baseline="30000" dirty="0"/>
              <a:t>5,e</a:t>
            </a:r>
            <a:endParaRPr lang="en-ID" sz="140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80251" y="835744"/>
            <a:ext cx="6195986" cy="5185544"/>
          </a:xfrm>
        </p:spPr>
        <p:txBody>
          <a:bodyPr/>
          <a:lstStyle/>
          <a:p>
            <a:r>
              <a:rPr lang="en-US" dirty="0"/>
              <a:t>At a more, </a:t>
            </a:r>
            <a:r>
              <a:rPr lang="en-US" i="1" dirty="0"/>
              <a:t>waqf</a:t>
            </a:r>
            <a:r>
              <a:rPr lang="en-US" dirty="0"/>
              <a:t> development programs that both attract the public and satisfy the donors are those that promote social solidarity and surrounding awareness. The Indonesian government, especially the Ministry of Cooperatives and SMEs, need to integrate regional and national programs, in the form of the Geographical Information System of cash </a:t>
            </a:r>
            <a:r>
              <a:rPr lang="en-US" i="1" dirty="0"/>
              <a:t>waqf</a:t>
            </a:r>
            <a:r>
              <a:rPr lang="en-US" dirty="0"/>
              <a:t> which contains reports on the collection, </a:t>
            </a:r>
          </a:p>
        </p:txBody>
      </p:sp>
      <p:sp>
        <p:nvSpPr>
          <p:cNvPr id="7" name="Text Placeholder 6"/>
          <p:cNvSpPr>
            <a:spLocks noGrp="1"/>
          </p:cNvSpPr>
          <p:nvPr>
            <p:ph type="body" sz="half" idx="2"/>
          </p:nvPr>
        </p:nvSpPr>
        <p:spPr/>
        <p:txBody>
          <a:bodyPr>
            <a:normAutofit/>
          </a:bodyPr>
          <a:lstStyle/>
          <a:p>
            <a:r>
              <a:rPr lang="en-US" sz="4400" dirty="0"/>
              <a:t>Primary conclusion</a:t>
            </a:r>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light" panose="020B0402040204020203" pitchFamily="34" charset="0"/>
                <a:ea typeface="Times New Roman" panose="02020603050405020304" pitchFamily="18" charset="0"/>
                <a:cs typeface="Segoe UI Semilight" panose="020B0402040204020203" pitchFamily="34" charset="0"/>
              </a:rPr>
              <a:t>Two limitations of this study</a:t>
            </a:r>
            <a:endParaRPr lang="en-US" dirty="0">
              <a:latin typeface="Segoe UI Semilight" panose="020B0402040204020203" pitchFamily="34" charset="0"/>
              <a:cs typeface="Segoe UI Semilight" panose="020B0402040204020203" pitchFamily="34" charset="0"/>
            </a:endParaRPr>
          </a:p>
        </p:txBody>
      </p:sp>
      <p:sp>
        <p:nvSpPr>
          <p:cNvPr id="10" name="Text Placeholder 9"/>
          <p:cNvSpPr>
            <a:spLocks noGrp="1"/>
          </p:cNvSpPr>
          <p:nvPr>
            <p:ph type="body" sz="half" idx="2"/>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The sample size and simple cross-tab analysis method, implies that further studies need to be conducted.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Grounded research as a qualitative research design may seek the innovative project development in microfinance-</a:t>
            </a:r>
            <a:r>
              <a:rPr lang="en-US" i="1" dirty="0">
                <a:latin typeface="Times New Roman" panose="02020603050405020304" pitchFamily="18" charset="0"/>
                <a:ea typeface="Times New Roman" panose="02020603050405020304" pitchFamily="18" charset="0"/>
                <a:cs typeface="Times New Roman" panose="02020603050405020304" pitchFamily="18" charset="0"/>
              </a:rPr>
              <a:t>waqf</a:t>
            </a:r>
            <a:r>
              <a:rPr lang="en-US" dirty="0">
                <a:latin typeface="Times New Roman" panose="02020603050405020304" pitchFamily="18" charset="0"/>
                <a:ea typeface="Times New Roman" panose="02020603050405020304" pitchFamily="18" charset="0"/>
                <a:cs typeface="Times New Roman" panose="02020603050405020304" pitchFamily="18" charset="0"/>
              </a:rPr>
              <a:t> institutions.</a:t>
            </a:r>
            <a:endParaRPr lang="en-US" dirty="0"/>
          </a:p>
        </p:txBody>
      </p:sp>
      <p:sp>
        <p:nvSpPr>
          <p:cNvPr id="3" name="Rectangle 2">
            <a:extLst>
              <a:ext uri="{FF2B5EF4-FFF2-40B4-BE49-F238E27FC236}">
                <a16:creationId xmlns:a16="http://schemas.microsoft.com/office/drawing/2014/main" id="{4BF26BC7-CB9B-411C-A28B-1157ADFB2434}"/>
              </a:ext>
            </a:extLst>
          </p:cNvPr>
          <p:cNvSpPr/>
          <p:nvPr/>
        </p:nvSpPr>
        <p:spPr>
          <a:xfrm>
            <a:off x="6886500" y="2780928"/>
            <a:ext cx="3814984" cy="1418465"/>
          </a:xfrm>
          <a:prstGeom prst="rect">
            <a:avLst/>
          </a:prstGeom>
        </p:spPr>
        <p:txBody>
          <a:bodyPr wrap="square">
            <a:spAutoFit/>
          </a:bodyPr>
          <a:lstStyle/>
          <a:p>
            <a:pPr algn="just">
              <a:lnSpc>
                <a:spcPct val="115000"/>
              </a:lnSpc>
              <a:spcAft>
                <a:spcPts val="0"/>
              </a:spcAft>
              <a:tabLst>
                <a:tab pos="450215" algn="l"/>
              </a:tabLst>
            </a:pPr>
            <a:r>
              <a:rPr lang="en-US" sz="8000" dirty="0">
                <a:latin typeface="Times New Roman" panose="02020603050405020304" pitchFamily="18" charset="0"/>
                <a:ea typeface="Times New Roman" panose="02020603050405020304" pitchFamily="18" charset="0"/>
                <a:cs typeface="Times New Roman" panose="02020603050405020304" pitchFamily="18" charset="0"/>
              </a:rPr>
              <a:t>Thanks</a:t>
            </a:r>
            <a:endParaRPr lang="en-ID"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ID" dirty="0"/>
              <a:t>Cash Waqf as an endowment</a:t>
            </a:r>
            <a:endParaRPr lang="en-US" dirty="0"/>
          </a:p>
        </p:txBody>
      </p:sp>
      <p:sp>
        <p:nvSpPr>
          <p:cNvPr id="14" name="Content Placeholder 13"/>
          <p:cNvSpPr>
            <a:spLocks noGrp="1"/>
          </p:cNvSpPr>
          <p:nvPr>
            <p:ph idx="1"/>
          </p:nvPr>
        </p:nvSpPr>
        <p:spPr/>
        <p:txBody>
          <a:bodyPr>
            <a:normAutofit/>
          </a:bodyPr>
          <a:lstStyle/>
          <a:p>
            <a:r>
              <a:rPr lang="en-US" dirty="0"/>
              <a:t>More beneficial to the community because of the responsibility for its productivity and for the</a:t>
            </a:r>
            <a:br>
              <a:rPr lang="en-ID" dirty="0"/>
            </a:br>
            <a:r>
              <a:rPr lang="en-US" dirty="0"/>
              <a:t>conservation of the principal assets.</a:t>
            </a:r>
          </a:p>
          <a:p>
            <a:pPr lvl="0"/>
            <a:r>
              <a:rPr lang="en-US" dirty="0"/>
              <a:t>In order to guarantee the perpetuity, </a:t>
            </a:r>
            <a:r>
              <a:rPr lang="en-US" dirty="0" err="1"/>
              <a:t>Sanep</a:t>
            </a:r>
            <a:r>
              <a:rPr lang="en-US" dirty="0"/>
              <a:t> and Nur-</a:t>
            </a:r>
            <a:r>
              <a:rPr lang="en-US" dirty="0" err="1"/>
              <a:t>Diyana</a:t>
            </a:r>
            <a:r>
              <a:rPr lang="en-US" dirty="0"/>
              <a:t> [5], Iman [6] and Muhammad [7] Stated that having business enterprises, business entities, corporations and entrepreneurial spirit are the main key to</a:t>
            </a:r>
            <a:r>
              <a:rPr lang="en-ID" dirty="0"/>
              <a:t> cash waqf development models</a:t>
            </a:r>
            <a:endParaRPr lang="en-US" dirty="0"/>
          </a:p>
          <a:p>
            <a:pPr lvl="0"/>
            <a:r>
              <a:rPr lang="en-ID" dirty="0"/>
              <a:t>Investigate the correlation between business unit ownership and the success of cash waqf collection</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460971"/>
            <a:ext cx="9782801" cy="1239837"/>
          </a:xfrm>
        </p:spPr>
        <p:txBody>
          <a:bodyPr>
            <a:noAutofit/>
          </a:bodyPr>
          <a:lstStyle/>
          <a:p>
            <a:pPr lvl="0" algn="just"/>
            <a:br>
              <a:rPr lang="en-US" sz="1200" dirty="0"/>
            </a:br>
            <a:br>
              <a:rPr lang="en-US" sz="1200" dirty="0"/>
            </a:br>
            <a:r>
              <a:rPr lang="en-US" sz="1800" dirty="0"/>
              <a:t>As a source of funds for social financing (</a:t>
            </a:r>
            <a:r>
              <a:rPr lang="en-US" sz="1800" i="1" dirty="0" err="1"/>
              <a:t>qordh</a:t>
            </a:r>
            <a:r>
              <a:rPr lang="en-US" sz="1800" i="1" dirty="0"/>
              <a:t> al-</a:t>
            </a:r>
            <a:r>
              <a:rPr lang="en-US" sz="1800" i="1" dirty="0" err="1"/>
              <a:t>hasan</a:t>
            </a:r>
            <a:r>
              <a:rPr lang="en-US" sz="1800" dirty="0"/>
              <a:t> contract), cash </a:t>
            </a:r>
            <a:r>
              <a:rPr lang="en-US" sz="1800" i="1" dirty="0"/>
              <a:t>waqf</a:t>
            </a:r>
            <a:r>
              <a:rPr lang="en-US" sz="1800" dirty="0"/>
              <a:t> is also beneficial for microfinance liquidity. A scheme for collecting, managing and channeling the endowments (</a:t>
            </a:r>
            <a:r>
              <a:rPr lang="en-US" sz="1800" i="1" dirty="0"/>
              <a:t>waqfs</a:t>
            </a:r>
            <a:r>
              <a:rPr lang="en-US" sz="1800" dirty="0"/>
              <a:t>) is shown in Figure 1. The figure shows long-term and short-term schemes for the development of </a:t>
            </a:r>
            <a:r>
              <a:rPr lang="en-US" sz="1800" i="1" dirty="0"/>
              <a:t>waqf</a:t>
            </a:r>
            <a:r>
              <a:rPr lang="en-US" sz="1800" dirty="0"/>
              <a:t> funds as outlined by </a:t>
            </a:r>
            <a:r>
              <a:rPr lang="en-US" sz="1800" dirty="0" err="1"/>
              <a:t>Ajija</a:t>
            </a:r>
            <a:r>
              <a:rPr lang="en-US" sz="1800" dirty="0"/>
              <a:t> et al. [11]</a:t>
            </a:r>
            <a:r>
              <a:rPr lang="id-ID" sz="1800" dirty="0"/>
              <a:t>. </a:t>
            </a:r>
            <a:endParaRPr lang="en-ID" sz="1200" i="1" dirty="0"/>
          </a:p>
        </p:txBody>
      </p:sp>
      <p:pic>
        <p:nvPicPr>
          <p:cNvPr id="6" name="Content Placeholder 5">
            <a:extLst>
              <a:ext uri="{FF2B5EF4-FFF2-40B4-BE49-F238E27FC236}">
                <a16:creationId xmlns:a16="http://schemas.microsoft.com/office/drawing/2014/main" id="{55D21066-1370-455D-BDCD-EF7590469A85}"/>
              </a:ext>
            </a:extLst>
          </p:cNvPr>
          <p:cNvPicPr>
            <a:picLocks noGrp="1" noChangeAspect="1"/>
          </p:cNvPicPr>
          <p:nvPr>
            <p:ph idx="1"/>
          </p:nvPr>
        </p:nvPicPr>
        <p:blipFill>
          <a:blip r:embed="rId2"/>
          <a:stretch>
            <a:fillRect/>
          </a:stretch>
        </p:blipFill>
        <p:spPr>
          <a:xfrm>
            <a:off x="2655379" y="1772816"/>
            <a:ext cx="7834917" cy="4176464"/>
          </a:xfrm>
        </p:spPr>
      </p:pic>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8" y="1456184"/>
            <a:ext cx="6408712" cy="1828800"/>
          </a:xfrm>
        </p:spPr>
        <p:txBody>
          <a:bodyPr>
            <a:noAutofit/>
          </a:bodyPr>
          <a:lstStyle/>
          <a:p>
            <a:r>
              <a:rPr lang="en-US" sz="2800" dirty="0"/>
              <a:t>There are 142 microfinance-waqf institutions in Indonesia that are legally certified as </a:t>
            </a:r>
            <a:r>
              <a:rPr lang="en-US" sz="2800" i="1" dirty="0" err="1"/>
              <a:t>Nazhirs</a:t>
            </a:r>
            <a:r>
              <a:rPr lang="en-US" sz="2800" i="1" dirty="0"/>
              <a:t>. Used purposive sampling technique for 27 microfinance-waqf institutions in East Java </a:t>
            </a:r>
            <a:r>
              <a:rPr lang="en-ID" sz="2800" i="1" dirty="0"/>
              <a:t>as a priority province</a:t>
            </a:r>
            <a:endParaRPr lang="en-US" sz="2800" dirty="0"/>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3411100315"/>
              </p:ext>
            </p:extLst>
          </p:nvPr>
        </p:nvGraphicFramePr>
        <p:xfrm>
          <a:off x="8326660" y="404664"/>
          <a:ext cx="3209926" cy="6038458"/>
        </p:xfrm>
        <a:graphic>
          <a:graphicData uri="http://schemas.openxmlformats.org/drawingml/2006/table">
            <a:tbl>
              <a:tblPr firstRow="1" bandRow="1">
                <a:tableStyleId>{073A0DAA-6AF3-43AB-8588-CEC1D06C72B9}</a:tableStyleId>
              </a:tblPr>
              <a:tblGrid>
                <a:gridCol w="1604963">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tblGrid>
              <a:tr h="635858">
                <a:tc>
                  <a:txBody>
                    <a:bodyPr/>
                    <a:lstStyle/>
                    <a:p>
                      <a:r>
                        <a:rPr lang="en-US" sz="1600" dirty="0"/>
                        <a:t>Place</a:t>
                      </a:r>
                    </a:p>
                  </a:txBody>
                  <a:tcPr anchor="ctr"/>
                </a:tc>
                <a:tc>
                  <a:txBody>
                    <a:bodyPr/>
                    <a:lstStyle/>
                    <a:p>
                      <a:pPr algn="ctr"/>
                      <a:r>
                        <a:rPr lang="en-US" sz="1600" dirty="0"/>
                        <a:t>Unit </a:t>
                      </a:r>
                    </a:p>
                  </a:txBody>
                  <a:tcPr anchor="ctr"/>
                </a:tc>
                <a:extLst>
                  <a:ext uri="{0D108BD9-81ED-4DB2-BD59-A6C34878D82A}">
                    <a16:rowId xmlns:a16="http://schemas.microsoft.com/office/drawing/2014/main" val="10000"/>
                  </a:ext>
                </a:extLst>
              </a:tr>
              <a:tr h="385900">
                <a:tc>
                  <a:txBody>
                    <a:bodyPr/>
                    <a:lstStyle/>
                    <a:p>
                      <a:r>
                        <a:rPr lang="en-US" sz="1600" dirty="0"/>
                        <a:t>Surabaya</a:t>
                      </a:r>
                    </a:p>
                  </a:txBody>
                  <a:tcPr anchor="ctr"/>
                </a:tc>
                <a:tc>
                  <a:txBody>
                    <a:bodyPr/>
                    <a:lstStyle/>
                    <a:p>
                      <a:pPr algn="ctr"/>
                      <a:r>
                        <a:rPr lang="en-US" sz="1600" dirty="0"/>
                        <a:t>7</a:t>
                      </a:r>
                    </a:p>
                  </a:txBody>
                  <a:tcPr anchor="ctr"/>
                </a:tc>
                <a:extLst>
                  <a:ext uri="{0D108BD9-81ED-4DB2-BD59-A6C34878D82A}">
                    <a16:rowId xmlns:a16="http://schemas.microsoft.com/office/drawing/2014/main" val="10001"/>
                  </a:ext>
                </a:extLst>
              </a:tr>
              <a:tr h="385900">
                <a:tc>
                  <a:txBody>
                    <a:bodyPr/>
                    <a:lstStyle/>
                    <a:p>
                      <a:r>
                        <a:rPr lang="en-US" sz="1600" dirty="0" err="1"/>
                        <a:t>Bojonegoro</a:t>
                      </a:r>
                      <a:endParaRPr lang="en-US" sz="1600" dirty="0"/>
                    </a:p>
                  </a:txBody>
                  <a:tcPr anchor="ctr"/>
                </a:tc>
                <a:tc>
                  <a:txBody>
                    <a:bodyPr/>
                    <a:lstStyle/>
                    <a:p>
                      <a:pPr algn="ctr"/>
                      <a:r>
                        <a:rPr lang="en-US" sz="1600" dirty="0"/>
                        <a:t>2</a:t>
                      </a:r>
                    </a:p>
                  </a:txBody>
                  <a:tcPr anchor="ctr"/>
                </a:tc>
                <a:extLst>
                  <a:ext uri="{0D108BD9-81ED-4DB2-BD59-A6C34878D82A}">
                    <a16:rowId xmlns:a16="http://schemas.microsoft.com/office/drawing/2014/main" val="10002"/>
                  </a:ext>
                </a:extLst>
              </a:tr>
              <a:tr h="385900">
                <a:tc>
                  <a:txBody>
                    <a:bodyPr/>
                    <a:lstStyle/>
                    <a:p>
                      <a:r>
                        <a:rPr lang="en-US" sz="1600" dirty="0" err="1"/>
                        <a:t>Lamongan</a:t>
                      </a:r>
                      <a:endParaRPr lang="en-US" sz="1600" dirty="0"/>
                    </a:p>
                  </a:txBody>
                  <a:tcPr anchor="ctr"/>
                </a:tc>
                <a:tc>
                  <a:txBody>
                    <a:bodyPr/>
                    <a:lstStyle/>
                    <a:p>
                      <a:pPr algn="ctr"/>
                      <a:r>
                        <a:rPr lang="en-US" sz="1600" dirty="0"/>
                        <a:t>2</a:t>
                      </a:r>
                    </a:p>
                  </a:txBody>
                  <a:tcPr anchor="ctr"/>
                </a:tc>
                <a:extLst>
                  <a:ext uri="{0D108BD9-81ED-4DB2-BD59-A6C34878D82A}">
                    <a16:rowId xmlns:a16="http://schemas.microsoft.com/office/drawing/2014/main" val="10003"/>
                  </a:ext>
                </a:extLst>
              </a:tr>
              <a:tr h="385900">
                <a:tc>
                  <a:txBody>
                    <a:bodyPr/>
                    <a:lstStyle/>
                    <a:p>
                      <a:r>
                        <a:rPr lang="en-US" sz="1600" dirty="0" err="1"/>
                        <a:t>Pasuruan</a:t>
                      </a:r>
                      <a:endParaRPr lang="en-US" sz="1600" dirty="0"/>
                    </a:p>
                  </a:txBody>
                  <a:tcPr anchor="ctr"/>
                </a:tc>
                <a:tc>
                  <a:txBody>
                    <a:bodyPr/>
                    <a:lstStyle/>
                    <a:p>
                      <a:pPr algn="ctr"/>
                      <a:r>
                        <a:rPr lang="en-US" sz="1600" dirty="0"/>
                        <a:t>2</a:t>
                      </a:r>
                    </a:p>
                  </a:txBody>
                  <a:tcPr anchor="ctr"/>
                </a:tc>
                <a:extLst>
                  <a:ext uri="{0D108BD9-81ED-4DB2-BD59-A6C34878D82A}">
                    <a16:rowId xmlns:a16="http://schemas.microsoft.com/office/drawing/2014/main" val="2634215469"/>
                  </a:ext>
                </a:extLst>
              </a:tr>
              <a:tr h="385900">
                <a:tc>
                  <a:txBody>
                    <a:bodyPr/>
                    <a:lstStyle/>
                    <a:p>
                      <a:r>
                        <a:rPr lang="en-US" sz="1600" dirty="0" err="1"/>
                        <a:t>Tuban</a:t>
                      </a:r>
                      <a:endParaRPr lang="en-US" sz="1600" dirty="0"/>
                    </a:p>
                  </a:txBody>
                  <a:tcPr anchor="ctr"/>
                </a:tc>
                <a:tc>
                  <a:txBody>
                    <a:bodyPr/>
                    <a:lstStyle/>
                    <a:p>
                      <a:pPr algn="ctr"/>
                      <a:r>
                        <a:rPr lang="en-US" sz="1600" dirty="0"/>
                        <a:t>1</a:t>
                      </a:r>
                    </a:p>
                  </a:txBody>
                  <a:tcPr anchor="ctr"/>
                </a:tc>
                <a:extLst>
                  <a:ext uri="{0D108BD9-81ED-4DB2-BD59-A6C34878D82A}">
                    <a16:rowId xmlns:a16="http://schemas.microsoft.com/office/drawing/2014/main" val="2539620220"/>
                  </a:ext>
                </a:extLst>
              </a:tr>
              <a:tr h="385900">
                <a:tc>
                  <a:txBody>
                    <a:bodyPr/>
                    <a:lstStyle/>
                    <a:p>
                      <a:r>
                        <a:rPr lang="en-US" sz="1600" dirty="0" err="1"/>
                        <a:t>Ngawi</a:t>
                      </a:r>
                      <a:endParaRPr lang="en-US" sz="1600" dirty="0"/>
                    </a:p>
                  </a:txBody>
                  <a:tcPr anchor="ctr"/>
                </a:tc>
                <a:tc>
                  <a:txBody>
                    <a:bodyPr/>
                    <a:lstStyle/>
                    <a:p>
                      <a:pPr algn="ctr"/>
                      <a:r>
                        <a:rPr lang="en-US" sz="1600" dirty="0"/>
                        <a:t>2</a:t>
                      </a:r>
                    </a:p>
                  </a:txBody>
                  <a:tcPr anchor="ctr"/>
                </a:tc>
                <a:extLst>
                  <a:ext uri="{0D108BD9-81ED-4DB2-BD59-A6C34878D82A}">
                    <a16:rowId xmlns:a16="http://schemas.microsoft.com/office/drawing/2014/main" val="2152968821"/>
                  </a:ext>
                </a:extLst>
              </a:tr>
              <a:tr h="385900">
                <a:tc>
                  <a:txBody>
                    <a:bodyPr/>
                    <a:lstStyle/>
                    <a:p>
                      <a:r>
                        <a:rPr lang="en-US" sz="1600" dirty="0"/>
                        <a:t>Gresik</a:t>
                      </a:r>
                    </a:p>
                  </a:txBody>
                  <a:tcPr anchor="ctr"/>
                </a:tc>
                <a:tc>
                  <a:txBody>
                    <a:bodyPr/>
                    <a:lstStyle/>
                    <a:p>
                      <a:pPr algn="ctr"/>
                      <a:r>
                        <a:rPr lang="en-US" sz="1600" dirty="0"/>
                        <a:t>2</a:t>
                      </a:r>
                    </a:p>
                  </a:txBody>
                  <a:tcPr anchor="ctr"/>
                </a:tc>
                <a:extLst>
                  <a:ext uri="{0D108BD9-81ED-4DB2-BD59-A6C34878D82A}">
                    <a16:rowId xmlns:a16="http://schemas.microsoft.com/office/drawing/2014/main" val="2945531932"/>
                  </a:ext>
                </a:extLst>
              </a:tr>
              <a:tr h="385900">
                <a:tc>
                  <a:txBody>
                    <a:bodyPr/>
                    <a:lstStyle/>
                    <a:p>
                      <a:r>
                        <a:rPr lang="en-US" sz="1600" dirty="0"/>
                        <a:t>Mojokerto</a:t>
                      </a:r>
                    </a:p>
                  </a:txBody>
                  <a:tcPr anchor="ctr"/>
                </a:tc>
                <a:tc>
                  <a:txBody>
                    <a:bodyPr/>
                    <a:lstStyle/>
                    <a:p>
                      <a:pPr algn="ctr"/>
                      <a:r>
                        <a:rPr lang="en-US" sz="1600" dirty="0"/>
                        <a:t>3</a:t>
                      </a:r>
                    </a:p>
                  </a:txBody>
                  <a:tcPr anchor="ctr"/>
                </a:tc>
                <a:extLst>
                  <a:ext uri="{0D108BD9-81ED-4DB2-BD59-A6C34878D82A}">
                    <a16:rowId xmlns:a16="http://schemas.microsoft.com/office/drawing/2014/main" val="2922550064"/>
                  </a:ext>
                </a:extLst>
              </a:tr>
              <a:tr h="385900">
                <a:tc>
                  <a:txBody>
                    <a:bodyPr/>
                    <a:lstStyle/>
                    <a:p>
                      <a:r>
                        <a:rPr lang="en-US" sz="1600" dirty="0"/>
                        <a:t>Malang</a:t>
                      </a:r>
                    </a:p>
                  </a:txBody>
                  <a:tcPr anchor="ctr"/>
                </a:tc>
                <a:tc>
                  <a:txBody>
                    <a:bodyPr/>
                    <a:lstStyle/>
                    <a:p>
                      <a:pPr algn="ctr"/>
                      <a:r>
                        <a:rPr lang="en-US" sz="1600" dirty="0"/>
                        <a:t>1</a:t>
                      </a:r>
                    </a:p>
                  </a:txBody>
                  <a:tcPr anchor="ctr"/>
                </a:tc>
                <a:extLst>
                  <a:ext uri="{0D108BD9-81ED-4DB2-BD59-A6C34878D82A}">
                    <a16:rowId xmlns:a16="http://schemas.microsoft.com/office/drawing/2014/main" val="3385841563"/>
                  </a:ext>
                </a:extLst>
              </a:tr>
              <a:tr h="385900">
                <a:tc>
                  <a:txBody>
                    <a:bodyPr/>
                    <a:lstStyle/>
                    <a:p>
                      <a:r>
                        <a:rPr lang="en-US" sz="1600" dirty="0" err="1"/>
                        <a:t>Lumajang</a:t>
                      </a:r>
                      <a:endParaRPr lang="en-US" sz="1600" dirty="0"/>
                    </a:p>
                  </a:txBody>
                  <a:tcPr anchor="ctr"/>
                </a:tc>
                <a:tc>
                  <a:txBody>
                    <a:bodyPr/>
                    <a:lstStyle/>
                    <a:p>
                      <a:pPr algn="ctr"/>
                      <a:r>
                        <a:rPr lang="en-US" sz="1600" dirty="0"/>
                        <a:t>1</a:t>
                      </a:r>
                    </a:p>
                  </a:txBody>
                  <a:tcPr anchor="ctr"/>
                </a:tc>
                <a:extLst>
                  <a:ext uri="{0D108BD9-81ED-4DB2-BD59-A6C34878D82A}">
                    <a16:rowId xmlns:a16="http://schemas.microsoft.com/office/drawing/2014/main" val="3790012715"/>
                  </a:ext>
                </a:extLst>
              </a:tr>
              <a:tr h="385900">
                <a:tc>
                  <a:txBody>
                    <a:bodyPr/>
                    <a:lstStyle/>
                    <a:p>
                      <a:r>
                        <a:rPr lang="en-US" sz="1600" dirty="0" err="1"/>
                        <a:t>Sumenep</a:t>
                      </a:r>
                      <a:endParaRPr lang="en-US" sz="1600" dirty="0"/>
                    </a:p>
                  </a:txBody>
                  <a:tcPr anchor="ctr"/>
                </a:tc>
                <a:tc>
                  <a:txBody>
                    <a:bodyPr/>
                    <a:lstStyle/>
                    <a:p>
                      <a:pPr algn="ctr"/>
                      <a:r>
                        <a:rPr lang="en-US" sz="1600" dirty="0"/>
                        <a:t>1</a:t>
                      </a:r>
                    </a:p>
                  </a:txBody>
                  <a:tcPr anchor="ctr"/>
                </a:tc>
                <a:extLst>
                  <a:ext uri="{0D108BD9-81ED-4DB2-BD59-A6C34878D82A}">
                    <a16:rowId xmlns:a16="http://schemas.microsoft.com/office/drawing/2014/main" val="3941381973"/>
                  </a:ext>
                </a:extLst>
              </a:tr>
              <a:tr h="385900">
                <a:tc>
                  <a:txBody>
                    <a:bodyPr/>
                    <a:lstStyle/>
                    <a:p>
                      <a:r>
                        <a:rPr lang="en-US" sz="1600" dirty="0" err="1"/>
                        <a:t>Trenggalek</a:t>
                      </a:r>
                      <a:endParaRPr lang="en-US" sz="1600" dirty="0"/>
                    </a:p>
                  </a:txBody>
                  <a:tcPr anchor="ctr"/>
                </a:tc>
                <a:tc>
                  <a:txBody>
                    <a:bodyPr/>
                    <a:lstStyle/>
                    <a:p>
                      <a:pPr algn="ctr"/>
                      <a:r>
                        <a:rPr lang="en-US" sz="1600" dirty="0"/>
                        <a:t>1</a:t>
                      </a:r>
                    </a:p>
                  </a:txBody>
                  <a:tcPr anchor="ctr"/>
                </a:tc>
                <a:extLst>
                  <a:ext uri="{0D108BD9-81ED-4DB2-BD59-A6C34878D82A}">
                    <a16:rowId xmlns:a16="http://schemas.microsoft.com/office/drawing/2014/main" val="1763997894"/>
                  </a:ext>
                </a:extLst>
              </a:tr>
              <a:tr h="385900">
                <a:tc>
                  <a:txBody>
                    <a:bodyPr/>
                    <a:lstStyle/>
                    <a:p>
                      <a:r>
                        <a:rPr lang="en-US" sz="1600" dirty="0" err="1"/>
                        <a:t>Banyawangi</a:t>
                      </a:r>
                      <a:endParaRPr lang="en-US" sz="1600" dirty="0"/>
                    </a:p>
                  </a:txBody>
                  <a:tcPr anchor="ctr"/>
                </a:tc>
                <a:tc>
                  <a:txBody>
                    <a:bodyPr/>
                    <a:lstStyle/>
                    <a:p>
                      <a:pPr algn="ctr"/>
                      <a:r>
                        <a:rPr lang="en-US" sz="1600" dirty="0"/>
                        <a:t>1</a:t>
                      </a:r>
                    </a:p>
                  </a:txBody>
                  <a:tcPr anchor="ctr"/>
                </a:tc>
                <a:extLst>
                  <a:ext uri="{0D108BD9-81ED-4DB2-BD59-A6C34878D82A}">
                    <a16:rowId xmlns:a16="http://schemas.microsoft.com/office/drawing/2014/main" val="887818039"/>
                  </a:ext>
                </a:extLst>
              </a:tr>
              <a:tr h="385900">
                <a:tc>
                  <a:txBody>
                    <a:bodyPr/>
                    <a:lstStyle/>
                    <a:p>
                      <a:r>
                        <a:rPr lang="en-US" sz="1600" dirty="0" err="1"/>
                        <a:t>Pamekasan</a:t>
                      </a:r>
                      <a:endParaRPr lang="en-US" sz="1600" dirty="0"/>
                    </a:p>
                  </a:txBody>
                  <a:tcPr anchor="ctr"/>
                </a:tc>
                <a:tc>
                  <a:txBody>
                    <a:bodyPr/>
                    <a:lstStyle/>
                    <a:p>
                      <a:pPr algn="ctr"/>
                      <a:r>
                        <a:rPr lang="en-US" sz="1600" dirty="0"/>
                        <a:t>1</a:t>
                      </a:r>
                    </a:p>
                  </a:txBody>
                  <a:tcPr anchor="ctr"/>
                </a:tc>
                <a:extLst>
                  <a:ext uri="{0D108BD9-81ED-4DB2-BD59-A6C34878D82A}">
                    <a16:rowId xmlns:a16="http://schemas.microsoft.com/office/drawing/2014/main" val="3101814328"/>
                  </a:ext>
                </a:extLst>
              </a:tr>
            </a:tbl>
          </a:graphicData>
        </a:graphic>
      </p:graphicFrame>
      <p:sp>
        <p:nvSpPr>
          <p:cNvPr id="7" name="Content Placeholder 6"/>
          <p:cNvSpPr>
            <a:spLocks noGrp="1"/>
          </p:cNvSpPr>
          <p:nvPr>
            <p:ph sz="half" idx="2"/>
          </p:nvPr>
        </p:nvSpPr>
        <p:spPr>
          <a:xfrm>
            <a:off x="2215930" y="3904456"/>
            <a:ext cx="4814586" cy="1828800"/>
          </a:xfrm>
        </p:spPr>
        <p:txBody>
          <a:bodyPr/>
          <a:lstStyle/>
          <a:p>
            <a:r>
              <a:rPr lang="en-US" i="1" dirty="0"/>
              <a:t>Surabaya as dominant place of microfinance-waqf institutions in East Java</a:t>
            </a:r>
            <a:endParaRPr lang="en-US"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2060848"/>
            <a:ext cx="10585176" cy="2654064"/>
          </a:xfrm>
        </p:spPr>
        <p:txBody>
          <a:bodyPr>
            <a:normAutofit fontScale="90000"/>
          </a:bodyPr>
          <a:lstStyle/>
          <a:p>
            <a:r>
              <a:rPr lang="en-US" dirty="0"/>
              <a:t>The </a:t>
            </a:r>
            <a:r>
              <a:rPr lang="en-US" b="1" dirty="0"/>
              <a:t>cross-tabulation analysis </a:t>
            </a:r>
            <a:r>
              <a:rPr lang="en-US" dirty="0"/>
              <a:t>was used to identify the factors that correlate with the amount of cash </a:t>
            </a:r>
            <a:r>
              <a:rPr lang="en-US" i="1" dirty="0"/>
              <a:t>waqf</a:t>
            </a:r>
            <a:r>
              <a:rPr lang="en-US" dirty="0"/>
              <a:t> collected.</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360363"/>
            <a:ext cx="9782801" cy="1052413"/>
          </a:xfrm>
        </p:spPr>
        <p:txBody>
          <a:bodyPr>
            <a:noAutofit/>
          </a:bodyPr>
          <a:lstStyle/>
          <a:p>
            <a:r>
              <a:rPr lang="en-US" sz="2400" dirty="0"/>
              <a:t>Developing cash </a:t>
            </a:r>
            <a:r>
              <a:rPr lang="en-US" sz="2400" i="1" dirty="0"/>
              <a:t>waqf </a:t>
            </a:r>
            <a:r>
              <a:rPr lang="en-US" sz="2400" dirty="0"/>
              <a:t>by microfinance-</a:t>
            </a:r>
            <a:r>
              <a:rPr lang="en-US" sz="2400" i="1" dirty="0"/>
              <a:t>waqf</a:t>
            </a:r>
            <a:r>
              <a:rPr lang="en-US" sz="2400" dirty="0"/>
              <a:t> needs greater cooperation. Thus, the following hypotheses were developed:</a:t>
            </a:r>
            <a:endParaRPr lang="en-ID" sz="2400" dirty="0"/>
          </a:p>
        </p:txBody>
      </p:sp>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711250305"/>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a:extLst>
              <a:ext uri="{FF2B5EF4-FFF2-40B4-BE49-F238E27FC236}">
                <a16:creationId xmlns:a16="http://schemas.microsoft.com/office/drawing/2014/main" id="{3D992D2F-CF8C-415A-95DA-F8BDE7E121EF}"/>
              </a:ext>
            </a:extLst>
          </p:cNvPr>
          <p:cNvGraphicFramePr>
            <a:graphicFrameLocks noGrp="1"/>
          </p:cNvGraphicFramePr>
          <p:nvPr>
            <p:ph sz="half" idx="2"/>
            <p:extLst>
              <p:ext uri="{D42A27DB-BD31-4B8C-83A1-F6EECF244321}">
                <p14:modId xmlns:p14="http://schemas.microsoft.com/office/powerpoint/2010/main" val="3392678377"/>
              </p:ext>
            </p:extLst>
          </p:nvPr>
        </p:nvGraphicFramePr>
        <p:xfrm>
          <a:off x="6814492" y="3348146"/>
          <a:ext cx="4680520" cy="2918935"/>
        </p:xfrm>
        <a:graphic>
          <a:graphicData uri="http://schemas.openxmlformats.org/drawingml/2006/table">
            <a:tbl>
              <a:tblPr firstRow="1" firstCol="1" bandRow="1">
                <a:tableStyleId>{073A0DAA-6AF3-43AB-8588-CEC1D06C72B9}</a:tableStyleId>
              </a:tblPr>
              <a:tblGrid>
                <a:gridCol w="1558822">
                  <a:extLst>
                    <a:ext uri="{9D8B030D-6E8A-4147-A177-3AD203B41FA5}">
                      <a16:colId xmlns:a16="http://schemas.microsoft.com/office/drawing/2014/main" val="57609096"/>
                    </a:ext>
                  </a:extLst>
                </a:gridCol>
                <a:gridCol w="1918864">
                  <a:extLst>
                    <a:ext uri="{9D8B030D-6E8A-4147-A177-3AD203B41FA5}">
                      <a16:colId xmlns:a16="http://schemas.microsoft.com/office/drawing/2014/main" val="1987002056"/>
                    </a:ext>
                  </a:extLst>
                </a:gridCol>
                <a:gridCol w="1202834">
                  <a:extLst>
                    <a:ext uri="{9D8B030D-6E8A-4147-A177-3AD203B41FA5}">
                      <a16:colId xmlns:a16="http://schemas.microsoft.com/office/drawing/2014/main" val="1863904998"/>
                    </a:ext>
                  </a:extLst>
                </a:gridCol>
              </a:tblGrid>
              <a:tr h="583787">
                <a:tc>
                  <a:txBody>
                    <a:bodyPr/>
                    <a:lstStyle/>
                    <a:p>
                      <a:pPr algn="ctr">
                        <a:lnSpc>
                          <a:spcPct val="115000"/>
                        </a:lnSpc>
                        <a:spcAft>
                          <a:spcPts val="0"/>
                        </a:spcAft>
                      </a:pPr>
                      <a:r>
                        <a:rPr lang="en-US" sz="1200">
                          <a:effectLst/>
                          <a:latin typeface="+mn-lt"/>
                        </a:rPr>
                        <a:t>Microfinance-Waqf category</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ctr">
                        <a:lnSpc>
                          <a:spcPct val="115000"/>
                        </a:lnSpc>
                        <a:spcAft>
                          <a:spcPts val="0"/>
                        </a:spcAft>
                      </a:pPr>
                      <a:r>
                        <a:rPr lang="en-US" sz="1200" dirty="0">
                          <a:effectLst/>
                          <a:latin typeface="+mn-lt"/>
                        </a:rPr>
                        <a:t>Amount </a:t>
                      </a:r>
                      <a:endParaRPr lang="en-ID" sz="1200" dirty="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just">
                        <a:lnSpc>
                          <a:spcPct val="115000"/>
                        </a:lnSpc>
                        <a:spcAft>
                          <a:spcPts val="0"/>
                        </a:spcAft>
                      </a:pPr>
                      <a:r>
                        <a:rPr lang="en-US" sz="1200">
                          <a:effectLst/>
                          <a:latin typeface="+mn-lt"/>
                        </a:rPr>
                        <a:t>Level category</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extLst>
                  <a:ext uri="{0D108BD9-81ED-4DB2-BD59-A6C34878D82A}">
                    <a16:rowId xmlns:a16="http://schemas.microsoft.com/office/drawing/2014/main" val="2363332167"/>
                  </a:ext>
                </a:extLst>
              </a:tr>
              <a:tr h="583787">
                <a:tc>
                  <a:txBody>
                    <a:bodyPr/>
                    <a:lstStyle/>
                    <a:p>
                      <a:pPr algn="ctr">
                        <a:lnSpc>
                          <a:spcPct val="115000"/>
                        </a:lnSpc>
                        <a:spcAft>
                          <a:spcPts val="0"/>
                        </a:spcAft>
                      </a:pPr>
                      <a:r>
                        <a:rPr lang="en-US" sz="1200">
                          <a:effectLst/>
                          <a:latin typeface="+mn-lt"/>
                        </a:rPr>
                        <a:t>Small cash waqf</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ctr">
                        <a:lnSpc>
                          <a:spcPct val="115000"/>
                        </a:lnSpc>
                        <a:spcAft>
                          <a:spcPts val="0"/>
                        </a:spcAft>
                      </a:pPr>
                      <a:r>
                        <a:rPr lang="en-US" sz="1200">
                          <a:effectLst/>
                          <a:latin typeface="+mn-lt"/>
                        </a:rPr>
                        <a:t>Under &lt;100 million rupiahs</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ctr">
                        <a:lnSpc>
                          <a:spcPct val="115000"/>
                        </a:lnSpc>
                        <a:spcAft>
                          <a:spcPts val="0"/>
                        </a:spcAft>
                      </a:pPr>
                      <a:r>
                        <a:rPr lang="en-US" sz="1200">
                          <a:effectLst/>
                          <a:latin typeface="+mn-lt"/>
                        </a:rPr>
                        <a:t>1</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extLst>
                  <a:ext uri="{0D108BD9-81ED-4DB2-BD59-A6C34878D82A}">
                    <a16:rowId xmlns:a16="http://schemas.microsoft.com/office/drawing/2014/main" val="4153693213"/>
                  </a:ext>
                </a:extLst>
              </a:tr>
              <a:tr h="583787">
                <a:tc>
                  <a:txBody>
                    <a:bodyPr/>
                    <a:lstStyle/>
                    <a:p>
                      <a:pPr algn="ctr">
                        <a:lnSpc>
                          <a:spcPct val="115000"/>
                        </a:lnSpc>
                        <a:spcAft>
                          <a:spcPts val="0"/>
                        </a:spcAft>
                      </a:pPr>
                      <a:r>
                        <a:rPr lang="en-US" sz="1200">
                          <a:effectLst/>
                          <a:latin typeface="+mn-lt"/>
                        </a:rPr>
                        <a:t>Medium cash waqf</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ctr">
                        <a:lnSpc>
                          <a:spcPct val="115000"/>
                        </a:lnSpc>
                        <a:spcAft>
                          <a:spcPts val="0"/>
                        </a:spcAft>
                      </a:pPr>
                      <a:r>
                        <a:rPr lang="en-US" sz="1200">
                          <a:effectLst/>
                          <a:latin typeface="+mn-lt"/>
                        </a:rPr>
                        <a:t>100 million - 300 million rupiahs</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ctr">
                        <a:lnSpc>
                          <a:spcPct val="115000"/>
                        </a:lnSpc>
                        <a:spcAft>
                          <a:spcPts val="0"/>
                        </a:spcAft>
                      </a:pPr>
                      <a:r>
                        <a:rPr lang="en-US" sz="1200">
                          <a:effectLst/>
                          <a:latin typeface="+mn-lt"/>
                        </a:rPr>
                        <a:t>2</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extLst>
                  <a:ext uri="{0D108BD9-81ED-4DB2-BD59-A6C34878D82A}">
                    <a16:rowId xmlns:a16="http://schemas.microsoft.com/office/drawing/2014/main" val="1955398509"/>
                  </a:ext>
                </a:extLst>
              </a:tr>
              <a:tr h="583787">
                <a:tc>
                  <a:txBody>
                    <a:bodyPr/>
                    <a:lstStyle/>
                    <a:p>
                      <a:pPr algn="ctr">
                        <a:lnSpc>
                          <a:spcPct val="115000"/>
                        </a:lnSpc>
                        <a:spcAft>
                          <a:spcPts val="0"/>
                        </a:spcAft>
                      </a:pPr>
                      <a:r>
                        <a:rPr lang="en-US" sz="1200">
                          <a:effectLst/>
                          <a:latin typeface="+mn-lt"/>
                        </a:rPr>
                        <a:t>Large cash waqf</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ctr">
                        <a:lnSpc>
                          <a:spcPct val="115000"/>
                        </a:lnSpc>
                        <a:spcAft>
                          <a:spcPts val="0"/>
                        </a:spcAft>
                      </a:pPr>
                      <a:r>
                        <a:rPr lang="en-US" sz="1200">
                          <a:effectLst/>
                          <a:latin typeface="+mn-lt"/>
                        </a:rPr>
                        <a:t>More than &gt;300 million rupiahs</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tc>
                  <a:txBody>
                    <a:bodyPr/>
                    <a:lstStyle/>
                    <a:p>
                      <a:pPr algn="ctr">
                        <a:lnSpc>
                          <a:spcPct val="115000"/>
                        </a:lnSpc>
                        <a:spcAft>
                          <a:spcPts val="0"/>
                        </a:spcAft>
                      </a:pPr>
                      <a:r>
                        <a:rPr lang="en-US" sz="1200">
                          <a:effectLst/>
                          <a:latin typeface="+mn-lt"/>
                        </a:rPr>
                        <a:t>3</a:t>
                      </a:r>
                      <a:endParaRPr lang="en-ID" sz="1200">
                        <a:effectLst/>
                        <a:latin typeface="+mn-lt"/>
                        <a:ea typeface="Times New Roman" panose="02020603050405020304" pitchFamily="18" charset="0"/>
                        <a:cs typeface="Times New Roman" panose="02020603050405020304" pitchFamily="18" charset="0"/>
                      </a:endParaRPr>
                    </a:p>
                  </a:txBody>
                  <a:tcPr marL="64310" marR="64310" marT="0" marB="0"/>
                </a:tc>
                <a:extLst>
                  <a:ext uri="{0D108BD9-81ED-4DB2-BD59-A6C34878D82A}">
                    <a16:rowId xmlns:a16="http://schemas.microsoft.com/office/drawing/2014/main" val="890405353"/>
                  </a:ext>
                </a:extLst>
              </a:tr>
              <a:tr h="583787">
                <a:tc gridSpan="3">
                  <a:txBody>
                    <a:bodyPr/>
                    <a:lstStyle/>
                    <a:p>
                      <a:pPr algn="ctr">
                        <a:lnSpc>
                          <a:spcPct val="115000"/>
                        </a:lnSpc>
                        <a:spcAft>
                          <a:spcPts val="0"/>
                        </a:spcAft>
                      </a:pPr>
                      <a:r>
                        <a:rPr lang="en-US" sz="1200" dirty="0">
                          <a:effectLst/>
                          <a:latin typeface="+mn-lt"/>
                        </a:rPr>
                        <a:t>Category for microfinance-waqf institutions that develop cash waqf with entrepreneurship projects =1,0</a:t>
                      </a:r>
                      <a:endParaRPr lang="en-ID" sz="1200" dirty="0">
                        <a:effectLst/>
                        <a:latin typeface="+mn-lt"/>
                        <a:ea typeface="Times New Roman" panose="02020603050405020304" pitchFamily="18" charset="0"/>
                        <a:cs typeface="Times New Roman" panose="02020603050405020304" pitchFamily="18" charset="0"/>
                      </a:endParaRPr>
                    </a:p>
                  </a:txBody>
                  <a:tcPr marL="64310" marR="64310" marT="0" marB="0" anchor="ct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171555089"/>
                  </a:ext>
                </a:extLst>
              </a:tr>
            </a:tbl>
          </a:graphicData>
        </a:graphic>
      </p:graphicFrame>
      <p:sp>
        <p:nvSpPr>
          <p:cNvPr id="8" name="Rectangle 1">
            <a:extLst>
              <a:ext uri="{FF2B5EF4-FFF2-40B4-BE49-F238E27FC236}">
                <a16:creationId xmlns:a16="http://schemas.microsoft.com/office/drawing/2014/main" id="{C042C3DE-E48F-4E66-AAA1-3FD893FF655A}"/>
              </a:ext>
            </a:extLst>
          </p:cNvPr>
          <p:cNvSpPr>
            <a:spLocks noChangeArrowheads="1"/>
          </p:cNvSpPr>
          <p:nvPr/>
        </p:nvSpPr>
        <p:spPr bwMode="auto">
          <a:xfrm>
            <a:off x="6670476" y="1988840"/>
            <a:ext cx="5010176" cy="135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These level categories are shown in Table 1 and based on the East Java Office of Cooperatives and SMEs report, 2018.</a:t>
            </a:r>
            <a:r>
              <a:rPr lang="en-US" altLang="en-US" sz="1600" b="1" dirty="0">
                <a:solidFill>
                  <a:srgbClr val="4F81BD"/>
                </a:solidFill>
                <a:latin typeface="+mj-lt"/>
                <a:ea typeface="Times New Roman" panose="02020603050405020304" pitchFamily="18" charset="0"/>
              </a:rPr>
              <a:t> </a:t>
            </a:r>
            <a:r>
              <a:rPr kumimoji="0" lang="en-US" altLang="en-US" sz="1600" b="1" i="0" u="none"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TABLE 1.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Microfinance-</a:t>
            </a:r>
            <a:r>
              <a:rPr kumimoji="0" lang="en-US" altLang="en-US" sz="1600" b="0" i="1" u="none"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Waqf</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 Category</a:t>
            </a:r>
            <a:endParaRPr kumimoji="0" lang="en-US" altLang="en-US" sz="1600" b="1" i="0" u="none" strike="noStrike" cap="none" normalizeH="0" baseline="0" dirty="0">
              <a:ln>
                <a:noFill/>
              </a:ln>
              <a:solidFill>
                <a:srgbClr val="4F81BD"/>
              </a:solidFill>
              <a:effectLst/>
              <a:latin typeface="+mj-lt"/>
              <a:ea typeface="Times New Roman" panose="02020603050405020304"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44624"/>
            <a:ext cx="9782801" cy="684755"/>
          </a:xfrm>
        </p:spPr>
        <p:txBody>
          <a:bodyPr>
            <a:normAutofit/>
          </a:bodyPr>
          <a:lstStyle/>
          <a:p>
            <a:r>
              <a:rPr lang="en-US" sz="3200" dirty="0"/>
              <a:t>The results of cross-tabulation and Chi-square test</a:t>
            </a:r>
          </a:p>
        </p:txBody>
      </p:sp>
      <p:graphicFrame>
        <p:nvGraphicFramePr>
          <p:cNvPr id="3" name="Content Placeholder 2">
            <a:extLst>
              <a:ext uri="{FF2B5EF4-FFF2-40B4-BE49-F238E27FC236}">
                <a16:creationId xmlns:a16="http://schemas.microsoft.com/office/drawing/2014/main" id="{77D50A79-6C6F-42AE-8A83-EAC41EFEE246}"/>
              </a:ext>
            </a:extLst>
          </p:cNvPr>
          <p:cNvGraphicFramePr>
            <a:graphicFrameLocks noGrp="1"/>
          </p:cNvGraphicFramePr>
          <p:nvPr>
            <p:ph sz="half" idx="2"/>
            <p:extLst>
              <p:ext uri="{D42A27DB-BD31-4B8C-83A1-F6EECF244321}">
                <p14:modId xmlns:p14="http://schemas.microsoft.com/office/powerpoint/2010/main" val="1402235462"/>
              </p:ext>
            </p:extLst>
          </p:nvPr>
        </p:nvGraphicFramePr>
        <p:xfrm>
          <a:off x="2133972" y="729379"/>
          <a:ext cx="9145016" cy="5249705"/>
        </p:xfrm>
        <a:graphic>
          <a:graphicData uri="http://schemas.openxmlformats.org/drawingml/2006/table">
            <a:tbl>
              <a:tblPr firstRow="1" firstCol="1" bandRow="1">
                <a:tableStyleId>{073A0DAA-6AF3-43AB-8588-CEC1D06C72B9}</a:tableStyleId>
              </a:tblPr>
              <a:tblGrid>
                <a:gridCol w="2304256">
                  <a:extLst>
                    <a:ext uri="{9D8B030D-6E8A-4147-A177-3AD203B41FA5}">
                      <a16:colId xmlns:a16="http://schemas.microsoft.com/office/drawing/2014/main" val="3493869208"/>
                    </a:ext>
                  </a:extLst>
                </a:gridCol>
                <a:gridCol w="864096">
                  <a:extLst>
                    <a:ext uri="{9D8B030D-6E8A-4147-A177-3AD203B41FA5}">
                      <a16:colId xmlns:a16="http://schemas.microsoft.com/office/drawing/2014/main" val="424624496"/>
                    </a:ext>
                  </a:extLst>
                </a:gridCol>
                <a:gridCol w="720080">
                  <a:extLst>
                    <a:ext uri="{9D8B030D-6E8A-4147-A177-3AD203B41FA5}">
                      <a16:colId xmlns:a16="http://schemas.microsoft.com/office/drawing/2014/main" val="3956722406"/>
                    </a:ext>
                  </a:extLst>
                </a:gridCol>
                <a:gridCol w="5256584">
                  <a:extLst>
                    <a:ext uri="{9D8B030D-6E8A-4147-A177-3AD203B41FA5}">
                      <a16:colId xmlns:a16="http://schemas.microsoft.com/office/drawing/2014/main" val="3702651961"/>
                    </a:ext>
                  </a:extLst>
                </a:gridCol>
              </a:tblGrid>
              <a:tr h="103922">
                <a:tc>
                  <a:txBody>
                    <a:bodyPr/>
                    <a:lstStyle/>
                    <a:p>
                      <a:pPr algn="ctr">
                        <a:lnSpc>
                          <a:spcPct val="115000"/>
                        </a:lnSpc>
                        <a:spcAft>
                          <a:spcPts val="0"/>
                        </a:spcAft>
                      </a:pPr>
                      <a:r>
                        <a:rPr lang="en-US" sz="1100">
                          <a:effectLst/>
                        </a:rPr>
                        <a:t>Processing Summary</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N</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Description</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3327820406"/>
                  </a:ext>
                </a:extLst>
              </a:tr>
              <a:tr h="103922">
                <a:tc>
                  <a:txBody>
                    <a:bodyPr/>
                    <a:lstStyle/>
                    <a:p>
                      <a:pPr>
                        <a:lnSpc>
                          <a:spcPct val="115000"/>
                        </a:lnSpc>
                        <a:spcAft>
                          <a:spcPts val="0"/>
                        </a:spcAft>
                      </a:pPr>
                      <a:r>
                        <a:rPr lang="en-US" sz="1100">
                          <a:effectLst/>
                        </a:rPr>
                        <a:t>Valid</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4142583734"/>
                  </a:ext>
                </a:extLst>
              </a:tr>
              <a:tr h="215403">
                <a:tc>
                  <a:txBody>
                    <a:bodyPr/>
                    <a:lstStyle/>
                    <a:p>
                      <a:pPr>
                        <a:lnSpc>
                          <a:spcPct val="115000"/>
                        </a:lnSpc>
                        <a:spcAft>
                          <a:spcPts val="0"/>
                        </a:spcAft>
                      </a:pPr>
                      <a:r>
                        <a:rPr lang="en-US" sz="1100">
                          <a:effectLst/>
                        </a:rPr>
                        <a:t>Business units*amount of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27</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100</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The microfinance business unit is valid to be explained by 27 respondents</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3028601365"/>
                  </a:ext>
                </a:extLst>
              </a:tr>
              <a:tr h="103922">
                <a:tc>
                  <a:txBody>
                    <a:bodyPr/>
                    <a:lstStyle/>
                    <a:p>
                      <a:pPr indent="12700">
                        <a:lnSpc>
                          <a:spcPct val="115000"/>
                        </a:lnSpc>
                        <a:spcAft>
                          <a:spcPts val="0"/>
                        </a:spcAft>
                      </a:pPr>
                      <a:r>
                        <a:rPr lang="en-US" sz="1100">
                          <a:effectLst/>
                        </a:rPr>
                        <a:t>Missing</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3034933902"/>
                  </a:ext>
                </a:extLst>
              </a:tr>
              <a:tr h="215403">
                <a:tc>
                  <a:txBody>
                    <a:bodyPr/>
                    <a:lstStyle/>
                    <a:p>
                      <a:pPr indent="372745">
                        <a:lnSpc>
                          <a:spcPct val="115000"/>
                        </a:lnSpc>
                        <a:spcAft>
                          <a:spcPts val="0"/>
                        </a:spcAft>
                      </a:pPr>
                      <a:r>
                        <a:rPr lang="en-US" sz="1100">
                          <a:effectLst/>
                        </a:rPr>
                        <a:t>Entrepreneurship*Waqf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There were no missing variables to cross-tab analysis</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3917707175"/>
                  </a:ext>
                </a:extLst>
              </a:tr>
              <a:tr h="103922">
                <a:tc>
                  <a:txBody>
                    <a:bodyPr/>
                    <a:lstStyle/>
                    <a:p>
                      <a:pPr algn="ctr">
                        <a:lnSpc>
                          <a:spcPct val="115000"/>
                        </a:lnSpc>
                        <a:spcAft>
                          <a:spcPts val="0"/>
                        </a:spcAft>
                      </a:pPr>
                      <a:r>
                        <a:rPr lang="en-US" sz="1100">
                          <a:effectLst/>
                        </a:rPr>
                        <a:t>Cross-tabulation</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N</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Description</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1416156619"/>
                  </a:ext>
                </a:extLst>
              </a:tr>
              <a:tr h="103922">
                <a:tc>
                  <a:txBody>
                    <a:bodyPr/>
                    <a:lstStyle/>
                    <a:p>
                      <a:pPr>
                        <a:lnSpc>
                          <a:spcPct val="115000"/>
                        </a:lnSpc>
                        <a:spcAft>
                          <a:spcPts val="0"/>
                        </a:spcAft>
                      </a:pPr>
                      <a:r>
                        <a:rPr lang="en-US" sz="1100">
                          <a:effectLst/>
                        </a:rPr>
                        <a:t>Have no business units</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2735359377"/>
                  </a:ext>
                </a:extLst>
              </a:tr>
              <a:tr h="326884">
                <a:tc>
                  <a:txBody>
                    <a:bodyPr/>
                    <a:lstStyle/>
                    <a:p>
                      <a:pPr indent="340360">
                        <a:lnSpc>
                          <a:spcPct val="115000"/>
                        </a:lnSpc>
                        <a:spcAft>
                          <a:spcPts val="0"/>
                        </a:spcAft>
                      </a:pPr>
                      <a:r>
                        <a:rPr lang="en-US" sz="1100">
                          <a:effectLst/>
                        </a:rPr>
                        <a:t>Small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7</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25.9</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Among 27 microfinance-waqf, 7 microfinance that do not have business units belong to small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2088010090"/>
                  </a:ext>
                </a:extLst>
              </a:tr>
              <a:tr h="326884">
                <a:tc>
                  <a:txBody>
                    <a:bodyPr/>
                    <a:lstStyle/>
                    <a:p>
                      <a:pPr indent="340360">
                        <a:lnSpc>
                          <a:spcPct val="115000"/>
                        </a:lnSpc>
                        <a:spcAft>
                          <a:spcPts val="0"/>
                        </a:spcAft>
                      </a:pPr>
                      <a:r>
                        <a:rPr lang="en-US" sz="1100">
                          <a:effectLst/>
                        </a:rPr>
                        <a:t>Medium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2</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7.4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Among 27 microfinance-waqf, 2 microfinance that do not have business units  belong to medium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1162066665"/>
                  </a:ext>
                </a:extLst>
              </a:tr>
              <a:tr h="326884">
                <a:tc>
                  <a:txBody>
                    <a:bodyPr/>
                    <a:lstStyle/>
                    <a:p>
                      <a:pPr indent="340360">
                        <a:lnSpc>
                          <a:spcPct val="115000"/>
                        </a:lnSpc>
                        <a:spcAft>
                          <a:spcPts val="0"/>
                        </a:spcAft>
                      </a:pPr>
                      <a:r>
                        <a:rPr lang="en-US" sz="1100">
                          <a:effectLst/>
                        </a:rPr>
                        <a:t>Large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Among 27 microfinance-waqf, 0 microfinance that do not have business units  belong to high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3697682180"/>
                  </a:ext>
                </a:extLst>
              </a:tr>
              <a:tr h="103922">
                <a:tc>
                  <a:txBody>
                    <a:bodyPr/>
                    <a:lstStyle/>
                    <a:p>
                      <a:pPr>
                        <a:lnSpc>
                          <a:spcPct val="115000"/>
                        </a:lnSpc>
                        <a:spcAft>
                          <a:spcPts val="0"/>
                        </a:spcAft>
                      </a:pPr>
                      <a:r>
                        <a:rPr lang="en-US" sz="1100">
                          <a:effectLst/>
                        </a:rPr>
                        <a:t>Have business units</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2949898338"/>
                  </a:ext>
                </a:extLst>
              </a:tr>
              <a:tr h="326884">
                <a:tc>
                  <a:txBody>
                    <a:bodyPr/>
                    <a:lstStyle/>
                    <a:p>
                      <a:pPr indent="340360">
                        <a:lnSpc>
                          <a:spcPct val="115000"/>
                        </a:lnSpc>
                        <a:spcAft>
                          <a:spcPts val="0"/>
                        </a:spcAft>
                      </a:pPr>
                      <a:r>
                        <a:rPr lang="en-US" sz="1100">
                          <a:effectLst/>
                        </a:rPr>
                        <a:t>Small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12</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44.4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Among 27 microfinance-waqf, 12 microfinance that have business units belong to small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3836952171"/>
                  </a:ext>
                </a:extLst>
              </a:tr>
              <a:tr h="326884">
                <a:tc>
                  <a:txBody>
                    <a:bodyPr/>
                    <a:lstStyle/>
                    <a:p>
                      <a:pPr indent="340360">
                        <a:lnSpc>
                          <a:spcPct val="115000"/>
                        </a:lnSpc>
                        <a:spcAft>
                          <a:spcPts val="0"/>
                        </a:spcAft>
                      </a:pPr>
                      <a:r>
                        <a:rPr lang="en-US" sz="1100">
                          <a:effectLst/>
                        </a:rPr>
                        <a:t>Medium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14.8</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Among 27 microfinance-waqf, 4 microfinance that have business units belong to medium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1783402794"/>
                  </a:ext>
                </a:extLst>
              </a:tr>
              <a:tr h="326884">
                <a:tc>
                  <a:txBody>
                    <a:bodyPr/>
                    <a:lstStyle/>
                    <a:p>
                      <a:pPr indent="340360">
                        <a:lnSpc>
                          <a:spcPct val="115000"/>
                        </a:lnSpc>
                        <a:spcAft>
                          <a:spcPts val="0"/>
                        </a:spcAft>
                      </a:pPr>
                      <a:r>
                        <a:rPr lang="en-US" sz="1100">
                          <a:effectLst/>
                        </a:rPr>
                        <a:t>Large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2</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7.4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Among 27 microfinance-waqf, 2 microfinance that have business units belong to high cash waqf</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1499224964"/>
                  </a:ext>
                </a:extLst>
              </a:tr>
              <a:tr h="103922">
                <a:tc>
                  <a:txBody>
                    <a:bodyPr/>
                    <a:lstStyle/>
                    <a:p>
                      <a:pPr indent="340360" algn="r">
                        <a:lnSpc>
                          <a:spcPct val="115000"/>
                        </a:lnSpc>
                        <a:spcAft>
                          <a:spcPts val="0"/>
                        </a:spcAft>
                      </a:pPr>
                      <a:r>
                        <a:rPr lang="en-US" sz="1100">
                          <a:effectLst/>
                        </a:rPr>
                        <a:t>Total</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dirty="0">
                          <a:effectLst/>
                        </a:rPr>
                        <a:t>27</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dirty="0">
                          <a:effectLst/>
                        </a:rPr>
                        <a:t>100</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dirty="0">
                          <a:effectLst/>
                        </a:rPr>
                        <a:t> </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1044006645"/>
                  </a:ext>
                </a:extLst>
              </a:tr>
              <a:tr h="0">
                <a:tc gridSpan="4">
                  <a:txBody>
                    <a:bodyPr/>
                    <a:lstStyle/>
                    <a:p>
                      <a:pPr algn="just">
                        <a:lnSpc>
                          <a:spcPct val="115000"/>
                        </a:lnSpc>
                        <a:spcAft>
                          <a:spcPts val="0"/>
                        </a:spcAft>
                      </a:pPr>
                      <a:r>
                        <a:rPr lang="id-ID" sz="1100" dirty="0">
                          <a:effectLst/>
                        </a:rPr>
                        <a:t> </a:t>
                      </a:r>
                      <a:endParaRPr lang="en-ID" sz="1100" dirty="0">
                        <a:effectLst/>
                      </a:endParaRPr>
                    </a:p>
                  </a:txBody>
                  <a:tcPr marL="45007" marR="45007" marT="0" marB="0" anchor="ct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299899605"/>
                  </a:ext>
                </a:extLst>
              </a:tr>
              <a:tr h="549846">
                <a:tc>
                  <a:txBody>
                    <a:bodyPr/>
                    <a:lstStyle/>
                    <a:p>
                      <a:pPr algn="ctr">
                        <a:lnSpc>
                          <a:spcPct val="115000"/>
                        </a:lnSpc>
                        <a:spcAft>
                          <a:spcPts val="0"/>
                        </a:spcAft>
                      </a:pPr>
                      <a:r>
                        <a:rPr lang="en-US" sz="1100">
                          <a:effectLst/>
                        </a:rPr>
                        <a:t>Chi-Square Test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Value</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Asymp.</a:t>
                      </a:r>
                      <a:endParaRPr lang="en-ID" sz="1100">
                        <a:effectLst/>
                      </a:endParaRPr>
                    </a:p>
                    <a:p>
                      <a:pPr algn="ctr">
                        <a:lnSpc>
                          <a:spcPct val="115000"/>
                        </a:lnSpc>
                        <a:spcAft>
                          <a:spcPts val="0"/>
                        </a:spcAft>
                      </a:pPr>
                      <a:r>
                        <a:rPr lang="en-US" sz="1100">
                          <a:effectLst/>
                        </a:rPr>
                        <a:t>Sig.</a:t>
                      </a:r>
                      <a:endParaRPr lang="en-ID" sz="1100">
                        <a:effectLst/>
                      </a:endParaRPr>
                    </a:p>
                    <a:p>
                      <a:pPr algn="ctr">
                        <a:lnSpc>
                          <a:spcPct val="115000"/>
                        </a:lnSpc>
                        <a:spcAft>
                          <a:spcPts val="0"/>
                        </a:spcAft>
                      </a:pPr>
                      <a:r>
                        <a:rPr lang="en-US" sz="1100">
                          <a:effectLst/>
                        </a:rPr>
                        <a:t>(2-side)</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Description</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1572001962"/>
                  </a:ext>
                </a:extLst>
              </a:tr>
              <a:tr h="215403">
                <a:tc>
                  <a:txBody>
                    <a:bodyPr/>
                    <a:lstStyle/>
                    <a:p>
                      <a:pPr indent="350520">
                        <a:lnSpc>
                          <a:spcPct val="115000"/>
                        </a:lnSpc>
                        <a:spcAft>
                          <a:spcPts val="0"/>
                        </a:spcAft>
                      </a:pPr>
                      <a:r>
                        <a:rPr lang="en-US" sz="1100">
                          <a:effectLst/>
                        </a:rPr>
                        <a:t>Pearson Chi-Square</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1.105</a:t>
                      </a:r>
                      <a:r>
                        <a:rPr lang="en-US" sz="1100" baseline="30000">
                          <a:effectLst/>
                        </a:rPr>
                        <a:t>a</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0.575</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a:effectLst/>
                        </a:rPr>
                        <a:t>Non-valid with a signiﬁcance level of  0,05*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3489816664"/>
                  </a:ext>
                </a:extLst>
              </a:tr>
              <a:tr h="215403">
                <a:tc>
                  <a:txBody>
                    <a:bodyPr/>
                    <a:lstStyle/>
                    <a:p>
                      <a:pPr indent="350520">
                        <a:lnSpc>
                          <a:spcPct val="115000"/>
                        </a:lnSpc>
                        <a:spcAft>
                          <a:spcPts val="0"/>
                        </a:spcAft>
                      </a:pPr>
                      <a:r>
                        <a:rPr lang="en-US" sz="1100" dirty="0">
                          <a:effectLst/>
                        </a:rPr>
                        <a:t>Correlation coefficient</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dirty="0">
                          <a:effectLst/>
                        </a:rPr>
                        <a:t>0,043</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dirty="0">
                          <a:effectLst/>
                        </a:rPr>
                        <a:t> </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tc>
                  <a:txBody>
                    <a:bodyPr/>
                    <a:lstStyle/>
                    <a:p>
                      <a:pPr algn="ctr">
                        <a:lnSpc>
                          <a:spcPct val="115000"/>
                        </a:lnSpc>
                        <a:spcAft>
                          <a:spcPts val="0"/>
                        </a:spcAft>
                      </a:pPr>
                      <a:r>
                        <a:rPr lang="en-US" sz="1100" dirty="0">
                          <a:effectLst/>
                        </a:rPr>
                        <a:t>No correlation</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007" marR="45007" marT="0" marB="0" anchor="ctr"/>
                </a:tc>
                <a:extLst>
                  <a:ext uri="{0D108BD9-81ED-4DB2-BD59-A6C34878D82A}">
                    <a16:rowId xmlns:a16="http://schemas.microsoft.com/office/drawing/2014/main" val="2576359994"/>
                  </a:ext>
                </a:extLst>
              </a:tr>
            </a:tbl>
          </a:graphicData>
        </a:graphic>
      </p:graphicFrame>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Rectangle 2">
            <a:extLst>
              <a:ext uri="{FF2B5EF4-FFF2-40B4-BE49-F238E27FC236}">
                <a16:creationId xmlns:a16="http://schemas.microsoft.com/office/drawing/2014/main" id="{3E48C6D2-996B-416D-8EAC-95B65768B413}"/>
              </a:ext>
            </a:extLst>
          </p:cNvPr>
          <p:cNvSpPr/>
          <p:nvPr/>
        </p:nvSpPr>
        <p:spPr>
          <a:xfrm>
            <a:off x="1989956" y="1700808"/>
            <a:ext cx="9073008" cy="3785652"/>
          </a:xfrm>
          <a:prstGeom prst="rect">
            <a:avLst/>
          </a:prstGeom>
        </p:spPr>
        <p:txBody>
          <a:bodyPr wrap="square">
            <a:spAutoFit/>
          </a:bodyPr>
          <a:lstStyle/>
          <a:p>
            <a:pPr algn="just"/>
            <a:r>
              <a:rPr lang="en-US" sz="2400" dirty="0">
                <a:latin typeface="+mj-lt"/>
                <a:ea typeface="Times New Roman" panose="02020603050405020304" pitchFamily="18" charset="0"/>
              </a:rPr>
              <a:t>Overall, the chi-square test results indicate that H</a:t>
            </a:r>
            <a:r>
              <a:rPr lang="en-US" sz="2400" baseline="-25000" dirty="0">
                <a:latin typeface="+mj-lt"/>
                <a:ea typeface="Times New Roman" panose="02020603050405020304" pitchFamily="18" charset="0"/>
              </a:rPr>
              <a:t>0</a:t>
            </a:r>
            <a:r>
              <a:rPr lang="en-US" sz="2400" dirty="0">
                <a:latin typeface="+mj-lt"/>
                <a:ea typeface="Times New Roman" panose="02020603050405020304" pitchFamily="18" charset="0"/>
              </a:rPr>
              <a:t> is accepted or microfinance-</a:t>
            </a:r>
            <a:r>
              <a:rPr lang="en-US" sz="2400" i="1" dirty="0">
                <a:latin typeface="+mj-lt"/>
                <a:ea typeface="Times New Roman" panose="02020603050405020304" pitchFamily="18" charset="0"/>
              </a:rPr>
              <a:t>waqf </a:t>
            </a:r>
            <a:r>
              <a:rPr lang="en-US" sz="2400" dirty="0">
                <a:latin typeface="+mj-lt"/>
                <a:ea typeface="Times New Roman" panose="02020603050405020304" pitchFamily="18" charset="0"/>
              </a:rPr>
              <a:t>institutions’ ownership of business units has no relationship with the amount of cash </a:t>
            </a:r>
            <a:r>
              <a:rPr lang="en-US" sz="2400" i="1" dirty="0">
                <a:latin typeface="+mj-lt"/>
                <a:ea typeface="Times New Roman" panose="02020603050405020304" pitchFamily="18" charset="0"/>
              </a:rPr>
              <a:t>waqf</a:t>
            </a:r>
            <a:r>
              <a:rPr lang="en-US" sz="2400" dirty="0">
                <a:latin typeface="+mj-lt"/>
                <a:ea typeface="Times New Roman" panose="02020603050405020304" pitchFamily="18" charset="0"/>
              </a:rPr>
              <a:t> collected. Further analysis is focused on finding development programs that both attract the community and satisfy the donors (</a:t>
            </a:r>
            <a:r>
              <a:rPr lang="en-US" sz="2400" i="1" dirty="0">
                <a:latin typeface="+mj-lt"/>
                <a:ea typeface="Times New Roman" panose="02020603050405020304" pitchFamily="18" charset="0"/>
              </a:rPr>
              <a:t>waqifs</a:t>
            </a:r>
            <a:r>
              <a:rPr lang="en-US" sz="2400" dirty="0">
                <a:latin typeface="+mj-lt"/>
                <a:ea typeface="Times New Roman" panose="02020603050405020304" pitchFamily="18" charset="0"/>
              </a:rPr>
              <a:t>). In-depth interviews were conducted with the managers of microfinance-</a:t>
            </a:r>
            <a:r>
              <a:rPr lang="en-US" sz="2400" i="1" dirty="0">
                <a:latin typeface="+mj-lt"/>
                <a:ea typeface="Times New Roman" panose="02020603050405020304" pitchFamily="18" charset="0"/>
              </a:rPr>
              <a:t>waqf </a:t>
            </a:r>
            <a:r>
              <a:rPr lang="en-US" sz="2400" dirty="0">
                <a:latin typeface="+mj-lt"/>
                <a:ea typeface="Times New Roman" panose="02020603050405020304" pitchFamily="18" charset="0"/>
              </a:rPr>
              <a:t>institution </a:t>
            </a:r>
            <a:r>
              <a:rPr lang="en-US" sz="2400" dirty="0" err="1">
                <a:latin typeface="+mj-lt"/>
                <a:ea typeface="Times New Roman" panose="02020603050405020304" pitchFamily="18" charset="0"/>
              </a:rPr>
              <a:t>Mandiri</a:t>
            </a:r>
            <a:r>
              <a:rPr lang="en-US" sz="2400" dirty="0">
                <a:latin typeface="+mj-lt"/>
                <a:ea typeface="Times New Roman" panose="02020603050405020304" pitchFamily="18" charset="0"/>
              </a:rPr>
              <a:t> Sejahtera and microfinance-</a:t>
            </a:r>
            <a:r>
              <a:rPr lang="en-US" sz="2400" i="1" dirty="0">
                <a:latin typeface="+mj-lt"/>
                <a:ea typeface="Times New Roman" panose="02020603050405020304" pitchFamily="18" charset="0"/>
              </a:rPr>
              <a:t>waqf </a:t>
            </a:r>
            <a:r>
              <a:rPr lang="en-US" sz="2400" dirty="0">
                <a:latin typeface="+mj-lt"/>
                <a:ea typeface="Times New Roman" panose="02020603050405020304" pitchFamily="18" charset="0"/>
              </a:rPr>
              <a:t>institution </a:t>
            </a:r>
            <a:r>
              <a:rPr lang="en-US" sz="2400" dirty="0" err="1">
                <a:latin typeface="+mj-lt"/>
                <a:ea typeface="Times New Roman" panose="02020603050405020304" pitchFamily="18" charset="0"/>
              </a:rPr>
              <a:t>Nahdlatul</a:t>
            </a:r>
            <a:r>
              <a:rPr lang="en-US" sz="2400" dirty="0">
                <a:latin typeface="+mj-lt"/>
                <a:ea typeface="Times New Roman" panose="02020603050405020304" pitchFamily="18" charset="0"/>
              </a:rPr>
              <a:t> Ulama (NU) </a:t>
            </a:r>
            <a:r>
              <a:rPr lang="en-US" sz="2400" dirty="0" err="1">
                <a:latin typeface="+mj-lt"/>
                <a:ea typeface="Times New Roman" panose="02020603050405020304" pitchFamily="18" charset="0"/>
              </a:rPr>
              <a:t>Sumenep</a:t>
            </a:r>
            <a:r>
              <a:rPr lang="en-US" sz="2400" dirty="0">
                <a:latin typeface="+mj-lt"/>
                <a:ea typeface="Times New Roman" panose="02020603050405020304" pitchFamily="18" charset="0"/>
              </a:rPr>
              <a:t> because both microfinance-</a:t>
            </a:r>
            <a:r>
              <a:rPr lang="en-US" sz="2400" i="1" dirty="0">
                <a:latin typeface="+mj-lt"/>
                <a:ea typeface="Times New Roman" panose="02020603050405020304" pitchFamily="18" charset="0"/>
              </a:rPr>
              <a:t>waqfs</a:t>
            </a:r>
            <a:r>
              <a:rPr lang="en-US" sz="2400" dirty="0">
                <a:latin typeface="+mj-lt"/>
                <a:ea typeface="Times New Roman" panose="02020603050405020304" pitchFamily="18" charset="0"/>
              </a:rPr>
              <a:t> have active donors (</a:t>
            </a:r>
            <a:r>
              <a:rPr lang="en-US" sz="2400" i="1" dirty="0">
                <a:latin typeface="+mj-lt"/>
                <a:ea typeface="Times New Roman" panose="02020603050405020304" pitchFamily="18" charset="0"/>
              </a:rPr>
              <a:t>waqifs</a:t>
            </a:r>
            <a:r>
              <a:rPr lang="en-US" sz="2400" dirty="0">
                <a:latin typeface="+mj-lt"/>
                <a:ea typeface="Times New Roman" panose="02020603050405020304" pitchFamily="18" charset="0"/>
              </a:rPr>
              <a:t>) compared to the other 25. </a:t>
            </a:r>
            <a:endParaRPr lang="en-ID" sz="2400" dirty="0">
              <a:latin typeface="+mj-lt"/>
            </a:endParaRPr>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34BF44-92BE-44B0-BB9C-16936B859843}"/>
              </a:ext>
            </a:extLst>
          </p:cNvPr>
          <p:cNvSpPr/>
          <p:nvPr/>
        </p:nvSpPr>
        <p:spPr>
          <a:xfrm>
            <a:off x="4784598" y="620688"/>
            <a:ext cx="2619628" cy="547586"/>
          </a:xfrm>
          <a:prstGeom prst="rect">
            <a:avLst/>
          </a:prstGeom>
        </p:spPr>
        <p:txBody>
          <a:bodyPr wrap="none">
            <a:spAutoFit/>
          </a:bodyPr>
          <a:lstStyle/>
          <a:p>
            <a:pPr algn="ctr">
              <a:lnSpc>
                <a:spcPct val="115000"/>
              </a:lnSpc>
              <a:spcBef>
                <a:spcPts val="2400"/>
              </a:spcBef>
              <a:spcAft>
                <a:spcPts val="0"/>
              </a:spcAft>
            </a:pPr>
            <a:r>
              <a:rPr lang="id-ID" sz="2800" b="1" kern="0" dirty="0">
                <a:solidFill>
                  <a:srgbClr val="000000"/>
                </a:solidFill>
                <a:latin typeface="Times New Roman" panose="02020603050405020304" pitchFamily="18" charset="0"/>
                <a:ea typeface="Times New Roman" panose="02020603050405020304" pitchFamily="18" charset="0"/>
              </a:rPr>
              <a:t>CONCLUSION</a:t>
            </a:r>
            <a:endParaRPr lang="en-ID" sz="2800" b="1" kern="0" dirty="0">
              <a:solidFill>
                <a:srgbClr val="365F91"/>
              </a:solidFill>
              <a:latin typeface="Cambria" panose="020405030504060302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84AFDA5E-D56F-416B-BC9B-3EE6171B7FAD}"/>
              </a:ext>
            </a:extLst>
          </p:cNvPr>
          <p:cNvSpPr/>
          <p:nvPr/>
        </p:nvSpPr>
        <p:spPr>
          <a:xfrm>
            <a:off x="1125860" y="1256561"/>
            <a:ext cx="9505056" cy="3108543"/>
          </a:xfrm>
          <a:prstGeom prst="rect">
            <a:avLst/>
          </a:prstGeom>
        </p:spPr>
        <p:txBody>
          <a:bodyPr wrap="square">
            <a:spAutoFit/>
          </a:bodyPr>
          <a:lstStyle/>
          <a:p>
            <a:pPr algn="just"/>
            <a:r>
              <a:rPr lang="en-US" sz="2800" dirty="0">
                <a:solidFill>
                  <a:srgbClr val="000000"/>
                </a:solidFill>
                <a:latin typeface="Times New Roman" panose="02020603050405020304" pitchFamily="18" charset="0"/>
                <a:ea typeface="Times New Roman" panose="02020603050405020304" pitchFamily="18" charset="0"/>
              </a:rPr>
              <a:t>The test results on the sample of 27 microfinance-</a:t>
            </a:r>
            <a:r>
              <a:rPr lang="en-US" sz="2800" i="1" dirty="0">
                <a:solidFill>
                  <a:srgbClr val="000000"/>
                </a:solidFill>
                <a:latin typeface="Times New Roman" panose="02020603050405020304" pitchFamily="18" charset="0"/>
                <a:ea typeface="Times New Roman" panose="02020603050405020304" pitchFamily="18" charset="0"/>
              </a:rPr>
              <a:t>waqf </a:t>
            </a:r>
            <a:r>
              <a:rPr lang="en-US" sz="2800" dirty="0">
                <a:solidFill>
                  <a:srgbClr val="000000"/>
                </a:solidFill>
                <a:latin typeface="Times New Roman" panose="02020603050405020304" pitchFamily="18" charset="0"/>
                <a:ea typeface="Times New Roman" panose="02020603050405020304" pitchFamily="18" charset="0"/>
              </a:rPr>
              <a:t>institutions in East Java shows that there is no correlation between the ownership of the business units and the amount of </a:t>
            </a:r>
            <a:r>
              <a:rPr lang="en-US" sz="2800" i="1" dirty="0">
                <a:solidFill>
                  <a:srgbClr val="000000"/>
                </a:solidFill>
                <a:latin typeface="Times New Roman" panose="02020603050405020304" pitchFamily="18" charset="0"/>
                <a:ea typeface="Times New Roman" panose="02020603050405020304" pitchFamily="18" charset="0"/>
              </a:rPr>
              <a:t>waqf</a:t>
            </a:r>
            <a:r>
              <a:rPr lang="en-US" sz="2800" dirty="0">
                <a:solidFill>
                  <a:srgbClr val="000000"/>
                </a:solidFill>
                <a:latin typeface="Times New Roman" panose="02020603050405020304" pitchFamily="18" charset="0"/>
                <a:ea typeface="Times New Roman" panose="02020603050405020304" pitchFamily="18" charset="0"/>
              </a:rPr>
              <a:t> funds collected. This is because donors in microfinance-</a:t>
            </a:r>
            <a:r>
              <a:rPr lang="en-US" sz="2800" i="1" dirty="0">
                <a:solidFill>
                  <a:srgbClr val="000000"/>
                </a:solidFill>
                <a:latin typeface="Times New Roman" panose="02020603050405020304" pitchFamily="18" charset="0"/>
                <a:ea typeface="Times New Roman" panose="02020603050405020304" pitchFamily="18" charset="0"/>
              </a:rPr>
              <a:t>waqf </a:t>
            </a:r>
            <a:r>
              <a:rPr lang="en-US" sz="2800" dirty="0">
                <a:solidFill>
                  <a:srgbClr val="000000"/>
                </a:solidFill>
                <a:latin typeface="Times New Roman" panose="02020603050405020304" pitchFamily="18" charset="0"/>
                <a:ea typeface="Times New Roman" panose="02020603050405020304" pitchFamily="18" charset="0"/>
              </a:rPr>
              <a:t>institutions are more motivated to donate if the institutions cooperate with non-profit organizations, such as NU, Muhammadiyah and other social non-profit organizations.</a:t>
            </a:r>
            <a:endParaRPr lang="en-ID" sz="2800" dirty="0"/>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168</TotalTime>
  <Words>896</Words>
  <Application>Microsoft Office PowerPoint</Application>
  <PresentationFormat>Custom</PresentationFormat>
  <Paragraphs>146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Narrow</vt:lpstr>
      <vt:lpstr>Calibri</vt:lpstr>
      <vt:lpstr>Cambria</vt:lpstr>
      <vt:lpstr>Euphemia</vt:lpstr>
      <vt:lpstr>Segoe UI Semilight</vt:lpstr>
      <vt:lpstr>Times New Roman</vt:lpstr>
      <vt:lpstr>Math 16x9</vt:lpstr>
      <vt:lpstr>Chi-Square Association Test for Microfinance-Waqf: Does Business Units Ownership Correlate with Cash Waqf Collected?</vt:lpstr>
      <vt:lpstr>Cash Waqf as an endowment</vt:lpstr>
      <vt:lpstr>  As a source of funds for social financing (qordh al-hasan contract), cash waqf is also beneficial for microfinance liquidity. A scheme for collecting, managing and channeling the endowments (waqfs) is shown in Figure 1. The figure shows long-term and short-term schemes for the development of waqf funds as outlined by Ajija et al. [11]. </vt:lpstr>
      <vt:lpstr>There are 142 microfinance-waqf institutions in Indonesia that are legally certified as Nazhirs. Used purposive sampling technique for 27 microfinance-waqf institutions in East Java as a priority province</vt:lpstr>
      <vt:lpstr>The cross-tabulation analysis was used to identify the factors that correlate with the amount of cash waqf collected.</vt:lpstr>
      <vt:lpstr>Developing cash waqf by microfinance-waqf needs greater cooperation. Thus, the following hypotheses were developed:</vt:lpstr>
      <vt:lpstr>The results of cross-tabulation and Chi-square test</vt:lpstr>
      <vt:lpstr>Discussion</vt:lpstr>
      <vt:lpstr>PowerPoint Presentation</vt:lpstr>
      <vt:lpstr>PowerPoint Presentation</vt:lpstr>
      <vt:lpstr>Two limitations of this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acer</cp:lastModifiedBy>
  <cp:revision>17</cp:revision>
  <dcterms:created xsi:type="dcterms:W3CDTF">2020-09-15T05:57:11Z</dcterms:created>
  <dcterms:modified xsi:type="dcterms:W3CDTF">2020-09-26T16:09:17Z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