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267" r:id="rId3"/>
    <p:sldId id="284" r:id="rId4"/>
    <p:sldId id="274" r:id="rId5"/>
    <p:sldId id="285" r:id="rId6"/>
    <p:sldId id="286" r:id="rId7"/>
    <p:sldId id="288" r:id="rId8"/>
    <p:sldId id="292" r:id="rId9"/>
    <p:sldId id="293" r:id="rId10"/>
    <p:sldId id="294" r:id="rId11"/>
    <p:sldId id="297" r:id="rId12"/>
    <p:sldId id="298" r:id="rId13"/>
    <p:sldId id="300" r:id="rId14"/>
    <p:sldId id="302" r:id="rId15"/>
    <p:sldId id="309" r:id="rId16"/>
    <p:sldId id="310" r:id="rId17"/>
    <p:sldId id="311" r:id="rId18"/>
    <p:sldId id="312" r:id="rId19"/>
    <p:sldId id="313" r:id="rId20"/>
    <p:sldId id="318" r:id="rId21"/>
    <p:sldId id="319" r:id="rId22"/>
  </p:sldIdLst>
  <p:sldSz cx="12188825"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9" autoAdjust="0"/>
    <p:restoredTop sz="94660"/>
  </p:normalViewPr>
  <p:slideViewPr>
    <p:cSldViewPr showGuides="1">
      <p:cViewPr>
        <p:scale>
          <a:sx n="60" d="100"/>
          <a:sy n="60" d="100"/>
        </p:scale>
        <p:origin x="-1074" y="-30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fld id="{BDB7646E-8811-423A-9C42-2CBFADA00A96}" type="datetimeFigureOut">
              <a:rPr lang="en-US" smtClean="0"/>
              <a:t>9/26/2020</a:t>
            </a:fld>
            <a:endParaRPr lang="en-US"/>
          </a:p>
        </p:txBody>
      </p:sp>
      <p:sp>
        <p:nvSpPr>
          <p:cNvPr id="4" name="Footer Placeholder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9/26/2020</a:t>
            </a:fld>
            <a:endParaRPr lang="en-US"/>
          </a:p>
        </p:txBody>
      </p:sp>
      <p:sp>
        <p:nvSpPr>
          <p:cNvPr id="4" name="Slide Image Placeholder 3"/>
          <p:cNvSpPr>
            <a:spLocks noGrp="1" noRot="1" noChangeAspect="1"/>
          </p:cNvSpPr>
          <p:nvPr>
            <p:ph type="sldImg" idx="2"/>
          </p:nvPr>
        </p:nvSpPr>
        <p:spPr>
          <a:xfrm>
            <a:off x="115888" y="746125"/>
            <a:ext cx="6626225"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202"/>
            <a:ext cx="5486400" cy="447556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9/26/2020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9/26/2020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9/26/2020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8850319" cy="1468759"/>
          </a:xfrm>
        </p:spPr>
        <p:txBody>
          <a:bodyPr/>
          <a:lstStyle/>
          <a:p>
            <a:pPr algn="r"/>
            <a:r>
              <a:rPr lang="id-ID" sz="3200" b="1" dirty="0"/>
              <a:t>Robust </a:t>
            </a:r>
            <a:r>
              <a:rPr lang="en-US" sz="3200" b="1" dirty="0"/>
              <a:t>Mean-Variance Portfolio Selection with Time Series Clustering </a:t>
            </a:r>
            <a:endParaRPr lang="id-ID" sz="3200" b="1" dirty="0"/>
          </a:p>
        </p:txBody>
      </p:sp>
      <p:sp>
        <p:nvSpPr>
          <p:cNvPr id="3" name="Subtitle 2"/>
          <p:cNvSpPr>
            <a:spLocks noGrp="1"/>
          </p:cNvSpPr>
          <p:nvPr>
            <p:ph type="subTitle" idx="1"/>
          </p:nvPr>
        </p:nvSpPr>
        <p:spPr>
          <a:xfrm>
            <a:off x="2428668" y="3645024"/>
            <a:ext cx="8778312" cy="1815977"/>
          </a:xfrm>
        </p:spPr>
        <p:txBody>
          <a:bodyPr>
            <a:normAutofit fontScale="40000" lnSpcReduction="20000"/>
          </a:bodyPr>
          <a:lstStyle/>
          <a:p>
            <a:pPr algn="r">
              <a:lnSpc>
                <a:spcPct val="120000"/>
              </a:lnSpc>
            </a:pPr>
            <a:r>
              <a:rPr lang="id-ID" sz="4800" b="1" dirty="0">
                <a:solidFill>
                  <a:srgbClr val="FF0000"/>
                </a:solidFill>
              </a:rPr>
              <a:t>La Gubu</a:t>
            </a:r>
          </a:p>
          <a:p>
            <a:pPr algn="r">
              <a:lnSpc>
                <a:spcPct val="120000"/>
              </a:lnSpc>
            </a:pPr>
            <a:r>
              <a:rPr lang="id-ID" sz="4800" b="1" dirty="0">
                <a:solidFill>
                  <a:srgbClr val="FF0000"/>
                </a:solidFill>
              </a:rPr>
              <a:t>Dedi Rosadi</a:t>
            </a:r>
          </a:p>
          <a:p>
            <a:pPr algn="r">
              <a:lnSpc>
                <a:spcPct val="120000"/>
              </a:lnSpc>
            </a:pPr>
            <a:r>
              <a:rPr lang="id-ID" sz="4800" b="1" dirty="0">
                <a:solidFill>
                  <a:srgbClr val="FF0000"/>
                </a:solidFill>
              </a:rPr>
              <a:t>Abdurakhman</a:t>
            </a:r>
            <a:endParaRPr lang="en-US" sz="4800" b="1" dirty="0">
              <a:solidFill>
                <a:srgbClr val="FF0000"/>
              </a:solidFill>
            </a:endParaRPr>
          </a:p>
          <a:p>
            <a:pPr algn="r">
              <a:lnSpc>
                <a:spcPct val="120000"/>
              </a:lnSpc>
            </a:pPr>
            <a:r>
              <a:rPr lang="en-US" sz="4800" b="1" dirty="0">
                <a:solidFill>
                  <a:srgbClr val="00B050"/>
                </a:solidFill>
              </a:rPr>
              <a:t>Department of </a:t>
            </a:r>
            <a:r>
              <a:rPr lang="id-ID" sz="4800" b="1" dirty="0">
                <a:solidFill>
                  <a:srgbClr val="00B050"/>
                </a:solidFill>
              </a:rPr>
              <a:t>Mathematic</a:t>
            </a:r>
          </a:p>
          <a:p>
            <a:pPr algn="r">
              <a:lnSpc>
                <a:spcPct val="120000"/>
              </a:lnSpc>
            </a:pPr>
            <a:r>
              <a:rPr lang="id-ID" sz="4800" b="1" dirty="0">
                <a:solidFill>
                  <a:srgbClr val="00B050"/>
                </a:solidFill>
              </a:rPr>
              <a:t>Gadjah Mada University-Indonesia</a:t>
            </a:r>
            <a:endParaRPr lang="en-US" sz="4800" b="1" dirty="0">
              <a:solidFill>
                <a:srgbClr val="00B050"/>
              </a:solidFill>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0070C0"/>
                </a:solidFill>
                <a:effectLst/>
              </a:rPr>
              <a:t>2.4 Portfolio selection using robust FMCD estimation </a:t>
            </a:r>
          </a:p>
        </p:txBody>
      </p:sp>
      <mc:AlternateContent xmlns:mc="http://schemas.openxmlformats.org/markup-compatibility/2006" xmlns:a14="http://schemas.microsoft.com/office/drawing/2010/main">
        <mc:Choice Requires="a14">
          <p:sp>
            <p:nvSpPr>
              <p:cNvPr id="8" name="Subtitle 2"/>
              <p:cNvSpPr txBox="1">
                <a:spLocks/>
              </p:cNvSpPr>
              <p:nvPr/>
            </p:nvSpPr>
            <p:spPr>
              <a:xfrm>
                <a:off x="1362432" y="681496"/>
                <a:ext cx="10225136" cy="526778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100" dirty="0"/>
                  <a:t>The minimum covariance determinant (MCD) estimation aims to find robust estimation based on the </a:t>
                </a:r>
                <a:r>
                  <a:rPr lang="id-ID" sz="2100" i="1" dirty="0"/>
                  <a:t>h</a:t>
                </a:r>
                <a:r>
                  <a:rPr lang="id-ID" sz="2100" dirty="0"/>
                  <a:t> observations of total observations </a:t>
                </a:r>
                <a:r>
                  <a:rPr lang="id-ID" sz="2100" i="1" dirty="0"/>
                  <a:t>(n)</a:t>
                </a:r>
                <a:r>
                  <a:rPr lang="id-ID" sz="2100" dirty="0"/>
                  <a:t>, where the covariance matrix has the smallest determinant. The MCD estimation is a pair of </a:t>
                </a:r>
                <a14:m>
                  <m:oMath xmlns:m="http://schemas.openxmlformats.org/officeDocument/2006/math">
                    <m:acc>
                      <m:accPr>
                        <m:chr m:val="̂"/>
                        <m:ctrlPr>
                          <a:rPr lang="id-ID" sz="2100" i="1">
                            <a:latin typeface="Cambria Math"/>
                          </a:rPr>
                        </m:ctrlPr>
                      </m:accPr>
                      <m:e>
                        <m:r>
                          <a:rPr lang="id-ID" sz="2100" i="1">
                            <a:latin typeface="Cambria Math"/>
                          </a:rPr>
                          <m:t>𝜇</m:t>
                        </m:r>
                      </m:e>
                    </m:acc>
                    <m:r>
                      <a:rPr lang="id-ID" sz="2100" i="1">
                        <a:latin typeface="Cambria Math"/>
                      </a:rPr>
                      <m:t>∈</m:t>
                    </m:r>
                    <m:sSup>
                      <m:sSupPr>
                        <m:ctrlPr>
                          <a:rPr lang="id-ID" sz="2100" i="1">
                            <a:latin typeface="Cambria Math"/>
                          </a:rPr>
                        </m:ctrlPr>
                      </m:sSupPr>
                      <m:e>
                        <m:r>
                          <a:rPr lang="id-ID" sz="2100" i="1">
                            <a:latin typeface="Cambria Math"/>
                          </a:rPr>
                          <m:t>ℝ</m:t>
                        </m:r>
                      </m:e>
                      <m:sup>
                        <m:r>
                          <a:rPr lang="id-ID" sz="2100" i="1">
                            <a:latin typeface="Cambria Math"/>
                          </a:rPr>
                          <m:t>𝑝</m:t>
                        </m:r>
                      </m:sup>
                    </m:sSup>
                  </m:oMath>
                </a14:m>
                <a:r>
                  <a:rPr lang="id-ID" sz="2100" dirty="0"/>
                  <a:t>  and </a:t>
                </a:r>
                <a14:m>
                  <m:oMath xmlns:m="http://schemas.openxmlformats.org/officeDocument/2006/math">
                    <m:acc>
                      <m:accPr>
                        <m:chr m:val="̂"/>
                        <m:ctrlPr>
                          <a:rPr lang="id-ID" sz="2100" i="1">
                            <a:latin typeface="Cambria Math"/>
                          </a:rPr>
                        </m:ctrlPr>
                      </m:accPr>
                      <m:e>
                        <m:r>
                          <m:rPr>
                            <m:sty m:val="p"/>
                          </m:rPr>
                          <a:rPr lang="id-ID" sz="2100">
                            <a:latin typeface="Cambria Math"/>
                          </a:rPr>
                          <m:t>Σ</m:t>
                        </m:r>
                      </m:e>
                    </m:acc>
                  </m:oMath>
                </a14:m>
                <a:r>
                  <a:rPr lang="id-ID" sz="2100" dirty="0"/>
                  <a:t> is a symmetric positive definite matrix with a dimension of </a:t>
                </a:r>
                <a14:m>
                  <m:oMath xmlns:m="http://schemas.openxmlformats.org/officeDocument/2006/math">
                    <m:r>
                      <a:rPr lang="id-ID" sz="2100" i="1">
                        <a:latin typeface="Cambria Math"/>
                      </a:rPr>
                      <m:t>𝑝𝑥𝑝</m:t>
                    </m:r>
                  </m:oMath>
                </a14:m>
                <a:r>
                  <a:rPr lang="id-ID" sz="2100" dirty="0"/>
                  <a:t> from a sample of </a:t>
                </a:r>
                <a:r>
                  <a:rPr lang="id-ID" sz="2100" i="1" dirty="0"/>
                  <a:t>h</a:t>
                </a:r>
                <a:r>
                  <a:rPr lang="id-ID" sz="2100" dirty="0"/>
                  <a:t> observation, where </a:t>
                </a:r>
                <a14:m>
                  <m:oMath xmlns:m="http://schemas.openxmlformats.org/officeDocument/2006/math">
                    <m:f>
                      <m:fPr>
                        <m:ctrlPr>
                          <a:rPr lang="id-ID" sz="2100" i="1">
                            <a:latin typeface="Cambria Math"/>
                          </a:rPr>
                        </m:ctrlPr>
                      </m:fPr>
                      <m:num>
                        <m:d>
                          <m:dPr>
                            <m:ctrlPr>
                              <a:rPr lang="id-ID" sz="2100" i="1">
                                <a:latin typeface="Cambria Math"/>
                              </a:rPr>
                            </m:ctrlPr>
                          </m:dPr>
                          <m:e>
                            <m:r>
                              <a:rPr lang="id-ID" sz="2100" i="1">
                                <a:latin typeface="Cambria Math"/>
                              </a:rPr>
                              <m:t>𝑛</m:t>
                            </m:r>
                            <m:r>
                              <a:rPr lang="id-ID" sz="2100" i="1">
                                <a:latin typeface="Cambria Math"/>
                              </a:rPr>
                              <m:t>+</m:t>
                            </m:r>
                            <m:r>
                              <a:rPr lang="id-ID" sz="2100" i="1">
                                <a:latin typeface="Cambria Math"/>
                              </a:rPr>
                              <m:t>𝑝</m:t>
                            </m:r>
                            <m:r>
                              <a:rPr lang="id-ID" sz="2100" i="1">
                                <a:latin typeface="Cambria Math"/>
                              </a:rPr>
                              <m:t>+1</m:t>
                            </m:r>
                          </m:e>
                        </m:d>
                      </m:num>
                      <m:den>
                        <m:r>
                          <a:rPr lang="id-ID" sz="2100" i="1">
                            <a:latin typeface="Cambria Math"/>
                          </a:rPr>
                          <m:t>2</m:t>
                        </m:r>
                      </m:den>
                    </m:f>
                    <m:r>
                      <a:rPr lang="id-ID" sz="2100" i="1">
                        <a:latin typeface="Cambria Math"/>
                      </a:rPr>
                      <m:t>≤</m:t>
                    </m:r>
                    <m:r>
                      <a:rPr lang="id-ID" sz="2100" i="1">
                        <a:latin typeface="Cambria Math"/>
                      </a:rPr>
                      <m:t>h</m:t>
                    </m:r>
                    <m:r>
                      <a:rPr lang="id-ID" sz="2100" i="1">
                        <a:latin typeface="Cambria Math"/>
                      </a:rPr>
                      <m:t>≤</m:t>
                    </m:r>
                    <m:r>
                      <a:rPr lang="id-ID" sz="2100" i="1">
                        <a:latin typeface="Cambria Math"/>
                      </a:rPr>
                      <m:t>𝑛</m:t>
                    </m:r>
                  </m:oMath>
                </a14:m>
                <a:r>
                  <a:rPr lang="id-ID" sz="2100" dirty="0"/>
                  <a:t>, where  </a:t>
                </a:r>
              </a:p>
              <a:p>
                <a:pPr marL="0" indent="0">
                  <a:buNone/>
                </a:pPr>
                <a:r>
                  <a:rPr lang="id-ID" sz="2100" dirty="0"/>
                  <a:t>			</a:t>
                </a:r>
                <a14:m>
                  <m:oMath xmlns:m="http://schemas.openxmlformats.org/officeDocument/2006/math">
                    <m:acc>
                      <m:accPr>
                        <m:chr m:val="̂"/>
                        <m:ctrlPr>
                          <a:rPr lang="id-ID" sz="2100" i="1">
                            <a:latin typeface="Cambria Math"/>
                          </a:rPr>
                        </m:ctrlPr>
                      </m:accPr>
                      <m:e>
                        <m:r>
                          <a:rPr lang="id-ID" sz="2100" i="1">
                            <a:latin typeface="Cambria Math"/>
                          </a:rPr>
                          <m:t>𝜇</m:t>
                        </m:r>
                      </m:e>
                    </m:acc>
                    <m:r>
                      <a:rPr lang="id-ID" sz="2100" i="1">
                        <a:latin typeface="Cambria Math"/>
                      </a:rPr>
                      <m:t>=</m:t>
                    </m:r>
                    <m:f>
                      <m:fPr>
                        <m:ctrlPr>
                          <a:rPr lang="id-ID" sz="2100" i="1">
                            <a:latin typeface="Cambria Math"/>
                          </a:rPr>
                        </m:ctrlPr>
                      </m:fPr>
                      <m:num>
                        <m:r>
                          <a:rPr lang="id-ID" sz="2100" i="1">
                            <a:latin typeface="Cambria Math"/>
                          </a:rPr>
                          <m:t>1</m:t>
                        </m:r>
                      </m:num>
                      <m:den>
                        <m:r>
                          <a:rPr lang="id-ID" sz="2100" i="1">
                            <a:latin typeface="Cambria Math"/>
                          </a:rPr>
                          <m:t>h</m:t>
                        </m:r>
                      </m:den>
                    </m:f>
                    <m:nary>
                      <m:naryPr>
                        <m:chr m:val="∑"/>
                        <m:limLoc m:val="undOvr"/>
                        <m:ctrlPr>
                          <a:rPr lang="id-ID" sz="2100" i="1">
                            <a:latin typeface="Cambria Math"/>
                          </a:rPr>
                        </m:ctrlPr>
                      </m:naryPr>
                      <m:sub>
                        <m:r>
                          <a:rPr lang="id-ID" sz="2100" i="1">
                            <a:latin typeface="Cambria Math"/>
                          </a:rPr>
                          <m:t>𝑖</m:t>
                        </m:r>
                        <m:r>
                          <a:rPr lang="id-ID" sz="2100" i="1">
                            <a:latin typeface="Cambria Math"/>
                          </a:rPr>
                          <m:t>=1</m:t>
                        </m:r>
                      </m:sub>
                      <m:sup>
                        <m:r>
                          <a:rPr lang="id-ID" sz="2100" i="1">
                            <a:latin typeface="Cambria Math"/>
                          </a:rPr>
                          <m:t>h</m:t>
                        </m:r>
                      </m:sup>
                      <m:e>
                        <m:sSub>
                          <m:sSubPr>
                            <m:ctrlPr>
                              <a:rPr lang="id-ID" sz="2100" i="1">
                                <a:latin typeface="Cambria Math"/>
                              </a:rPr>
                            </m:ctrlPr>
                          </m:sSubPr>
                          <m:e>
                            <m:r>
                              <a:rPr lang="id-ID" sz="2100" i="1">
                                <a:latin typeface="Cambria Math"/>
                              </a:rPr>
                              <m:t>𝑟</m:t>
                            </m:r>
                          </m:e>
                          <m:sub>
                            <m:r>
                              <a:rPr lang="id-ID" sz="2100" i="1">
                                <a:latin typeface="Cambria Math"/>
                              </a:rPr>
                              <m:t>𝑖</m:t>
                            </m:r>
                          </m:sub>
                        </m:sSub>
                      </m:e>
                    </m:nary>
                  </m:oMath>
                </a14:m>
                <a:r>
                  <a:rPr lang="id-ID" sz="2100" dirty="0"/>
                  <a:t> 		</a:t>
                </a:r>
                <a:r>
                  <a:rPr lang="id-ID" sz="2100" dirty="0" smtClean="0"/>
                  <a:t>		</a:t>
                </a:r>
                <a:r>
                  <a:rPr lang="id-ID" sz="2100" dirty="0"/>
                  <a:t>		(5)</a:t>
                </a:r>
              </a:p>
              <a:p>
                <a:r>
                  <a:rPr lang="id-ID" sz="2100" dirty="0"/>
                  <a:t>The estimation of the covariance matrix can be obtained by solving the following equation:</a:t>
                </a:r>
              </a:p>
              <a:p>
                <a:pPr marL="0" indent="0">
                  <a:buNone/>
                </a:pPr>
                <a:r>
                  <a:rPr lang="id-ID" sz="2100" dirty="0"/>
                  <a:t>		    </a:t>
                </a:r>
                <a14:m>
                  <m:oMath xmlns:m="http://schemas.openxmlformats.org/officeDocument/2006/math">
                    <m:acc>
                      <m:accPr>
                        <m:chr m:val="̂"/>
                        <m:ctrlPr>
                          <a:rPr lang="id-ID" sz="2100" i="1">
                            <a:latin typeface="Cambria Math"/>
                          </a:rPr>
                        </m:ctrlPr>
                      </m:accPr>
                      <m:e>
                        <m:r>
                          <m:rPr>
                            <m:sty m:val="p"/>
                          </m:rPr>
                          <a:rPr lang="id-ID" sz="2100">
                            <a:latin typeface="Cambria Math"/>
                          </a:rPr>
                          <m:t>Σ</m:t>
                        </m:r>
                      </m:e>
                    </m:acc>
                    <m:r>
                      <a:rPr lang="id-ID" sz="2100" i="1">
                        <a:latin typeface="Cambria Math"/>
                      </a:rPr>
                      <m:t>=</m:t>
                    </m:r>
                    <m:f>
                      <m:fPr>
                        <m:ctrlPr>
                          <a:rPr lang="id-ID" sz="2100" i="1">
                            <a:latin typeface="Cambria Math"/>
                          </a:rPr>
                        </m:ctrlPr>
                      </m:fPr>
                      <m:num>
                        <m:r>
                          <a:rPr lang="id-ID" sz="2100" i="1">
                            <a:latin typeface="Cambria Math"/>
                          </a:rPr>
                          <m:t>1</m:t>
                        </m:r>
                      </m:num>
                      <m:den>
                        <m:r>
                          <a:rPr lang="id-ID" sz="2100" i="1">
                            <a:latin typeface="Cambria Math"/>
                          </a:rPr>
                          <m:t>h</m:t>
                        </m:r>
                      </m:den>
                    </m:f>
                    <m:nary>
                      <m:naryPr>
                        <m:chr m:val="∑"/>
                        <m:limLoc m:val="undOvr"/>
                        <m:ctrlPr>
                          <a:rPr lang="id-ID" sz="2100" i="1">
                            <a:latin typeface="Cambria Math"/>
                          </a:rPr>
                        </m:ctrlPr>
                      </m:naryPr>
                      <m:sub>
                        <m:r>
                          <a:rPr lang="id-ID" sz="2100" i="1">
                            <a:latin typeface="Cambria Math"/>
                          </a:rPr>
                          <m:t>𝑖</m:t>
                        </m:r>
                        <m:r>
                          <a:rPr lang="id-ID" sz="2100" i="1">
                            <a:latin typeface="Cambria Math"/>
                          </a:rPr>
                          <m:t>=1</m:t>
                        </m:r>
                      </m:sub>
                      <m:sup>
                        <m:r>
                          <a:rPr lang="id-ID" sz="2100" i="1">
                            <a:latin typeface="Cambria Math"/>
                          </a:rPr>
                          <m:t>h</m:t>
                        </m:r>
                      </m:sup>
                      <m:e>
                        <m:d>
                          <m:dPr>
                            <m:ctrlPr>
                              <a:rPr lang="id-ID" sz="2100" i="1">
                                <a:latin typeface="Cambria Math"/>
                              </a:rPr>
                            </m:ctrlPr>
                          </m:dPr>
                          <m:e>
                            <m:sSub>
                              <m:sSubPr>
                                <m:ctrlPr>
                                  <a:rPr lang="id-ID" sz="2100" i="1">
                                    <a:latin typeface="Cambria Math"/>
                                  </a:rPr>
                                </m:ctrlPr>
                              </m:sSubPr>
                              <m:e>
                                <m:r>
                                  <a:rPr lang="id-ID" sz="2100" i="1">
                                    <a:latin typeface="Cambria Math"/>
                                  </a:rPr>
                                  <m:t>𝑟</m:t>
                                </m:r>
                              </m:e>
                              <m:sub>
                                <m:r>
                                  <a:rPr lang="id-ID" sz="2100" i="1">
                                    <a:latin typeface="Cambria Math"/>
                                  </a:rPr>
                                  <m:t>𝑖</m:t>
                                </m:r>
                              </m:sub>
                            </m:sSub>
                            <m:r>
                              <a:rPr lang="id-ID" sz="2100" i="1">
                                <a:latin typeface="Cambria Math"/>
                              </a:rPr>
                              <m:t>−</m:t>
                            </m:r>
                            <m:acc>
                              <m:accPr>
                                <m:chr m:val="̂"/>
                                <m:ctrlPr>
                                  <a:rPr lang="id-ID" sz="2100" i="1">
                                    <a:latin typeface="Cambria Math"/>
                                  </a:rPr>
                                </m:ctrlPr>
                              </m:accPr>
                              <m:e>
                                <m:r>
                                  <a:rPr lang="id-ID" sz="2100" i="1">
                                    <a:latin typeface="Cambria Math"/>
                                  </a:rPr>
                                  <m:t>𝜇</m:t>
                                </m:r>
                              </m:e>
                            </m:acc>
                          </m:e>
                        </m:d>
                        <m:d>
                          <m:dPr>
                            <m:ctrlPr>
                              <a:rPr lang="id-ID" sz="2100" i="1">
                                <a:latin typeface="Cambria Math"/>
                              </a:rPr>
                            </m:ctrlPr>
                          </m:dPr>
                          <m:e>
                            <m:sSub>
                              <m:sSubPr>
                                <m:ctrlPr>
                                  <a:rPr lang="id-ID" sz="2100" i="1">
                                    <a:latin typeface="Cambria Math"/>
                                  </a:rPr>
                                </m:ctrlPr>
                              </m:sSubPr>
                              <m:e>
                                <m:r>
                                  <a:rPr lang="id-ID" sz="2100" i="1">
                                    <a:latin typeface="Cambria Math"/>
                                  </a:rPr>
                                  <m:t>𝑟</m:t>
                                </m:r>
                              </m:e>
                              <m:sub>
                                <m:r>
                                  <a:rPr lang="id-ID" sz="2100" i="1">
                                    <a:latin typeface="Cambria Math"/>
                                  </a:rPr>
                                  <m:t>𝑖</m:t>
                                </m:r>
                              </m:sub>
                            </m:sSub>
                            <m:r>
                              <a:rPr lang="id-ID" sz="2100" i="1">
                                <a:latin typeface="Cambria Math"/>
                              </a:rPr>
                              <m:t>−</m:t>
                            </m:r>
                            <m:acc>
                              <m:accPr>
                                <m:chr m:val="̂"/>
                                <m:ctrlPr>
                                  <a:rPr lang="id-ID" sz="2100" i="1">
                                    <a:latin typeface="Cambria Math"/>
                                  </a:rPr>
                                </m:ctrlPr>
                              </m:accPr>
                              <m:e>
                                <m:r>
                                  <a:rPr lang="id-ID" sz="2100" i="1">
                                    <a:latin typeface="Cambria Math"/>
                                  </a:rPr>
                                  <m:t>𝜇</m:t>
                                </m:r>
                              </m:e>
                            </m:acc>
                          </m:e>
                        </m:d>
                        <m:r>
                          <a:rPr lang="id-ID" sz="2100" i="1">
                            <a:latin typeface="Cambria Math"/>
                          </a:rPr>
                          <m:t>′</m:t>
                        </m:r>
                      </m:e>
                    </m:nary>
                  </m:oMath>
                </a14:m>
                <a:r>
                  <a:rPr lang="id-ID" sz="2100" dirty="0"/>
                  <a:t> 	</a:t>
                </a:r>
                <a:r>
                  <a:rPr lang="id-ID" sz="2100" dirty="0" smtClean="0"/>
                  <a:t>	</a:t>
                </a:r>
                <a:r>
                  <a:rPr lang="id-ID" sz="2100" dirty="0"/>
                  <a:t>		(6)</a:t>
                </a:r>
              </a:p>
              <a:p>
                <a:r>
                  <a:rPr lang="id-ID" sz="2100" dirty="0"/>
                  <a:t>Calculations of MCD can be very complicated if the data dimensions are getting bigger, this is because this method must examine all possible subsets of </a:t>
                </a:r>
                <a:r>
                  <a:rPr lang="id-ID" sz="2100" i="1" dirty="0"/>
                  <a:t>h</a:t>
                </a:r>
                <a:r>
                  <a:rPr lang="id-ID" sz="2100" dirty="0"/>
                  <a:t> from a number of </a:t>
                </a:r>
                <a:r>
                  <a:rPr lang="id-ID" sz="2100" i="1" dirty="0"/>
                  <a:t>n</a:t>
                </a:r>
                <a:r>
                  <a:rPr lang="id-ID" sz="2100" dirty="0"/>
                  <a:t> data. Therefore Roesseeuw and Van Driessen (1999) found a faster calculation algorithm for calculating MCD called Fast MCD (FMCD). </a:t>
                </a:r>
              </a:p>
            </p:txBody>
          </p:sp>
        </mc:Choice>
        <mc:Fallback xmlns="">
          <p:sp>
            <p:nvSpPr>
              <p:cNvPr id="8" name="Subtitle 2"/>
              <p:cNvSpPr txBox="1">
                <a:spLocks noRot="1" noChangeAspect="1" noMove="1" noResize="1" noEditPoints="1" noAdjustHandles="1" noChangeArrowheads="1" noChangeShapeType="1" noTextEdit="1"/>
              </p:cNvSpPr>
              <p:nvPr/>
            </p:nvSpPr>
            <p:spPr>
              <a:xfrm>
                <a:off x="1362432" y="681496"/>
                <a:ext cx="10225136" cy="5267784"/>
              </a:xfrm>
              <a:prstGeom prst="rect">
                <a:avLst/>
              </a:prstGeom>
              <a:blipFill rotWithShape="1">
                <a:blip r:embed="rId2"/>
                <a:stretch>
                  <a:fillRect l="-536" t="-694" r="-1311"/>
                </a:stretch>
              </a:blipFill>
            </p:spPr>
            <p:txBody>
              <a:bodyPr/>
              <a:lstStyle/>
              <a:p>
                <a:r>
                  <a:rPr lang="id-ID">
                    <a:noFill/>
                  </a:rPr>
                  <a:t> </a:t>
                </a:r>
              </a:p>
            </p:txBody>
          </p:sp>
        </mc:Fallback>
      </mc:AlternateContent>
    </p:spTree>
    <p:extLst>
      <p:ext uri="{BB962C8B-B14F-4D97-AF65-F5344CB8AC3E}">
        <p14:creationId xmlns:p14="http://schemas.microsoft.com/office/powerpoint/2010/main" val="335435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0070C0"/>
                </a:solidFill>
                <a:effectLst/>
              </a:rPr>
              <a:t>2.5 Portfolio selection using robust S estimation </a:t>
            </a:r>
          </a:p>
        </p:txBody>
      </p:sp>
      <mc:AlternateContent xmlns:mc="http://schemas.openxmlformats.org/markup-compatibility/2006" xmlns:a14="http://schemas.microsoft.com/office/drawing/2010/main">
        <mc:Choice Requires="a14">
          <p:sp>
            <p:nvSpPr>
              <p:cNvPr id="8" name="Subtitle 2"/>
              <p:cNvSpPr txBox="1">
                <a:spLocks/>
              </p:cNvSpPr>
              <p:nvPr/>
            </p:nvSpPr>
            <p:spPr>
              <a:xfrm>
                <a:off x="1362432" y="681496"/>
                <a:ext cx="10225136" cy="526778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150" dirty="0"/>
                  <a:t>Given </a:t>
                </a:r>
                <a14:m>
                  <m:oMath xmlns:m="http://schemas.openxmlformats.org/officeDocument/2006/math">
                    <m:d>
                      <m:dPr>
                        <m:begChr m:val="{"/>
                        <m:endChr m:val="}"/>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  </m:t>
                        </m:r>
                        <m:r>
                          <a:rPr lang="en-US" sz="2150" i="1">
                            <a:latin typeface="Cambria Math"/>
                          </a:rPr>
                          <m:t>𝑖</m:t>
                        </m:r>
                        <m:r>
                          <a:rPr lang="en-US" sz="2150" i="1">
                            <a:latin typeface="Cambria Math"/>
                          </a:rPr>
                          <m:t>=1,…,</m:t>
                        </m:r>
                        <m:r>
                          <a:rPr lang="en-US" sz="2150" i="1">
                            <a:latin typeface="Cambria Math"/>
                          </a:rPr>
                          <m:t>𝑛</m:t>
                        </m:r>
                      </m:e>
                    </m:d>
                  </m:oMath>
                </a14:m>
                <a:r>
                  <a:rPr lang="en-US" sz="2150" dirty="0"/>
                  <a:t> is data set in </a:t>
                </a:r>
                <a14:m>
                  <m:oMath xmlns:m="http://schemas.openxmlformats.org/officeDocument/2006/math">
                    <m:sSup>
                      <m:sSupPr>
                        <m:ctrlPr>
                          <a:rPr lang="id-ID" sz="2150" i="1">
                            <a:latin typeface="Cambria Math"/>
                          </a:rPr>
                        </m:ctrlPr>
                      </m:sSupPr>
                      <m:e>
                        <m:r>
                          <a:rPr lang="en-US" sz="2150" i="1">
                            <a:latin typeface="Cambria Math"/>
                          </a:rPr>
                          <m:t>ℝ</m:t>
                        </m:r>
                      </m:e>
                      <m:sup>
                        <m:r>
                          <a:rPr lang="en-US" sz="2150" i="1">
                            <a:latin typeface="Cambria Math"/>
                          </a:rPr>
                          <m:t>𝑝</m:t>
                        </m:r>
                      </m:sup>
                    </m:sSup>
                  </m:oMath>
                </a14:m>
                <a:r>
                  <a:rPr lang="en-US" sz="2150" dirty="0"/>
                  <a:t> and </a:t>
                </a:r>
                <a14:m>
                  <m:oMath xmlns:m="http://schemas.openxmlformats.org/officeDocument/2006/math">
                    <m:sSub>
                      <m:sSubPr>
                        <m:ctrlPr>
                          <a:rPr lang="id-ID" sz="2150" i="1">
                            <a:latin typeface="Cambria Math"/>
                          </a:rPr>
                        </m:ctrlPr>
                      </m:sSubPr>
                      <m:e>
                        <m:r>
                          <m:rPr>
                            <m:sty m:val="p"/>
                          </m:rPr>
                          <a:rPr lang="en-US" sz="2150">
                            <a:latin typeface="Cambria Math"/>
                          </a:rPr>
                          <m:t>P</m:t>
                        </m:r>
                      </m:e>
                      <m:sub>
                        <m:r>
                          <a:rPr lang="en-US" sz="2150" i="1">
                            <a:latin typeface="Cambria Math"/>
                          </a:rPr>
                          <m:t>𝑝</m:t>
                        </m:r>
                      </m:sub>
                    </m:sSub>
                  </m:oMath>
                </a14:m>
                <a:r>
                  <a:rPr lang="en-US" sz="2150" dirty="0"/>
                  <a:t> is set of symmetric matrix positive definite with size </a:t>
                </a:r>
                <a14:m>
                  <m:oMath xmlns:m="http://schemas.openxmlformats.org/officeDocument/2006/math">
                    <m:r>
                      <a:rPr lang="en-US" sz="2150" i="1">
                        <a:latin typeface="Cambria Math"/>
                      </a:rPr>
                      <m:t>𝑝</m:t>
                    </m:r>
                    <m:r>
                      <a:rPr lang="en-US" sz="2150" i="1">
                        <a:latin typeface="Cambria Math"/>
                      </a:rPr>
                      <m:t>×</m:t>
                    </m:r>
                    <m:r>
                      <a:rPr lang="en-US" sz="2150" i="1">
                        <a:latin typeface="Cambria Math"/>
                      </a:rPr>
                      <m:t>𝑝</m:t>
                    </m:r>
                  </m:oMath>
                </a14:m>
                <a:r>
                  <a:rPr lang="en-US" sz="2150" dirty="0"/>
                  <a:t>. S estimation for measure of location </a:t>
                </a:r>
                <a14:m>
                  <m:oMath xmlns:m="http://schemas.openxmlformats.org/officeDocument/2006/math">
                    <m:acc>
                      <m:accPr>
                        <m:chr m:val="̂"/>
                        <m:ctrlPr>
                          <a:rPr lang="id-ID" sz="2150" i="1">
                            <a:latin typeface="Cambria Math"/>
                          </a:rPr>
                        </m:ctrlPr>
                      </m:accPr>
                      <m:e>
                        <m:r>
                          <a:rPr lang="en-US" sz="2150" b="1" i="1">
                            <a:latin typeface="Cambria Math"/>
                          </a:rPr>
                          <m:t>𝝁</m:t>
                        </m:r>
                      </m:e>
                    </m:acc>
                    <m:r>
                      <a:rPr lang="en-US" sz="2150" i="1">
                        <a:latin typeface="Cambria Math"/>
                      </a:rPr>
                      <m:t>∈</m:t>
                    </m:r>
                    <m:sSup>
                      <m:sSupPr>
                        <m:ctrlPr>
                          <a:rPr lang="id-ID" sz="2150" i="1">
                            <a:latin typeface="Cambria Math"/>
                          </a:rPr>
                        </m:ctrlPr>
                      </m:sSupPr>
                      <m:e>
                        <m:r>
                          <a:rPr lang="en-US" sz="2150" i="1">
                            <a:latin typeface="Cambria Math"/>
                          </a:rPr>
                          <m:t>ℝ</m:t>
                        </m:r>
                      </m:e>
                      <m:sup>
                        <m:r>
                          <a:rPr lang="en-US" sz="2150" i="1">
                            <a:latin typeface="Cambria Math"/>
                          </a:rPr>
                          <m:t>𝑝</m:t>
                        </m:r>
                      </m:sup>
                    </m:sSup>
                  </m:oMath>
                </a14:m>
                <a:r>
                  <a:rPr lang="en-US" sz="2150" dirty="0"/>
                  <a:t> and dispersion </a:t>
                </a:r>
                <a14:m>
                  <m:oMath xmlns:m="http://schemas.openxmlformats.org/officeDocument/2006/math">
                    <m:acc>
                      <m:accPr>
                        <m:chr m:val="̂"/>
                        <m:ctrlPr>
                          <a:rPr lang="id-ID" sz="2150" i="1">
                            <a:latin typeface="Cambria Math"/>
                          </a:rPr>
                        </m:ctrlPr>
                      </m:accPr>
                      <m:e>
                        <m:r>
                          <a:rPr lang="en-US" sz="2150" b="1" i="1">
                            <a:latin typeface="Cambria Math"/>
                          </a:rPr>
                          <m:t>𝚺</m:t>
                        </m:r>
                      </m:e>
                    </m:acc>
                    <m:d>
                      <m:dPr>
                        <m:ctrlPr>
                          <a:rPr lang="id-ID" sz="2150" i="1">
                            <a:latin typeface="Cambria Math"/>
                          </a:rPr>
                        </m:ctrlPr>
                      </m:dPr>
                      <m:e>
                        <m:r>
                          <a:rPr lang="en-US" sz="2150" i="1">
                            <a:latin typeface="Cambria Math"/>
                          </a:rPr>
                          <m:t>𝑅</m:t>
                        </m:r>
                      </m:e>
                    </m:d>
                    <m:r>
                      <a:rPr lang="en-US" sz="2150" i="1">
                        <a:latin typeface="Cambria Math"/>
                      </a:rPr>
                      <m:t>∈</m:t>
                    </m:r>
                    <m:sSub>
                      <m:sSubPr>
                        <m:ctrlPr>
                          <a:rPr lang="id-ID" sz="2150" i="1">
                            <a:latin typeface="Cambria Math"/>
                          </a:rPr>
                        </m:ctrlPr>
                      </m:sSubPr>
                      <m:e>
                        <m:r>
                          <m:rPr>
                            <m:sty m:val="p"/>
                          </m:rPr>
                          <a:rPr lang="en-US" sz="2150">
                            <a:latin typeface="Cambria Math"/>
                          </a:rPr>
                          <m:t>P</m:t>
                        </m:r>
                      </m:e>
                      <m:sub>
                        <m:r>
                          <a:rPr lang="en-US" sz="2150" i="1">
                            <a:latin typeface="Cambria Math"/>
                          </a:rPr>
                          <m:t>𝑝</m:t>
                        </m:r>
                      </m:sub>
                    </m:sSub>
                  </m:oMath>
                </a14:m>
                <a:r>
                  <a:rPr lang="en-US" sz="2150" dirty="0"/>
                  <a:t> is a pair of </a:t>
                </a:r>
                <a14:m>
                  <m:oMath xmlns:m="http://schemas.openxmlformats.org/officeDocument/2006/math">
                    <m:acc>
                      <m:accPr>
                        <m:chr m:val="̂"/>
                        <m:ctrlPr>
                          <a:rPr lang="id-ID" sz="2150" i="1">
                            <a:latin typeface="Cambria Math"/>
                          </a:rPr>
                        </m:ctrlPr>
                      </m:accPr>
                      <m:e>
                        <m:r>
                          <a:rPr lang="en-US" sz="2150" b="1" i="1">
                            <a:latin typeface="Cambria Math"/>
                          </a:rPr>
                          <m:t>𝝁</m:t>
                        </m:r>
                      </m:e>
                    </m:acc>
                  </m:oMath>
                </a14:m>
                <a:r>
                  <a:rPr lang="en-US" sz="2150" dirty="0"/>
                  <a:t> and </a:t>
                </a:r>
                <a14:m>
                  <m:oMath xmlns:m="http://schemas.openxmlformats.org/officeDocument/2006/math">
                    <m:acc>
                      <m:accPr>
                        <m:chr m:val="̂"/>
                        <m:ctrlPr>
                          <a:rPr lang="id-ID" sz="2150" i="1">
                            <a:latin typeface="Cambria Math"/>
                          </a:rPr>
                        </m:ctrlPr>
                      </m:accPr>
                      <m:e>
                        <m:r>
                          <a:rPr lang="en-US" sz="2150" b="1" i="1">
                            <a:latin typeface="Cambria Math"/>
                          </a:rPr>
                          <m:t>𝚺</m:t>
                        </m:r>
                      </m:e>
                    </m:acc>
                    <m:d>
                      <m:dPr>
                        <m:ctrlPr>
                          <a:rPr lang="id-ID" sz="2150" i="1">
                            <a:latin typeface="Cambria Math"/>
                          </a:rPr>
                        </m:ctrlPr>
                      </m:dPr>
                      <m:e>
                        <m:r>
                          <a:rPr lang="en-US" sz="2150" i="1">
                            <a:latin typeface="Cambria Math"/>
                          </a:rPr>
                          <m:t>𝑅</m:t>
                        </m:r>
                      </m:e>
                    </m:d>
                  </m:oMath>
                </a14:m>
                <a:r>
                  <a:rPr lang="en-US" sz="2150" dirty="0"/>
                  <a:t> that minimized </a:t>
                </a:r>
                <a14:m>
                  <m:oMath xmlns:m="http://schemas.openxmlformats.org/officeDocument/2006/math">
                    <m:d>
                      <m:dPr>
                        <m:begChr m:val="|"/>
                        <m:endChr m:val="|"/>
                        <m:ctrlPr>
                          <a:rPr lang="id-ID" sz="2150" i="1">
                            <a:latin typeface="Cambria Math"/>
                          </a:rPr>
                        </m:ctrlPr>
                      </m:dPr>
                      <m:e>
                        <m:r>
                          <a:rPr lang="en-US" sz="2150" b="1" i="1">
                            <a:latin typeface="Cambria Math"/>
                          </a:rPr>
                          <m:t>𝚺</m:t>
                        </m:r>
                      </m:e>
                    </m:d>
                  </m:oMath>
                </a14:m>
                <a:r>
                  <a:rPr lang="en-US" sz="2150" dirty="0"/>
                  <a:t> with condition </a:t>
                </a:r>
                <a:endParaRPr lang="id-ID" sz="2150" dirty="0"/>
              </a:p>
              <a:p>
                <a:pPr marL="0" indent="0">
                  <a:buNone/>
                </a:pPr>
                <a:r>
                  <a:rPr lang="en-US" sz="2150" dirty="0"/>
                  <a:t>	</a:t>
                </a:r>
                <a14:m>
                  <m:oMath xmlns:m="http://schemas.openxmlformats.org/officeDocument/2006/math">
                    <m:f>
                      <m:fPr>
                        <m:ctrlPr>
                          <a:rPr lang="id-ID" sz="2150" i="1">
                            <a:latin typeface="Cambria Math"/>
                          </a:rPr>
                        </m:ctrlPr>
                      </m:fPr>
                      <m:num>
                        <m:r>
                          <a:rPr lang="en-US" sz="2150" i="1">
                            <a:latin typeface="Cambria Math"/>
                          </a:rPr>
                          <m:t>1</m:t>
                        </m:r>
                      </m:num>
                      <m:den>
                        <m:r>
                          <a:rPr lang="en-US" sz="2150" i="1">
                            <a:latin typeface="Cambria Math"/>
                          </a:rPr>
                          <m:t>𝑛</m:t>
                        </m:r>
                      </m:den>
                    </m:f>
                    <m:nary>
                      <m:naryPr>
                        <m:chr m:val="∑"/>
                        <m:limLoc m:val="undOvr"/>
                        <m:ctrlPr>
                          <a:rPr lang="id-ID" sz="2150" i="1">
                            <a:latin typeface="Cambria Math"/>
                          </a:rPr>
                        </m:ctrlPr>
                      </m:naryPr>
                      <m:sub>
                        <m:r>
                          <a:rPr lang="en-US" sz="2150" i="1">
                            <a:latin typeface="Cambria Math"/>
                          </a:rPr>
                          <m:t>𝑖</m:t>
                        </m:r>
                        <m:r>
                          <a:rPr lang="en-US" sz="2150" i="1">
                            <a:latin typeface="Cambria Math"/>
                          </a:rPr>
                          <m:t>=1</m:t>
                        </m:r>
                      </m:sub>
                      <m:sup>
                        <m:r>
                          <a:rPr lang="en-US" sz="2150" i="1">
                            <a:latin typeface="Cambria Math"/>
                          </a:rPr>
                          <m:t>𝑛</m:t>
                        </m:r>
                      </m:sup>
                      <m:e>
                        <m:r>
                          <a:rPr lang="en-US" sz="2150" i="1">
                            <a:latin typeface="Cambria Math"/>
                          </a:rPr>
                          <m:t>𝜌</m:t>
                        </m:r>
                        <m:sSup>
                          <m:sSupPr>
                            <m:ctrlPr>
                              <a:rPr lang="id-ID" sz="2150" i="1">
                                <a:latin typeface="Cambria Math"/>
                              </a:rPr>
                            </m:ctrlPr>
                          </m:sSupPr>
                          <m:e>
                            <m:d>
                              <m:dPr>
                                <m:begChr m:val="["/>
                                <m:endChr m:val="]"/>
                                <m:ctrlPr>
                                  <a:rPr lang="id-ID" sz="2150" i="1">
                                    <a:latin typeface="Cambria Math"/>
                                  </a:rPr>
                                </m:ctrlPr>
                              </m:dPr>
                              <m:e>
                                <m:sSup>
                                  <m:sSupPr>
                                    <m:ctrlPr>
                                      <a:rPr lang="id-ID" sz="2150" i="1">
                                        <a:latin typeface="Cambria Math"/>
                                      </a:rPr>
                                    </m:ctrlPr>
                                  </m:sSupPr>
                                  <m:e>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e>
                                  <m:sup>
                                    <m:r>
                                      <a:rPr lang="en-US" sz="2150" i="1">
                                        <a:latin typeface="Cambria Math"/>
                                      </a:rPr>
                                      <m:t>′</m:t>
                                    </m:r>
                                  </m:sup>
                                </m:sSup>
                                <m:sSup>
                                  <m:sSupPr>
                                    <m:ctrlPr>
                                      <a:rPr lang="id-ID" sz="2150" i="1">
                                        <a:latin typeface="Cambria Math"/>
                                      </a:rPr>
                                    </m:ctrlPr>
                                  </m:sSupPr>
                                  <m:e>
                                    <m:r>
                                      <a:rPr lang="en-US" sz="2150" b="1" i="1">
                                        <a:latin typeface="Cambria Math"/>
                                      </a:rPr>
                                      <m:t>𝚺</m:t>
                                    </m:r>
                                  </m:e>
                                  <m:sup>
                                    <m:r>
                                      <a:rPr lang="en-US" sz="2150" i="1">
                                        <a:latin typeface="Cambria Math"/>
                                      </a:rPr>
                                      <m:t>−1</m:t>
                                    </m:r>
                                  </m:sup>
                                </m:sSup>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e>
                            </m:d>
                          </m:e>
                          <m:sup>
                            <m:r>
                              <a:rPr lang="en-US" sz="2150" i="1">
                                <a:latin typeface="Cambria Math"/>
                              </a:rPr>
                              <m:t>1/2</m:t>
                            </m:r>
                          </m:sup>
                        </m:sSup>
                      </m:e>
                    </m:nary>
                    <m:r>
                      <a:rPr lang="en-US" sz="2150" i="1">
                        <a:latin typeface="Cambria Math"/>
                      </a:rPr>
                      <m:t>=</m:t>
                    </m:r>
                    <m:sSub>
                      <m:sSubPr>
                        <m:ctrlPr>
                          <a:rPr lang="id-ID" sz="2150" i="1">
                            <a:latin typeface="Cambria Math"/>
                          </a:rPr>
                        </m:ctrlPr>
                      </m:sSubPr>
                      <m:e>
                        <m:r>
                          <a:rPr lang="en-US" sz="2150" i="1">
                            <a:latin typeface="Cambria Math"/>
                          </a:rPr>
                          <m:t>𝑏</m:t>
                        </m:r>
                      </m:e>
                      <m:sub>
                        <m:r>
                          <a:rPr lang="en-US" sz="2150" i="1">
                            <a:latin typeface="Cambria Math"/>
                          </a:rPr>
                          <m:t>0</m:t>
                        </m:r>
                      </m:sub>
                    </m:sSub>
                  </m:oMath>
                </a14:m>
                <a:r>
                  <a:rPr lang="en-US" sz="2150" dirty="0"/>
                  <a:t>	</a:t>
                </a:r>
                <a:r>
                  <a:rPr lang="id-ID" sz="2150" dirty="0"/>
                  <a:t>	</a:t>
                </a:r>
                <a:r>
                  <a:rPr lang="id-ID" sz="2150" dirty="0" smtClean="0"/>
                  <a:t>		</a:t>
                </a:r>
                <a:r>
                  <a:rPr lang="id-ID" sz="2150" dirty="0"/>
                  <a:t>	</a:t>
                </a:r>
                <a:r>
                  <a:rPr lang="id-ID" sz="2150" dirty="0" smtClean="0"/>
                  <a:t>(7)</a:t>
                </a:r>
                <a:endParaRPr lang="id-ID" sz="2150" dirty="0"/>
              </a:p>
              <a:p>
                <a:pPr marL="0" indent="0">
                  <a:buNone/>
                </a:pPr>
                <a:r>
                  <a:rPr lang="en-US" sz="2150" dirty="0"/>
                  <a:t>where </a:t>
                </a:r>
                <a14:m>
                  <m:oMath xmlns:m="http://schemas.openxmlformats.org/officeDocument/2006/math">
                    <m:r>
                      <a:rPr lang="en-US" sz="2150" i="1">
                        <a:latin typeface="Cambria Math"/>
                      </a:rPr>
                      <m:t>𝜌</m:t>
                    </m:r>
                  </m:oMath>
                </a14:m>
                <a:r>
                  <a:rPr lang="en-US" sz="2150" dirty="0"/>
                  <a:t> is loss function and </a:t>
                </a:r>
                <a14:m>
                  <m:oMath xmlns:m="http://schemas.openxmlformats.org/officeDocument/2006/math">
                    <m:sSub>
                      <m:sSubPr>
                        <m:ctrlPr>
                          <a:rPr lang="id-ID" sz="2150" i="1">
                            <a:latin typeface="Cambria Math"/>
                          </a:rPr>
                        </m:ctrlPr>
                      </m:sSubPr>
                      <m:e>
                        <m:r>
                          <a:rPr lang="en-US" sz="2150" i="1">
                            <a:latin typeface="Cambria Math"/>
                          </a:rPr>
                          <m:t>𝑏</m:t>
                        </m:r>
                      </m:e>
                      <m:sub>
                        <m:r>
                          <a:rPr lang="en-US" sz="2150" i="1">
                            <a:latin typeface="Cambria Math"/>
                          </a:rPr>
                          <m:t>0</m:t>
                        </m:r>
                      </m:sub>
                    </m:sSub>
                  </m:oMath>
                </a14:m>
                <a:r>
                  <a:rPr lang="en-US" sz="2150" dirty="0"/>
                  <a:t> is constant. This constant must be determined precisely because this value affects the result of estimation. If the data distribution is unknown then we choose </a:t>
                </a:r>
                <a14:m>
                  <m:oMath xmlns:m="http://schemas.openxmlformats.org/officeDocument/2006/math">
                    <m:sSub>
                      <m:sSubPr>
                        <m:ctrlPr>
                          <a:rPr lang="id-ID" sz="2150" i="1">
                            <a:latin typeface="Cambria Math"/>
                          </a:rPr>
                        </m:ctrlPr>
                      </m:sSubPr>
                      <m:e>
                        <m:r>
                          <a:rPr lang="en-US" sz="2150" i="1">
                            <a:latin typeface="Cambria Math"/>
                          </a:rPr>
                          <m:t>𝑏</m:t>
                        </m:r>
                      </m:e>
                      <m:sub>
                        <m:r>
                          <a:rPr lang="en-US" sz="2150" i="1">
                            <a:latin typeface="Cambria Math"/>
                          </a:rPr>
                          <m:t>0</m:t>
                        </m:r>
                      </m:sub>
                    </m:sSub>
                    <m:r>
                      <a:rPr lang="en-US" sz="2150" i="1">
                        <a:latin typeface="Cambria Math"/>
                      </a:rPr>
                      <m:t>=</m:t>
                    </m:r>
                    <m:r>
                      <a:rPr lang="en-US" sz="2150" i="1">
                        <a:latin typeface="Cambria Math"/>
                      </a:rPr>
                      <m:t>𝐸</m:t>
                    </m:r>
                    <m:d>
                      <m:dPr>
                        <m:begChr m:val="{"/>
                        <m:endChr m:val="}"/>
                        <m:ctrlPr>
                          <a:rPr lang="id-ID" sz="2150" i="1">
                            <a:latin typeface="Cambria Math"/>
                          </a:rPr>
                        </m:ctrlPr>
                      </m:dPr>
                      <m:e>
                        <m:r>
                          <a:rPr lang="en-US" sz="2150" i="1">
                            <a:latin typeface="Cambria Math"/>
                          </a:rPr>
                          <m:t>𝜌</m:t>
                        </m:r>
                        <m:d>
                          <m:dPr>
                            <m:begChr m:val="‖"/>
                            <m:endChr m:val="‖"/>
                            <m:ctrlPr>
                              <a:rPr lang="id-ID" sz="2150" i="1">
                                <a:latin typeface="Cambria Math"/>
                              </a:rPr>
                            </m:ctrlPr>
                          </m:dPr>
                          <m:e>
                            <m:r>
                              <a:rPr lang="en-US" sz="2150" b="1" i="1">
                                <a:latin typeface="Cambria Math"/>
                              </a:rPr>
                              <m:t>𝒓</m:t>
                            </m:r>
                          </m:e>
                        </m:d>
                      </m:e>
                    </m:d>
                  </m:oMath>
                </a14:m>
                <a:r>
                  <a:rPr lang="en-US" sz="2150" dirty="0"/>
                  <a:t>. The S estimator can be obtained by solving the following equation:</a:t>
                </a:r>
                <a:endParaRPr lang="id-ID" sz="2150" dirty="0"/>
              </a:p>
              <a:p>
                <a:pPr marL="0" indent="0">
                  <a:buNone/>
                </a:pPr>
                <a:r>
                  <a:rPr lang="en-US" sz="2150" dirty="0"/>
                  <a:t>	</a:t>
                </a:r>
                <a14:m>
                  <m:oMath xmlns:m="http://schemas.openxmlformats.org/officeDocument/2006/math">
                    <m:f>
                      <m:fPr>
                        <m:ctrlPr>
                          <a:rPr lang="id-ID" sz="2150" i="1">
                            <a:latin typeface="Cambria Math"/>
                          </a:rPr>
                        </m:ctrlPr>
                      </m:fPr>
                      <m:num>
                        <m:r>
                          <a:rPr lang="en-US" sz="2150" i="1">
                            <a:latin typeface="Cambria Math"/>
                          </a:rPr>
                          <m:t>1</m:t>
                        </m:r>
                      </m:num>
                      <m:den>
                        <m:r>
                          <a:rPr lang="en-US" sz="2150" i="1">
                            <a:latin typeface="Cambria Math"/>
                          </a:rPr>
                          <m:t>𝑛</m:t>
                        </m:r>
                      </m:den>
                    </m:f>
                    <m:nary>
                      <m:naryPr>
                        <m:chr m:val="∑"/>
                        <m:limLoc m:val="undOvr"/>
                        <m:ctrlPr>
                          <a:rPr lang="id-ID" sz="2150" i="1">
                            <a:latin typeface="Cambria Math"/>
                          </a:rPr>
                        </m:ctrlPr>
                      </m:naryPr>
                      <m:sub>
                        <m:r>
                          <a:rPr lang="en-US" sz="2150" i="1">
                            <a:latin typeface="Cambria Math"/>
                          </a:rPr>
                          <m:t>𝑖</m:t>
                        </m:r>
                        <m:r>
                          <a:rPr lang="en-US" sz="2150" i="1">
                            <a:latin typeface="Cambria Math"/>
                          </a:rPr>
                          <m:t>=1</m:t>
                        </m:r>
                      </m:sub>
                      <m:sup>
                        <m:r>
                          <a:rPr lang="en-US" sz="2150" i="1">
                            <a:latin typeface="Cambria Math"/>
                          </a:rPr>
                          <m:t>𝑛</m:t>
                        </m:r>
                      </m:sup>
                      <m:e>
                        <m:r>
                          <a:rPr lang="en-US" sz="2150" i="1">
                            <a:latin typeface="Cambria Math"/>
                          </a:rPr>
                          <m:t>𝑢</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e>
                    </m:nary>
                    <m:r>
                      <a:rPr lang="en-US" sz="2150" i="1">
                        <a:latin typeface="Cambria Math"/>
                      </a:rPr>
                      <m:t>=0</m:t>
                    </m:r>
                  </m:oMath>
                </a14:m>
                <a:r>
                  <a:rPr lang="id-ID" sz="2150" dirty="0"/>
                  <a:t>			</a:t>
                </a:r>
                <a:r>
                  <a:rPr lang="id-ID" sz="2150" dirty="0" smtClean="0"/>
                  <a:t>		</a:t>
                </a:r>
                <a:r>
                  <a:rPr lang="en-US" sz="2150" dirty="0"/>
                  <a:t>	</a:t>
                </a:r>
                <a:r>
                  <a:rPr lang="id-ID" sz="2150" dirty="0" smtClean="0"/>
                  <a:t>(8)</a:t>
                </a:r>
                <a:endParaRPr lang="id-ID" sz="2150" dirty="0"/>
              </a:p>
              <a:p>
                <a:pPr marL="0" indent="0">
                  <a:buNone/>
                </a:pPr>
                <a:r>
                  <a:rPr lang="en-US" sz="2150" dirty="0"/>
                  <a:t>	</a:t>
                </a:r>
                <a14:m>
                  <m:oMath xmlns:m="http://schemas.openxmlformats.org/officeDocument/2006/math">
                    <m:f>
                      <m:fPr>
                        <m:ctrlPr>
                          <a:rPr lang="id-ID" sz="2150" i="1">
                            <a:latin typeface="Cambria Math"/>
                          </a:rPr>
                        </m:ctrlPr>
                      </m:fPr>
                      <m:num>
                        <m:r>
                          <a:rPr lang="en-US" sz="2150" i="1">
                            <a:latin typeface="Cambria Math"/>
                          </a:rPr>
                          <m:t>1</m:t>
                        </m:r>
                      </m:num>
                      <m:den>
                        <m:r>
                          <a:rPr lang="en-US" sz="2150" i="1">
                            <a:latin typeface="Cambria Math"/>
                          </a:rPr>
                          <m:t>𝑛</m:t>
                        </m:r>
                      </m:den>
                    </m:f>
                    <m:nary>
                      <m:naryPr>
                        <m:chr m:val="∑"/>
                        <m:limLoc m:val="undOvr"/>
                        <m:ctrlPr>
                          <a:rPr lang="id-ID" sz="2150" i="1">
                            <a:latin typeface="Cambria Math"/>
                          </a:rPr>
                        </m:ctrlPr>
                      </m:naryPr>
                      <m:sub>
                        <m:r>
                          <a:rPr lang="en-US" sz="2150" i="1">
                            <a:latin typeface="Cambria Math"/>
                          </a:rPr>
                          <m:t>𝑖</m:t>
                        </m:r>
                        <m:r>
                          <a:rPr lang="en-US" sz="2150" i="1">
                            <a:latin typeface="Cambria Math"/>
                          </a:rPr>
                          <m:t>=1</m:t>
                        </m:r>
                      </m:sub>
                      <m:sup>
                        <m:r>
                          <a:rPr lang="en-US" sz="2150" i="1">
                            <a:latin typeface="Cambria Math"/>
                          </a:rPr>
                          <m:t>𝑛</m:t>
                        </m:r>
                      </m:sup>
                      <m:e>
                        <m:r>
                          <a:rPr lang="en-US" sz="2150" i="1">
                            <a:latin typeface="Cambria Math"/>
                          </a:rPr>
                          <m:t>𝑝𝑢</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sSup>
                          <m:sSupPr>
                            <m:ctrlPr>
                              <a:rPr lang="id-ID" sz="2150" i="1">
                                <a:latin typeface="Cambria Math"/>
                              </a:rPr>
                            </m:ctrlPr>
                          </m:sSupPr>
                          <m:e>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e>
                          <m:sup>
                            <m:r>
                              <a:rPr lang="en-US" sz="2150" i="1">
                                <a:latin typeface="Cambria Math"/>
                              </a:rPr>
                              <m:t>′</m:t>
                            </m:r>
                          </m:sup>
                        </m:sSup>
                        <m:r>
                          <a:rPr lang="en-US" sz="2150" i="1">
                            <a:latin typeface="Cambria Math"/>
                          </a:rPr>
                          <m:t>−</m:t>
                        </m:r>
                        <m:r>
                          <a:rPr lang="en-US" sz="2150" i="1">
                            <a:latin typeface="Cambria Math"/>
                          </a:rPr>
                          <m:t>𝑣</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r>
                          <a:rPr lang="en-US" sz="2150" b="1" i="1">
                            <a:latin typeface="Cambria Math"/>
                          </a:rPr>
                          <m:t>𝚺</m:t>
                        </m:r>
                      </m:e>
                    </m:nary>
                    <m:r>
                      <a:rPr lang="en-US" sz="2150" i="1">
                        <a:latin typeface="Cambria Math"/>
                      </a:rPr>
                      <m:t>=0</m:t>
                    </m:r>
                  </m:oMath>
                </a14:m>
                <a:r>
                  <a:rPr lang="id-ID" sz="2150" dirty="0"/>
                  <a:t>	</a:t>
                </a:r>
                <a:r>
                  <a:rPr lang="id-ID" sz="2150" dirty="0" smtClean="0"/>
                  <a:t>		</a:t>
                </a:r>
                <a:r>
                  <a:rPr lang="en-US" sz="2150" dirty="0"/>
                  <a:t>	</a:t>
                </a:r>
                <a:r>
                  <a:rPr lang="id-ID" sz="2150" dirty="0" smtClean="0"/>
                  <a:t>(9) </a:t>
                </a:r>
                <a:endParaRPr lang="id-ID" sz="2150" dirty="0"/>
              </a:p>
              <a:p>
                <a:pPr marL="0" indent="0">
                  <a:buNone/>
                </a:pPr>
                <a:r>
                  <a:rPr lang="en-US" sz="2150" dirty="0"/>
                  <a:t>where </a:t>
                </a:r>
                <a14:m>
                  <m:oMath xmlns:m="http://schemas.openxmlformats.org/officeDocument/2006/math">
                    <m:sSub>
                      <m:sSubPr>
                        <m:ctrlPr>
                          <a:rPr lang="id-ID" sz="2150" i="1">
                            <a:latin typeface="Cambria Math"/>
                          </a:rPr>
                        </m:ctrlPr>
                      </m:sSubPr>
                      <m:e>
                        <m:r>
                          <a:rPr lang="en-US" sz="2150" i="1">
                            <a:latin typeface="Cambria Math"/>
                          </a:rPr>
                          <m:t>𝑑</m:t>
                        </m:r>
                      </m:e>
                      <m:sub>
                        <m:r>
                          <a:rPr lang="en-US" sz="2150" i="1">
                            <a:latin typeface="Cambria Math"/>
                          </a:rPr>
                          <m:t>𝑖</m:t>
                        </m:r>
                      </m:sub>
                    </m:sSub>
                    <m:r>
                      <a:rPr lang="en-US" sz="2150" i="1">
                        <a:latin typeface="Cambria Math"/>
                      </a:rPr>
                      <m:t>=</m:t>
                    </m:r>
                    <m:sSup>
                      <m:sSupPr>
                        <m:ctrlPr>
                          <a:rPr lang="id-ID" sz="2150" i="1">
                            <a:latin typeface="Cambria Math"/>
                          </a:rPr>
                        </m:ctrlPr>
                      </m:sSupPr>
                      <m:e>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e>
                      <m:sup>
                        <m:r>
                          <a:rPr lang="en-US" sz="2150" i="1">
                            <a:latin typeface="Cambria Math"/>
                          </a:rPr>
                          <m:t>′</m:t>
                        </m:r>
                      </m:sup>
                    </m:sSup>
                    <m:sSup>
                      <m:sSupPr>
                        <m:ctrlPr>
                          <a:rPr lang="id-ID" sz="2150" i="1">
                            <a:latin typeface="Cambria Math"/>
                          </a:rPr>
                        </m:ctrlPr>
                      </m:sSupPr>
                      <m:e>
                        <m:r>
                          <a:rPr lang="en-US" sz="2150" b="1" i="1">
                            <a:latin typeface="Cambria Math"/>
                          </a:rPr>
                          <m:t>𝚺</m:t>
                        </m:r>
                      </m:e>
                      <m:sup>
                        <m:r>
                          <a:rPr lang="en-US" sz="2150" i="1">
                            <a:latin typeface="Cambria Math"/>
                          </a:rPr>
                          <m:t>−1</m:t>
                        </m:r>
                      </m:sup>
                    </m:sSup>
                    <m:d>
                      <m:dPr>
                        <m:ctrlPr>
                          <a:rPr lang="id-ID" sz="2150" i="1">
                            <a:latin typeface="Cambria Math"/>
                          </a:rPr>
                        </m:ctrlPr>
                      </m:dPr>
                      <m:e>
                        <m:sSub>
                          <m:sSubPr>
                            <m:ctrlPr>
                              <a:rPr lang="id-ID" sz="2150" i="1">
                                <a:latin typeface="Cambria Math"/>
                              </a:rPr>
                            </m:ctrlPr>
                          </m:sSubPr>
                          <m:e>
                            <m:r>
                              <a:rPr lang="en-US" sz="2150" b="1" i="1">
                                <a:latin typeface="Cambria Math"/>
                              </a:rPr>
                              <m:t>𝒓</m:t>
                            </m:r>
                          </m:e>
                          <m:sub>
                            <m:r>
                              <a:rPr lang="en-US" sz="2150" i="1">
                                <a:latin typeface="Cambria Math"/>
                              </a:rPr>
                              <m:t>𝑖</m:t>
                            </m:r>
                          </m:sub>
                        </m:sSub>
                        <m:r>
                          <a:rPr lang="en-US" sz="2150" i="1">
                            <a:latin typeface="Cambria Math"/>
                          </a:rPr>
                          <m:t>−</m:t>
                        </m:r>
                        <m:r>
                          <a:rPr lang="en-US" sz="2150" b="1" i="1">
                            <a:latin typeface="Cambria Math"/>
                          </a:rPr>
                          <m:t>𝝁</m:t>
                        </m:r>
                      </m:e>
                    </m:d>
                  </m:oMath>
                </a14:m>
                <a:r>
                  <a:rPr lang="en-US" sz="2150" dirty="0"/>
                  <a:t>, </a:t>
                </a:r>
                <a14:m>
                  <m:oMath xmlns:m="http://schemas.openxmlformats.org/officeDocument/2006/math">
                    <m:r>
                      <a:rPr lang="en-US" sz="2150" i="1">
                        <a:latin typeface="Cambria Math"/>
                      </a:rPr>
                      <m:t>𝜓</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r>
                      <a:rPr lang="en-US" sz="2150" i="1">
                        <a:latin typeface="Cambria Math"/>
                      </a:rPr>
                      <m:t>=</m:t>
                    </m:r>
                    <m:f>
                      <m:fPr>
                        <m:ctrlPr>
                          <a:rPr lang="id-ID" sz="2150" i="1">
                            <a:latin typeface="Cambria Math"/>
                          </a:rPr>
                        </m:ctrlPr>
                      </m:fPr>
                      <m:num>
                        <m:r>
                          <a:rPr lang="en-US" sz="2150" i="1">
                            <a:latin typeface="Cambria Math"/>
                          </a:rPr>
                          <m:t>𝜕𝜌</m:t>
                        </m:r>
                      </m:num>
                      <m:den>
                        <m:r>
                          <a:rPr lang="en-US" sz="2150" i="1">
                            <a:latin typeface="Cambria Math"/>
                          </a:rPr>
                          <m:t>𝜕</m:t>
                        </m:r>
                        <m:r>
                          <a:rPr lang="en-US" sz="2150" i="1">
                            <a:latin typeface="Cambria Math"/>
                          </a:rPr>
                          <m:t>𝑑</m:t>
                        </m:r>
                      </m:den>
                    </m:f>
                  </m:oMath>
                </a14:m>
                <a:r>
                  <a:rPr lang="en-US" sz="2150" dirty="0"/>
                  <a:t>, </a:t>
                </a:r>
                <a14:m>
                  <m:oMath xmlns:m="http://schemas.openxmlformats.org/officeDocument/2006/math">
                    <m:r>
                      <a:rPr lang="en-US" sz="2150" i="1">
                        <a:latin typeface="Cambria Math"/>
                      </a:rPr>
                      <m:t>𝑢</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r>
                      <a:rPr lang="en-US" sz="2150" i="1">
                        <a:latin typeface="Cambria Math"/>
                      </a:rPr>
                      <m:t>=</m:t>
                    </m:r>
                    <m:r>
                      <a:rPr lang="en-US" sz="2150" i="1">
                        <a:latin typeface="Cambria Math"/>
                      </a:rPr>
                      <m:t>𝜓</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r>
                      <a:rPr lang="en-US" sz="2150" i="1">
                        <a:latin typeface="Cambria Math"/>
                      </a:rPr>
                      <m:t>/</m:t>
                    </m:r>
                    <m:sSub>
                      <m:sSubPr>
                        <m:ctrlPr>
                          <a:rPr lang="id-ID" sz="2150" i="1">
                            <a:latin typeface="Cambria Math"/>
                          </a:rPr>
                        </m:ctrlPr>
                      </m:sSubPr>
                      <m:e>
                        <m:r>
                          <a:rPr lang="en-US" sz="2150" i="1">
                            <a:latin typeface="Cambria Math"/>
                          </a:rPr>
                          <m:t>𝑑</m:t>
                        </m:r>
                      </m:e>
                      <m:sub>
                        <m:r>
                          <a:rPr lang="en-US" sz="2150" i="1">
                            <a:latin typeface="Cambria Math"/>
                          </a:rPr>
                          <m:t>𝑖</m:t>
                        </m:r>
                      </m:sub>
                    </m:sSub>
                  </m:oMath>
                </a14:m>
                <a:r>
                  <a:rPr lang="en-US" sz="2150" dirty="0"/>
                  <a:t>, while </a:t>
                </a:r>
                <a14:m>
                  <m:oMath xmlns:m="http://schemas.openxmlformats.org/officeDocument/2006/math">
                    <m:r>
                      <a:rPr lang="en-US" sz="2150" i="1">
                        <a:latin typeface="Cambria Math"/>
                      </a:rPr>
                      <m:t>𝑣</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r>
                      <a:rPr lang="en-US" sz="2150" i="1">
                        <a:latin typeface="Cambria Math"/>
                      </a:rPr>
                      <m:t>=</m:t>
                    </m:r>
                    <m:r>
                      <a:rPr lang="en-US" sz="2150" i="1">
                        <a:latin typeface="Cambria Math"/>
                      </a:rPr>
                      <m:t>𝜓</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sSub>
                      <m:sSubPr>
                        <m:ctrlPr>
                          <a:rPr lang="id-ID" sz="2150" i="1">
                            <a:latin typeface="Cambria Math"/>
                          </a:rPr>
                        </m:ctrlPr>
                      </m:sSubPr>
                      <m:e>
                        <m:r>
                          <a:rPr lang="en-US" sz="2150" i="1">
                            <a:latin typeface="Cambria Math"/>
                          </a:rPr>
                          <m:t>𝑑</m:t>
                        </m:r>
                      </m:e>
                      <m:sub>
                        <m:r>
                          <a:rPr lang="en-US" sz="2150" i="1">
                            <a:latin typeface="Cambria Math"/>
                          </a:rPr>
                          <m:t>𝑖</m:t>
                        </m:r>
                      </m:sub>
                    </m:sSub>
                    <m:r>
                      <a:rPr lang="en-US" sz="2150" i="1">
                        <a:latin typeface="Cambria Math"/>
                      </a:rPr>
                      <m:t>−</m:t>
                    </m:r>
                    <m:r>
                      <a:rPr lang="en-US" sz="2150" i="1">
                        <a:latin typeface="Cambria Math"/>
                      </a:rPr>
                      <m:t>𝜌</m:t>
                    </m:r>
                    <m:d>
                      <m:dPr>
                        <m:ctrlPr>
                          <a:rPr lang="id-ID" sz="2150" i="1">
                            <a:latin typeface="Cambria Math"/>
                          </a:rPr>
                        </m:ctrlPr>
                      </m:dPr>
                      <m:e>
                        <m:sSub>
                          <m:sSubPr>
                            <m:ctrlPr>
                              <a:rPr lang="id-ID" sz="2150" i="1">
                                <a:latin typeface="Cambria Math"/>
                              </a:rPr>
                            </m:ctrlPr>
                          </m:sSubPr>
                          <m:e>
                            <m:r>
                              <a:rPr lang="en-US" sz="2150" i="1">
                                <a:latin typeface="Cambria Math"/>
                              </a:rPr>
                              <m:t>𝑑</m:t>
                            </m:r>
                          </m:e>
                          <m:sub>
                            <m:r>
                              <a:rPr lang="en-US" sz="2150" i="1">
                                <a:latin typeface="Cambria Math"/>
                              </a:rPr>
                              <m:t>𝑖</m:t>
                            </m:r>
                          </m:sub>
                        </m:sSub>
                      </m:e>
                    </m:d>
                    <m:r>
                      <a:rPr lang="en-US" sz="2150" i="1">
                        <a:latin typeface="Cambria Math"/>
                      </a:rPr>
                      <m:t>+</m:t>
                    </m:r>
                    <m:sSub>
                      <m:sSubPr>
                        <m:ctrlPr>
                          <a:rPr lang="id-ID" sz="2150" i="1">
                            <a:latin typeface="Cambria Math"/>
                          </a:rPr>
                        </m:ctrlPr>
                      </m:sSubPr>
                      <m:e>
                        <m:r>
                          <a:rPr lang="en-US" sz="2150" i="1">
                            <a:latin typeface="Cambria Math"/>
                          </a:rPr>
                          <m:t>𝑏</m:t>
                        </m:r>
                      </m:e>
                      <m:sub>
                        <m:r>
                          <a:rPr lang="en-US" sz="2150" i="1">
                            <a:latin typeface="Cambria Math"/>
                          </a:rPr>
                          <m:t>0</m:t>
                        </m:r>
                      </m:sub>
                    </m:sSub>
                  </m:oMath>
                </a14:m>
                <a:r>
                  <a:rPr lang="en-US" sz="2150" dirty="0"/>
                  <a:t>. </a:t>
                </a:r>
                <a:endParaRPr lang="id-ID" sz="2150" dirty="0"/>
              </a:p>
            </p:txBody>
          </p:sp>
        </mc:Choice>
        <mc:Fallback xmlns="">
          <p:sp>
            <p:nvSpPr>
              <p:cNvPr id="8" name="Subtitle 2"/>
              <p:cNvSpPr txBox="1">
                <a:spLocks noRot="1" noChangeAspect="1" noMove="1" noResize="1" noEditPoints="1" noAdjustHandles="1" noChangeArrowheads="1" noChangeShapeType="1" noTextEdit="1"/>
              </p:cNvSpPr>
              <p:nvPr/>
            </p:nvSpPr>
            <p:spPr>
              <a:xfrm>
                <a:off x="1362432" y="681496"/>
                <a:ext cx="10225136" cy="5267784"/>
              </a:xfrm>
              <a:prstGeom prst="rect">
                <a:avLst/>
              </a:prstGeom>
              <a:blipFill rotWithShape="1">
                <a:blip r:embed="rId2"/>
                <a:stretch>
                  <a:fillRect l="-715" t="-926" r="-715"/>
                </a:stretch>
              </a:blipFill>
            </p:spPr>
            <p:txBody>
              <a:bodyPr/>
              <a:lstStyle/>
              <a:p>
                <a:r>
                  <a:rPr lang="id-ID">
                    <a:noFill/>
                  </a:rPr>
                  <a:t> </a:t>
                </a:r>
              </a:p>
            </p:txBody>
          </p:sp>
        </mc:Fallback>
      </mc:AlternateContent>
    </p:spTree>
    <p:extLst>
      <p:ext uri="{BB962C8B-B14F-4D97-AF65-F5344CB8AC3E}">
        <p14:creationId xmlns:p14="http://schemas.microsoft.com/office/powerpoint/2010/main" val="12409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ubtitle 2"/>
              <p:cNvSpPr txBox="1">
                <a:spLocks/>
              </p:cNvSpPr>
              <p:nvPr/>
            </p:nvSpPr>
            <p:spPr>
              <a:xfrm>
                <a:off x="1522452" y="908720"/>
                <a:ext cx="10225136" cy="490774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Calculation of S estimation is done iteratively using equations </a:t>
                </a:r>
                <a:r>
                  <a:rPr lang="en-US" sz="2400" dirty="0" smtClean="0"/>
                  <a:t>(</a:t>
                </a:r>
                <a:r>
                  <a:rPr lang="id-ID" sz="2400" dirty="0" smtClean="0"/>
                  <a:t>8</a:t>
                </a:r>
                <a:r>
                  <a:rPr lang="en-US" sz="2400" dirty="0" smtClean="0"/>
                  <a:t>) </a:t>
                </a:r>
                <a:r>
                  <a:rPr lang="en-US" sz="2400" dirty="0"/>
                  <a:t>and </a:t>
                </a:r>
                <a:r>
                  <a:rPr lang="en-US" sz="2400" dirty="0" smtClean="0"/>
                  <a:t>(</a:t>
                </a:r>
                <a:r>
                  <a:rPr lang="id-ID" sz="2400" dirty="0" smtClean="0"/>
                  <a:t>9</a:t>
                </a:r>
                <a:r>
                  <a:rPr lang="en-US" sz="2400" dirty="0" smtClean="0"/>
                  <a:t>). </a:t>
                </a:r>
                <a:r>
                  <a:rPr lang="en-US" sz="2400" dirty="0"/>
                  <a:t>According to </a:t>
                </a:r>
                <a:r>
                  <a:rPr lang="id-ID" sz="2400" dirty="0" smtClean="0"/>
                  <a:t>Hardin (</a:t>
                </a:r>
                <a:r>
                  <a:rPr lang="id-ID" sz="2400" dirty="0"/>
                  <a:t>2000)</a:t>
                </a:r>
                <a:r>
                  <a:rPr lang="en-US" sz="2400" dirty="0"/>
                  <a:t>, the algorithm for S estimation is:</a:t>
                </a:r>
                <a:endParaRPr lang="id-ID" sz="2400" dirty="0"/>
              </a:p>
              <a:p>
                <a:pPr marL="342900" lvl="0" indent="-342900">
                  <a:buFont typeface="+mj-lt"/>
                  <a:buAutoNum type="arabicPeriod"/>
                </a:pPr>
                <a:r>
                  <a:rPr lang="id-ID" sz="2400" dirty="0"/>
                  <a:t>Determine the initial estimation of mean vector and covariance matrix, </a:t>
                </a:r>
                <a14:m>
                  <m:oMath xmlns:m="http://schemas.openxmlformats.org/officeDocument/2006/math">
                    <m:sSub>
                      <m:sSubPr>
                        <m:ctrlPr>
                          <a:rPr lang="id-ID" sz="2400" i="1">
                            <a:latin typeface="Cambria Math"/>
                          </a:rPr>
                        </m:ctrlPr>
                      </m:sSubPr>
                      <m:e>
                        <m:acc>
                          <m:accPr>
                            <m:chr m:val="̂"/>
                            <m:ctrlPr>
                              <a:rPr lang="id-ID" sz="2400" i="1">
                                <a:latin typeface="Cambria Math"/>
                              </a:rPr>
                            </m:ctrlPr>
                          </m:accPr>
                          <m:e>
                            <m:r>
                              <a:rPr lang="id-ID" sz="2400" b="1" i="1">
                                <a:latin typeface="Cambria Math"/>
                              </a:rPr>
                              <m:t>𝝁</m:t>
                            </m:r>
                          </m:e>
                        </m:acc>
                      </m:e>
                      <m:sub>
                        <m:r>
                          <a:rPr lang="id-ID" sz="2400" i="1">
                            <a:latin typeface="Cambria Math"/>
                          </a:rPr>
                          <m:t>0</m:t>
                        </m:r>
                      </m:sub>
                    </m:sSub>
                  </m:oMath>
                </a14:m>
                <a:r>
                  <a:rPr lang="id-ID" sz="2400" dirty="0"/>
                  <a:t> and </a:t>
                </a:r>
                <a14:m>
                  <m:oMath xmlns:m="http://schemas.openxmlformats.org/officeDocument/2006/math">
                    <m:sSub>
                      <m:sSubPr>
                        <m:ctrlPr>
                          <a:rPr lang="id-ID" sz="2400" i="1">
                            <a:latin typeface="Cambria Math"/>
                          </a:rPr>
                        </m:ctrlPr>
                      </m:sSubPr>
                      <m:e>
                        <m:acc>
                          <m:accPr>
                            <m:chr m:val="̂"/>
                            <m:ctrlPr>
                              <a:rPr lang="id-ID" sz="2400" i="1">
                                <a:latin typeface="Cambria Math"/>
                              </a:rPr>
                            </m:ctrlPr>
                          </m:accPr>
                          <m:e>
                            <m:r>
                              <a:rPr lang="id-ID" sz="2400" b="1" i="1">
                                <a:latin typeface="Cambria Math"/>
                              </a:rPr>
                              <m:t>𝚺</m:t>
                            </m:r>
                          </m:e>
                        </m:acc>
                      </m:e>
                      <m:sub>
                        <m:r>
                          <a:rPr lang="id-ID" sz="2400" i="1">
                            <a:latin typeface="Cambria Math"/>
                          </a:rPr>
                          <m:t>0</m:t>
                        </m:r>
                      </m:sub>
                    </m:sSub>
                  </m:oMath>
                </a14:m>
                <a:r>
                  <a:rPr lang="id-ID" sz="2400" dirty="0"/>
                  <a:t> </a:t>
                </a:r>
              </a:p>
              <a:p>
                <a:pPr marL="342900" lvl="0" indent="-342900">
                  <a:buFont typeface="+mj-lt"/>
                  <a:buAutoNum type="arabicPeriod"/>
                </a:pPr>
                <a:r>
                  <a:rPr lang="id-ID" sz="2400" dirty="0"/>
                  <a:t>Calculate </a:t>
                </a:r>
                <a14:m>
                  <m:oMath xmlns:m="http://schemas.openxmlformats.org/officeDocument/2006/math">
                    <m:sSub>
                      <m:sSubPr>
                        <m:ctrlPr>
                          <a:rPr lang="id-ID" sz="2400" i="1">
                            <a:latin typeface="Cambria Math"/>
                          </a:rPr>
                        </m:ctrlPr>
                      </m:sSubPr>
                      <m:e>
                        <m:r>
                          <a:rPr lang="id-ID" sz="2400" i="1">
                            <a:latin typeface="Cambria Math"/>
                          </a:rPr>
                          <m:t>𝑑</m:t>
                        </m:r>
                      </m:e>
                      <m:sub>
                        <m:r>
                          <a:rPr lang="id-ID" sz="2400" i="1">
                            <a:latin typeface="Cambria Math"/>
                          </a:rPr>
                          <m:t>𝑖</m:t>
                        </m:r>
                      </m:sub>
                    </m:sSub>
                    <m:r>
                      <a:rPr lang="id-ID" sz="2400" i="1">
                        <a:latin typeface="Cambria Math"/>
                      </a:rPr>
                      <m:t>=</m:t>
                    </m:r>
                    <m:sSup>
                      <m:sSupPr>
                        <m:ctrlPr>
                          <a:rPr lang="id-ID" sz="2400" i="1">
                            <a:latin typeface="Cambria Math"/>
                          </a:rPr>
                        </m:ctrlPr>
                      </m:sSupPr>
                      <m:e>
                        <m:d>
                          <m:dPr>
                            <m:ctrlPr>
                              <a:rPr lang="id-ID" sz="2400" i="1">
                                <a:latin typeface="Cambria Math"/>
                              </a:rPr>
                            </m:ctrlPr>
                          </m:dPr>
                          <m:e>
                            <m:sSub>
                              <m:sSubPr>
                                <m:ctrlPr>
                                  <a:rPr lang="id-ID" sz="2400" i="1">
                                    <a:latin typeface="Cambria Math"/>
                                  </a:rPr>
                                </m:ctrlPr>
                              </m:sSubPr>
                              <m:e>
                                <m:r>
                                  <a:rPr lang="id-ID" sz="2400" b="1" i="1">
                                    <a:latin typeface="Cambria Math"/>
                                  </a:rPr>
                                  <m:t>𝒓</m:t>
                                </m:r>
                              </m:e>
                              <m:sub>
                                <m:r>
                                  <a:rPr lang="id-ID" sz="2400" i="1">
                                    <a:latin typeface="Cambria Math"/>
                                  </a:rPr>
                                  <m:t>𝑖</m:t>
                                </m:r>
                              </m:sub>
                            </m:sSub>
                            <m:r>
                              <a:rPr lang="id-ID" sz="2400" i="1">
                                <a:latin typeface="Cambria Math"/>
                              </a:rPr>
                              <m:t>−</m:t>
                            </m:r>
                            <m:sSub>
                              <m:sSubPr>
                                <m:ctrlPr>
                                  <a:rPr lang="id-ID" sz="2400" i="1">
                                    <a:latin typeface="Cambria Math"/>
                                  </a:rPr>
                                </m:ctrlPr>
                              </m:sSubPr>
                              <m:e>
                                <m:acc>
                                  <m:accPr>
                                    <m:chr m:val="̂"/>
                                    <m:ctrlPr>
                                      <a:rPr lang="id-ID" sz="2400" b="1" i="1">
                                        <a:latin typeface="Cambria Math"/>
                                      </a:rPr>
                                    </m:ctrlPr>
                                  </m:accPr>
                                  <m:e>
                                    <m:r>
                                      <a:rPr lang="id-ID" sz="2400" b="1" i="1">
                                        <a:latin typeface="Cambria Math"/>
                                      </a:rPr>
                                      <m:t>𝝁</m:t>
                                    </m:r>
                                  </m:e>
                                </m:acc>
                              </m:e>
                              <m:sub>
                                <m:r>
                                  <a:rPr lang="id-ID" sz="2400" i="1">
                                    <a:latin typeface="Cambria Math"/>
                                  </a:rPr>
                                  <m:t>0</m:t>
                                </m:r>
                              </m:sub>
                            </m:sSub>
                          </m:e>
                        </m:d>
                      </m:e>
                      <m:sup>
                        <m:r>
                          <a:rPr lang="id-ID" sz="2400" i="1">
                            <a:latin typeface="Cambria Math"/>
                          </a:rPr>
                          <m:t>′</m:t>
                        </m:r>
                      </m:sup>
                    </m:sSup>
                    <m:sSubSup>
                      <m:sSubSupPr>
                        <m:ctrlPr>
                          <a:rPr lang="id-ID" sz="2400" i="1">
                            <a:latin typeface="Cambria Math"/>
                          </a:rPr>
                        </m:ctrlPr>
                      </m:sSubSupPr>
                      <m:e>
                        <m:acc>
                          <m:accPr>
                            <m:chr m:val="̂"/>
                            <m:ctrlPr>
                              <a:rPr lang="id-ID" sz="2400" i="1">
                                <a:latin typeface="Cambria Math"/>
                              </a:rPr>
                            </m:ctrlPr>
                          </m:accPr>
                          <m:e>
                            <m:r>
                              <a:rPr lang="id-ID" sz="2400" b="1" i="1">
                                <a:latin typeface="Cambria Math"/>
                              </a:rPr>
                              <m:t>𝚺</m:t>
                            </m:r>
                          </m:e>
                        </m:acc>
                      </m:e>
                      <m:sub>
                        <m:r>
                          <a:rPr lang="id-ID" sz="2400" i="1">
                            <a:latin typeface="Cambria Math"/>
                          </a:rPr>
                          <m:t>0</m:t>
                        </m:r>
                      </m:sub>
                      <m:sup>
                        <m:r>
                          <a:rPr lang="id-ID" sz="2400" i="1">
                            <a:latin typeface="Cambria Math"/>
                          </a:rPr>
                          <m:t>−1</m:t>
                        </m:r>
                      </m:sup>
                    </m:sSubSup>
                    <m:d>
                      <m:dPr>
                        <m:ctrlPr>
                          <a:rPr lang="id-ID" sz="2400" i="1">
                            <a:latin typeface="Cambria Math"/>
                          </a:rPr>
                        </m:ctrlPr>
                      </m:dPr>
                      <m:e>
                        <m:sSub>
                          <m:sSubPr>
                            <m:ctrlPr>
                              <a:rPr lang="id-ID" sz="2400" i="1">
                                <a:latin typeface="Cambria Math"/>
                              </a:rPr>
                            </m:ctrlPr>
                          </m:sSubPr>
                          <m:e>
                            <m:r>
                              <a:rPr lang="id-ID" sz="2400" b="1" i="1">
                                <a:latin typeface="Cambria Math"/>
                              </a:rPr>
                              <m:t>𝒓</m:t>
                            </m:r>
                          </m:e>
                          <m:sub>
                            <m:r>
                              <a:rPr lang="id-ID" sz="2400" i="1">
                                <a:latin typeface="Cambria Math"/>
                              </a:rPr>
                              <m:t>𝑖</m:t>
                            </m:r>
                          </m:sub>
                        </m:sSub>
                        <m:r>
                          <a:rPr lang="id-ID" sz="2400" i="1">
                            <a:latin typeface="Cambria Math"/>
                          </a:rPr>
                          <m:t>−</m:t>
                        </m:r>
                        <m:sSub>
                          <m:sSubPr>
                            <m:ctrlPr>
                              <a:rPr lang="id-ID" sz="2400" i="1">
                                <a:latin typeface="Cambria Math"/>
                              </a:rPr>
                            </m:ctrlPr>
                          </m:sSubPr>
                          <m:e>
                            <m:acc>
                              <m:accPr>
                                <m:chr m:val="̂"/>
                                <m:ctrlPr>
                                  <a:rPr lang="id-ID" sz="2400" i="1">
                                    <a:latin typeface="Cambria Math"/>
                                  </a:rPr>
                                </m:ctrlPr>
                              </m:accPr>
                              <m:e>
                                <m:r>
                                  <a:rPr lang="id-ID" sz="2400" b="1" i="1">
                                    <a:latin typeface="Cambria Math"/>
                                  </a:rPr>
                                  <m:t>𝝁</m:t>
                                </m:r>
                              </m:e>
                            </m:acc>
                          </m:e>
                          <m:sub>
                            <m:r>
                              <a:rPr lang="id-ID" sz="2400" i="1">
                                <a:latin typeface="Cambria Math"/>
                              </a:rPr>
                              <m:t>0</m:t>
                            </m:r>
                          </m:sub>
                        </m:sSub>
                      </m:e>
                    </m:d>
                  </m:oMath>
                </a14:m>
                <a:r>
                  <a:rPr lang="id-ID" sz="2400" dirty="0"/>
                  <a:t> </a:t>
                </a:r>
              </a:p>
              <a:p>
                <a:pPr marL="342900" lvl="0" indent="-342900">
                  <a:buFont typeface="+mj-lt"/>
                  <a:buAutoNum type="arabicPeriod"/>
                </a:pPr>
                <a:r>
                  <a:rPr lang="id-ID" sz="2400" dirty="0"/>
                  <a:t>Determine </a:t>
                </a:r>
                <a14:m>
                  <m:oMath xmlns:m="http://schemas.openxmlformats.org/officeDocument/2006/math">
                    <m:sSub>
                      <m:sSubPr>
                        <m:ctrlPr>
                          <a:rPr lang="id-ID" sz="2400" i="1">
                            <a:latin typeface="Cambria Math"/>
                          </a:rPr>
                        </m:ctrlPr>
                      </m:sSubPr>
                      <m:e>
                        <m:r>
                          <a:rPr lang="id-ID" sz="2400" i="1">
                            <a:latin typeface="Cambria Math"/>
                          </a:rPr>
                          <m:t>𝑘</m:t>
                        </m:r>
                      </m:e>
                      <m:sub>
                        <m:r>
                          <a:rPr lang="id-ID" sz="2400" i="1">
                            <a:latin typeface="Cambria Math"/>
                          </a:rPr>
                          <m:t>0</m:t>
                        </m:r>
                      </m:sub>
                    </m:sSub>
                  </m:oMath>
                </a14:m>
                <a:r>
                  <a:rPr lang="id-ID" sz="2400" dirty="0"/>
                  <a:t> such that </a:t>
                </a:r>
                <a14:m>
                  <m:oMath xmlns:m="http://schemas.openxmlformats.org/officeDocument/2006/math">
                    <m:f>
                      <m:fPr>
                        <m:ctrlPr>
                          <a:rPr lang="id-ID" sz="2400" i="1">
                            <a:latin typeface="Cambria Math"/>
                          </a:rPr>
                        </m:ctrlPr>
                      </m:fPr>
                      <m:num>
                        <m:nary>
                          <m:naryPr>
                            <m:chr m:val="∑"/>
                            <m:limLoc m:val="undOvr"/>
                            <m:subHide m:val="on"/>
                            <m:supHide m:val="on"/>
                            <m:ctrlPr>
                              <a:rPr lang="id-ID" sz="2400" i="1">
                                <a:latin typeface="Cambria Math"/>
                              </a:rPr>
                            </m:ctrlPr>
                          </m:naryPr>
                          <m:sub/>
                          <m:sup/>
                          <m:e>
                            <m:r>
                              <m:rPr>
                                <m:sty m:val="p"/>
                              </m:rPr>
                              <a:rPr lang="id-ID" sz="2400">
                                <a:latin typeface="Cambria Math"/>
                              </a:rPr>
                              <m:t>ρ</m:t>
                            </m:r>
                            <m:d>
                              <m:dPr>
                                <m:ctrlPr>
                                  <a:rPr lang="id-ID" sz="2400" i="1">
                                    <a:latin typeface="Cambria Math"/>
                                  </a:rPr>
                                </m:ctrlPr>
                              </m:dPr>
                              <m:e>
                                <m:sSub>
                                  <m:sSubPr>
                                    <m:ctrlPr>
                                      <a:rPr lang="id-ID" sz="2400" i="1">
                                        <a:latin typeface="Cambria Math"/>
                                      </a:rPr>
                                    </m:ctrlPr>
                                  </m:sSubPr>
                                  <m:e>
                                    <m:r>
                                      <a:rPr lang="id-ID" sz="2400" i="1">
                                        <a:latin typeface="Cambria Math"/>
                                      </a:rPr>
                                      <m:t>𝑑</m:t>
                                    </m:r>
                                  </m:e>
                                  <m:sub>
                                    <m:r>
                                      <a:rPr lang="id-ID" sz="2400" i="1">
                                        <a:latin typeface="Cambria Math"/>
                                      </a:rPr>
                                      <m:t>𝑖</m:t>
                                    </m:r>
                                  </m:sub>
                                </m:sSub>
                                <m:r>
                                  <a:rPr lang="id-ID" sz="2400" i="1">
                                    <a:latin typeface="Cambria Math"/>
                                  </a:rPr>
                                  <m:t>/</m:t>
                                </m:r>
                                <m:sSub>
                                  <m:sSubPr>
                                    <m:ctrlPr>
                                      <a:rPr lang="id-ID" sz="2400" i="1">
                                        <a:latin typeface="Cambria Math"/>
                                      </a:rPr>
                                    </m:ctrlPr>
                                  </m:sSubPr>
                                  <m:e>
                                    <m:r>
                                      <a:rPr lang="id-ID" sz="2400" i="1">
                                        <a:latin typeface="Cambria Math"/>
                                      </a:rPr>
                                      <m:t>𝑘</m:t>
                                    </m:r>
                                  </m:e>
                                  <m:sub>
                                    <m:r>
                                      <a:rPr lang="id-ID" sz="2400" i="1">
                                        <a:latin typeface="Cambria Math"/>
                                      </a:rPr>
                                      <m:t>0</m:t>
                                    </m:r>
                                  </m:sub>
                                </m:sSub>
                              </m:e>
                            </m:d>
                          </m:e>
                        </m:nary>
                      </m:num>
                      <m:den>
                        <m:r>
                          <a:rPr lang="id-ID" sz="2400" i="1">
                            <a:latin typeface="Cambria Math"/>
                          </a:rPr>
                          <m:t>𝑛</m:t>
                        </m:r>
                      </m:den>
                    </m:f>
                    <m:r>
                      <a:rPr lang="id-ID" sz="2400" i="1">
                        <a:latin typeface="Cambria Math"/>
                      </a:rPr>
                      <m:t>=</m:t>
                    </m:r>
                    <m:sSub>
                      <m:sSubPr>
                        <m:ctrlPr>
                          <a:rPr lang="id-ID" sz="2400" i="1">
                            <a:latin typeface="Cambria Math"/>
                          </a:rPr>
                        </m:ctrlPr>
                      </m:sSubPr>
                      <m:e>
                        <m:r>
                          <a:rPr lang="id-ID" sz="2400" i="1">
                            <a:latin typeface="Cambria Math"/>
                          </a:rPr>
                          <m:t>𝑏</m:t>
                        </m:r>
                      </m:e>
                      <m:sub>
                        <m:r>
                          <a:rPr lang="id-ID" sz="2400" i="1">
                            <a:latin typeface="Cambria Math"/>
                          </a:rPr>
                          <m:t>0</m:t>
                        </m:r>
                      </m:sub>
                    </m:sSub>
                  </m:oMath>
                </a14:m>
                <a:r>
                  <a:rPr lang="id-ID" sz="2400" dirty="0"/>
                  <a:t> </a:t>
                </a:r>
              </a:p>
              <a:p>
                <a:pPr marL="342900" lvl="0" indent="-342900">
                  <a:buFont typeface="+mj-lt"/>
                  <a:buAutoNum type="arabicPeriod"/>
                </a:pPr>
                <a:r>
                  <a:rPr lang="id-ID" sz="2400" dirty="0"/>
                  <a:t>Calculate </a:t>
                </a:r>
                <a14:m>
                  <m:oMath xmlns:m="http://schemas.openxmlformats.org/officeDocument/2006/math">
                    <m:acc>
                      <m:accPr>
                        <m:chr m:val="̃"/>
                        <m:ctrlPr>
                          <a:rPr lang="id-ID" sz="2400" i="1">
                            <a:latin typeface="Cambria Math"/>
                          </a:rPr>
                        </m:ctrlPr>
                      </m:accPr>
                      <m:e>
                        <m:sSub>
                          <m:sSubPr>
                            <m:ctrlPr>
                              <a:rPr lang="id-ID" sz="2400" i="1">
                                <a:latin typeface="Cambria Math"/>
                              </a:rPr>
                            </m:ctrlPr>
                          </m:sSubPr>
                          <m:e>
                            <m:r>
                              <a:rPr lang="id-ID" sz="2400" i="1">
                                <a:latin typeface="Cambria Math"/>
                              </a:rPr>
                              <m:t>𝑑</m:t>
                            </m:r>
                          </m:e>
                          <m:sub>
                            <m:r>
                              <a:rPr lang="id-ID" sz="2400" i="1">
                                <a:latin typeface="Cambria Math"/>
                              </a:rPr>
                              <m:t>𝑖</m:t>
                            </m:r>
                          </m:sub>
                        </m:sSub>
                      </m:e>
                    </m:acc>
                    <m:r>
                      <a:rPr lang="id-ID" sz="2400" i="1">
                        <a:latin typeface="Cambria Math"/>
                      </a:rPr>
                      <m:t>=</m:t>
                    </m:r>
                    <m:f>
                      <m:fPr>
                        <m:ctrlPr>
                          <a:rPr lang="id-ID" sz="2400" i="1">
                            <a:latin typeface="Cambria Math"/>
                          </a:rPr>
                        </m:ctrlPr>
                      </m:fPr>
                      <m:num>
                        <m:sSub>
                          <m:sSubPr>
                            <m:ctrlPr>
                              <a:rPr lang="id-ID" sz="2400" i="1">
                                <a:latin typeface="Cambria Math"/>
                              </a:rPr>
                            </m:ctrlPr>
                          </m:sSubPr>
                          <m:e>
                            <m:r>
                              <a:rPr lang="id-ID" sz="2400" i="1">
                                <a:latin typeface="Cambria Math"/>
                              </a:rPr>
                              <m:t>𝑑</m:t>
                            </m:r>
                          </m:e>
                          <m:sub>
                            <m:r>
                              <a:rPr lang="id-ID" sz="2400" i="1">
                                <a:latin typeface="Cambria Math"/>
                              </a:rPr>
                              <m:t>𝑖</m:t>
                            </m:r>
                          </m:sub>
                        </m:sSub>
                      </m:num>
                      <m:den>
                        <m:sSub>
                          <m:sSubPr>
                            <m:ctrlPr>
                              <a:rPr lang="id-ID" sz="2400" i="1">
                                <a:latin typeface="Cambria Math"/>
                              </a:rPr>
                            </m:ctrlPr>
                          </m:sSubPr>
                          <m:e>
                            <m:r>
                              <a:rPr lang="id-ID" sz="2400" i="1">
                                <a:latin typeface="Cambria Math"/>
                              </a:rPr>
                              <m:t>𝑘</m:t>
                            </m:r>
                          </m:e>
                          <m:sub>
                            <m:r>
                              <a:rPr lang="id-ID" sz="2400" i="1">
                                <a:latin typeface="Cambria Math"/>
                              </a:rPr>
                              <m:t>0</m:t>
                            </m:r>
                          </m:sub>
                        </m:sSub>
                      </m:den>
                    </m:f>
                  </m:oMath>
                </a14:m>
                <a:r>
                  <a:rPr lang="id-ID" sz="2400" dirty="0"/>
                  <a:t> </a:t>
                </a:r>
              </a:p>
              <a:p>
                <a:pPr marL="342900" lvl="0" indent="-342900">
                  <a:buFont typeface="+mj-lt"/>
                  <a:buAutoNum type="arabicPeriod"/>
                </a:pPr>
                <a:r>
                  <a:rPr lang="id-ID" sz="2400" dirty="0"/>
                  <a:t>Determine  </a:t>
                </a:r>
                <a14:m>
                  <m:oMath xmlns:m="http://schemas.openxmlformats.org/officeDocument/2006/math">
                    <m:acc>
                      <m:accPr>
                        <m:chr m:val="̂"/>
                        <m:ctrlPr>
                          <a:rPr lang="id-ID" sz="2400" i="1">
                            <a:latin typeface="Cambria Math"/>
                          </a:rPr>
                        </m:ctrlPr>
                      </m:accPr>
                      <m:e>
                        <m:r>
                          <a:rPr lang="id-ID" sz="2400" b="1" i="1">
                            <a:latin typeface="Cambria Math"/>
                          </a:rPr>
                          <m:t>𝝁</m:t>
                        </m:r>
                      </m:e>
                    </m:acc>
                    <m:r>
                      <a:rPr lang="id-ID" sz="2400" i="1">
                        <a:latin typeface="Cambria Math"/>
                      </a:rPr>
                      <m:t>=</m:t>
                    </m:r>
                    <m:f>
                      <m:fPr>
                        <m:ctrlPr>
                          <a:rPr lang="id-ID" sz="2400" i="1">
                            <a:latin typeface="Cambria Math"/>
                          </a:rPr>
                        </m:ctrlPr>
                      </m:fPr>
                      <m:num>
                        <m:nary>
                          <m:naryPr>
                            <m:chr m:val="∑"/>
                            <m:limLoc m:val="undOvr"/>
                            <m:subHide m:val="on"/>
                            <m:supHide m:val="on"/>
                            <m:ctrlPr>
                              <a:rPr lang="id-ID" sz="2400" i="1">
                                <a:latin typeface="Cambria Math"/>
                              </a:rPr>
                            </m:ctrlPr>
                          </m:naryPr>
                          <m:sub/>
                          <m:sup/>
                          <m:e>
                            <m:r>
                              <a:rPr lang="id-ID" sz="2400" i="1">
                                <a:latin typeface="Cambria Math"/>
                              </a:rPr>
                              <m:t>𝜓</m:t>
                            </m:r>
                            <m:d>
                              <m:dPr>
                                <m:ctrlPr>
                                  <a:rPr lang="id-ID" sz="2400" i="1">
                                    <a:latin typeface="Cambria Math"/>
                                  </a:rPr>
                                </m:ctrlPr>
                              </m:dPr>
                              <m:e>
                                <m:acc>
                                  <m:accPr>
                                    <m:chr m:val="̃"/>
                                    <m:ctrlPr>
                                      <a:rPr lang="id-ID" sz="2400" i="1">
                                        <a:latin typeface="Cambria Math"/>
                                      </a:rPr>
                                    </m:ctrlPr>
                                  </m:accPr>
                                  <m:e>
                                    <m:sSub>
                                      <m:sSubPr>
                                        <m:ctrlPr>
                                          <a:rPr lang="id-ID" sz="2400" i="1">
                                            <a:latin typeface="Cambria Math"/>
                                          </a:rPr>
                                        </m:ctrlPr>
                                      </m:sSubPr>
                                      <m:e>
                                        <m:r>
                                          <a:rPr lang="id-ID" sz="2400" i="1">
                                            <a:latin typeface="Cambria Math"/>
                                          </a:rPr>
                                          <m:t>𝑑</m:t>
                                        </m:r>
                                      </m:e>
                                      <m:sub>
                                        <m:r>
                                          <a:rPr lang="id-ID" sz="2400" i="1">
                                            <a:latin typeface="Cambria Math"/>
                                          </a:rPr>
                                          <m:t>𝑖</m:t>
                                        </m:r>
                                      </m:sub>
                                    </m:sSub>
                                  </m:e>
                                </m:acc>
                              </m:e>
                            </m:d>
                            <m:sSub>
                              <m:sSubPr>
                                <m:ctrlPr>
                                  <a:rPr lang="id-ID" sz="2400" i="1">
                                    <a:latin typeface="Cambria Math"/>
                                  </a:rPr>
                                </m:ctrlPr>
                              </m:sSubPr>
                              <m:e>
                                <m:r>
                                  <a:rPr lang="id-ID" sz="2400" i="1">
                                    <a:latin typeface="Cambria Math"/>
                                  </a:rPr>
                                  <m:t>𝑟</m:t>
                                </m:r>
                              </m:e>
                              <m:sub>
                                <m:r>
                                  <a:rPr lang="id-ID" sz="2400" i="1">
                                    <a:latin typeface="Cambria Math"/>
                                  </a:rPr>
                                  <m:t>𝑖</m:t>
                                </m:r>
                              </m:sub>
                            </m:sSub>
                          </m:e>
                        </m:nary>
                      </m:num>
                      <m:den>
                        <m:nary>
                          <m:naryPr>
                            <m:chr m:val="∑"/>
                            <m:limLoc m:val="undOvr"/>
                            <m:subHide m:val="on"/>
                            <m:supHide m:val="on"/>
                            <m:ctrlPr>
                              <a:rPr lang="id-ID" sz="2400" i="1">
                                <a:latin typeface="Cambria Math"/>
                              </a:rPr>
                            </m:ctrlPr>
                          </m:naryPr>
                          <m:sub/>
                          <m:sup/>
                          <m:e>
                            <m:r>
                              <a:rPr lang="id-ID" sz="2400" i="1">
                                <a:latin typeface="Cambria Math"/>
                              </a:rPr>
                              <m:t>𝜓</m:t>
                            </m:r>
                            <m:d>
                              <m:dPr>
                                <m:ctrlPr>
                                  <a:rPr lang="id-ID" sz="2400" i="1">
                                    <a:latin typeface="Cambria Math"/>
                                  </a:rPr>
                                </m:ctrlPr>
                              </m:dPr>
                              <m:e>
                                <m:acc>
                                  <m:accPr>
                                    <m:chr m:val="̃"/>
                                    <m:ctrlPr>
                                      <a:rPr lang="id-ID" sz="2400" i="1">
                                        <a:latin typeface="Cambria Math"/>
                                      </a:rPr>
                                    </m:ctrlPr>
                                  </m:accPr>
                                  <m:e>
                                    <m:sSub>
                                      <m:sSubPr>
                                        <m:ctrlPr>
                                          <a:rPr lang="id-ID" sz="2400" i="1">
                                            <a:latin typeface="Cambria Math"/>
                                          </a:rPr>
                                        </m:ctrlPr>
                                      </m:sSubPr>
                                      <m:e>
                                        <m:r>
                                          <a:rPr lang="id-ID" sz="2400" i="1">
                                            <a:latin typeface="Cambria Math"/>
                                          </a:rPr>
                                          <m:t>𝑑</m:t>
                                        </m:r>
                                      </m:e>
                                      <m:sub>
                                        <m:r>
                                          <a:rPr lang="id-ID" sz="2400" i="1">
                                            <a:latin typeface="Cambria Math"/>
                                          </a:rPr>
                                          <m:t>𝑖</m:t>
                                        </m:r>
                                      </m:sub>
                                    </m:sSub>
                                  </m:e>
                                </m:acc>
                              </m:e>
                            </m:d>
                          </m:e>
                        </m:nary>
                      </m:den>
                    </m:f>
                  </m:oMath>
                </a14:m>
                <a:r>
                  <a:rPr lang="id-ID" sz="2400" dirty="0"/>
                  <a:t>  and   </a:t>
                </a:r>
                <a14:m>
                  <m:oMath xmlns:m="http://schemas.openxmlformats.org/officeDocument/2006/math">
                    <m:acc>
                      <m:accPr>
                        <m:chr m:val="̂"/>
                        <m:ctrlPr>
                          <a:rPr lang="id-ID" sz="2400" i="1">
                            <a:latin typeface="Cambria Math"/>
                          </a:rPr>
                        </m:ctrlPr>
                      </m:accPr>
                      <m:e>
                        <m:r>
                          <a:rPr lang="id-ID" sz="2400" b="1" i="1">
                            <a:latin typeface="Cambria Math"/>
                          </a:rPr>
                          <m:t>𝚺</m:t>
                        </m:r>
                      </m:e>
                    </m:acc>
                    <m:r>
                      <a:rPr lang="id-ID" sz="2400" i="1">
                        <a:latin typeface="Cambria Math"/>
                      </a:rPr>
                      <m:t>=</m:t>
                    </m:r>
                    <m:f>
                      <m:fPr>
                        <m:ctrlPr>
                          <a:rPr lang="id-ID" sz="2400" i="1">
                            <a:latin typeface="Cambria Math"/>
                          </a:rPr>
                        </m:ctrlPr>
                      </m:fPr>
                      <m:num>
                        <m:r>
                          <a:rPr lang="id-ID" sz="2400" i="1">
                            <a:latin typeface="Cambria Math"/>
                          </a:rPr>
                          <m:t>𝑝</m:t>
                        </m:r>
                        <m:nary>
                          <m:naryPr>
                            <m:chr m:val="∑"/>
                            <m:limLoc m:val="undOvr"/>
                            <m:subHide m:val="on"/>
                            <m:supHide m:val="on"/>
                            <m:ctrlPr>
                              <a:rPr lang="id-ID" sz="2400" i="1">
                                <a:latin typeface="Cambria Math"/>
                              </a:rPr>
                            </m:ctrlPr>
                          </m:naryPr>
                          <m:sub/>
                          <m:sup/>
                          <m:e>
                            <m:r>
                              <a:rPr lang="id-ID" sz="2400" i="1">
                                <a:latin typeface="Cambria Math"/>
                              </a:rPr>
                              <m:t>𝜓</m:t>
                            </m:r>
                            <m:d>
                              <m:dPr>
                                <m:ctrlPr>
                                  <a:rPr lang="id-ID" sz="2400" i="1">
                                    <a:latin typeface="Cambria Math"/>
                                  </a:rPr>
                                </m:ctrlPr>
                              </m:dPr>
                              <m:e>
                                <m:acc>
                                  <m:accPr>
                                    <m:chr m:val="̃"/>
                                    <m:ctrlPr>
                                      <a:rPr lang="id-ID" sz="2400" i="1">
                                        <a:latin typeface="Cambria Math"/>
                                      </a:rPr>
                                    </m:ctrlPr>
                                  </m:accPr>
                                  <m:e>
                                    <m:sSub>
                                      <m:sSubPr>
                                        <m:ctrlPr>
                                          <a:rPr lang="id-ID" sz="2400" i="1">
                                            <a:latin typeface="Cambria Math"/>
                                          </a:rPr>
                                        </m:ctrlPr>
                                      </m:sSubPr>
                                      <m:e>
                                        <m:r>
                                          <a:rPr lang="id-ID" sz="2400" i="1">
                                            <a:latin typeface="Cambria Math"/>
                                          </a:rPr>
                                          <m:t>𝑑</m:t>
                                        </m:r>
                                      </m:e>
                                      <m:sub>
                                        <m:r>
                                          <a:rPr lang="id-ID" sz="2400" i="1">
                                            <a:latin typeface="Cambria Math"/>
                                          </a:rPr>
                                          <m:t>𝑖</m:t>
                                        </m:r>
                                      </m:sub>
                                    </m:sSub>
                                  </m:e>
                                </m:acc>
                              </m:e>
                            </m:d>
                            <m:d>
                              <m:dPr>
                                <m:ctrlPr>
                                  <a:rPr lang="id-ID" sz="2400" i="1">
                                    <a:latin typeface="Cambria Math"/>
                                  </a:rPr>
                                </m:ctrlPr>
                              </m:dPr>
                              <m:e>
                                <m:sSub>
                                  <m:sSubPr>
                                    <m:ctrlPr>
                                      <a:rPr lang="id-ID" sz="2400" i="1">
                                        <a:latin typeface="Cambria Math"/>
                                      </a:rPr>
                                    </m:ctrlPr>
                                  </m:sSubPr>
                                  <m:e>
                                    <m:r>
                                      <a:rPr lang="id-ID" sz="2400" b="1" i="1">
                                        <a:latin typeface="Cambria Math"/>
                                      </a:rPr>
                                      <m:t>𝒓</m:t>
                                    </m:r>
                                  </m:e>
                                  <m:sub>
                                    <m:r>
                                      <a:rPr lang="id-ID" sz="2400" i="1">
                                        <a:latin typeface="Cambria Math"/>
                                      </a:rPr>
                                      <m:t>𝑖</m:t>
                                    </m:r>
                                  </m:sub>
                                </m:sSub>
                                <m:r>
                                  <a:rPr lang="id-ID" sz="2400" i="1">
                                    <a:latin typeface="Cambria Math"/>
                                  </a:rPr>
                                  <m:t>−</m:t>
                                </m:r>
                                <m:r>
                                  <a:rPr lang="id-ID" sz="2400" b="1" i="1">
                                    <a:latin typeface="Cambria Math"/>
                                  </a:rPr>
                                  <m:t>𝝁</m:t>
                                </m:r>
                              </m:e>
                            </m:d>
                            <m:sSup>
                              <m:sSupPr>
                                <m:ctrlPr>
                                  <a:rPr lang="id-ID" sz="2400" i="1">
                                    <a:latin typeface="Cambria Math"/>
                                  </a:rPr>
                                </m:ctrlPr>
                              </m:sSupPr>
                              <m:e>
                                <m:d>
                                  <m:dPr>
                                    <m:ctrlPr>
                                      <a:rPr lang="id-ID" sz="2400" i="1">
                                        <a:latin typeface="Cambria Math"/>
                                      </a:rPr>
                                    </m:ctrlPr>
                                  </m:dPr>
                                  <m:e>
                                    <m:sSub>
                                      <m:sSubPr>
                                        <m:ctrlPr>
                                          <a:rPr lang="id-ID" sz="2400" i="1">
                                            <a:latin typeface="Cambria Math"/>
                                          </a:rPr>
                                        </m:ctrlPr>
                                      </m:sSubPr>
                                      <m:e>
                                        <m:r>
                                          <a:rPr lang="id-ID" sz="2400" b="1" i="1">
                                            <a:latin typeface="Cambria Math"/>
                                          </a:rPr>
                                          <m:t>𝒓</m:t>
                                        </m:r>
                                      </m:e>
                                      <m:sub>
                                        <m:r>
                                          <a:rPr lang="id-ID" sz="2400" i="1">
                                            <a:latin typeface="Cambria Math"/>
                                          </a:rPr>
                                          <m:t>𝑖</m:t>
                                        </m:r>
                                      </m:sub>
                                    </m:sSub>
                                    <m:r>
                                      <a:rPr lang="id-ID" sz="2400" i="1">
                                        <a:latin typeface="Cambria Math"/>
                                      </a:rPr>
                                      <m:t>−</m:t>
                                    </m:r>
                                    <m:r>
                                      <a:rPr lang="id-ID" sz="2400" b="1" i="1">
                                        <a:latin typeface="Cambria Math"/>
                                      </a:rPr>
                                      <m:t>𝝁</m:t>
                                    </m:r>
                                  </m:e>
                                </m:d>
                              </m:e>
                              <m:sup>
                                <m:r>
                                  <a:rPr lang="id-ID" sz="2400" i="1">
                                    <a:latin typeface="Cambria Math"/>
                                  </a:rPr>
                                  <m:t>′</m:t>
                                </m:r>
                              </m:sup>
                            </m:sSup>
                          </m:e>
                        </m:nary>
                      </m:num>
                      <m:den>
                        <m:nary>
                          <m:naryPr>
                            <m:chr m:val="∑"/>
                            <m:limLoc m:val="undOvr"/>
                            <m:subHide m:val="on"/>
                            <m:supHide m:val="on"/>
                            <m:ctrlPr>
                              <a:rPr lang="id-ID" sz="2400" i="1">
                                <a:latin typeface="Cambria Math"/>
                              </a:rPr>
                            </m:ctrlPr>
                          </m:naryPr>
                          <m:sub/>
                          <m:sup/>
                          <m:e>
                            <m:r>
                              <a:rPr lang="id-ID" sz="2400" i="1">
                                <a:latin typeface="Cambria Math"/>
                              </a:rPr>
                              <m:t>𝜓</m:t>
                            </m:r>
                            <m:d>
                              <m:dPr>
                                <m:ctrlPr>
                                  <a:rPr lang="id-ID" sz="2400" i="1">
                                    <a:latin typeface="Cambria Math"/>
                                  </a:rPr>
                                </m:ctrlPr>
                              </m:dPr>
                              <m:e>
                                <m:acc>
                                  <m:accPr>
                                    <m:chr m:val="̃"/>
                                    <m:ctrlPr>
                                      <a:rPr lang="id-ID" sz="2400" i="1">
                                        <a:latin typeface="Cambria Math"/>
                                      </a:rPr>
                                    </m:ctrlPr>
                                  </m:accPr>
                                  <m:e>
                                    <m:sSub>
                                      <m:sSubPr>
                                        <m:ctrlPr>
                                          <a:rPr lang="id-ID" sz="2400" i="1">
                                            <a:latin typeface="Cambria Math"/>
                                          </a:rPr>
                                        </m:ctrlPr>
                                      </m:sSubPr>
                                      <m:e>
                                        <m:r>
                                          <a:rPr lang="id-ID" sz="2400" i="1">
                                            <a:latin typeface="Cambria Math"/>
                                          </a:rPr>
                                          <m:t>𝑑</m:t>
                                        </m:r>
                                      </m:e>
                                      <m:sub>
                                        <m:r>
                                          <a:rPr lang="id-ID" sz="2400" i="1">
                                            <a:latin typeface="Cambria Math"/>
                                          </a:rPr>
                                          <m:t>𝑖</m:t>
                                        </m:r>
                                      </m:sub>
                                    </m:sSub>
                                  </m:e>
                                </m:acc>
                              </m:e>
                            </m:d>
                          </m:e>
                        </m:nary>
                      </m:den>
                    </m:f>
                  </m:oMath>
                </a14:m>
                <a:r>
                  <a:rPr lang="id-ID" sz="2400" dirty="0"/>
                  <a:t> </a:t>
                </a:r>
              </a:p>
              <a:p>
                <a:pPr marL="342900" lvl="0" indent="-342900">
                  <a:buFont typeface="+mj-lt"/>
                  <a:buAutoNum type="arabicPeriod"/>
                </a:pPr>
                <a:r>
                  <a:rPr lang="id-ID" sz="2400" dirty="0"/>
                  <a:t>Repeat steps 2-3 until </a:t>
                </a:r>
                <a14:m>
                  <m:oMath xmlns:m="http://schemas.openxmlformats.org/officeDocument/2006/math">
                    <m:acc>
                      <m:accPr>
                        <m:chr m:val="̂"/>
                        <m:ctrlPr>
                          <a:rPr lang="id-ID" sz="2400" i="1">
                            <a:latin typeface="Cambria Math"/>
                          </a:rPr>
                        </m:ctrlPr>
                      </m:accPr>
                      <m:e>
                        <m:r>
                          <a:rPr lang="id-ID" sz="2400" b="1" i="1">
                            <a:latin typeface="Cambria Math"/>
                          </a:rPr>
                          <m:t>𝝁</m:t>
                        </m:r>
                      </m:e>
                    </m:acc>
                  </m:oMath>
                </a14:m>
                <a:r>
                  <a:rPr lang="id-ID" sz="2400" dirty="0"/>
                  <a:t> and </a:t>
                </a:r>
                <a14:m>
                  <m:oMath xmlns:m="http://schemas.openxmlformats.org/officeDocument/2006/math">
                    <m:acc>
                      <m:accPr>
                        <m:chr m:val="̂"/>
                        <m:ctrlPr>
                          <a:rPr lang="id-ID" sz="2400" i="1">
                            <a:latin typeface="Cambria Math"/>
                          </a:rPr>
                        </m:ctrlPr>
                      </m:accPr>
                      <m:e>
                        <m:r>
                          <a:rPr lang="id-ID" sz="2400" b="1" i="1">
                            <a:latin typeface="Cambria Math"/>
                          </a:rPr>
                          <m:t>𝚺</m:t>
                        </m:r>
                      </m:e>
                    </m:acc>
                  </m:oMath>
                </a14:m>
                <a:r>
                  <a:rPr lang="id-ID" sz="2400" dirty="0"/>
                  <a:t> convergen </a:t>
                </a:r>
              </a:p>
            </p:txBody>
          </p:sp>
        </mc:Choice>
        <mc:Fallback xmlns="">
          <p:sp>
            <p:nvSpPr>
              <p:cNvPr id="8" name="Subtitle 2"/>
              <p:cNvSpPr txBox="1">
                <a:spLocks noRot="1" noChangeAspect="1" noMove="1" noResize="1" noEditPoints="1" noAdjustHandles="1" noChangeArrowheads="1" noChangeShapeType="1" noTextEdit="1"/>
              </p:cNvSpPr>
              <p:nvPr/>
            </p:nvSpPr>
            <p:spPr>
              <a:xfrm>
                <a:off x="1522452" y="908720"/>
                <a:ext cx="10225136" cy="4907744"/>
              </a:xfrm>
              <a:prstGeom prst="rect">
                <a:avLst/>
              </a:prstGeom>
              <a:blipFill rotWithShape="1">
                <a:blip r:embed="rId2"/>
                <a:stretch>
                  <a:fillRect l="-1133" t="-994"/>
                </a:stretch>
              </a:blipFill>
            </p:spPr>
            <p:txBody>
              <a:bodyPr/>
              <a:lstStyle/>
              <a:p>
                <a:r>
                  <a:rPr lang="id-ID">
                    <a:noFill/>
                  </a:rPr>
                  <a:t> </a:t>
                </a:r>
              </a:p>
            </p:txBody>
          </p:sp>
        </mc:Fallback>
      </mc:AlternateContent>
    </p:spTree>
    <p:extLst>
      <p:ext uri="{BB962C8B-B14F-4D97-AF65-F5344CB8AC3E}">
        <p14:creationId xmlns:p14="http://schemas.microsoft.com/office/powerpoint/2010/main" val="247426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FF0000"/>
                </a:solidFill>
                <a:effectLst/>
              </a:rPr>
              <a:t>3. Result and Discussions </a:t>
            </a:r>
          </a:p>
        </p:txBody>
      </p:sp>
      <p:sp>
        <p:nvSpPr>
          <p:cNvPr id="8" name="Subtitle 2"/>
          <p:cNvSpPr txBox="1">
            <a:spLocks/>
          </p:cNvSpPr>
          <p:nvPr/>
        </p:nvSpPr>
        <p:spPr>
          <a:xfrm>
            <a:off x="1629916" y="1124382"/>
            <a:ext cx="9957652" cy="2183972"/>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d-ID" sz="1940" dirty="0"/>
              <a:t>In this study, </a:t>
            </a:r>
            <a:r>
              <a:rPr lang="en-MY" sz="1940" dirty="0"/>
              <a:t>we used the daily </a:t>
            </a:r>
            <a:r>
              <a:rPr lang="id-ID" sz="1940" dirty="0"/>
              <a:t>stock prices </a:t>
            </a:r>
            <a:r>
              <a:rPr lang="en-MY" sz="1940" dirty="0"/>
              <a:t>of all stocks which are included in the LQ-45 index, listed on the Indonesia Stock Exchange</a:t>
            </a:r>
            <a:r>
              <a:rPr lang="id-ID" sz="1940" dirty="0"/>
              <a:t>, see </a:t>
            </a:r>
            <a:r>
              <a:rPr lang="id-ID" sz="1940" u="sng" dirty="0"/>
              <a:t>https://finance. yahoo.com</a:t>
            </a:r>
            <a:r>
              <a:rPr lang="id-ID" sz="1940" dirty="0"/>
              <a:t>. The cluster analysis used is PAM time series clustering using Autocorrelation Function (ACF) dissimilarity. By using </a:t>
            </a:r>
            <a:r>
              <a:rPr lang="id-ID" sz="1940" b="1" dirty="0"/>
              <a:t>TSclust</a:t>
            </a:r>
            <a:r>
              <a:rPr lang="id-ID" sz="1940" dirty="0"/>
              <a:t> function</a:t>
            </a:r>
            <a:r>
              <a:rPr lang="id-ID" sz="1940" b="1" dirty="0"/>
              <a:t> </a:t>
            </a:r>
            <a:r>
              <a:rPr lang="id-ID" sz="1940" dirty="0"/>
              <a:t>in R package, we found that using clustering PAM time series clustering base on ACF dissimilarty, LQ-45 stocks indexed can be grouped into 6  clusters. In </a:t>
            </a:r>
            <a:r>
              <a:rPr lang="id-ID" sz="1940" b="1" dirty="0"/>
              <a:t>Table 1</a:t>
            </a:r>
            <a:r>
              <a:rPr lang="id-ID" sz="1940" dirty="0"/>
              <a:t>  the members of each cluster are presented.</a:t>
            </a:r>
          </a:p>
        </p:txBody>
      </p:sp>
      <p:sp>
        <p:nvSpPr>
          <p:cNvPr id="2" name="Rectangle 1"/>
          <p:cNvSpPr/>
          <p:nvPr/>
        </p:nvSpPr>
        <p:spPr>
          <a:xfrm>
            <a:off x="1629916" y="692696"/>
            <a:ext cx="3391185" cy="461665"/>
          </a:xfrm>
          <a:prstGeom prst="rect">
            <a:avLst/>
          </a:prstGeom>
        </p:spPr>
        <p:txBody>
          <a:bodyPr wrap="none">
            <a:spAutoFit/>
          </a:bodyPr>
          <a:lstStyle/>
          <a:p>
            <a:r>
              <a:rPr lang="id-ID" sz="2400" b="1" dirty="0">
                <a:solidFill>
                  <a:srgbClr val="0070C0"/>
                </a:solidFill>
              </a:rPr>
              <a:t>3.1 Stocks Clustering </a:t>
            </a:r>
            <a:r>
              <a:rPr lang="en-MY" sz="2400" b="1" dirty="0">
                <a:solidFill>
                  <a:srgbClr val="0070C0"/>
                </a:solidFill>
              </a:rPr>
              <a:t> </a:t>
            </a:r>
            <a:endParaRPr lang="id-ID" sz="2400" b="1" dirty="0">
              <a:solidFill>
                <a:srgbClr val="0070C0"/>
              </a:solidFill>
            </a:endParaRPr>
          </a:p>
        </p:txBody>
      </p:sp>
      <p:sp>
        <p:nvSpPr>
          <p:cNvPr id="7" name="Rectangle 6"/>
          <p:cNvSpPr/>
          <p:nvPr/>
        </p:nvSpPr>
        <p:spPr>
          <a:xfrm>
            <a:off x="4800973" y="3139077"/>
            <a:ext cx="3312368" cy="353943"/>
          </a:xfrm>
          <a:prstGeom prst="rect">
            <a:avLst/>
          </a:prstGeom>
        </p:spPr>
        <p:txBody>
          <a:bodyPr wrap="square">
            <a:spAutoFit/>
          </a:bodyPr>
          <a:lstStyle/>
          <a:p>
            <a:r>
              <a:rPr lang="id-ID" sz="1700" b="1" dirty="0">
                <a:solidFill>
                  <a:srgbClr val="0070C0"/>
                </a:solidFill>
              </a:rPr>
              <a:t>Table </a:t>
            </a:r>
            <a:r>
              <a:rPr lang="id-ID" sz="1700" b="1" dirty="0" smtClean="0">
                <a:solidFill>
                  <a:srgbClr val="0070C0"/>
                </a:solidFill>
              </a:rPr>
              <a:t>1. </a:t>
            </a:r>
            <a:r>
              <a:rPr lang="id-ID" sz="1700" b="1" dirty="0" smtClean="0">
                <a:solidFill>
                  <a:srgbClr val="FF0000"/>
                </a:solidFill>
              </a:rPr>
              <a:t>The Cluster of Stocks </a:t>
            </a:r>
            <a:endParaRPr lang="id-ID" sz="1700" b="1" dirty="0">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306822727"/>
              </p:ext>
            </p:extLst>
          </p:nvPr>
        </p:nvGraphicFramePr>
        <p:xfrm>
          <a:off x="1736117" y="3580713"/>
          <a:ext cx="9614879" cy="2263140"/>
        </p:xfrm>
        <a:graphic>
          <a:graphicData uri="http://schemas.openxmlformats.org/drawingml/2006/table">
            <a:tbl>
              <a:tblPr firstRow="1" firstCol="1" bandRow="1">
                <a:tableStyleId>{5C22544A-7EE6-4342-B048-85BDC9FD1C3A}</a:tableStyleId>
              </a:tblPr>
              <a:tblGrid>
                <a:gridCol w="829903"/>
                <a:gridCol w="1008112"/>
                <a:gridCol w="1008112"/>
                <a:gridCol w="720080"/>
                <a:gridCol w="1008112"/>
                <a:gridCol w="864096"/>
                <a:gridCol w="792088"/>
                <a:gridCol w="792088"/>
                <a:gridCol w="864096"/>
                <a:gridCol w="1008112"/>
                <a:gridCol w="720080"/>
              </a:tblGrid>
              <a:tr h="0">
                <a:tc>
                  <a:txBody>
                    <a:bodyPr/>
                    <a:lstStyle/>
                    <a:p>
                      <a:pPr algn="just">
                        <a:spcAft>
                          <a:spcPts val="0"/>
                        </a:spcAft>
                      </a:pPr>
                      <a:r>
                        <a:rPr lang="id-ID" sz="1650" dirty="0">
                          <a:effectLst/>
                        </a:rPr>
                        <a:t>Cluster </a:t>
                      </a:r>
                      <a:endParaRPr lang="id-ID" sz="1650" dirty="0">
                        <a:effectLst/>
                        <a:latin typeface="Calibri"/>
                        <a:ea typeface="Times New Roman"/>
                        <a:cs typeface="Arial"/>
                      </a:endParaRPr>
                    </a:p>
                  </a:txBody>
                  <a:tcPr marL="68580" marR="68580" marT="0" marB="0"/>
                </a:tc>
                <a:tc gridSpan="10">
                  <a:txBody>
                    <a:bodyPr/>
                    <a:lstStyle/>
                    <a:p>
                      <a:pPr algn="ctr">
                        <a:spcAft>
                          <a:spcPts val="0"/>
                        </a:spcAft>
                      </a:pPr>
                      <a:r>
                        <a:rPr lang="id-ID" sz="1400" dirty="0">
                          <a:effectLst/>
                        </a:rPr>
                        <a:t>Stocks</a:t>
                      </a:r>
                      <a:endParaRPr lang="id-ID" sz="1400" dirty="0">
                        <a:effectLst/>
                        <a:latin typeface="Calibri"/>
                        <a:ea typeface="Times New Roman"/>
                        <a:cs typeface="Arial"/>
                      </a:endParaRPr>
                    </a:p>
                  </a:txBody>
                  <a:tcPr marL="68580" marR="68580" marT="0" marB="0"/>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0">
                <a:tc>
                  <a:txBody>
                    <a:bodyPr/>
                    <a:lstStyle/>
                    <a:p>
                      <a:pPr algn="ctr">
                        <a:spcAft>
                          <a:spcPts val="0"/>
                        </a:spcAft>
                      </a:pPr>
                      <a:r>
                        <a:rPr lang="id-ID" sz="1650" dirty="0">
                          <a:effectLst/>
                        </a:rPr>
                        <a:t>1</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dirty="0">
                          <a:effectLst/>
                        </a:rPr>
                        <a:t>AALI</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dirty="0">
                          <a:effectLst/>
                        </a:rPr>
                        <a:t>BBTN</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dirty="0">
                          <a:effectLst/>
                        </a:rPr>
                        <a:t>GGRM</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HMSP</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INTP</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LSIP</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PWON</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SCMA</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SMGR</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SRIL</a:t>
                      </a:r>
                      <a:endParaRPr lang="id-ID" sz="1650">
                        <a:effectLst/>
                        <a:latin typeface="Times New Roman"/>
                        <a:ea typeface="Times New Roman"/>
                      </a:endParaRPr>
                    </a:p>
                  </a:txBody>
                  <a:tcPr marL="68580" marR="68580" marT="0" marB="0" anchor="b"/>
                </a:tc>
              </a:tr>
              <a:tr h="0">
                <a:tc>
                  <a:txBody>
                    <a:bodyPr/>
                    <a:lstStyle/>
                    <a:p>
                      <a:pPr algn="ctr">
                        <a:spcAft>
                          <a:spcPts val="0"/>
                        </a:spcAft>
                      </a:pPr>
                      <a:r>
                        <a:rPr lang="id-ID" sz="1650" dirty="0">
                          <a:effectLst/>
                        </a:rPr>
                        <a:t> </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a:effectLst/>
                        </a:rPr>
                        <a:t>UNVR</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b"/>
                </a:tc>
              </a:tr>
              <a:tr h="0">
                <a:tc>
                  <a:txBody>
                    <a:bodyPr/>
                    <a:lstStyle/>
                    <a:p>
                      <a:pPr algn="ctr">
                        <a:spcAft>
                          <a:spcPts val="0"/>
                        </a:spcAft>
                      </a:pPr>
                      <a:r>
                        <a:rPr lang="id-ID" sz="1650" dirty="0">
                          <a:effectLst/>
                        </a:rPr>
                        <a:t>2</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a:effectLst/>
                        </a:rPr>
                        <a:t>ADHI</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BUMI</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dirty="0">
                          <a:effectLst/>
                        </a:rPr>
                        <a:t>ICBP</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dirty="0">
                          <a:effectLst/>
                        </a:rPr>
                        <a:t>SMRA</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UNTR</a:t>
                      </a:r>
                      <a:endParaRPr lang="id-ID" sz="1650">
                        <a:effectLst/>
                        <a:latin typeface="Times New Roman"/>
                        <a:ea typeface="Times New Roman"/>
                      </a:endParaRPr>
                    </a:p>
                  </a:txBody>
                  <a:tcPr marL="68580" marR="68580" marT="0" marB="0" anchor="b"/>
                </a:tc>
                <a:tc>
                  <a:txBody>
                    <a:bodyPr/>
                    <a:lstStyle/>
                    <a:p>
                      <a:pPr algn="ctr">
                        <a:spcAft>
                          <a:spcPts val="0"/>
                        </a:spcAft>
                      </a:pPr>
                      <a:r>
                        <a:rPr lang="id-ID" sz="1650">
                          <a:effectLst/>
                        </a:rPr>
                        <a:t> </a:t>
                      </a:r>
                      <a:endParaRPr lang="id-ID" sz="1650">
                        <a:effectLst/>
                        <a:latin typeface="Calibri"/>
                        <a:ea typeface="Times New Roman"/>
                        <a:cs typeface="Arial"/>
                      </a:endParaRPr>
                    </a:p>
                  </a:txBody>
                  <a:tcPr marL="68580" marR="68580" marT="0" marB="0"/>
                </a:tc>
                <a:tc>
                  <a:txBody>
                    <a:bodyPr/>
                    <a:lstStyle/>
                    <a:p>
                      <a:pPr algn="ctr">
                        <a:spcAft>
                          <a:spcPts val="0"/>
                        </a:spcAft>
                      </a:pPr>
                      <a:r>
                        <a:rPr lang="en-MY" sz="1650">
                          <a:effectLst/>
                        </a:rPr>
                        <a:t> </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a:effectLst/>
                        </a:rPr>
                        <a:t> </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a:effectLst/>
                        </a:rPr>
                        <a:t> </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a:effectLst/>
                        </a:rPr>
                        <a:t> </a:t>
                      </a:r>
                      <a:endParaRPr lang="id-ID" sz="1650">
                        <a:effectLst/>
                        <a:latin typeface="Calibri"/>
                        <a:ea typeface="Times New Roman"/>
                        <a:cs typeface="Arial"/>
                      </a:endParaRPr>
                    </a:p>
                  </a:txBody>
                  <a:tcPr marL="68580" marR="68580" marT="0" marB="0"/>
                </a:tc>
              </a:tr>
              <a:tr h="0">
                <a:tc>
                  <a:txBody>
                    <a:bodyPr/>
                    <a:lstStyle/>
                    <a:p>
                      <a:pPr algn="ctr">
                        <a:spcAft>
                          <a:spcPts val="0"/>
                        </a:spcAft>
                      </a:pPr>
                      <a:r>
                        <a:rPr lang="id-ID" sz="1650" dirty="0">
                          <a:effectLst/>
                        </a:rPr>
                        <a:t>3</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dirty="0">
                          <a:effectLst/>
                        </a:rPr>
                        <a:t>ADRO</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BMTR</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BRPT</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INCO</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dirty="0">
                          <a:effectLst/>
                        </a:rPr>
                        <a:t>LPPF</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MNCN</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MYRX</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PGAS</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WSKT</a:t>
                      </a:r>
                      <a:endParaRPr lang="id-ID" sz="1650">
                        <a:effectLst/>
                        <a:latin typeface="Times New Roman"/>
                        <a:ea typeface="Times New Roman"/>
                      </a:endParaRPr>
                    </a:p>
                  </a:txBody>
                  <a:tcPr marL="68580" marR="68580" marT="0" marB="0" anchor="b"/>
                </a:tc>
                <a:tc>
                  <a:txBody>
                    <a:bodyPr/>
                    <a:lstStyle/>
                    <a:p>
                      <a:pPr algn="ctr">
                        <a:spcAft>
                          <a:spcPts val="0"/>
                        </a:spcAft>
                      </a:pPr>
                      <a:r>
                        <a:rPr lang="id-ID" sz="1650">
                          <a:effectLst/>
                        </a:rPr>
                        <a:t> </a:t>
                      </a:r>
                      <a:endParaRPr lang="id-ID" sz="1650">
                        <a:effectLst/>
                        <a:latin typeface="Calibri"/>
                        <a:ea typeface="Times New Roman"/>
                        <a:cs typeface="Arial"/>
                      </a:endParaRPr>
                    </a:p>
                  </a:txBody>
                  <a:tcPr marL="68580" marR="68580" marT="0" marB="0"/>
                </a:tc>
              </a:tr>
              <a:tr h="0">
                <a:tc>
                  <a:txBody>
                    <a:bodyPr/>
                    <a:lstStyle/>
                    <a:p>
                      <a:pPr algn="ctr">
                        <a:spcAft>
                          <a:spcPts val="0"/>
                        </a:spcAft>
                      </a:pPr>
                      <a:r>
                        <a:rPr lang="id-ID" sz="1650" dirty="0">
                          <a:effectLst/>
                        </a:rPr>
                        <a:t>4</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a:effectLst/>
                        </a:rPr>
                        <a:t>AKRA</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EXCL</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JSMR</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LPKR</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ctr"/>
                </a:tc>
              </a:tr>
              <a:tr h="0">
                <a:tc>
                  <a:txBody>
                    <a:bodyPr/>
                    <a:lstStyle/>
                    <a:p>
                      <a:pPr algn="ctr">
                        <a:spcAft>
                          <a:spcPts val="0"/>
                        </a:spcAft>
                      </a:pPr>
                      <a:r>
                        <a:rPr lang="id-ID" sz="1650" dirty="0">
                          <a:effectLst/>
                        </a:rPr>
                        <a:t>5</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a:effectLst/>
                        </a:rPr>
                        <a:t>ANTM</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ASII</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BBCA</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BBNI</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dirty="0">
                          <a:effectLst/>
                        </a:rPr>
                        <a:t>BBRI</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BJBR</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BMRI</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INDF</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KLBF</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PPRO</a:t>
                      </a:r>
                      <a:endParaRPr lang="id-ID" sz="1650">
                        <a:effectLst/>
                        <a:latin typeface="Times New Roman"/>
                        <a:ea typeface="Times New Roman"/>
                      </a:endParaRPr>
                    </a:p>
                  </a:txBody>
                  <a:tcPr marL="68580" marR="68580" marT="0" marB="0" anchor="b"/>
                </a:tc>
              </a:tr>
              <a:tr h="0">
                <a:tc>
                  <a:txBody>
                    <a:bodyPr/>
                    <a:lstStyle/>
                    <a:p>
                      <a:pPr algn="ctr">
                        <a:spcAft>
                          <a:spcPts val="0"/>
                        </a:spcAft>
                      </a:pPr>
                      <a:r>
                        <a:rPr lang="id-ID" sz="1650" dirty="0">
                          <a:effectLst/>
                        </a:rPr>
                        <a:t> </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a:effectLst/>
                        </a:rPr>
                        <a:t>PTBA</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SSMS</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TLKM</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tc>
                <a:tc>
                  <a:txBody>
                    <a:bodyPr/>
                    <a:lstStyle/>
                    <a:p>
                      <a:pPr algn="ctr">
                        <a:spcAft>
                          <a:spcPts val="0"/>
                        </a:spcAft>
                      </a:pPr>
                      <a:r>
                        <a:rPr lang="en-US" sz="1650">
                          <a:effectLst/>
                        </a:rPr>
                        <a:t> </a:t>
                      </a:r>
                      <a:endParaRPr lang="id-ID" sz="1650">
                        <a:effectLst/>
                        <a:latin typeface="Times New Roman"/>
                        <a:ea typeface="Times New Roman"/>
                      </a:endParaRPr>
                    </a:p>
                  </a:txBody>
                  <a:tcPr marL="68580" marR="68580" marT="0" marB="0"/>
                </a:tc>
              </a:tr>
              <a:tr h="0">
                <a:tc>
                  <a:txBody>
                    <a:bodyPr/>
                    <a:lstStyle/>
                    <a:p>
                      <a:pPr algn="ctr">
                        <a:spcAft>
                          <a:spcPts val="0"/>
                        </a:spcAft>
                      </a:pPr>
                      <a:r>
                        <a:rPr lang="id-ID" sz="1650" dirty="0">
                          <a:effectLst/>
                        </a:rPr>
                        <a:t>6</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a:effectLst/>
                        </a:rPr>
                        <a:t>BSDE</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a:effectLst/>
                        </a:rPr>
                        <a:t>PTPP</a:t>
                      </a:r>
                      <a:endParaRPr lang="id-ID" sz="1650">
                        <a:effectLst/>
                        <a:latin typeface="Times New Roman"/>
                        <a:ea typeface="Times New Roman"/>
                      </a:endParaRPr>
                    </a:p>
                  </a:txBody>
                  <a:tcPr marL="68580" marR="68580" marT="0" marB="0" anchor="b"/>
                </a:tc>
                <a:tc>
                  <a:txBody>
                    <a:bodyPr/>
                    <a:lstStyle/>
                    <a:p>
                      <a:pPr algn="ctr">
                        <a:spcAft>
                          <a:spcPts val="0"/>
                        </a:spcAft>
                      </a:pPr>
                      <a:r>
                        <a:rPr lang="en-US" sz="1650" dirty="0">
                          <a:effectLst/>
                        </a:rPr>
                        <a:t>WIKA</a:t>
                      </a:r>
                      <a:endParaRPr lang="id-ID" sz="1650" dirty="0">
                        <a:effectLst/>
                        <a:latin typeface="Times New Roman"/>
                        <a:ea typeface="Times New Roman"/>
                      </a:endParaRPr>
                    </a:p>
                  </a:txBody>
                  <a:tcPr marL="68580" marR="68580" marT="0" marB="0" anchor="b"/>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dirty="0">
                          <a:effectLst/>
                        </a:rPr>
                        <a:t> </a:t>
                      </a:r>
                      <a:endParaRPr lang="id-ID" sz="1650" dirty="0">
                        <a:effectLst/>
                        <a:latin typeface="Times New Roman"/>
                        <a:ea typeface="Times New Roman"/>
                      </a:endParaRPr>
                    </a:p>
                  </a:txBody>
                  <a:tcPr marL="68580" marR="68580" marT="0" marB="0" anchor="ctr"/>
                </a:tc>
                <a:tc>
                  <a:txBody>
                    <a:bodyPr/>
                    <a:lstStyle/>
                    <a:p>
                      <a:pPr algn="ctr">
                        <a:spcAft>
                          <a:spcPts val="0"/>
                        </a:spcAft>
                      </a:pPr>
                      <a:r>
                        <a:rPr lang="id-ID" sz="1650" dirty="0">
                          <a:effectLst/>
                        </a:rPr>
                        <a:t> </a:t>
                      </a:r>
                      <a:endParaRPr lang="id-ID" sz="1650" dirty="0">
                        <a:effectLst/>
                        <a:latin typeface="Calibri"/>
                        <a:ea typeface="Times New Roman"/>
                        <a:cs typeface="Arial"/>
                      </a:endParaRPr>
                    </a:p>
                  </a:txBody>
                  <a:tcPr marL="68580" marR="68580" marT="0" marB="0"/>
                </a:tc>
                <a:tc>
                  <a:txBody>
                    <a:bodyPr/>
                    <a:lstStyle/>
                    <a:p>
                      <a:pPr algn="ctr">
                        <a:spcAft>
                          <a:spcPts val="0"/>
                        </a:spcAft>
                      </a:pPr>
                      <a:r>
                        <a:rPr lang="id-ID" sz="1650">
                          <a:effectLst/>
                        </a:rPr>
                        <a:t> </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dirty="0">
                          <a:effectLst/>
                        </a:rPr>
                        <a:t> </a:t>
                      </a:r>
                      <a:endParaRPr lang="id-ID" sz="1650" dirty="0">
                        <a:effectLst/>
                        <a:latin typeface="Calibri"/>
                        <a:ea typeface="Times New Roman"/>
                        <a:cs typeface="Arial"/>
                      </a:endParaRPr>
                    </a:p>
                  </a:txBody>
                  <a:tcPr marL="68580" marR="68580" marT="0" marB="0"/>
                </a:tc>
                <a:tc>
                  <a:txBody>
                    <a:bodyPr/>
                    <a:lstStyle/>
                    <a:p>
                      <a:pPr algn="ctr">
                        <a:spcAft>
                          <a:spcPts val="0"/>
                        </a:spcAft>
                      </a:pPr>
                      <a:r>
                        <a:rPr lang="id-ID" sz="1650" dirty="0">
                          <a:effectLst/>
                        </a:rPr>
                        <a:t> </a:t>
                      </a:r>
                      <a:endParaRPr lang="id-ID" sz="1650" dirty="0">
                        <a:effectLst/>
                        <a:latin typeface="Calibri"/>
                        <a:ea typeface="Times New Roman"/>
                        <a:cs typeface="Arial"/>
                      </a:endParaRPr>
                    </a:p>
                  </a:txBody>
                  <a:tcPr marL="68580" marR="68580" marT="0" marB="0"/>
                </a:tc>
                <a:tc>
                  <a:txBody>
                    <a:bodyPr/>
                    <a:lstStyle/>
                    <a:p>
                      <a:pPr algn="ctr">
                        <a:spcAft>
                          <a:spcPts val="0"/>
                        </a:spcAft>
                      </a:pPr>
                      <a:r>
                        <a:rPr lang="id-ID" sz="1650" dirty="0">
                          <a:effectLst/>
                        </a:rPr>
                        <a:t> </a:t>
                      </a:r>
                      <a:endParaRPr lang="id-ID" sz="1650" dirty="0">
                        <a:effectLst/>
                        <a:latin typeface="Calibri"/>
                        <a:ea typeface="Times New Roman"/>
                        <a:cs typeface="Arial"/>
                      </a:endParaRPr>
                    </a:p>
                  </a:txBody>
                  <a:tcPr marL="68580" marR="68580" marT="0" marB="0"/>
                </a:tc>
              </a:tr>
            </a:tbl>
          </a:graphicData>
        </a:graphic>
      </p:graphicFrame>
    </p:spTree>
    <p:extLst>
      <p:ext uri="{BB962C8B-B14F-4D97-AF65-F5344CB8AC3E}">
        <p14:creationId xmlns:p14="http://schemas.microsoft.com/office/powerpoint/2010/main" val="26371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629916" y="1124382"/>
            <a:ext cx="9957652" cy="2183972"/>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d-ID" sz="2200" dirty="0"/>
              <a:t>After the formation of clusters, the next step is to determine the Sharpe ratio of every stock in each cluster. The risk return free rate used in Sharpe ratio calculations is the latest Bank Indonesia rate, which is 5.25 percent per year. Based on the calculation of each stock's Sharpe ratio in each cluster we obtained stocks that represent each cluster to form the optimum portfolio as shown in </a:t>
            </a:r>
            <a:r>
              <a:rPr lang="id-ID" sz="2200" b="1" dirty="0"/>
              <a:t>Table 2</a:t>
            </a:r>
            <a:r>
              <a:rPr lang="id-ID" sz="2200" dirty="0"/>
              <a:t>.</a:t>
            </a:r>
          </a:p>
        </p:txBody>
      </p:sp>
      <p:sp>
        <p:nvSpPr>
          <p:cNvPr id="2" name="Rectangle 1"/>
          <p:cNvSpPr/>
          <p:nvPr/>
        </p:nvSpPr>
        <p:spPr>
          <a:xfrm>
            <a:off x="1629916" y="692696"/>
            <a:ext cx="5441361" cy="461665"/>
          </a:xfrm>
          <a:prstGeom prst="rect">
            <a:avLst/>
          </a:prstGeom>
        </p:spPr>
        <p:txBody>
          <a:bodyPr wrap="none">
            <a:spAutoFit/>
          </a:bodyPr>
          <a:lstStyle/>
          <a:p>
            <a:r>
              <a:rPr lang="id-ID" sz="2400" b="1" dirty="0" smtClean="0">
                <a:solidFill>
                  <a:srgbClr val="0070C0"/>
                </a:solidFill>
              </a:rPr>
              <a:t>3.2 </a:t>
            </a:r>
            <a:r>
              <a:rPr lang="id-ID" sz="2400" b="1" dirty="0">
                <a:solidFill>
                  <a:srgbClr val="0070C0"/>
                </a:solidFill>
              </a:rPr>
              <a:t>Stocks Representation of Clusters</a:t>
            </a:r>
          </a:p>
        </p:txBody>
      </p:sp>
      <p:sp>
        <p:nvSpPr>
          <p:cNvPr id="7" name="Rectangle 6"/>
          <p:cNvSpPr/>
          <p:nvPr/>
        </p:nvSpPr>
        <p:spPr>
          <a:xfrm>
            <a:off x="4295650" y="3296732"/>
            <a:ext cx="5471170" cy="369332"/>
          </a:xfrm>
          <a:prstGeom prst="rect">
            <a:avLst/>
          </a:prstGeom>
        </p:spPr>
        <p:txBody>
          <a:bodyPr wrap="square">
            <a:spAutoFit/>
          </a:bodyPr>
          <a:lstStyle/>
          <a:p>
            <a:r>
              <a:rPr lang="id-ID" b="1" dirty="0">
                <a:solidFill>
                  <a:srgbClr val="0070C0"/>
                </a:solidFill>
              </a:rPr>
              <a:t>Table 2. </a:t>
            </a:r>
            <a:r>
              <a:rPr lang="id-ID" b="1" dirty="0">
                <a:solidFill>
                  <a:srgbClr val="FF0000"/>
                </a:solidFill>
              </a:rPr>
              <a:t>Stocks Representation of Clusters  </a:t>
            </a:r>
          </a:p>
        </p:txBody>
      </p:sp>
      <p:graphicFrame>
        <p:nvGraphicFramePr>
          <p:cNvPr id="10" name="Table 9"/>
          <p:cNvGraphicFramePr>
            <a:graphicFrameLocks noGrp="1"/>
          </p:cNvGraphicFramePr>
          <p:nvPr>
            <p:extLst>
              <p:ext uri="{D42A27DB-BD31-4B8C-83A1-F6EECF244321}">
                <p14:modId xmlns:p14="http://schemas.microsoft.com/office/powerpoint/2010/main" val="2289477999"/>
              </p:ext>
            </p:extLst>
          </p:nvPr>
        </p:nvGraphicFramePr>
        <p:xfrm>
          <a:off x="2710036" y="3717032"/>
          <a:ext cx="8064896" cy="1760220"/>
        </p:xfrm>
        <a:graphic>
          <a:graphicData uri="http://schemas.openxmlformats.org/drawingml/2006/table">
            <a:tbl>
              <a:tblPr firstRow="1" firstCol="1" bandRow="1">
                <a:tableStyleId>{5C22544A-7EE6-4342-B048-85BDC9FD1C3A}</a:tableStyleId>
              </a:tblPr>
              <a:tblGrid>
                <a:gridCol w="1224136"/>
                <a:gridCol w="2088232"/>
                <a:gridCol w="1584176"/>
                <a:gridCol w="1368152"/>
                <a:gridCol w="1800200"/>
              </a:tblGrid>
              <a:tr h="0">
                <a:tc>
                  <a:txBody>
                    <a:bodyPr/>
                    <a:lstStyle/>
                    <a:p>
                      <a:pPr algn="ctr">
                        <a:spcAft>
                          <a:spcPts val="0"/>
                        </a:spcAft>
                      </a:pPr>
                      <a:r>
                        <a:rPr lang="id-ID" sz="1650" dirty="0">
                          <a:effectLst/>
                        </a:rPr>
                        <a:t>Cluster</a:t>
                      </a:r>
                      <a:endParaRPr lang="id-ID" sz="1650" dirty="0">
                        <a:effectLst/>
                        <a:latin typeface="Calibri"/>
                        <a:ea typeface="Times New Roman"/>
                        <a:cs typeface="Arial"/>
                      </a:endParaRPr>
                    </a:p>
                  </a:txBody>
                  <a:tcPr marL="68580" marR="68580" marT="0" marB="0"/>
                </a:tc>
                <a:tc>
                  <a:txBody>
                    <a:bodyPr/>
                    <a:lstStyle/>
                    <a:p>
                      <a:pPr algn="ctr">
                        <a:spcAft>
                          <a:spcPts val="0"/>
                        </a:spcAft>
                      </a:pPr>
                      <a:r>
                        <a:rPr lang="id-ID" sz="1650">
                          <a:effectLst/>
                        </a:rPr>
                        <a:t>Representation</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a:effectLst/>
                        </a:rPr>
                        <a:t>Return</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a:effectLst/>
                        </a:rPr>
                        <a:t>Risk</a:t>
                      </a:r>
                      <a:endParaRPr lang="id-ID" sz="1650">
                        <a:effectLst/>
                        <a:latin typeface="Calibri"/>
                        <a:ea typeface="Times New Roman"/>
                        <a:cs typeface="Arial"/>
                      </a:endParaRPr>
                    </a:p>
                  </a:txBody>
                  <a:tcPr marL="68580" marR="68580" marT="0" marB="0"/>
                </a:tc>
                <a:tc>
                  <a:txBody>
                    <a:bodyPr/>
                    <a:lstStyle/>
                    <a:p>
                      <a:pPr algn="ctr">
                        <a:spcAft>
                          <a:spcPts val="0"/>
                        </a:spcAft>
                      </a:pPr>
                      <a:r>
                        <a:rPr lang="id-ID" sz="1650">
                          <a:effectLst/>
                        </a:rPr>
                        <a:t>Sharpe Ratio</a:t>
                      </a:r>
                      <a:endParaRPr lang="id-ID" sz="1650">
                        <a:effectLst/>
                        <a:latin typeface="Calibri"/>
                        <a:ea typeface="Times New Roman"/>
                        <a:cs typeface="Arial"/>
                      </a:endParaRPr>
                    </a:p>
                  </a:txBody>
                  <a:tcPr marL="68580" marR="68580" marT="0" marB="0"/>
                </a:tc>
              </a:tr>
              <a:tr h="103505">
                <a:tc>
                  <a:txBody>
                    <a:bodyPr/>
                    <a:lstStyle/>
                    <a:p>
                      <a:pPr algn="ctr">
                        <a:spcAft>
                          <a:spcPts val="0"/>
                        </a:spcAft>
                      </a:pPr>
                      <a:r>
                        <a:rPr lang="id-ID" sz="1650" dirty="0">
                          <a:effectLst/>
                        </a:rPr>
                        <a:t>1</a:t>
                      </a:r>
                      <a:endParaRPr lang="id-ID" sz="1650" dirty="0">
                        <a:effectLst/>
                        <a:latin typeface="Calibri"/>
                        <a:ea typeface="Times New Roman"/>
                        <a:cs typeface="Arial"/>
                      </a:endParaRPr>
                    </a:p>
                  </a:txBody>
                  <a:tcPr marL="68580" marR="68580" marT="0" marB="0"/>
                </a:tc>
                <a:tc>
                  <a:txBody>
                    <a:bodyPr/>
                    <a:lstStyle/>
                    <a:p>
                      <a:pPr algn="ctr">
                        <a:spcAft>
                          <a:spcPts val="0"/>
                        </a:spcAft>
                      </a:pPr>
                      <a:r>
                        <a:rPr lang="en-US" sz="1650" dirty="0">
                          <a:effectLst/>
                        </a:rPr>
                        <a:t>HMSP</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a:effectLst/>
                        </a:rPr>
                        <a:t>0.000664</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0.021462</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0.024240</a:t>
                      </a:r>
                      <a:endParaRPr lang="id-ID" sz="1650">
                        <a:effectLst/>
                        <a:latin typeface="Times New Roman"/>
                        <a:ea typeface="Times New Roman"/>
                      </a:endParaRPr>
                    </a:p>
                  </a:txBody>
                  <a:tcPr marL="68580" marR="68580" marT="0" marB="0" anchor="ctr"/>
                </a:tc>
              </a:tr>
              <a:tr h="103505">
                <a:tc>
                  <a:txBody>
                    <a:bodyPr/>
                    <a:lstStyle/>
                    <a:p>
                      <a:pPr algn="ctr">
                        <a:spcAft>
                          <a:spcPts val="0"/>
                        </a:spcAft>
                      </a:pPr>
                      <a:r>
                        <a:rPr lang="id-ID" sz="1650">
                          <a:effectLst/>
                        </a:rPr>
                        <a:t>2</a:t>
                      </a:r>
                      <a:endParaRPr lang="id-ID" sz="1650">
                        <a:effectLst/>
                        <a:latin typeface="Calibri"/>
                        <a:ea typeface="Times New Roman"/>
                        <a:cs typeface="Arial"/>
                      </a:endParaRPr>
                    </a:p>
                  </a:txBody>
                  <a:tcPr marL="68580" marR="68580" marT="0" marB="0"/>
                </a:tc>
                <a:tc>
                  <a:txBody>
                    <a:bodyPr/>
                    <a:lstStyle/>
                    <a:p>
                      <a:pPr algn="ctr">
                        <a:spcAft>
                          <a:spcPts val="0"/>
                        </a:spcAft>
                      </a:pPr>
                      <a:r>
                        <a:rPr lang="en-US" sz="1650">
                          <a:effectLst/>
                        </a:rPr>
                        <a:t>UNTR</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dirty="0">
                          <a:effectLst/>
                        </a:rPr>
                        <a:t>0.000804</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a:effectLst/>
                        </a:rPr>
                        <a:t>0.022302</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0.029621</a:t>
                      </a:r>
                      <a:endParaRPr lang="id-ID" sz="1650">
                        <a:effectLst/>
                        <a:latin typeface="Times New Roman"/>
                        <a:ea typeface="Times New Roman"/>
                      </a:endParaRPr>
                    </a:p>
                  </a:txBody>
                  <a:tcPr marL="68580" marR="68580" marT="0" marB="0" anchor="ctr"/>
                </a:tc>
              </a:tr>
              <a:tr h="103505">
                <a:tc>
                  <a:txBody>
                    <a:bodyPr/>
                    <a:lstStyle/>
                    <a:p>
                      <a:pPr algn="ctr">
                        <a:spcAft>
                          <a:spcPts val="0"/>
                        </a:spcAft>
                      </a:pPr>
                      <a:r>
                        <a:rPr lang="id-ID" sz="1650">
                          <a:effectLst/>
                        </a:rPr>
                        <a:t>3</a:t>
                      </a:r>
                      <a:endParaRPr lang="id-ID" sz="1650">
                        <a:effectLst/>
                        <a:latin typeface="Calibri"/>
                        <a:ea typeface="Times New Roman"/>
                        <a:cs typeface="Arial"/>
                      </a:endParaRPr>
                    </a:p>
                  </a:txBody>
                  <a:tcPr marL="68580" marR="68580" marT="0" marB="0"/>
                </a:tc>
                <a:tc>
                  <a:txBody>
                    <a:bodyPr/>
                    <a:lstStyle/>
                    <a:p>
                      <a:pPr algn="ctr">
                        <a:spcAft>
                          <a:spcPts val="0"/>
                        </a:spcAft>
                      </a:pPr>
                      <a:r>
                        <a:rPr lang="en-US" sz="1650">
                          <a:effectLst/>
                        </a:rPr>
                        <a:t>INCO</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0.002580</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0.026730</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0.091156</a:t>
                      </a:r>
                      <a:endParaRPr lang="id-ID" sz="1650">
                        <a:effectLst/>
                        <a:latin typeface="Times New Roman"/>
                        <a:ea typeface="Times New Roman"/>
                      </a:endParaRPr>
                    </a:p>
                  </a:txBody>
                  <a:tcPr marL="68580" marR="68580" marT="0" marB="0" anchor="ctr"/>
                </a:tc>
              </a:tr>
              <a:tr h="103505">
                <a:tc>
                  <a:txBody>
                    <a:bodyPr/>
                    <a:lstStyle/>
                    <a:p>
                      <a:pPr algn="ctr">
                        <a:spcAft>
                          <a:spcPts val="0"/>
                        </a:spcAft>
                      </a:pPr>
                      <a:r>
                        <a:rPr lang="id-ID" sz="1650">
                          <a:effectLst/>
                        </a:rPr>
                        <a:t>4</a:t>
                      </a:r>
                      <a:endParaRPr lang="id-ID" sz="1650">
                        <a:effectLst/>
                        <a:latin typeface="Calibri"/>
                        <a:ea typeface="Times New Roman"/>
                        <a:cs typeface="Arial"/>
                      </a:endParaRPr>
                    </a:p>
                  </a:txBody>
                  <a:tcPr marL="68580" marR="68580" marT="0" marB="0"/>
                </a:tc>
                <a:tc>
                  <a:txBody>
                    <a:bodyPr/>
                    <a:lstStyle/>
                    <a:p>
                      <a:pPr algn="ctr">
                        <a:spcAft>
                          <a:spcPts val="0"/>
                        </a:spcAft>
                      </a:pPr>
                      <a:r>
                        <a:rPr lang="en-US" sz="1650" dirty="0">
                          <a:effectLst/>
                        </a:rPr>
                        <a:t>EXCL</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a:effectLst/>
                        </a:rPr>
                        <a:t>-0.000452</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0.030176</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-0.019735</a:t>
                      </a:r>
                      <a:endParaRPr lang="id-ID" sz="1650">
                        <a:effectLst/>
                        <a:latin typeface="Times New Roman"/>
                        <a:ea typeface="Times New Roman"/>
                      </a:endParaRPr>
                    </a:p>
                  </a:txBody>
                  <a:tcPr marL="68580" marR="68580" marT="0" marB="0" anchor="ctr"/>
                </a:tc>
              </a:tr>
              <a:tr h="0">
                <a:tc>
                  <a:txBody>
                    <a:bodyPr/>
                    <a:lstStyle/>
                    <a:p>
                      <a:pPr algn="ctr">
                        <a:spcAft>
                          <a:spcPts val="0"/>
                        </a:spcAft>
                      </a:pPr>
                      <a:r>
                        <a:rPr lang="id-ID" sz="1650">
                          <a:effectLst/>
                        </a:rPr>
                        <a:t>5</a:t>
                      </a:r>
                      <a:endParaRPr lang="id-ID" sz="1650">
                        <a:effectLst/>
                        <a:latin typeface="Calibri"/>
                        <a:ea typeface="Times New Roman"/>
                        <a:cs typeface="Arial"/>
                      </a:endParaRPr>
                    </a:p>
                  </a:txBody>
                  <a:tcPr marL="68580" marR="68580" marT="0" marB="0"/>
                </a:tc>
                <a:tc>
                  <a:txBody>
                    <a:bodyPr/>
                    <a:lstStyle/>
                    <a:p>
                      <a:pPr algn="ctr">
                        <a:spcAft>
                          <a:spcPts val="0"/>
                        </a:spcAft>
                      </a:pPr>
                      <a:r>
                        <a:rPr lang="en-US" sz="1650">
                          <a:effectLst/>
                        </a:rPr>
                        <a:t>PTBA</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0.002328</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0.026015</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a:effectLst/>
                        </a:rPr>
                        <a:t>0.083946</a:t>
                      </a:r>
                      <a:endParaRPr lang="id-ID" sz="1650">
                        <a:effectLst/>
                        <a:latin typeface="Times New Roman"/>
                        <a:ea typeface="Times New Roman"/>
                      </a:endParaRPr>
                    </a:p>
                  </a:txBody>
                  <a:tcPr marL="68580" marR="68580" marT="0" marB="0" anchor="ctr"/>
                </a:tc>
              </a:tr>
              <a:tr h="127635">
                <a:tc>
                  <a:txBody>
                    <a:bodyPr/>
                    <a:lstStyle/>
                    <a:p>
                      <a:pPr algn="ctr">
                        <a:spcAft>
                          <a:spcPts val="0"/>
                        </a:spcAft>
                      </a:pPr>
                      <a:r>
                        <a:rPr lang="id-ID" sz="1650">
                          <a:effectLst/>
                        </a:rPr>
                        <a:t>6</a:t>
                      </a:r>
                      <a:endParaRPr lang="id-ID" sz="1650">
                        <a:effectLst/>
                        <a:latin typeface="Calibri"/>
                        <a:ea typeface="Times New Roman"/>
                        <a:cs typeface="Arial"/>
                      </a:endParaRPr>
                    </a:p>
                  </a:txBody>
                  <a:tcPr marL="68580" marR="68580" marT="0" marB="0"/>
                </a:tc>
                <a:tc>
                  <a:txBody>
                    <a:bodyPr/>
                    <a:lstStyle/>
                    <a:p>
                      <a:pPr algn="ctr">
                        <a:spcAft>
                          <a:spcPts val="0"/>
                        </a:spcAft>
                      </a:pPr>
                      <a:r>
                        <a:rPr lang="en-US" sz="1650">
                          <a:effectLst/>
                        </a:rPr>
                        <a:t>PTPP</a:t>
                      </a:r>
                      <a:endParaRPr lang="id-ID" sz="1650">
                        <a:effectLst/>
                        <a:latin typeface="Times New Roman"/>
                        <a:ea typeface="Times New Roman"/>
                      </a:endParaRPr>
                    </a:p>
                  </a:txBody>
                  <a:tcPr marL="68580" marR="68580" marT="0" marB="0" anchor="ctr"/>
                </a:tc>
                <a:tc>
                  <a:txBody>
                    <a:bodyPr/>
                    <a:lstStyle/>
                    <a:p>
                      <a:pPr algn="ctr">
                        <a:spcAft>
                          <a:spcPts val="0"/>
                        </a:spcAft>
                      </a:pPr>
                      <a:r>
                        <a:rPr lang="en-US" sz="1650" dirty="0">
                          <a:effectLst/>
                        </a:rPr>
                        <a:t>-0.001055</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dirty="0">
                          <a:effectLst/>
                        </a:rPr>
                        <a:t>0.027845</a:t>
                      </a:r>
                      <a:endParaRPr lang="id-ID" sz="1650" dirty="0">
                        <a:effectLst/>
                        <a:latin typeface="Times New Roman"/>
                        <a:ea typeface="Times New Roman"/>
                      </a:endParaRPr>
                    </a:p>
                  </a:txBody>
                  <a:tcPr marL="68580" marR="68580" marT="0" marB="0" anchor="ctr"/>
                </a:tc>
                <a:tc>
                  <a:txBody>
                    <a:bodyPr/>
                    <a:lstStyle/>
                    <a:p>
                      <a:pPr algn="ctr">
                        <a:spcAft>
                          <a:spcPts val="0"/>
                        </a:spcAft>
                      </a:pPr>
                      <a:r>
                        <a:rPr lang="en-US" sz="1650" dirty="0">
                          <a:effectLst/>
                        </a:rPr>
                        <a:t>-0.043046</a:t>
                      </a:r>
                      <a:endParaRPr lang="id-ID" sz="165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0525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ubtitle 2"/>
              <p:cNvSpPr txBox="1">
                <a:spLocks/>
              </p:cNvSpPr>
              <p:nvPr/>
            </p:nvSpPr>
            <p:spPr>
              <a:xfrm>
                <a:off x="1440730" y="650760"/>
                <a:ext cx="9957652" cy="145885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d-ID" sz="1600" dirty="0"/>
                  <a:t>In this study, the optimum portfolio was determined using the MV portfolio model with robust FMCD estimation (</a:t>
                </a:r>
                <a14:m>
                  <m:oMath xmlns:m="http://schemas.openxmlformats.org/officeDocument/2006/math">
                    <m:sSub>
                      <m:sSubPr>
                        <m:ctrlPr>
                          <a:rPr lang="id-ID" sz="1600" i="1">
                            <a:latin typeface="Cambria Math"/>
                          </a:rPr>
                        </m:ctrlPr>
                      </m:sSubPr>
                      <m:e>
                        <m:r>
                          <a:rPr lang="en-MY" sz="1600" i="1">
                            <a:latin typeface="Cambria Math"/>
                          </a:rPr>
                          <m:t>𝑀𝑉</m:t>
                        </m:r>
                      </m:e>
                      <m:sub>
                        <m:r>
                          <a:rPr lang="en-MY" sz="1600" i="1">
                            <a:latin typeface="Cambria Math"/>
                          </a:rPr>
                          <m:t>𝐹𝑀𝐶𝐷</m:t>
                        </m:r>
                      </m:sub>
                    </m:sSub>
                  </m:oMath>
                </a14:m>
                <a:r>
                  <a:rPr lang="en-MY" sz="1600" dirty="0"/>
                  <a:t>)</a:t>
                </a:r>
                <a:r>
                  <a:rPr lang="id-ID" sz="1600" dirty="0"/>
                  <a:t> and MV portfolio model with robust S estimation </a:t>
                </a:r>
                <a14:m>
                  <m:oMath xmlns:m="http://schemas.openxmlformats.org/officeDocument/2006/math">
                    <m:sSub>
                      <m:sSubPr>
                        <m:ctrlPr>
                          <a:rPr lang="id-ID" sz="1600" i="1">
                            <a:latin typeface="Cambria Math"/>
                          </a:rPr>
                        </m:ctrlPr>
                      </m:sSubPr>
                      <m:e>
                        <m:r>
                          <a:rPr lang="en-MY" sz="1600" i="1">
                            <a:latin typeface="Cambria Math"/>
                          </a:rPr>
                          <m:t>(</m:t>
                        </m:r>
                        <m:r>
                          <a:rPr lang="en-MY" sz="1600" i="1">
                            <a:latin typeface="Cambria Math"/>
                          </a:rPr>
                          <m:t>𝑀𝑉</m:t>
                        </m:r>
                      </m:e>
                      <m:sub>
                        <m:r>
                          <a:rPr lang="en-MY" sz="1600" i="1">
                            <a:latin typeface="Cambria Math"/>
                          </a:rPr>
                          <m:t>𝑆</m:t>
                        </m:r>
                      </m:sub>
                    </m:sSub>
                    <m:r>
                      <a:rPr lang="en-MY" sz="1600" i="1">
                        <a:latin typeface="Cambria Math"/>
                      </a:rPr>
                      <m:t>)</m:t>
                    </m:r>
                  </m:oMath>
                </a14:m>
                <a:r>
                  <a:rPr lang="id-ID" sz="1600" dirty="0"/>
                  <a:t>. The first step is determining the portfolio weights of the models for various risk aversion values </a:t>
                </a:r>
                <a14:m>
                  <m:oMath xmlns:m="http://schemas.openxmlformats.org/officeDocument/2006/math">
                    <m:r>
                      <a:rPr lang="en-MY" sz="1600" i="1">
                        <a:latin typeface="Cambria Math"/>
                      </a:rPr>
                      <m:t>𝛾</m:t>
                    </m:r>
                  </m:oMath>
                </a14:m>
                <a:r>
                  <a:rPr lang="id-ID" sz="1600" dirty="0"/>
                  <a:t> using </a:t>
                </a:r>
                <a:r>
                  <a:rPr lang="id-ID" sz="1600" b="1" dirty="0"/>
                  <a:t>CovMcd </a:t>
                </a:r>
                <a:r>
                  <a:rPr lang="id-ID" sz="1600" dirty="0"/>
                  <a:t>and </a:t>
                </a:r>
                <a:r>
                  <a:rPr lang="id-ID" sz="1600" b="1" dirty="0"/>
                  <a:t>CovSest</a:t>
                </a:r>
                <a:r>
                  <a:rPr lang="id-ID" sz="1600" dirty="0"/>
                  <a:t> function in R packages. As a comparison we also determining the portfolio formed using the classic MV portfolio model (</a:t>
                </a:r>
                <a14:m>
                  <m:oMath xmlns:m="http://schemas.openxmlformats.org/officeDocument/2006/math">
                    <m:sSub>
                      <m:sSubPr>
                        <m:ctrlPr>
                          <a:rPr lang="id-ID" sz="1600" i="1">
                            <a:latin typeface="Cambria Math"/>
                          </a:rPr>
                        </m:ctrlPr>
                      </m:sSubPr>
                      <m:e>
                        <m:r>
                          <a:rPr lang="en-MY" sz="1600" i="1">
                            <a:latin typeface="Cambria Math"/>
                          </a:rPr>
                          <m:t>𝑀𝑉</m:t>
                        </m:r>
                      </m:e>
                      <m:sub>
                        <m:r>
                          <a:rPr lang="en-MY" sz="1600" i="1">
                            <a:latin typeface="Cambria Math"/>
                          </a:rPr>
                          <m:t>𝐶𝑙𝑎𝑠𝑠𝑖𝑐</m:t>
                        </m:r>
                      </m:sub>
                    </m:sSub>
                  </m:oMath>
                </a14:m>
                <a:r>
                  <a:rPr lang="en-MY" sz="1600" dirty="0"/>
                  <a:t>)</a:t>
                </a:r>
                <a:r>
                  <a:rPr lang="id-ID" sz="1600" dirty="0"/>
                  <a:t>. The portfolio weights for each model are presented in table </a:t>
                </a:r>
                <a:r>
                  <a:rPr lang="id-ID" sz="1600" b="1" dirty="0"/>
                  <a:t>Table 3</a:t>
                </a:r>
                <a:r>
                  <a:rPr lang="id-ID" sz="1600" dirty="0"/>
                  <a:t>.  </a:t>
                </a:r>
              </a:p>
            </p:txBody>
          </p:sp>
        </mc:Choice>
        <mc:Fallback xmlns="">
          <p:sp>
            <p:nvSpPr>
              <p:cNvPr id="8" name="Subtitle 2"/>
              <p:cNvSpPr txBox="1">
                <a:spLocks noRot="1" noChangeAspect="1" noMove="1" noResize="1" noEditPoints="1" noAdjustHandles="1" noChangeArrowheads="1" noChangeShapeType="1" noTextEdit="1"/>
              </p:cNvSpPr>
              <p:nvPr/>
            </p:nvSpPr>
            <p:spPr>
              <a:xfrm>
                <a:off x="1440730" y="650760"/>
                <a:ext cx="9957652" cy="1458854"/>
              </a:xfrm>
              <a:prstGeom prst="rect">
                <a:avLst/>
              </a:prstGeom>
              <a:blipFill rotWithShape="1">
                <a:blip r:embed="rId2"/>
                <a:stretch>
                  <a:fillRect l="-306" t="-1255" r="-306"/>
                </a:stretch>
              </a:blipFill>
            </p:spPr>
            <p:txBody>
              <a:bodyPr/>
              <a:lstStyle/>
              <a:p>
                <a:r>
                  <a:rPr lang="id-ID">
                    <a:noFill/>
                  </a:rPr>
                  <a:t> </a:t>
                </a:r>
              </a:p>
            </p:txBody>
          </p:sp>
        </mc:Fallback>
      </mc:AlternateContent>
      <p:sp>
        <p:nvSpPr>
          <p:cNvPr id="2" name="Rectangle 1"/>
          <p:cNvSpPr/>
          <p:nvPr/>
        </p:nvSpPr>
        <p:spPr>
          <a:xfrm>
            <a:off x="1440730" y="219731"/>
            <a:ext cx="9224769" cy="461665"/>
          </a:xfrm>
          <a:prstGeom prst="rect">
            <a:avLst/>
          </a:prstGeom>
        </p:spPr>
        <p:txBody>
          <a:bodyPr wrap="none">
            <a:spAutoFit/>
          </a:bodyPr>
          <a:lstStyle/>
          <a:p>
            <a:r>
              <a:rPr lang="id-ID" sz="2400" b="1" dirty="0">
                <a:solidFill>
                  <a:srgbClr val="0070C0"/>
                </a:solidFill>
              </a:rPr>
              <a:t>3.3 </a:t>
            </a:r>
            <a:r>
              <a:rPr lang="en-US" sz="2400" b="1" dirty="0">
                <a:solidFill>
                  <a:srgbClr val="0070C0"/>
                </a:solidFill>
              </a:rPr>
              <a:t>Portfolio</a:t>
            </a:r>
            <a:r>
              <a:rPr lang="id-ID" sz="2400" b="1" dirty="0">
                <a:solidFill>
                  <a:srgbClr val="0070C0"/>
                </a:solidFill>
              </a:rPr>
              <a:t>s</a:t>
            </a:r>
            <a:r>
              <a:rPr lang="en-US" sz="2400" b="1" dirty="0">
                <a:solidFill>
                  <a:srgbClr val="0070C0"/>
                </a:solidFill>
              </a:rPr>
              <a:t> Weight </a:t>
            </a:r>
            <a:r>
              <a:rPr lang="id-ID" sz="2400" b="1" dirty="0">
                <a:solidFill>
                  <a:srgbClr val="0070C0"/>
                </a:solidFill>
              </a:rPr>
              <a:t>and Comparison of Portfolios Performance </a:t>
            </a:r>
          </a:p>
        </p:txBody>
      </p:sp>
      <p:sp>
        <p:nvSpPr>
          <p:cNvPr id="7" name="Rectangle 6"/>
          <p:cNvSpPr/>
          <p:nvPr/>
        </p:nvSpPr>
        <p:spPr>
          <a:xfrm>
            <a:off x="2560715" y="1912189"/>
            <a:ext cx="7560840" cy="369332"/>
          </a:xfrm>
          <a:prstGeom prst="rect">
            <a:avLst/>
          </a:prstGeom>
        </p:spPr>
        <p:txBody>
          <a:bodyPr wrap="square">
            <a:spAutoFit/>
          </a:bodyPr>
          <a:lstStyle/>
          <a:p>
            <a:r>
              <a:rPr lang="id-ID" b="1" dirty="0">
                <a:solidFill>
                  <a:srgbClr val="0070C0"/>
                </a:solidFill>
              </a:rPr>
              <a:t>Table 3. </a:t>
            </a:r>
            <a:r>
              <a:rPr lang="en-US" b="1" dirty="0">
                <a:solidFill>
                  <a:srgbClr val="FF0000"/>
                </a:solidFill>
              </a:rPr>
              <a:t>Portfolio Weight of Classic MV model and Robust MV model </a:t>
            </a:r>
            <a:r>
              <a:rPr lang="id-ID" b="1" dirty="0">
                <a:solidFill>
                  <a:srgbClr val="FF0000"/>
                </a:solidFill>
              </a:rPr>
              <a:t> </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960225210"/>
                  </p:ext>
                </p:extLst>
              </p:nvPr>
            </p:nvGraphicFramePr>
            <p:xfrm>
              <a:off x="2602829" y="2280662"/>
              <a:ext cx="7198353" cy="3688080"/>
            </p:xfrm>
            <a:graphic>
              <a:graphicData uri="http://schemas.openxmlformats.org/drawingml/2006/table">
                <a:tbl>
                  <a:tblPr firstRow="1" firstCol="1" bandRow="1">
                    <a:tableStyleId>{5C22544A-7EE6-4342-B048-85BDC9FD1C3A}</a:tableStyleId>
                  </a:tblPr>
                  <a:tblGrid>
                    <a:gridCol w="751154"/>
                    <a:gridCol w="542543"/>
                    <a:gridCol w="1008112"/>
                    <a:gridCol w="1008112"/>
                    <a:gridCol w="864096"/>
                    <a:gridCol w="936104"/>
                    <a:gridCol w="1008112"/>
                    <a:gridCol w="1080120"/>
                  </a:tblGrid>
                  <a:tr h="0">
                    <a:tc>
                      <a:txBody>
                        <a:bodyPr/>
                        <a:lstStyle/>
                        <a:p>
                          <a:r>
                            <a:rPr lang="id-ID" sz="1100" dirty="0">
                              <a:effectLst/>
                            </a:rPr>
                            <a:t>Model</a:t>
                          </a:r>
                          <a:endParaRPr lang="id-ID" sz="1100" dirty="0">
                            <a:effectLst/>
                            <a:latin typeface="Calibri"/>
                            <a:ea typeface="Calibri"/>
                            <a:cs typeface="Arial"/>
                          </a:endParaRPr>
                        </a:p>
                      </a:txBody>
                      <a:tcPr marL="68580" marR="68580" marT="0" marB="0" anchor="ctr"/>
                    </a:tc>
                    <a:tc>
                      <a:txBody>
                        <a:bodyPr/>
                        <a:lstStyle/>
                        <a:p>
                          <a:pPr/>
                          <a14:m>
                            <m:oMathPara xmlns:m="http://schemas.openxmlformats.org/officeDocument/2006/math">
                              <m:oMathParaPr>
                                <m:jc m:val="centerGroup"/>
                              </m:oMathParaPr>
                              <m:oMath xmlns:m="http://schemas.openxmlformats.org/officeDocument/2006/math">
                                <m:r>
                                  <a:rPr lang="en-US" sz="1100" b="1" i="1" kern="1200" smtClean="0">
                                    <a:solidFill>
                                      <a:schemeClr val="lt1"/>
                                    </a:solidFill>
                                    <a:effectLst/>
                                    <a:latin typeface="Cambria Math"/>
                                    <a:ea typeface="+mn-ea"/>
                                    <a:cs typeface="+mn-cs"/>
                                  </a:rPr>
                                  <m:t>𝜸</m:t>
                                </m:r>
                              </m:oMath>
                            </m:oMathPara>
                          </a14:m>
                          <a:endParaRPr lang="id-ID" sz="1100" dirty="0">
                            <a:effectLst/>
                            <a:latin typeface="Calibri"/>
                            <a:ea typeface="Calibri"/>
                            <a:cs typeface="Arial"/>
                          </a:endParaRPr>
                        </a:p>
                      </a:txBody>
                      <a:tcPr marL="68580" marR="68580" marT="0" marB="0" anchor="ctr"/>
                    </a:tc>
                    <a:tc>
                      <a:txBody>
                        <a:bodyPr/>
                        <a:lstStyle/>
                        <a:p>
                          <a:pPr algn="ctr">
                            <a:spcAft>
                              <a:spcPts val="0"/>
                            </a:spcAft>
                          </a:pPr>
                          <a:r>
                            <a:rPr lang="en-US" sz="1100">
                              <a:effectLst/>
                            </a:rPr>
                            <a:t>HMSP</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UNTR</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INCO</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EXCL</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PTBA</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PTPP</a:t>
                          </a:r>
                          <a:endParaRPr lang="id-ID" sz="1100">
                            <a:effectLst/>
                            <a:latin typeface="Times New Roman"/>
                            <a:ea typeface="Times New Roman"/>
                            <a:cs typeface="Arial"/>
                          </a:endParaRPr>
                        </a:p>
                      </a:txBody>
                      <a:tcPr marL="68580" marR="68580" marT="0" marB="0" anchor="ctr"/>
                    </a:tc>
                  </a:tr>
                  <a:tr h="0">
                    <a:tc rowSpan="7">
                      <a:txBody>
                        <a:bodyPr/>
                        <a:lstStyle/>
                        <a:p>
                          <a:r>
                            <a:rPr lang="id-ID" sz="1100" dirty="0" smtClean="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smtClean="0">
                              <a:effectLst/>
                            </a:rPr>
                            <a:t> </a:t>
                          </a:r>
                          <a:endParaRPr lang="id-ID" sz="1100" dirty="0" smtClean="0">
                            <a:effectLst/>
                            <a:latin typeface="Calibri"/>
                            <a:ea typeface="Calibri"/>
                            <a:cs typeface="Arial"/>
                          </a:endParaRPr>
                        </a:p>
                        <a:p>
                          <a14:m>
                            <m:oMath xmlns:m="http://schemas.openxmlformats.org/officeDocument/2006/math">
                              <m:sSub>
                                <m:sSubPr>
                                  <m:ctrlPr>
                                    <a:rPr lang="id-ID" sz="1100" b="1" i="1" kern="1200" smtClean="0">
                                      <a:solidFill>
                                        <a:schemeClr val="tx1"/>
                                      </a:solidFill>
                                      <a:effectLst/>
                                      <a:latin typeface="Cambria Math"/>
                                      <a:ea typeface="+mn-ea"/>
                                      <a:cs typeface="+mn-cs"/>
                                    </a:rPr>
                                  </m:ctrlPr>
                                </m:sSubPr>
                                <m:e>
                                  <m:r>
                                    <a:rPr lang="en-US" sz="1100" b="1" i="1" kern="1200">
                                      <a:solidFill>
                                        <a:schemeClr val="tx1"/>
                                      </a:solidFill>
                                      <a:effectLst/>
                                      <a:latin typeface="Cambria Math"/>
                                      <a:ea typeface="+mn-ea"/>
                                      <a:cs typeface="+mn-cs"/>
                                    </a:rPr>
                                    <m:t>𝑀𝑉</m:t>
                                  </m:r>
                                </m:e>
                                <m:sub>
                                  <m:r>
                                    <a:rPr lang="en-US" sz="1100" b="1" i="1" kern="1200">
                                      <a:solidFill>
                                        <a:schemeClr val="tx1"/>
                                      </a:solidFill>
                                      <a:effectLst/>
                                      <a:latin typeface="Cambria Math"/>
                                      <a:ea typeface="+mn-ea"/>
                                      <a:cs typeface="+mn-cs"/>
                                    </a:rPr>
                                    <m:t>𝐶𝑙𝑎𝑠𝑠𝑖𝑐</m:t>
                                  </m:r>
                                </m:sub>
                              </m:sSub>
                            </m:oMath>
                          </a14:m>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txBody>
                      <a:tcPr marL="68580" marR="68580" marT="0" marB="0">
                        <a:solidFill>
                          <a:schemeClr val="bg1">
                            <a:lumMod val="85000"/>
                          </a:schemeClr>
                        </a:solidFill>
                      </a:tcPr>
                    </a:tc>
                    <a:tc>
                      <a:txBody>
                        <a:bodyPr/>
                        <a:lstStyle/>
                        <a:p>
                          <a:pPr algn="ctr"/>
                          <a:r>
                            <a:rPr lang="id-ID" sz="1100" dirty="0">
                              <a:effectLst/>
                            </a:rPr>
                            <a:t>0.5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0.716858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-1.879597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6.531459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-1.710817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4.457567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-7.115469</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0.514108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-0.868258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3.348787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-0.796375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2.332163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-3.530424</a:t>
                          </a:r>
                          <a:endParaRPr lang="id-ID" sz="1100">
                            <a:effectLst/>
                            <a:latin typeface="Times New Roman"/>
                            <a:ea typeface="Times New Roman"/>
                            <a:cs typeface="Arial"/>
                          </a:endParaRPr>
                        </a:p>
                      </a:txBody>
                      <a:tcPr marL="68580" marR="68580" marT="0" marB="0" anchor="ctr"/>
                    </a:tc>
                  </a:tr>
                  <a:tr h="11557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a:t>
                          </a:r>
                          <a:endParaRPr lang="id-ID" sz="1100">
                            <a:effectLst/>
                            <a:latin typeface="Calibri"/>
                            <a:ea typeface="Calibri"/>
                            <a:cs typeface="Arial"/>
                          </a:endParaRPr>
                        </a:p>
                      </a:txBody>
                      <a:tcPr marL="68580" marR="68580" marT="0" marB="0"/>
                    </a:tc>
                    <a:tc>
                      <a:txBody>
                        <a:bodyPr/>
                        <a:lstStyle/>
                        <a:p>
                          <a:pPr algn="ctr">
                            <a:spcAft>
                              <a:spcPts val="0"/>
                            </a:spcAft>
                          </a:pPr>
                          <a:r>
                            <a:rPr lang="en-US" sz="1100" dirty="0">
                              <a:effectLst/>
                            </a:rPr>
                            <a:t>0.412732</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dirty="0">
                              <a:effectLst/>
                            </a:rPr>
                            <a:t>-0.362588</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1.757450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-0.339154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1.269461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-1.737902</a:t>
                          </a:r>
                          <a:endParaRPr lang="id-ID" sz="1100">
                            <a:effectLst/>
                            <a:latin typeface="Times New Roman"/>
                            <a:ea typeface="Times New Roman"/>
                            <a:cs typeface="Arial"/>
                          </a:endParaRPr>
                        </a:p>
                      </a:txBody>
                      <a:tcPr marL="68580" marR="68580" marT="0" marB="0" anchor="ctr"/>
                    </a:tc>
                  </a:tr>
                  <a:tr h="0">
                    <a:tc vMerge="1">
                      <a:txBody>
                        <a:bodyPr/>
                        <a:lstStyle/>
                        <a:p>
                          <a:endParaRPr lang="id-ID" sz="900" dirty="0">
                            <a:effectLst/>
                            <a:latin typeface="Times New Roman"/>
                            <a:ea typeface="Calibri"/>
                            <a:cs typeface="Arial"/>
                          </a:endParaRPr>
                        </a:p>
                      </a:txBody>
                      <a:tcPr marL="68580" marR="68580" marT="0" marB="0"/>
                    </a:tc>
                    <a:tc>
                      <a:txBody>
                        <a:bodyPr/>
                        <a:lstStyle/>
                        <a:p>
                          <a:pPr algn="ctr"/>
                          <a:r>
                            <a:rPr lang="id-ID" sz="1100">
                              <a:effectLst/>
                            </a:rPr>
                            <a:t>5</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0.351907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-0.059187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0.802649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-0.064821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0.631839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-0.662388</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0.331632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0.041947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0.484382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0.026623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0.419299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-0.303883</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15</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0.324874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0.075658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0.378292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0.057105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0.348452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-0.184382</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20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dirty="0">
                              <a:effectLst/>
                            </a:rPr>
                            <a:t>0.321495</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0.092514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0.325248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0.072346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0.313029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-0.124631</a:t>
                          </a:r>
                          <a:endParaRPr lang="id-ID" sz="1100">
                            <a:effectLst/>
                            <a:latin typeface="Times New Roman"/>
                            <a:ea typeface="Times New Roman"/>
                            <a:cs typeface="Arial"/>
                          </a:endParaRPr>
                        </a:p>
                      </a:txBody>
                      <a:tcPr marL="68580" marR="68580" marT="0" marB="0" anchor="ctr"/>
                    </a:tc>
                  </a:tr>
                  <a:tr h="0">
                    <a:tc rowSpan="7">
                      <a:txBody>
                        <a:bodyPr/>
                        <a:lstStyle/>
                        <a:p>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a:effectLst/>
                            </a:rPr>
                            <a:t> </a:t>
                          </a:r>
                          <a14:m>
                            <m:oMath xmlns:m="http://schemas.openxmlformats.org/officeDocument/2006/math">
                              <m:sSub>
                                <m:sSubPr>
                                  <m:ctrlPr>
                                    <a:rPr lang="id-ID" sz="1100" b="1" i="1" kern="1200" smtClean="0">
                                      <a:solidFill>
                                        <a:schemeClr val="tx1"/>
                                      </a:solidFill>
                                      <a:effectLst/>
                                      <a:latin typeface="Cambria Math"/>
                                      <a:ea typeface="+mn-ea"/>
                                      <a:cs typeface="+mn-cs"/>
                                    </a:rPr>
                                  </m:ctrlPr>
                                </m:sSubPr>
                                <m:e>
                                  <m:r>
                                    <a:rPr lang="en-US" sz="1100" b="1" i="1" kern="1200">
                                      <a:solidFill>
                                        <a:schemeClr val="tx1"/>
                                      </a:solidFill>
                                      <a:effectLst/>
                                      <a:latin typeface="Cambria Math"/>
                                      <a:ea typeface="+mn-ea"/>
                                      <a:cs typeface="+mn-cs"/>
                                    </a:rPr>
                                    <m:t>𝑀𝑉</m:t>
                                  </m:r>
                                </m:e>
                                <m:sub>
                                  <m:r>
                                    <a:rPr lang="en-US" sz="1100" b="1" i="1" kern="1200">
                                      <a:solidFill>
                                        <a:schemeClr val="tx1"/>
                                      </a:solidFill>
                                      <a:effectLst/>
                                      <a:latin typeface="Cambria Math"/>
                                      <a:ea typeface="+mn-ea"/>
                                      <a:cs typeface="+mn-cs"/>
                                    </a:rPr>
                                    <m:t>𝐹𝑀𝐶𝐷</m:t>
                                  </m:r>
                                </m:sub>
                              </m:sSub>
                            </m:oMath>
                          </a14:m>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txBody>
                      <a:tcPr marL="68580" marR="68580" marT="0" marB="0">
                        <a:solidFill>
                          <a:schemeClr val="bg1">
                            <a:lumMod val="85000"/>
                          </a:schemeClr>
                        </a:solidFill>
                      </a:tcPr>
                    </a:tc>
                    <a:tc>
                      <a:txBody>
                        <a:bodyPr/>
                        <a:lstStyle/>
                        <a:p>
                          <a:pPr algn="ctr"/>
                          <a:r>
                            <a:rPr lang="id-ID" sz="1100" dirty="0">
                              <a:effectLst/>
                            </a:rPr>
                            <a:t>0.5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4.271978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2.963634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dirty="0">
                              <a:effectLst/>
                            </a:rPr>
                            <a:t>1.782646</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-5.205205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10.567459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-13.380511</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2.253176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1.574841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0.904869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-2.552828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5.448859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-6.628917</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1.243775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0.880445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0.465981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-1.226641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2.889559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-3.253119</a:t>
                          </a:r>
                          <a:endParaRPr lang="id-ID" sz="1100">
                            <a:effectLst/>
                            <a:latin typeface="Times New Roman"/>
                            <a:ea typeface="Times New Roman"/>
                            <a:cs typeface="Arial"/>
                          </a:endParaRPr>
                        </a:p>
                      </a:txBody>
                      <a:tcPr marL="68580" marR="68580" marT="0" marB="0" anchor="ctr"/>
                    </a:tc>
                  </a:tr>
                  <a:tr h="0">
                    <a:tc vMerge="1">
                      <a:txBody>
                        <a:bodyPr/>
                        <a:lstStyle/>
                        <a:p>
                          <a:endParaRPr lang="id-ID" sz="900" dirty="0">
                            <a:effectLst/>
                            <a:latin typeface="Times New Roman"/>
                            <a:ea typeface="Calibri"/>
                            <a:cs typeface="Arial"/>
                          </a:endParaRPr>
                        </a:p>
                      </a:txBody>
                      <a:tcPr marL="68580" marR="68580" marT="0" marB="0"/>
                    </a:tc>
                    <a:tc>
                      <a:txBody>
                        <a:bodyPr/>
                        <a:lstStyle/>
                        <a:p>
                          <a:pPr algn="ctr"/>
                          <a:r>
                            <a:rPr lang="id-ID" sz="1100">
                              <a:effectLst/>
                            </a:rPr>
                            <a:t>5</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0.638135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0.463807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0.202648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-0.430928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1.353979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-1.227641</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10</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0.436255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0.324928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0.114870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-0.165690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0.842119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-0.552481</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0.368961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0.278635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0.085611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-0.077278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0.671499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-0.327428</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20</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0.301668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0.232342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0.056351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0.011135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0.500879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-0.102375</a:t>
                          </a:r>
                          <a:endParaRPr lang="id-ID" sz="1100">
                            <a:effectLst/>
                            <a:latin typeface="Times New Roman"/>
                            <a:ea typeface="Times New Roman"/>
                            <a:cs typeface="Arial"/>
                          </a:endParaRPr>
                        </a:p>
                      </a:txBody>
                      <a:tcPr marL="68580" marR="68580" marT="0" marB="0" anchor="ctr"/>
                    </a:tc>
                  </a:tr>
                  <a:tr h="0">
                    <a:tc rowSpan="7">
                      <a:txBody>
                        <a:bodyPr/>
                        <a:lstStyle/>
                        <a:p>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a:effectLst/>
                            </a:rPr>
                            <a:t> </a:t>
                          </a:r>
                          <a14:m>
                            <m:oMath xmlns:m="http://schemas.openxmlformats.org/officeDocument/2006/math">
                              <m:sSub>
                                <m:sSubPr>
                                  <m:ctrlPr>
                                    <a:rPr lang="id-ID" sz="1100" b="1" i="1" kern="1200" smtClean="0">
                                      <a:solidFill>
                                        <a:schemeClr val="tx1"/>
                                      </a:solidFill>
                                      <a:effectLst/>
                                      <a:latin typeface="Cambria Math"/>
                                      <a:ea typeface="+mn-ea"/>
                                      <a:cs typeface="+mn-cs"/>
                                    </a:rPr>
                                  </m:ctrlPr>
                                </m:sSubPr>
                                <m:e>
                                  <m:r>
                                    <a:rPr lang="en-US" sz="1100" b="1" i="1" kern="1200">
                                      <a:solidFill>
                                        <a:schemeClr val="tx1"/>
                                      </a:solidFill>
                                      <a:effectLst/>
                                      <a:latin typeface="Cambria Math"/>
                                      <a:ea typeface="+mn-ea"/>
                                      <a:cs typeface="+mn-cs"/>
                                    </a:rPr>
                                    <m:t>𝑀𝑉</m:t>
                                  </m:r>
                                </m:e>
                                <m:sub>
                                  <m:r>
                                    <a:rPr lang="en-US" sz="1100" b="1" i="1" kern="1200">
                                      <a:solidFill>
                                        <a:schemeClr val="tx1"/>
                                      </a:solidFill>
                                      <a:effectLst/>
                                      <a:latin typeface="Cambria Math"/>
                                      <a:ea typeface="+mn-ea"/>
                                      <a:cs typeface="+mn-cs"/>
                                    </a:rPr>
                                    <m:t>𝑆</m:t>
                                  </m:r>
                                </m:sub>
                              </m:sSub>
                            </m:oMath>
                          </a14:m>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p>
                          <a:r>
                            <a:rPr lang="id-ID" sz="1100" dirty="0">
                              <a:effectLst/>
                            </a:rPr>
                            <a:t> </a:t>
                          </a:r>
                          <a:endParaRPr lang="id-ID" sz="1100" dirty="0">
                            <a:effectLst/>
                            <a:latin typeface="Calibri"/>
                            <a:ea typeface="Calibri"/>
                            <a:cs typeface="Arial"/>
                          </a:endParaRPr>
                        </a:p>
                      </a:txBody>
                      <a:tcPr marL="68580" marR="68580" marT="0" marB="0">
                        <a:solidFill>
                          <a:schemeClr val="bg1">
                            <a:lumMod val="85000"/>
                          </a:schemeClr>
                        </a:solidFill>
                      </a:tcPr>
                    </a:tc>
                    <a:tc>
                      <a:txBody>
                        <a:bodyPr/>
                        <a:lstStyle/>
                        <a:p>
                          <a:pPr algn="ctr"/>
                          <a:r>
                            <a:rPr lang="id-ID" sz="1100" dirty="0">
                              <a:effectLst/>
                            </a:rPr>
                            <a:t>0.5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6.132457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0.784148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4.357364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-6.571281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5.040213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-8.742900</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3.197778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0.466751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2.229658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-3.219480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2.617295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-4.292003</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1.730439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0.308052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1.165806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-1.543580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1.405836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-2.066554</a:t>
                          </a:r>
                          <a:endParaRPr lang="id-ID" sz="1100">
                            <a:effectLst/>
                            <a:latin typeface="Times New Roman"/>
                            <a:ea typeface="Times New Roman"/>
                            <a:cs typeface="Arial"/>
                          </a:endParaRPr>
                        </a:p>
                      </a:txBody>
                      <a:tcPr marL="68580" marR="68580" marT="0" marB="0" anchor="ctr"/>
                    </a:tc>
                  </a:tr>
                  <a:tr h="0">
                    <a:tc vMerge="1">
                      <a:txBody>
                        <a:bodyPr/>
                        <a:lstStyle/>
                        <a:p>
                          <a:endParaRPr lang="id-ID" sz="900" dirty="0">
                            <a:effectLst/>
                            <a:latin typeface="Times New Roman"/>
                            <a:ea typeface="Calibri"/>
                            <a:cs typeface="Arial"/>
                          </a:endParaRPr>
                        </a:p>
                      </a:txBody>
                      <a:tcPr marL="68580" marR="68580" marT="0" marB="0"/>
                    </a:tc>
                    <a:tc>
                      <a:txBody>
                        <a:bodyPr/>
                        <a:lstStyle/>
                        <a:p>
                          <a:pPr algn="ctr"/>
                          <a:r>
                            <a:rPr lang="id-ID" sz="1100" dirty="0">
                              <a:effectLst/>
                            </a:rPr>
                            <a:t>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0.850036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0.212833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0.527494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-0.538039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0.678961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-0.731285</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0.556568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0.181093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0.314724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-0.202859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0.436669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-0.286195</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0.458745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0.170513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0.243800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-0.091132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0.355905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-0.137832</a:t>
                          </a:r>
                          <a:endParaRPr lang="id-ID" sz="1100">
                            <a:effectLst/>
                            <a:latin typeface="Times New Roman"/>
                            <a:ea typeface="Times New Roman"/>
                            <a:cs typeface="Arial"/>
                          </a:endParaRPr>
                        </a:p>
                      </a:txBody>
                      <a:tcPr marL="68580" marR="68580" marT="0" marB="0" anchor="ctr"/>
                    </a:tc>
                  </a:tr>
                  <a:tr h="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20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0.409834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0.165224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0.208338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-0.035269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0.315524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dirty="0">
                              <a:effectLst/>
                            </a:rPr>
                            <a:t>-0.063650</a:t>
                          </a:r>
                          <a:endParaRPr lang="id-ID" sz="1100" dirty="0">
                            <a:effectLst/>
                            <a:latin typeface="Times New Roman"/>
                            <a:ea typeface="Times New Roman"/>
                            <a:cs typeface="Arial"/>
                          </a:endParaRPr>
                        </a:p>
                      </a:txBody>
                      <a:tcPr marL="68580" marR="68580" marT="0" marB="0"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960225210"/>
                  </p:ext>
                </p:extLst>
              </p:nvPr>
            </p:nvGraphicFramePr>
            <p:xfrm>
              <a:off x="2602829" y="2280662"/>
              <a:ext cx="7198353" cy="3688080"/>
            </p:xfrm>
            <a:graphic>
              <a:graphicData uri="http://schemas.openxmlformats.org/drawingml/2006/table">
                <a:tbl>
                  <a:tblPr firstRow="1" firstCol="1" bandRow="1">
                    <a:tableStyleId>{5C22544A-7EE6-4342-B048-85BDC9FD1C3A}</a:tableStyleId>
                  </a:tblPr>
                  <a:tblGrid>
                    <a:gridCol w="751154"/>
                    <a:gridCol w="542543"/>
                    <a:gridCol w="1008112"/>
                    <a:gridCol w="1008112"/>
                    <a:gridCol w="864096"/>
                    <a:gridCol w="936104"/>
                    <a:gridCol w="1008112"/>
                    <a:gridCol w="1080120"/>
                  </a:tblGrid>
                  <a:tr h="167640">
                    <a:tc>
                      <a:txBody>
                        <a:bodyPr/>
                        <a:lstStyle/>
                        <a:p>
                          <a:r>
                            <a:rPr lang="id-ID" sz="1100" dirty="0">
                              <a:effectLst/>
                            </a:rPr>
                            <a:t>Model</a:t>
                          </a:r>
                          <a:endParaRPr lang="id-ID" sz="1100" dirty="0">
                            <a:effectLst/>
                            <a:latin typeface="Calibri"/>
                            <a:ea typeface="Calibri"/>
                            <a:cs typeface="Arial"/>
                          </a:endParaRPr>
                        </a:p>
                      </a:txBody>
                      <a:tcPr marL="68580" marR="68580" marT="0" marB="0" anchor="ctr"/>
                    </a:tc>
                    <a:tc>
                      <a:txBody>
                        <a:bodyPr/>
                        <a:lstStyle/>
                        <a:p>
                          <a:endParaRPr lang="id-ID"/>
                        </a:p>
                      </a:txBody>
                      <a:tcPr marL="68580" marR="68580" marT="0" marB="0" anchor="ctr">
                        <a:blipFill rotWithShape="1">
                          <a:blip r:embed="rId3"/>
                          <a:stretch>
                            <a:fillRect l="-139326" t="-28571" r="-1088764" b="-2110714"/>
                          </a:stretch>
                        </a:blipFill>
                      </a:tcPr>
                    </a:tc>
                    <a:tc>
                      <a:txBody>
                        <a:bodyPr/>
                        <a:lstStyle/>
                        <a:p>
                          <a:pPr algn="ctr">
                            <a:spcAft>
                              <a:spcPts val="0"/>
                            </a:spcAft>
                          </a:pPr>
                          <a:r>
                            <a:rPr lang="en-US" sz="1100">
                              <a:effectLst/>
                            </a:rPr>
                            <a:t>HMSP</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UNTR</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INCO</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EXCL</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PTBA</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PTPP</a:t>
                          </a:r>
                          <a:endParaRPr lang="id-ID" sz="1100">
                            <a:effectLst/>
                            <a:latin typeface="Times New Roman"/>
                            <a:ea typeface="Times New Roman"/>
                            <a:cs typeface="Arial"/>
                          </a:endParaRPr>
                        </a:p>
                      </a:txBody>
                      <a:tcPr marL="68580" marR="68580" marT="0" marB="0" anchor="ctr"/>
                    </a:tc>
                  </a:tr>
                  <a:tr h="167640">
                    <a:tc rowSpan="7">
                      <a:txBody>
                        <a:bodyPr/>
                        <a:lstStyle/>
                        <a:p>
                          <a:endParaRPr lang="id-ID"/>
                        </a:p>
                      </a:txBody>
                      <a:tcPr marL="68580" marR="68580" marT="0" marB="0">
                        <a:blipFill rotWithShape="1">
                          <a:blip r:embed="rId3"/>
                          <a:stretch>
                            <a:fillRect l="-813" t="-18750" r="-860163" b="-207813"/>
                          </a:stretch>
                        </a:blipFill>
                      </a:tcPr>
                    </a:tc>
                    <a:tc>
                      <a:txBody>
                        <a:bodyPr/>
                        <a:lstStyle/>
                        <a:p>
                          <a:pPr algn="ctr"/>
                          <a:r>
                            <a:rPr lang="id-ID" sz="1100" dirty="0">
                              <a:effectLst/>
                            </a:rPr>
                            <a:t>0.5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0.716858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-1.879597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6.531459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-1.710817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4.457567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-7.115469</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0.514108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-0.868258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3.348787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-0.796375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2.332163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-3.530424</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a:t>
                          </a:r>
                          <a:endParaRPr lang="id-ID" sz="1100">
                            <a:effectLst/>
                            <a:latin typeface="Calibri"/>
                            <a:ea typeface="Calibri"/>
                            <a:cs typeface="Arial"/>
                          </a:endParaRPr>
                        </a:p>
                      </a:txBody>
                      <a:tcPr marL="68580" marR="68580" marT="0" marB="0"/>
                    </a:tc>
                    <a:tc>
                      <a:txBody>
                        <a:bodyPr/>
                        <a:lstStyle/>
                        <a:p>
                          <a:pPr algn="ctr">
                            <a:spcAft>
                              <a:spcPts val="0"/>
                            </a:spcAft>
                          </a:pPr>
                          <a:r>
                            <a:rPr lang="en-US" sz="1100" dirty="0">
                              <a:effectLst/>
                            </a:rPr>
                            <a:t>0.412732</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dirty="0">
                              <a:effectLst/>
                            </a:rPr>
                            <a:t>-0.362588</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1.757450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-0.339154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1.269461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-1.737902</a:t>
                          </a:r>
                          <a:endParaRPr lang="id-ID" sz="1100">
                            <a:effectLst/>
                            <a:latin typeface="Times New Roman"/>
                            <a:ea typeface="Times New Roman"/>
                            <a:cs typeface="Arial"/>
                          </a:endParaRPr>
                        </a:p>
                      </a:txBody>
                      <a:tcPr marL="68580" marR="68580" marT="0" marB="0" anchor="ctr"/>
                    </a:tc>
                  </a:tr>
                  <a:tr h="167640">
                    <a:tc vMerge="1">
                      <a:txBody>
                        <a:bodyPr/>
                        <a:lstStyle/>
                        <a:p>
                          <a:endParaRPr lang="id-ID" sz="900" dirty="0">
                            <a:effectLst/>
                            <a:latin typeface="Times New Roman"/>
                            <a:ea typeface="Calibri"/>
                            <a:cs typeface="Arial"/>
                          </a:endParaRPr>
                        </a:p>
                      </a:txBody>
                      <a:tcPr marL="68580" marR="68580" marT="0" marB="0"/>
                    </a:tc>
                    <a:tc>
                      <a:txBody>
                        <a:bodyPr/>
                        <a:lstStyle/>
                        <a:p>
                          <a:pPr algn="ctr"/>
                          <a:r>
                            <a:rPr lang="id-ID" sz="1100">
                              <a:effectLst/>
                            </a:rPr>
                            <a:t>5</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0.351907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-0.059187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0.802649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-0.064821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0.631839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-0.662388</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0.331632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0.041947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0.484382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0.026623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0.419299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-0.303883</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15</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0.324874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0.075658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0.378292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0.057105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0.348452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-0.184382</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20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dirty="0">
                              <a:effectLst/>
                            </a:rPr>
                            <a:t>0.321495</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0.092514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0.325248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0.072346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0.313029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-0.124631</a:t>
                          </a:r>
                          <a:endParaRPr lang="id-ID" sz="1100">
                            <a:effectLst/>
                            <a:latin typeface="Times New Roman"/>
                            <a:ea typeface="Times New Roman"/>
                            <a:cs typeface="Arial"/>
                          </a:endParaRPr>
                        </a:p>
                      </a:txBody>
                      <a:tcPr marL="68580" marR="68580" marT="0" marB="0" anchor="ctr"/>
                    </a:tc>
                  </a:tr>
                  <a:tr h="167640">
                    <a:tc rowSpan="7">
                      <a:txBody>
                        <a:bodyPr/>
                        <a:lstStyle/>
                        <a:p>
                          <a:endParaRPr lang="id-ID"/>
                        </a:p>
                      </a:txBody>
                      <a:tcPr marL="68580" marR="68580" marT="0" marB="0">
                        <a:blipFill rotWithShape="1">
                          <a:blip r:embed="rId3"/>
                          <a:stretch>
                            <a:fillRect l="-813" t="-118135" r="-860163" b="-106736"/>
                          </a:stretch>
                        </a:blipFill>
                      </a:tcPr>
                    </a:tc>
                    <a:tc>
                      <a:txBody>
                        <a:bodyPr/>
                        <a:lstStyle/>
                        <a:p>
                          <a:pPr algn="ctr"/>
                          <a:r>
                            <a:rPr lang="id-ID" sz="1100" dirty="0">
                              <a:effectLst/>
                            </a:rPr>
                            <a:t>0.5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4.271978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2.963634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dirty="0">
                              <a:effectLst/>
                            </a:rPr>
                            <a:t>1.782646</a:t>
                          </a:r>
                          <a:endParaRPr lang="id-ID" sz="1100" dirty="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-5.205205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10.567459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-13.380511</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2.253176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1.574841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0.904869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-2.552828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5.448859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-6.628917</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1.243775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0.880445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0.465981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-1.226641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2.889559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-3.253119</a:t>
                          </a:r>
                          <a:endParaRPr lang="id-ID" sz="1100">
                            <a:effectLst/>
                            <a:latin typeface="Times New Roman"/>
                            <a:ea typeface="Times New Roman"/>
                            <a:cs typeface="Arial"/>
                          </a:endParaRPr>
                        </a:p>
                      </a:txBody>
                      <a:tcPr marL="68580" marR="68580" marT="0" marB="0" anchor="ctr"/>
                    </a:tc>
                  </a:tr>
                  <a:tr h="167640">
                    <a:tc vMerge="1">
                      <a:txBody>
                        <a:bodyPr/>
                        <a:lstStyle/>
                        <a:p>
                          <a:endParaRPr lang="id-ID" sz="900" dirty="0">
                            <a:effectLst/>
                            <a:latin typeface="Times New Roman"/>
                            <a:ea typeface="Calibri"/>
                            <a:cs typeface="Arial"/>
                          </a:endParaRPr>
                        </a:p>
                      </a:txBody>
                      <a:tcPr marL="68580" marR="68580" marT="0" marB="0"/>
                    </a:tc>
                    <a:tc>
                      <a:txBody>
                        <a:bodyPr/>
                        <a:lstStyle/>
                        <a:p>
                          <a:pPr algn="ctr"/>
                          <a:r>
                            <a:rPr lang="id-ID" sz="1100">
                              <a:effectLst/>
                            </a:rPr>
                            <a:t>5</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0.638135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0.463807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0.202648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-0.430928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1.353979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-1.227641</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10</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0.436255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0.324928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0.114870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-0.165690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0.842119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-0.552481</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0.368961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0.278635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0.085611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-0.077278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0.671499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-0.327428</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20</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0.301668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0.232342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0.056351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0.011135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0.500879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-0.102375</a:t>
                          </a:r>
                          <a:endParaRPr lang="id-ID" sz="1100">
                            <a:effectLst/>
                            <a:latin typeface="Times New Roman"/>
                            <a:ea typeface="Times New Roman"/>
                            <a:cs typeface="Arial"/>
                          </a:endParaRPr>
                        </a:p>
                      </a:txBody>
                      <a:tcPr marL="68580" marR="68580" marT="0" marB="0" anchor="ctr"/>
                    </a:tc>
                  </a:tr>
                  <a:tr h="167640">
                    <a:tc rowSpan="7">
                      <a:txBody>
                        <a:bodyPr/>
                        <a:lstStyle/>
                        <a:p>
                          <a:endParaRPr lang="id-ID"/>
                        </a:p>
                      </a:txBody>
                      <a:tcPr marL="68580" marR="68580" marT="0" marB="0">
                        <a:blipFill rotWithShape="1">
                          <a:blip r:embed="rId3"/>
                          <a:stretch>
                            <a:fillRect l="-813" t="-219271" r="-860163" b="-7292"/>
                          </a:stretch>
                        </a:blipFill>
                      </a:tcPr>
                    </a:tc>
                    <a:tc>
                      <a:txBody>
                        <a:bodyPr/>
                        <a:lstStyle/>
                        <a:p>
                          <a:pPr algn="ctr"/>
                          <a:r>
                            <a:rPr lang="id-ID" sz="1100" dirty="0">
                              <a:effectLst/>
                            </a:rPr>
                            <a:t>0.5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6.132457</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0.784148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4.357364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-6.571281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5.040213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-8.742900</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3.197778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0.466751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2.229658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-3.219480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2.617295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-4.292003</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a:effectLst/>
                            </a:rPr>
                            <a:t>2</a:t>
                          </a:r>
                          <a:endParaRPr lang="id-ID" sz="1100">
                            <a:effectLst/>
                            <a:latin typeface="Calibri"/>
                            <a:ea typeface="Calibri"/>
                            <a:cs typeface="Arial"/>
                          </a:endParaRPr>
                        </a:p>
                      </a:txBody>
                      <a:tcPr marL="68580" marR="68580" marT="0" marB="0"/>
                    </a:tc>
                    <a:tc>
                      <a:txBody>
                        <a:bodyPr/>
                        <a:lstStyle/>
                        <a:p>
                          <a:pPr algn="ctr">
                            <a:spcAft>
                              <a:spcPts val="0"/>
                            </a:spcAft>
                          </a:pPr>
                          <a:r>
                            <a:rPr lang="en-US" sz="1100">
                              <a:effectLst/>
                            </a:rPr>
                            <a:t>1.730439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0.308052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1.165806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-1.543580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1.405836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-2.066554</a:t>
                          </a:r>
                          <a:endParaRPr lang="id-ID" sz="1100">
                            <a:effectLst/>
                            <a:latin typeface="Times New Roman"/>
                            <a:ea typeface="Times New Roman"/>
                            <a:cs typeface="Arial"/>
                          </a:endParaRPr>
                        </a:p>
                      </a:txBody>
                      <a:tcPr marL="68580" marR="68580" marT="0" marB="0" anchor="ctr"/>
                    </a:tc>
                  </a:tr>
                  <a:tr h="167640">
                    <a:tc vMerge="1">
                      <a:txBody>
                        <a:bodyPr/>
                        <a:lstStyle/>
                        <a:p>
                          <a:endParaRPr lang="id-ID" sz="900" dirty="0">
                            <a:effectLst/>
                            <a:latin typeface="Times New Roman"/>
                            <a:ea typeface="Calibri"/>
                            <a:cs typeface="Arial"/>
                          </a:endParaRPr>
                        </a:p>
                      </a:txBody>
                      <a:tcPr marL="68580" marR="68580" marT="0" marB="0"/>
                    </a:tc>
                    <a:tc>
                      <a:txBody>
                        <a:bodyPr/>
                        <a:lstStyle/>
                        <a:p>
                          <a:pPr algn="ctr"/>
                          <a:r>
                            <a:rPr lang="id-ID" sz="1100" dirty="0">
                              <a:effectLst/>
                            </a:rPr>
                            <a:t>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0.850036</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0.212833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0.527494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-0.538039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0.678961</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-0.731285</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0.556568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0.181093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0.314724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-0.202859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0.436669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-0.286195</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15</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0.458745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0.170513</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0.243800</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-0.091132</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0.355905</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-0.137832</a:t>
                          </a:r>
                          <a:endParaRPr lang="id-ID" sz="1100">
                            <a:effectLst/>
                            <a:latin typeface="Times New Roman"/>
                            <a:ea typeface="Times New Roman"/>
                            <a:cs typeface="Arial"/>
                          </a:endParaRPr>
                        </a:p>
                      </a:txBody>
                      <a:tcPr marL="68580" marR="68580" marT="0" marB="0" anchor="ctr"/>
                    </a:tc>
                  </a:tr>
                  <a:tr h="167640">
                    <a:tc vMerge="1">
                      <a:txBody>
                        <a:bodyPr/>
                        <a:lstStyle/>
                        <a:p>
                          <a:endParaRPr lang="id-ID" sz="1100" dirty="0">
                            <a:effectLst/>
                            <a:latin typeface="Calibri"/>
                            <a:ea typeface="Calibri"/>
                            <a:cs typeface="Arial"/>
                          </a:endParaRPr>
                        </a:p>
                      </a:txBody>
                      <a:tcPr marL="68580" marR="68580" marT="0" marB="0"/>
                    </a:tc>
                    <a:tc>
                      <a:txBody>
                        <a:bodyPr/>
                        <a:lstStyle/>
                        <a:p>
                          <a:pPr algn="ctr"/>
                          <a:r>
                            <a:rPr lang="id-ID" sz="1100" dirty="0">
                              <a:effectLst/>
                            </a:rPr>
                            <a:t>20</a:t>
                          </a:r>
                          <a:endParaRPr lang="id-ID" sz="1100" dirty="0">
                            <a:effectLst/>
                            <a:latin typeface="Calibri"/>
                            <a:ea typeface="Calibri"/>
                            <a:cs typeface="Arial"/>
                          </a:endParaRPr>
                        </a:p>
                      </a:txBody>
                      <a:tcPr marL="68580" marR="68580" marT="0" marB="0"/>
                    </a:tc>
                    <a:tc>
                      <a:txBody>
                        <a:bodyPr/>
                        <a:lstStyle/>
                        <a:p>
                          <a:pPr algn="ctr">
                            <a:spcAft>
                              <a:spcPts val="0"/>
                            </a:spcAft>
                          </a:pPr>
                          <a:r>
                            <a:rPr lang="en-US" sz="1100">
                              <a:effectLst/>
                            </a:rPr>
                            <a:t>0.409834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0.165224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0.208338</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-0.035269</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a:effectLst/>
                            </a:rPr>
                            <a:t>0.315524</a:t>
                          </a:r>
                          <a:endParaRPr lang="id-ID" sz="1100">
                            <a:effectLst/>
                            <a:latin typeface="Times New Roman"/>
                            <a:ea typeface="Times New Roman"/>
                            <a:cs typeface="Arial"/>
                          </a:endParaRPr>
                        </a:p>
                      </a:txBody>
                      <a:tcPr marL="68580" marR="68580" marT="0" marB="0" anchor="ctr"/>
                    </a:tc>
                    <a:tc>
                      <a:txBody>
                        <a:bodyPr/>
                        <a:lstStyle/>
                        <a:p>
                          <a:pPr algn="ctr">
                            <a:spcAft>
                              <a:spcPts val="0"/>
                            </a:spcAft>
                          </a:pPr>
                          <a:r>
                            <a:rPr lang="en-US" sz="1100" dirty="0">
                              <a:effectLst/>
                            </a:rPr>
                            <a:t>-0.063650</a:t>
                          </a:r>
                          <a:endParaRPr lang="id-ID" sz="1100" dirty="0">
                            <a:effectLst/>
                            <a:latin typeface="Times New Roman"/>
                            <a:ea typeface="Times New Roman"/>
                            <a:cs typeface="Arial"/>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32053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440730" y="650760"/>
            <a:ext cx="9957652" cy="729427"/>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Based on portfolio weights, mean vectors and covariance matrix, we can </a:t>
            </a:r>
            <a:r>
              <a:rPr lang="en-US" sz="2000" dirty="0" smtClean="0"/>
              <a:t>then</a:t>
            </a:r>
            <a:r>
              <a:rPr lang="id-ID" sz="2000" dirty="0" smtClean="0"/>
              <a:t> </a:t>
            </a:r>
            <a:r>
              <a:rPr lang="en-US" sz="2000" dirty="0" smtClean="0"/>
              <a:t>determine </a:t>
            </a:r>
            <a:r>
              <a:rPr lang="en-US" sz="2000" dirty="0"/>
              <a:t>the Sharpe ratio of the three portfolio models as presented in </a:t>
            </a:r>
            <a:r>
              <a:rPr lang="en-US" sz="2000" b="1" dirty="0"/>
              <a:t>T</a:t>
            </a:r>
            <a:r>
              <a:rPr lang="id-ID" sz="2000" b="1" dirty="0"/>
              <a:t>able </a:t>
            </a:r>
            <a:r>
              <a:rPr lang="en-US" sz="2000" b="1" dirty="0"/>
              <a:t>4</a:t>
            </a:r>
            <a:r>
              <a:rPr lang="en-US" sz="2000" dirty="0"/>
              <a:t>. </a:t>
            </a:r>
            <a:endParaRPr lang="id-ID" sz="2000" dirty="0"/>
          </a:p>
        </p:txBody>
      </p:sp>
      <p:sp>
        <p:nvSpPr>
          <p:cNvPr id="7" name="Rectangle 6"/>
          <p:cNvSpPr/>
          <p:nvPr/>
        </p:nvSpPr>
        <p:spPr>
          <a:xfrm>
            <a:off x="1701924" y="1439513"/>
            <a:ext cx="9217024" cy="369332"/>
          </a:xfrm>
          <a:prstGeom prst="rect">
            <a:avLst/>
          </a:prstGeom>
        </p:spPr>
        <p:txBody>
          <a:bodyPr wrap="square">
            <a:spAutoFit/>
          </a:bodyPr>
          <a:lstStyle/>
          <a:p>
            <a:r>
              <a:rPr lang="id-ID" b="1" dirty="0">
                <a:solidFill>
                  <a:srgbClr val="0070C0"/>
                </a:solidFill>
              </a:rPr>
              <a:t>Table 4. </a:t>
            </a:r>
            <a:r>
              <a:rPr lang="en-US" b="1" dirty="0">
                <a:solidFill>
                  <a:srgbClr val="FF0000"/>
                </a:solidFill>
              </a:rPr>
              <a:t>Returns, Risks and Sharpe Ratio of Robust Portfolios and Classic MV Portfolio  </a:t>
            </a:r>
            <a:r>
              <a:rPr lang="id-ID" b="1" dirty="0">
                <a:solidFill>
                  <a:srgbClr val="FF0000"/>
                </a:solidFill>
              </a:rPr>
              <a:t> </a:t>
            </a: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330294873"/>
                  </p:ext>
                </p:extLst>
              </p:nvPr>
            </p:nvGraphicFramePr>
            <p:xfrm>
              <a:off x="1507629" y="2005458"/>
              <a:ext cx="9843367" cy="1818888"/>
            </p:xfrm>
            <a:graphic>
              <a:graphicData uri="http://schemas.openxmlformats.org/drawingml/2006/table">
                <a:tbl>
                  <a:tblPr firstRow="1" firstCol="1" bandRow="1">
                    <a:tableStyleId>{5C22544A-7EE6-4342-B048-85BDC9FD1C3A}</a:tableStyleId>
                  </a:tblPr>
                  <a:tblGrid>
                    <a:gridCol w="592257"/>
                    <a:gridCol w="991919"/>
                    <a:gridCol w="864096"/>
                    <a:gridCol w="864096"/>
                    <a:gridCol w="1274415"/>
                    <a:gridCol w="936104"/>
                    <a:gridCol w="1008112"/>
                    <a:gridCol w="1080120"/>
                    <a:gridCol w="1080120"/>
                    <a:gridCol w="1152128"/>
                  </a:tblGrid>
                  <a:tr h="0">
                    <a:tc rowSpan="2">
                      <a:txBody>
                        <a:bodyPr/>
                        <a:lstStyle/>
                        <a:p>
                          <a:pPr algn="ctr"/>
                          <a14:m>
                            <m:oMathPara xmlns:m="http://schemas.openxmlformats.org/officeDocument/2006/math">
                              <m:oMathParaPr>
                                <m:jc m:val="centerGroup"/>
                              </m:oMathParaPr>
                              <m:oMath xmlns:m="http://schemas.openxmlformats.org/officeDocument/2006/math">
                                <m:r>
                                  <a:rPr lang="en-US" sz="1300" b="1" i="1" kern="1200" smtClean="0">
                                    <a:solidFill>
                                      <a:schemeClr val="tx1"/>
                                    </a:solidFill>
                                    <a:effectLst/>
                                    <a:latin typeface="Cambria Math"/>
                                    <a:ea typeface="+mn-ea"/>
                                    <a:cs typeface="+mn-cs"/>
                                  </a:rPr>
                                  <m:t>𝜸</m:t>
                                </m:r>
                              </m:oMath>
                            </m:oMathPara>
                          </a14:m>
                          <a:endParaRPr lang="id-ID" sz="1300" b="1" dirty="0">
                            <a:solidFill>
                              <a:schemeClr val="tx1"/>
                            </a:solidFill>
                            <a:effectLst/>
                            <a:latin typeface="Times New Roman"/>
                          </a:endParaRPr>
                        </a:p>
                      </a:txBody>
                      <a:tcPr marL="68580" marR="68580" marT="0" marB="0" anchor="ctr">
                        <a:solidFill>
                          <a:schemeClr val="bg1">
                            <a:lumMod val="75000"/>
                          </a:schemeClr>
                        </a:solidFill>
                      </a:tcPr>
                    </a:tc>
                    <a:tc gridSpan="3">
                      <a:txBody>
                        <a:bodyPr/>
                        <a:lstStyle/>
                        <a:p>
                          <a:pPr algn="ctr"/>
                          <a:r>
                            <a:rPr lang="id-ID" sz="1300" dirty="0">
                              <a:effectLst/>
                            </a:rPr>
                            <a:t>Return</a:t>
                          </a:r>
                          <a:endParaRPr lang="id-ID" sz="1300" dirty="0">
                            <a:effectLst/>
                            <a:latin typeface="Times New Roman"/>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ctr"/>
                          <a:r>
                            <a:rPr lang="id-ID" sz="1300" dirty="0">
                              <a:effectLst/>
                            </a:rPr>
                            <a:t>Risk</a:t>
                          </a:r>
                          <a:endParaRPr lang="id-ID" sz="1300" dirty="0">
                            <a:effectLst/>
                            <a:latin typeface="Times New Roman"/>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ctr"/>
                          <a:r>
                            <a:rPr lang="id-ID" sz="1300" dirty="0">
                              <a:effectLst/>
                            </a:rPr>
                            <a:t>Sharpe Ratio</a:t>
                          </a:r>
                          <a:endParaRPr lang="id-ID" sz="1300" dirty="0">
                            <a:effectLst/>
                            <a:latin typeface="Times New Roman"/>
                          </a:endParaRPr>
                        </a:p>
                      </a:txBody>
                      <a:tcPr marL="68580" marR="68580" marT="0" marB="0"/>
                    </a:tc>
                    <a:tc hMerge="1">
                      <a:txBody>
                        <a:bodyPr/>
                        <a:lstStyle/>
                        <a:p>
                          <a:endParaRPr lang="id-ID"/>
                        </a:p>
                      </a:txBody>
                      <a:tcPr/>
                    </a:tc>
                    <a:tc hMerge="1">
                      <a:txBody>
                        <a:bodyPr/>
                        <a:lstStyle/>
                        <a:p>
                          <a:endParaRPr lang="id-ID"/>
                        </a:p>
                      </a:txBody>
                      <a:tcPr/>
                    </a:tc>
                  </a:tr>
                  <a:tr h="233928">
                    <a:tc vMerge="1">
                      <a:txBody>
                        <a:bodyPr/>
                        <a:lstStyle/>
                        <a:p>
                          <a:endParaRPr lang="id-ID"/>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en-US" sz="1300" i="1" kern="1200">
                                        <a:solidFill>
                                          <a:schemeClr val="dk1"/>
                                        </a:solidFill>
                                        <a:effectLst/>
                                        <a:latin typeface="Cambria Math"/>
                                        <a:ea typeface="+mn-ea"/>
                                        <a:cs typeface="+mn-cs"/>
                                      </a:rPr>
                                      <m:t>𝐶𝑙𝑎𝑠𝑠𝑖𝑐</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en-US" sz="1300" i="1" kern="1200">
                                        <a:solidFill>
                                          <a:schemeClr val="dk1"/>
                                        </a:solidFill>
                                        <a:effectLst/>
                                        <a:latin typeface="Cambria Math"/>
                                        <a:ea typeface="+mn-ea"/>
                                        <a:cs typeface="+mn-cs"/>
                                      </a:rPr>
                                      <m:t>𝐹𝑀𝐶𝐷</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id-ID" sz="1300" b="0" i="1" kern="1200" smtClean="0">
                                        <a:solidFill>
                                          <a:schemeClr val="dk1"/>
                                        </a:solidFill>
                                        <a:effectLst/>
                                        <a:latin typeface="Cambria Math"/>
                                        <a:ea typeface="+mn-ea"/>
                                        <a:cs typeface="+mn-cs"/>
                                      </a:rPr>
                                      <m:t>𝑆</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en-US" sz="1300" i="1" kern="1200">
                                        <a:solidFill>
                                          <a:schemeClr val="dk1"/>
                                        </a:solidFill>
                                        <a:effectLst/>
                                        <a:latin typeface="Cambria Math"/>
                                        <a:ea typeface="+mn-ea"/>
                                        <a:cs typeface="+mn-cs"/>
                                      </a:rPr>
                                      <m:t>𝐶𝑙𝑎𝑠𝑠𝑖𝑐</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en-US" sz="1300" i="1" kern="1200">
                                        <a:solidFill>
                                          <a:schemeClr val="dk1"/>
                                        </a:solidFill>
                                        <a:effectLst/>
                                        <a:latin typeface="Cambria Math"/>
                                        <a:ea typeface="+mn-ea"/>
                                        <a:cs typeface="+mn-cs"/>
                                      </a:rPr>
                                      <m:t>𝐹𝑀𝐶𝐷</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id-ID" sz="1300" b="0" i="1" kern="1200" smtClean="0">
                                        <a:solidFill>
                                          <a:schemeClr val="dk1"/>
                                        </a:solidFill>
                                        <a:effectLst/>
                                        <a:latin typeface="Cambria Math"/>
                                        <a:ea typeface="+mn-ea"/>
                                        <a:cs typeface="+mn-cs"/>
                                      </a:rPr>
                                      <m:t>𝑆</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en-US" sz="1300" i="1" kern="1200">
                                        <a:solidFill>
                                          <a:schemeClr val="dk1"/>
                                        </a:solidFill>
                                        <a:effectLst/>
                                        <a:latin typeface="Cambria Math"/>
                                        <a:ea typeface="+mn-ea"/>
                                        <a:cs typeface="+mn-cs"/>
                                      </a:rPr>
                                      <m:t>𝐶𝑙𝑎𝑠𝑠𝑖𝑐</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en-US" sz="1300" i="1" kern="1200">
                                        <a:solidFill>
                                          <a:schemeClr val="dk1"/>
                                        </a:solidFill>
                                        <a:effectLst/>
                                        <a:latin typeface="Cambria Math"/>
                                        <a:ea typeface="+mn-ea"/>
                                        <a:cs typeface="+mn-cs"/>
                                      </a:rPr>
                                      <m:t>𝐹𝑀𝐶𝐷</m:t>
                                    </m:r>
                                  </m:sub>
                                </m:sSub>
                              </m:oMath>
                            </m:oMathPara>
                          </a14:m>
                          <a:endParaRPr lang="id-ID" sz="1300" dirty="0">
                            <a:effectLst/>
                            <a:latin typeface="Times New Roman"/>
                          </a:endParaRPr>
                        </a:p>
                      </a:txBody>
                      <a:tcPr marL="68580" marR="68580" marT="0" marB="0"/>
                    </a:tc>
                    <a:tc>
                      <a:txBody>
                        <a:bodyPr/>
                        <a:lstStyle/>
                        <a:p>
                          <a:pPr algn="ctr"/>
                          <a14:m>
                            <m:oMathPara xmlns:m="http://schemas.openxmlformats.org/officeDocument/2006/math">
                              <m:oMathParaPr>
                                <m:jc m:val="centerGroup"/>
                              </m:oMathParaPr>
                              <m:oMath xmlns:m="http://schemas.openxmlformats.org/officeDocument/2006/math">
                                <m:sSub>
                                  <m:sSubPr>
                                    <m:ctrlPr>
                                      <a:rPr lang="id-ID" sz="1300" i="1" kern="1200" smtClean="0">
                                        <a:solidFill>
                                          <a:schemeClr val="dk1"/>
                                        </a:solidFill>
                                        <a:effectLst/>
                                        <a:latin typeface="Cambria Math"/>
                                        <a:ea typeface="+mn-ea"/>
                                        <a:cs typeface="+mn-cs"/>
                                      </a:rPr>
                                    </m:ctrlPr>
                                  </m:sSubPr>
                                  <m:e>
                                    <m:r>
                                      <a:rPr lang="en-US" sz="1300" i="1" kern="1200">
                                        <a:solidFill>
                                          <a:schemeClr val="dk1"/>
                                        </a:solidFill>
                                        <a:effectLst/>
                                        <a:latin typeface="Cambria Math"/>
                                        <a:ea typeface="+mn-ea"/>
                                        <a:cs typeface="+mn-cs"/>
                                      </a:rPr>
                                      <m:t>𝑀𝑉</m:t>
                                    </m:r>
                                  </m:e>
                                  <m:sub>
                                    <m:r>
                                      <a:rPr lang="id-ID" sz="1300" b="0" i="1" kern="1200" smtClean="0">
                                        <a:solidFill>
                                          <a:schemeClr val="dk1"/>
                                        </a:solidFill>
                                        <a:effectLst/>
                                        <a:latin typeface="Cambria Math"/>
                                        <a:ea typeface="+mn-ea"/>
                                        <a:cs typeface="+mn-cs"/>
                                      </a:rPr>
                                      <m:t>𝑆</m:t>
                                    </m:r>
                                  </m:sub>
                                </m:sSub>
                              </m:oMath>
                            </m:oMathPara>
                          </a14:m>
                          <a:endParaRPr lang="id-ID" sz="1300" dirty="0">
                            <a:effectLst/>
                            <a:latin typeface="Times New Roman"/>
                          </a:endParaRPr>
                        </a:p>
                      </a:txBody>
                      <a:tcPr marL="68580" marR="68580" marT="0" marB="0"/>
                    </a:tc>
                  </a:tr>
                  <a:tr h="0">
                    <a:tc>
                      <a:txBody>
                        <a:bodyPr/>
                        <a:lstStyle/>
                        <a:p>
                          <a:pPr algn="ctr"/>
                          <a:r>
                            <a:rPr lang="id-ID" sz="1300" b="0" dirty="0">
                              <a:solidFill>
                                <a:schemeClr val="tx1"/>
                              </a:solidFill>
                              <a:effectLst/>
                            </a:rPr>
                            <a:t>0.5</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0.132712</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0.068496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0.041801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0.258665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0.368558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0.289021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0.132712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0.185459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0.144133</a:t>
                          </a:r>
                          <a:endParaRPr lang="id-ID" sz="1300" dirty="0">
                            <a:effectLst/>
                            <a:latin typeface="Times New Roman"/>
                            <a:ea typeface="Times New Roman"/>
                          </a:endParaRPr>
                        </a:p>
                      </a:txBody>
                      <a:tcPr marL="68580" marR="68580" marT="0" marB="0" anchor="ctr"/>
                    </a:tc>
                  </a:tr>
                  <a:tr h="0">
                    <a:tc>
                      <a:txBody>
                        <a:bodyPr/>
                        <a:lstStyle/>
                        <a:p>
                          <a:pPr algn="ctr"/>
                          <a:r>
                            <a:rPr lang="id-ID" sz="1300" b="0" dirty="0">
                              <a:solidFill>
                                <a:schemeClr val="tx1"/>
                              </a:solidFill>
                              <a:effectLst/>
                            </a:rPr>
                            <a:t>1</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0.017796</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dirty="0">
                              <a:effectLst/>
                            </a:rPr>
                            <a:t>0.034572</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0.020955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0.129928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0.184559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0.144896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0.135863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0.186542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0.143629</a:t>
                          </a:r>
                          <a:endParaRPr lang="id-ID" sz="1300" dirty="0">
                            <a:effectLst/>
                            <a:latin typeface="Times New Roman"/>
                            <a:ea typeface="Times New Roman"/>
                          </a:endParaRPr>
                        </a:p>
                      </a:txBody>
                      <a:tcPr marL="68580" marR="68580" marT="0" marB="0" anchor="ctr"/>
                    </a:tc>
                  </a:tr>
                  <a:tr h="0">
                    <a:tc>
                      <a:txBody>
                        <a:bodyPr/>
                        <a:lstStyle/>
                        <a:p>
                          <a:pPr algn="ctr"/>
                          <a:r>
                            <a:rPr lang="id-ID" sz="1300" b="0" dirty="0">
                              <a:solidFill>
                                <a:schemeClr val="tx1"/>
                              </a:solidFill>
                              <a:effectLst/>
                            </a:rPr>
                            <a:t>2</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0.009459</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0.017610</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0.010532</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0.066142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0.092836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0.073214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0.140829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0.188135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0.141888</a:t>
                          </a:r>
                          <a:endParaRPr lang="id-ID" sz="1300" dirty="0">
                            <a:effectLst/>
                            <a:latin typeface="Times New Roman"/>
                            <a:ea typeface="Times New Roman"/>
                          </a:endParaRPr>
                        </a:p>
                      </a:txBody>
                      <a:tcPr marL="68580" marR="68580" marT="0" marB="0" anchor="ctr"/>
                    </a:tc>
                  </a:tr>
                  <a:tr h="0">
                    <a:tc>
                      <a:txBody>
                        <a:bodyPr/>
                        <a:lstStyle/>
                        <a:p>
                          <a:pPr algn="ctr"/>
                          <a:r>
                            <a:rPr lang="id-ID" sz="1300" b="0" dirty="0">
                              <a:solidFill>
                                <a:schemeClr val="tx1"/>
                              </a:solidFill>
                              <a:effectLst/>
                            </a:rPr>
                            <a:t>5</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0.004456</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0.007432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0.004278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0.029545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0.038657</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0.031347</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0.145949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0.188538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0.131892</a:t>
                          </a:r>
                          <a:endParaRPr lang="id-ID" sz="1300" dirty="0">
                            <a:effectLst/>
                            <a:latin typeface="Times New Roman"/>
                            <a:ea typeface="Times New Roman"/>
                          </a:endParaRPr>
                        </a:p>
                      </a:txBody>
                      <a:tcPr marL="68580" marR="68580" marT="0" marB="0" anchor="ctr"/>
                    </a:tc>
                  </a:tr>
                  <a:tr h="0">
                    <a:tc>
                      <a:txBody>
                        <a:bodyPr/>
                        <a:lstStyle/>
                        <a:p>
                          <a:pPr algn="ctr"/>
                          <a:r>
                            <a:rPr lang="id-ID" sz="1300" b="0" dirty="0">
                              <a:solidFill>
                                <a:schemeClr val="tx1"/>
                              </a:solidFill>
                              <a:effectLst/>
                            </a:rPr>
                            <a:t>10</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a:effectLst/>
                            </a:rPr>
                            <a:t>0.002788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0.004040</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0.002194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0.019304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0.021832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0.018900</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0.136993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0.178448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0.108450</a:t>
                          </a:r>
                          <a:endParaRPr lang="id-ID" sz="1300" dirty="0">
                            <a:effectLst/>
                            <a:latin typeface="Times New Roman"/>
                            <a:ea typeface="Times New Roman"/>
                          </a:endParaRPr>
                        </a:p>
                      </a:txBody>
                      <a:tcPr marL="68580" marR="68580" marT="0" marB="0" anchor="ctr"/>
                    </a:tc>
                  </a:tr>
                  <a:tr h="0">
                    <a:tc>
                      <a:txBody>
                        <a:bodyPr/>
                        <a:lstStyle/>
                        <a:p>
                          <a:pPr algn="ctr"/>
                          <a:r>
                            <a:rPr lang="id-ID" sz="1300" b="0" dirty="0">
                              <a:solidFill>
                                <a:schemeClr val="tx1"/>
                              </a:solidFill>
                              <a:effectLst/>
                            </a:rPr>
                            <a:t>15</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a:effectLst/>
                            </a:rPr>
                            <a:t>0.002233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0.002909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0.001499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0.016734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0.016976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0.015538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0.124821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0.162885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0.087200</a:t>
                          </a:r>
                          <a:endParaRPr lang="id-ID" sz="1300" dirty="0">
                            <a:effectLst/>
                            <a:latin typeface="Times New Roman"/>
                            <a:ea typeface="Times New Roman"/>
                          </a:endParaRPr>
                        </a:p>
                      </a:txBody>
                      <a:tcPr marL="68580" marR="68580" marT="0" marB="0" anchor="ctr"/>
                    </a:tc>
                  </a:tr>
                  <a:tr h="0">
                    <a:tc>
                      <a:txBody>
                        <a:bodyPr/>
                        <a:lstStyle/>
                        <a:p>
                          <a:pPr algn="ctr"/>
                          <a:r>
                            <a:rPr lang="id-ID" sz="1300" b="0" dirty="0">
                              <a:solidFill>
                                <a:schemeClr val="tx1"/>
                              </a:solidFill>
                              <a:effectLst/>
                            </a:rPr>
                            <a:t>20</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a:effectLst/>
                            </a:rPr>
                            <a:t>0.001955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0.002344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0.001151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0.015735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0.014907</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0.014173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0.115080</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0.147563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0.071080</a:t>
                          </a:r>
                          <a:endParaRPr lang="id-ID" sz="1300" dirty="0">
                            <a:effectLst/>
                            <a:latin typeface="Times New Roman"/>
                            <a:ea typeface="Times New Roman"/>
                          </a:endParaRPr>
                        </a:p>
                      </a:txBody>
                      <a:tcPr marL="68580" marR="68580" marT="0" marB="0" anchor="ct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330294873"/>
                  </p:ext>
                </p:extLst>
              </p:nvPr>
            </p:nvGraphicFramePr>
            <p:xfrm>
              <a:off x="1507629" y="2005458"/>
              <a:ext cx="9843367" cy="1818888"/>
            </p:xfrm>
            <a:graphic>
              <a:graphicData uri="http://schemas.openxmlformats.org/drawingml/2006/table">
                <a:tbl>
                  <a:tblPr firstRow="1" firstCol="1" bandRow="1">
                    <a:tableStyleId>{5C22544A-7EE6-4342-B048-85BDC9FD1C3A}</a:tableStyleId>
                  </a:tblPr>
                  <a:tblGrid>
                    <a:gridCol w="592257"/>
                    <a:gridCol w="991919"/>
                    <a:gridCol w="864096"/>
                    <a:gridCol w="864096"/>
                    <a:gridCol w="1274415"/>
                    <a:gridCol w="936104"/>
                    <a:gridCol w="1008112"/>
                    <a:gridCol w="1080120"/>
                    <a:gridCol w="1080120"/>
                    <a:gridCol w="1152128"/>
                  </a:tblGrid>
                  <a:tr h="198120">
                    <a:tc rowSpan="2">
                      <a:txBody>
                        <a:bodyPr/>
                        <a:lstStyle/>
                        <a:p>
                          <a:endParaRPr lang="id-ID"/>
                        </a:p>
                      </a:txBody>
                      <a:tcPr marL="68580" marR="68580" marT="0" marB="0" anchor="ctr">
                        <a:blipFill rotWithShape="1">
                          <a:blip r:embed="rId2"/>
                          <a:stretch>
                            <a:fillRect t="-14085" r="-1565979" b="-340845"/>
                          </a:stretch>
                        </a:blipFill>
                      </a:tcPr>
                    </a:tc>
                    <a:tc gridSpan="3">
                      <a:txBody>
                        <a:bodyPr/>
                        <a:lstStyle/>
                        <a:p>
                          <a:pPr algn="ctr"/>
                          <a:r>
                            <a:rPr lang="id-ID" sz="1300" dirty="0">
                              <a:effectLst/>
                            </a:rPr>
                            <a:t>Return</a:t>
                          </a:r>
                          <a:endParaRPr lang="id-ID" sz="1300" dirty="0">
                            <a:effectLst/>
                            <a:latin typeface="Times New Roman"/>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ctr"/>
                          <a:r>
                            <a:rPr lang="id-ID" sz="1300" dirty="0">
                              <a:effectLst/>
                            </a:rPr>
                            <a:t>Risk</a:t>
                          </a:r>
                          <a:endParaRPr lang="id-ID" sz="1300" dirty="0">
                            <a:effectLst/>
                            <a:latin typeface="Times New Roman"/>
                          </a:endParaRPr>
                        </a:p>
                      </a:txBody>
                      <a:tcPr marL="68580" marR="68580" marT="0" marB="0"/>
                    </a:tc>
                    <a:tc hMerge="1">
                      <a:txBody>
                        <a:bodyPr/>
                        <a:lstStyle/>
                        <a:p>
                          <a:endParaRPr lang="id-ID"/>
                        </a:p>
                      </a:txBody>
                      <a:tcPr/>
                    </a:tc>
                    <a:tc hMerge="1">
                      <a:txBody>
                        <a:bodyPr/>
                        <a:lstStyle/>
                        <a:p>
                          <a:endParaRPr lang="id-ID"/>
                        </a:p>
                      </a:txBody>
                      <a:tcPr/>
                    </a:tc>
                    <a:tc gridSpan="3">
                      <a:txBody>
                        <a:bodyPr/>
                        <a:lstStyle/>
                        <a:p>
                          <a:pPr algn="ctr"/>
                          <a:r>
                            <a:rPr lang="id-ID" sz="1300" dirty="0">
                              <a:effectLst/>
                            </a:rPr>
                            <a:t>Sharpe Ratio</a:t>
                          </a:r>
                          <a:endParaRPr lang="id-ID" sz="1300" dirty="0">
                            <a:effectLst/>
                            <a:latin typeface="Times New Roman"/>
                          </a:endParaRPr>
                        </a:p>
                      </a:txBody>
                      <a:tcPr marL="68580" marR="68580" marT="0" marB="0"/>
                    </a:tc>
                    <a:tc hMerge="1">
                      <a:txBody>
                        <a:bodyPr/>
                        <a:lstStyle/>
                        <a:p>
                          <a:endParaRPr lang="id-ID"/>
                        </a:p>
                      </a:txBody>
                      <a:tcPr/>
                    </a:tc>
                    <a:tc hMerge="1">
                      <a:txBody>
                        <a:bodyPr/>
                        <a:lstStyle/>
                        <a:p>
                          <a:endParaRPr lang="id-ID"/>
                        </a:p>
                      </a:txBody>
                      <a:tcPr/>
                    </a:tc>
                  </a:tr>
                  <a:tr h="233928">
                    <a:tc vMerge="1">
                      <a:txBody>
                        <a:bodyPr/>
                        <a:lstStyle/>
                        <a:p>
                          <a:endParaRPr lang="id-ID"/>
                        </a:p>
                      </a:txBody>
                      <a:tcPr/>
                    </a:tc>
                    <a:tc>
                      <a:txBody>
                        <a:bodyPr/>
                        <a:lstStyle/>
                        <a:p>
                          <a:endParaRPr lang="id-ID"/>
                        </a:p>
                      </a:txBody>
                      <a:tcPr marL="68580" marR="68580" marT="0" marB="0">
                        <a:blipFill rotWithShape="1">
                          <a:blip r:embed="rId2"/>
                          <a:stretch>
                            <a:fillRect l="-59509" t="-107692" r="-831902" b="-620513"/>
                          </a:stretch>
                        </a:blipFill>
                      </a:tcPr>
                    </a:tc>
                    <a:tc>
                      <a:txBody>
                        <a:bodyPr/>
                        <a:lstStyle/>
                        <a:p>
                          <a:endParaRPr lang="id-ID"/>
                        </a:p>
                      </a:txBody>
                      <a:tcPr marL="68580" marR="68580" marT="0" marB="0">
                        <a:blipFill rotWithShape="1">
                          <a:blip r:embed="rId2"/>
                          <a:stretch>
                            <a:fillRect l="-183099" t="-107692" r="-854930" b="-620513"/>
                          </a:stretch>
                        </a:blipFill>
                      </a:tcPr>
                    </a:tc>
                    <a:tc>
                      <a:txBody>
                        <a:bodyPr/>
                        <a:lstStyle/>
                        <a:p>
                          <a:endParaRPr lang="id-ID"/>
                        </a:p>
                      </a:txBody>
                      <a:tcPr marL="68580" marR="68580" marT="0" marB="0">
                        <a:blipFill rotWithShape="1">
                          <a:blip r:embed="rId2"/>
                          <a:stretch>
                            <a:fillRect l="-285106" t="-107692" r="-760993" b="-620513"/>
                          </a:stretch>
                        </a:blipFill>
                      </a:tcPr>
                    </a:tc>
                    <a:tc>
                      <a:txBody>
                        <a:bodyPr/>
                        <a:lstStyle/>
                        <a:p>
                          <a:endParaRPr lang="id-ID"/>
                        </a:p>
                      </a:txBody>
                      <a:tcPr marL="68580" marR="68580" marT="0" marB="0">
                        <a:blipFill rotWithShape="1">
                          <a:blip r:embed="rId2"/>
                          <a:stretch>
                            <a:fillRect l="-258571" t="-107692" r="-410952" b="-620513"/>
                          </a:stretch>
                        </a:blipFill>
                      </a:tcPr>
                    </a:tc>
                    <a:tc>
                      <a:txBody>
                        <a:bodyPr/>
                        <a:lstStyle/>
                        <a:p>
                          <a:endParaRPr lang="id-ID"/>
                        </a:p>
                      </a:txBody>
                      <a:tcPr marL="68580" marR="68580" marT="0" marB="0">
                        <a:blipFill rotWithShape="1">
                          <a:blip r:embed="rId2"/>
                          <a:stretch>
                            <a:fillRect l="-492157" t="-107692" r="-464052" b="-620513"/>
                          </a:stretch>
                        </a:blipFill>
                      </a:tcPr>
                    </a:tc>
                    <a:tc>
                      <a:txBody>
                        <a:bodyPr/>
                        <a:lstStyle/>
                        <a:p>
                          <a:endParaRPr lang="id-ID"/>
                        </a:p>
                      </a:txBody>
                      <a:tcPr marL="68580" marR="68580" marT="0" marB="0">
                        <a:blipFill rotWithShape="1">
                          <a:blip r:embed="rId2"/>
                          <a:stretch>
                            <a:fillRect l="-545783" t="-107692" r="-327711" b="-620513"/>
                          </a:stretch>
                        </a:blipFill>
                      </a:tcPr>
                    </a:tc>
                    <a:tc>
                      <a:txBody>
                        <a:bodyPr/>
                        <a:lstStyle/>
                        <a:p>
                          <a:endParaRPr lang="id-ID"/>
                        </a:p>
                      </a:txBody>
                      <a:tcPr marL="68580" marR="68580" marT="0" marB="0">
                        <a:blipFill rotWithShape="1">
                          <a:blip r:embed="rId2"/>
                          <a:stretch>
                            <a:fillRect l="-605650" t="-107692" r="-207345" b="-620513"/>
                          </a:stretch>
                        </a:blipFill>
                      </a:tcPr>
                    </a:tc>
                    <a:tc>
                      <a:txBody>
                        <a:bodyPr/>
                        <a:lstStyle/>
                        <a:p>
                          <a:endParaRPr lang="id-ID"/>
                        </a:p>
                      </a:txBody>
                      <a:tcPr marL="68580" marR="68580" marT="0" marB="0">
                        <a:blipFill rotWithShape="1">
                          <a:blip r:embed="rId2"/>
                          <a:stretch>
                            <a:fillRect l="-705650" t="-107692" r="-107345" b="-620513"/>
                          </a:stretch>
                        </a:blipFill>
                      </a:tcPr>
                    </a:tc>
                    <a:tc>
                      <a:txBody>
                        <a:bodyPr/>
                        <a:lstStyle/>
                        <a:p>
                          <a:endParaRPr lang="id-ID"/>
                        </a:p>
                      </a:txBody>
                      <a:tcPr marL="68580" marR="68580" marT="0" marB="0">
                        <a:blipFill rotWithShape="1">
                          <a:blip r:embed="rId2"/>
                          <a:stretch>
                            <a:fillRect l="-754497" t="-107692" r="-529" b="-620513"/>
                          </a:stretch>
                        </a:blipFill>
                      </a:tcPr>
                    </a:tc>
                  </a:tr>
                  <a:tr h="198120">
                    <a:tc>
                      <a:txBody>
                        <a:bodyPr/>
                        <a:lstStyle/>
                        <a:p>
                          <a:pPr algn="ctr"/>
                          <a:r>
                            <a:rPr lang="id-ID" sz="1300" b="0" dirty="0">
                              <a:solidFill>
                                <a:schemeClr val="tx1"/>
                              </a:solidFill>
                              <a:effectLst/>
                            </a:rPr>
                            <a:t>0.5</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0.132712</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0.068496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0.041801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0.258665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0.368558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0.289021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0.132712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0.185459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0.144133</a:t>
                          </a:r>
                          <a:endParaRPr lang="id-ID" sz="1300" dirty="0">
                            <a:effectLst/>
                            <a:latin typeface="Times New Roman"/>
                            <a:ea typeface="Times New Roman"/>
                          </a:endParaRPr>
                        </a:p>
                      </a:txBody>
                      <a:tcPr marL="68580" marR="68580" marT="0" marB="0" anchor="ctr"/>
                    </a:tc>
                  </a:tr>
                  <a:tr h="198120">
                    <a:tc>
                      <a:txBody>
                        <a:bodyPr/>
                        <a:lstStyle/>
                        <a:p>
                          <a:pPr algn="ctr"/>
                          <a:r>
                            <a:rPr lang="id-ID" sz="1300" b="0" dirty="0">
                              <a:solidFill>
                                <a:schemeClr val="tx1"/>
                              </a:solidFill>
                              <a:effectLst/>
                            </a:rPr>
                            <a:t>1</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0.017796</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dirty="0">
                              <a:effectLst/>
                            </a:rPr>
                            <a:t>0.034572</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0.020955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0.129928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0.184559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0.144896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0.135863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0.186542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0.143629</a:t>
                          </a:r>
                          <a:endParaRPr lang="id-ID" sz="1300" dirty="0">
                            <a:effectLst/>
                            <a:latin typeface="Times New Roman"/>
                            <a:ea typeface="Times New Roman"/>
                          </a:endParaRPr>
                        </a:p>
                      </a:txBody>
                      <a:tcPr marL="68580" marR="68580" marT="0" marB="0" anchor="ctr"/>
                    </a:tc>
                  </a:tr>
                  <a:tr h="198120">
                    <a:tc>
                      <a:txBody>
                        <a:bodyPr/>
                        <a:lstStyle/>
                        <a:p>
                          <a:pPr algn="ctr"/>
                          <a:r>
                            <a:rPr lang="id-ID" sz="1300" b="0" dirty="0">
                              <a:solidFill>
                                <a:schemeClr val="tx1"/>
                              </a:solidFill>
                              <a:effectLst/>
                            </a:rPr>
                            <a:t>2</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0.009459</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0.017610</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0.010532</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0.066142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0.092836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0.073214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0.140829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0.188135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0.141888</a:t>
                          </a:r>
                          <a:endParaRPr lang="id-ID" sz="1300" dirty="0">
                            <a:effectLst/>
                            <a:latin typeface="Times New Roman"/>
                            <a:ea typeface="Times New Roman"/>
                          </a:endParaRPr>
                        </a:p>
                      </a:txBody>
                      <a:tcPr marL="68580" marR="68580" marT="0" marB="0" anchor="ctr"/>
                    </a:tc>
                  </a:tr>
                  <a:tr h="198120">
                    <a:tc>
                      <a:txBody>
                        <a:bodyPr/>
                        <a:lstStyle/>
                        <a:p>
                          <a:pPr algn="ctr"/>
                          <a:r>
                            <a:rPr lang="id-ID" sz="1300" b="0" dirty="0">
                              <a:solidFill>
                                <a:schemeClr val="tx1"/>
                              </a:solidFill>
                              <a:effectLst/>
                            </a:rPr>
                            <a:t>5</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dirty="0">
                              <a:effectLst/>
                            </a:rPr>
                            <a:t>0.004456</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0.007432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0.004278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0.029545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0.038657</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0.031347</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0.145949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0.188538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0.131892</a:t>
                          </a:r>
                          <a:endParaRPr lang="id-ID" sz="1300" dirty="0">
                            <a:effectLst/>
                            <a:latin typeface="Times New Roman"/>
                            <a:ea typeface="Times New Roman"/>
                          </a:endParaRPr>
                        </a:p>
                      </a:txBody>
                      <a:tcPr marL="68580" marR="68580" marT="0" marB="0" anchor="ctr"/>
                    </a:tc>
                  </a:tr>
                  <a:tr h="198120">
                    <a:tc>
                      <a:txBody>
                        <a:bodyPr/>
                        <a:lstStyle/>
                        <a:p>
                          <a:pPr algn="ctr"/>
                          <a:r>
                            <a:rPr lang="id-ID" sz="1300" b="0" dirty="0">
                              <a:solidFill>
                                <a:schemeClr val="tx1"/>
                              </a:solidFill>
                              <a:effectLst/>
                            </a:rPr>
                            <a:t>10</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a:effectLst/>
                            </a:rPr>
                            <a:t>0.002788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0.004040</a:t>
                          </a:r>
                          <a:endParaRPr lang="id-ID" sz="1300" dirty="0">
                            <a:effectLst/>
                            <a:latin typeface="Times New Roman"/>
                            <a:ea typeface="Times New Roman"/>
                          </a:endParaRPr>
                        </a:p>
                      </a:txBody>
                      <a:tcPr marL="68580" marR="68580" marT="0" marB="0" anchor="ctr"/>
                    </a:tc>
                    <a:tc>
                      <a:txBody>
                        <a:bodyPr/>
                        <a:lstStyle/>
                        <a:p>
                          <a:pPr algn="r">
                            <a:spcAft>
                              <a:spcPts val="0"/>
                            </a:spcAft>
                          </a:pPr>
                          <a:r>
                            <a:rPr lang="en-US" sz="1300">
                              <a:effectLst/>
                            </a:rPr>
                            <a:t>0.002194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0.019304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0.021832</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0.018900</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0.136993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0.178448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0.108450</a:t>
                          </a:r>
                          <a:endParaRPr lang="id-ID" sz="1300" dirty="0">
                            <a:effectLst/>
                            <a:latin typeface="Times New Roman"/>
                            <a:ea typeface="Times New Roman"/>
                          </a:endParaRPr>
                        </a:p>
                      </a:txBody>
                      <a:tcPr marL="68580" marR="68580" marT="0" marB="0" anchor="ctr"/>
                    </a:tc>
                  </a:tr>
                  <a:tr h="198120">
                    <a:tc>
                      <a:txBody>
                        <a:bodyPr/>
                        <a:lstStyle/>
                        <a:p>
                          <a:pPr algn="ctr"/>
                          <a:r>
                            <a:rPr lang="id-ID" sz="1300" b="0" dirty="0">
                              <a:solidFill>
                                <a:schemeClr val="tx1"/>
                              </a:solidFill>
                              <a:effectLst/>
                            </a:rPr>
                            <a:t>15</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a:effectLst/>
                            </a:rPr>
                            <a:t>0.002233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0.002909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0.001499</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0.016734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0.016976</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0.015538</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0.124821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0.162885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0.087200</a:t>
                          </a:r>
                          <a:endParaRPr lang="id-ID" sz="1300" dirty="0">
                            <a:effectLst/>
                            <a:latin typeface="Times New Roman"/>
                            <a:ea typeface="Times New Roman"/>
                          </a:endParaRPr>
                        </a:p>
                      </a:txBody>
                      <a:tcPr marL="68580" marR="68580" marT="0" marB="0" anchor="ctr"/>
                    </a:tc>
                  </a:tr>
                  <a:tr h="198120">
                    <a:tc>
                      <a:txBody>
                        <a:bodyPr/>
                        <a:lstStyle/>
                        <a:p>
                          <a:pPr algn="ctr"/>
                          <a:r>
                            <a:rPr lang="id-ID" sz="1300" b="0" dirty="0">
                              <a:solidFill>
                                <a:schemeClr val="tx1"/>
                              </a:solidFill>
                              <a:effectLst/>
                            </a:rPr>
                            <a:t>20</a:t>
                          </a:r>
                          <a:endParaRPr lang="id-ID" sz="1300" b="0" dirty="0">
                            <a:solidFill>
                              <a:schemeClr val="tx1"/>
                            </a:solidFill>
                            <a:effectLst/>
                            <a:latin typeface="Times New Roman"/>
                          </a:endParaRPr>
                        </a:p>
                      </a:txBody>
                      <a:tcPr marL="68580" marR="68580" marT="0" marB="0">
                        <a:solidFill>
                          <a:schemeClr val="bg1">
                            <a:lumMod val="75000"/>
                          </a:schemeClr>
                        </a:solidFill>
                      </a:tcPr>
                    </a:tc>
                    <a:tc>
                      <a:txBody>
                        <a:bodyPr/>
                        <a:lstStyle/>
                        <a:p>
                          <a:pPr algn="r">
                            <a:spcAft>
                              <a:spcPts val="0"/>
                            </a:spcAft>
                          </a:pPr>
                          <a:r>
                            <a:rPr lang="en-US" sz="1300">
                              <a:effectLst/>
                            </a:rPr>
                            <a:t>0.001955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0.002344</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0.001151</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0.015735</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0.014907</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0.014173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0.115080</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a:effectLst/>
                            </a:rPr>
                            <a:t>0.147563</a:t>
                          </a:r>
                          <a:endParaRPr lang="id-ID" sz="1300">
                            <a:effectLst/>
                            <a:latin typeface="Times New Roman"/>
                            <a:ea typeface="Times New Roman"/>
                          </a:endParaRPr>
                        </a:p>
                      </a:txBody>
                      <a:tcPr marL="68580" marR="68580" marT="0" marB="0" anchor="ctr"/>
                    </a:tc>
                    <a:tc>
                      <a:txBody>
                        <a:bodyPr/>
                        <a:lstStyle/>
                        <a:p>
                          <a:pPr algn="r">
                            <a:spcAft>
                              <a:spcPts val="0"/>
                            </a:spcAft>
                          </a:pPr>
                          <a:r>
                            <a:rPr lang="en-US" sz="1300" dirty="0">
                              <a:effectLst/>
                            </a:rPr>
                            <a:t>0.071080</a:t>
                          </a:r>
                          <a:endParaRPr lang="id-ID" sz="1300" dirty="0">
                            <a:effectLst/>
                            <a:latin typeface="Times New Roman"/>
                            <a:ea typeface="Times New Roman"/>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145417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FF0000"/>
                </a:solidFill>
              </a:rPr>
              <a:t>4. </a:t>
            </a:r>
            <a:r>
              <a:rPr lang="en-MY" sz="2400" b="1" dirty="0">
                <a:solidFill>
                  <a:srgbClr val="FF0000"/>
                </a:solidFill>
              </a:rPr>
              <a:t>Discussion and Conclusion </a:t>
            </a:r>
            <a:endParaRPr lang="id-ID" sz="2400" b="1" dirty="0">
              <a:solidFill>
                <a:srgbClr val="FF0000"/>
              </a:solidFill>
              <a:effectLst/>
            </a:endParaRPr>
          </a:p>
        </p:txBody>
      </p:sp>
      <mc:AlternateContent xmlns:mc="http://schemas.openxmlformats.org/markup-compatibility/2006" xmlns:a14="http://schemas.microsoft.com/office/drawing/2010/main">
        <mc:Choice Requires="a14">
          <p:sp>
            <p:nvSpPr>
              <p:cNvPr id="8" name="Subtitle 2"/>
              <p:cNvSpPr txBox="1">
                <a:spLocks/>
              </p:cNvSpPr>
              <p:nvPr/>
            </p:nvSpPr>
            <p:spPr>
              <a:xfrm>
                <a:off x="1629916" y="1124382"/>
                <a:ext cx="9957652" cy="2183972"/>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5113" indent="-265113" algn="just"/>
                <a:r>
                  <a:rPr lang="id-ID" sz="2400" dirty="0"/>
                  <a:t>From TABLE 2, it can be seen that, in cluster 1, HMSP stock has the best performance compared to other stocks in cluster 1. In this cluster,  HMSP stock has the highest Sharpe ratio in the cluster 1 which is </a:t>
                </a:r>
                <a:r>
                  <a:rPr lang="en-US" sz="2400" dirty="0"/>
                  <a:t>0.0</a:t>
                </a:r>
                <a:r>
                  <a:rPr lang="id-ID" sz="2400" dirty="0"/>
                  <a:t>24240. Therefore, HMSP is chosen from cluster 1. Furthermore, we choose UNTR, INCO, EXCL, PTBA, and PTPP as representation of cluster 2, 3, 4, 5, and 6, respectively. </a:t>
                </a:r>
              </a:p>
              <a:p>
                <a:pPr marL="265113" indent="-265113" algn="just"/>
                <a:r>
                  <a:rPr lang="id-ID" sz="2400" dirty="0"/>
                  <a:t>From TABLE 3, it can be seen that stocks with negative returns, e.g. PTPP stock,  have a negative weight (i.e. it is short selling) for all risk aversion values γ in three portfolio models. Conversely, stocks with large returns, e.g. INCO stock, always have positive weights on three portfolio models. From Table 3, it can also be seen that the greater </a:t>
                </a:r>
                <a14:m>
                  <m:oMath xmlns:m="http://schemas.openxmlformats.org/officeDocument/2006/math">
                    <m:r>
                      <a:rPr lang="id-ID" sz="2400" i="1">
                        <a:latin typeface="Cambria Math"/>
                      </a:rPr>
                      <m:t>𝛾</m:t>
                    </m:r>
                  </m:oMath>
                </a14:m>
                <a:r>
                  <a:rPr lang="id-ID" sz="2400" dirty="0"/>
                  <a:t>, the smaller weights of the stocks will be. </a:t>
                </a:r>
              </a:p>
              <a:p>
                <a:pPr algn="just"/>
                <a:endParaRPr lang="id-ID" sz="2400" dirty="0"/>
              </a:p>
            </p:txBody>
          </p:sp>
        </mc:Choice>
        <mc:Fallback xmlns="">
          <p:sp>
            <p:nvSpPr>
              <p:cNvPr id="8" name="Subtitle 2"/>
              <p:cNvSpPr txBox="1">
                <a:spLocks noRot="1" noChangeAspect="1" noMove="1" noResize="1" noEditPoints="1" noAdjustHandles="1" noChangeArrowheads="1" noChangeShapeType="1" noTextEdit="1"/>
              </p:cNvSpPr>
              <p:nvPr/>
            </p:nvSpPr>
            <p:spPr>
              <a:xfrm>
                <a:off x="1629916" y="1124382"/>
                <a:ext cx="9957652" cy="2183972"/>
              </a:xfrm>
              <a:prstGeom prst="rect">
                <a:avLst/>
              </a:prstGeom>
              <a:blipFill rotWithShape="1">
                <a:blip r:embed="rId2"/>
                <a:stretch>
                  <a:fillRect l="-796" t="-2228" r="-918" b="-114206"/>
                </a:stretch>
              </a:blipFill>
            </p:spPr>
            <p:txBody>
              <a:bodyPr/>
              <a:lstStyle/>
              <a:p>
                <a:r>
                  <a:rPr lang="id-ID">
                    <a:noFill/>
                  </a:rPr>
                  <a:t> </a:t>
                </a:r>
              </a:p>
            </p:txBody>
          </p:sp>
        </mc:Fallback>
      </mc:AlternateContent>
      <p:sp>
        <p:nvSpPr>
          <p:cNvPr id="2" name="Rectangle 1"/>
          <p:cNvSpPr/>
          <p:nvPr/>
        </p:nvSpPr>
        <p:spPr>
          <a:xfrm>
            <a:off x="1629916" y="692696"/>
            <a:ext cx="2198743" cy="461665"/>
          </a:xfrm>
          <a:prstGeom prst="rect">
            <a:avLst/>
          </a:prstGeom>
        </p:spPr>
        <p:txBody>
          <a:bodyPr wrap="none">
            <a:spAutoFit/>
          </a:bodyPr>
          <a:lstStyle/>
          <a:p>
            <a:r>
              <a:rPr lang="id-ID" sz="2400" b="1" dirty="0">
                <a:solidFill>
                  <a:srgbClr val="0070C0"/>
                </a:solidFill>
              </a:rPr>
              <a:t>4.1 </a:t>
            </a:r>
            <a:r>
              <a:rPr lang="en-MY" sz="2400" b="1" dirty="0">
                <a:solidFill>
                  <a:srgbClr val="0070C0"/>
                </a:solidFill>
              </a:rPr>
              <a:t>Discussion</a:t>
            </a:r>
            <a:endParaRPr lang="id-ID" sz="2400" b="1" dirty="0">
              <a:solidFill>
                <a:srgbClr val="0070C0"/>
              </a:solidFill>
            </a:endParaRPr>
          </a:p>
        </p:txBody>
      </p:sp>
    </p:spTree>
    <p:extLst>
      <p:ext uri="{BB962C8B-B14F-4D97-AF65-F5344CB8AC3E}">
        <p14:creationId xmlns:p14="http://schemas.microsoft.com/office/powerpoint/2010/main" val="22179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Subtitle 2"/>
              <p:cNvSpPr txBox="1">
                <a:spLocks/>
              </p:cNvSpPr>
              <p:nvPr/>
            </p:nvSpPr>
            <p:spPr>
              <a:xfrm>
                <a:off x="1629916" y="1124382"/>
                <a:ext cx="9957652" cy="4752890"/>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975" indent="-180975" algn="just"/>
                <a:r>
                  <a:rPr lang="id-ID" sz="2400" dirty="0"/>
                  <a:t>When measuring portfolio performance, one should not only see the returns but also to the risks that will be borne by the investor. Several measures can be used to measure portfolio performance, one  of them is the Sharpe ratio. </a:t>
                </a:r>
              </a:p>
              <a:p>
                <a:pPr marL="180975" indent="-180975" algn="just"/>
                <a:r>
                  <a:rPr lang="id-ID" sz="2400" dirty="0"/>
                  <a:t>Table 4  shows the Sharpe ratio of portfolios obtained by using PAM time series clustering combined with the classic MV portfolio model, </a:t>
                </a:r>
                <a14:m>
                  <m:oMath xmlns:m="http://schemas.openxmlformats.org/officeDocument/2006/math">
                    <m:r>
                      <a:rPr lang="en-MY" sz="2400" i="1">
                        <a:latin typeface="Cambria Math"/>
                      </a:rPr>
                      <m:t>𝑀𝑉</m:t>
                    </m:r>
                  </m:oMath>
                </a14:m>
                <a:r>
                  <a:rPr lang="id-ID" sz="2400" dirty="0"/>
                  <a:t> with FMCD estimator  and </a:t>
                </a:r>
                <a:r>
                  <a:rPr lang="id-ID" sz="2400" i="1" dirty="0"/>
                  <a:t>S </a:t>
                </a:r>
                <a:r>
                  <a:rPr lang="id-ID" sz="2400" dirty="0"/>
                  <a:t>estimator. </a:t>
                </a:r>
              </a:p>
              <a:p>
                <a:pPr marL="180975" indent="-180975" algn="just"/>
                <a:r>
                  <a:rPr lang="id-ID" sz="2400" dirty="0"/>
                  <a:t>From Table-4, in general, based on Sharpe Ratio, it can be concluded that portfolios obtained by using the PAM time series clustering combined with robust FMCD estimations is better performane than portfolio formed using robust S estimation and classic MV portfolio for all risk aversion values </a:t>
                </a:r>
                <a14:m>
                  <m:oMath xmlns:m="http://schemas.openxmlformats.org/officeDocument/2006/math">
                    <m:r>
                      <a:rPr lang="id-ID" sz="2400" i="1">
                        <a:latin typeface="Cambria Math"/>
                      </a:rPr>
                      <m:t>𝛾</m:t>
                    </m:r>
                  </m:oMath>
                </a14:m>
                <a:r>
                  <a:rPr lang="id-ID" sz="2400" dirty="0"/>
                  <a:t>​ tested in this study. </a:t>
                </a:r>
              </a:p>
            </p:txBody>
          </p:sp>
        </mc:Choice>
        <mc:Fallback xmlns="">
          <p:sp>
            <p:nvSpPr>
              <p:cNvPr id="8" name="Subtitle 2"/>
              <p:cNvSpPr txBox="1">
                <a:spLocks noRot="1" noChangeAspect="1" noMove="1" noResize="1" noEditPoints="1" noAdjustHandles="1" noChangeArrowheads="1" noChangeShapeType="1" noTextEdit="1"/>
              </p:cNvSpPr>
              <p:nvPr/>
            </p:nvSpPr>
            <p:spPr>
              <a:xfrm>
                <a:off x="1629916" y="1124382"/>
                <a:ext cx="9957652" cy="4752890"/>
              </a:xfrm>
              <a:prstGeom prst="rect">
                <a:avLst/>
              </a:prstGeom>
              <a:blipFill rotWithShape="1">
                <a:blip r:embed="rId2"/>
                <a:stretch>
                  <a:fillRect l="-796" t="-1026" r="-918" b="-385"/>
                </a:stretch>
              </a:blipFill>
            </p:spPr>
            <p:txBody>
              <a:bodyPr/>
              <a:lstStyle/>
              <a:p>
                <a:r>
                  <a:rPr lang="id-ID">
                    <a:noFill/>
                  </a:rPr>
                  <a:t> </a:t>
                </a:r>
              </a:p>
            </p:txBody>
          </p:sp>
        </mc:Fallback>
      </mc:AlternateContent>
    </p:spTree>
    <p:extLst>
      <p:ext uri="{BB962C8B-B14F-4D97-AF65-F5344CB8AC3E}">
        <p14:creationId xmlns:p14="http://schemas.microsoft.com/office/powerpoint/2010/main" val="136853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389286" y="811563"/>
            <a:ext cx="10249742" cy="5112930"/>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200" dirty="0"/>
              <a:t>This study shows how to integrate clustering techniques into portfolio management and building systems to get an efficient portfolio. This can reduce a lot of time in stocks selection because stocks of similar categories can be easily grouped into one cluster. The best performing stocks from each cluster are then chosen as representations of the cluster to built the portfolio. Empirical study showed that by using PAM time series clustering analysis, 45 stocks of the Indonesia Stock Exchange included in the LQ-45 index can be grouped into 6 clusters. Stocks as a representation of each cluster are then used to form a portfolio using the MV model with robust FMCD estimation, robust S estimation, and the classic MV model.</a:t>
            </a:r>
          </a:p>
          <a:p>
            <a:r>
              <a:rPr lang="id-ID" sz="2200" dirty="0"/>
              <a:t>The results of this study show that portfolio performance obtained by using stocks representation of clusters with robust FMCD estimation is outperformed the other possible combination of the methods in our empirical study. </a:t>
            </a:r>
          </a:p>
        </p:txBody>
      </p:sp>
      <p:sp>
        <p:nvSpPr>
          <p:cNvPr id="2" name="Rectangle 1"/>
          <p:cNvSpPr/>
          <p:nvPr/>
        </p:nvSpPr>
        <p:spPr>
          <a:xfrm>
            <a:off x="1629916" y="355814"/>
            <a:ext cx="2662717" cy="461665"/>
          </a:xfrm>
          <a:prstGeom prst="rect">
            <a:avLst/>
          </a:prstGeom>
        </p:spPr>
        <p:txBody>
          <a:bodyPr wrap="none">
            <a:spAutoFit/>
          </a:bodyPr>
          <a:lstStyle/>
          <a:p>
            <a:r>
              <a:rPr lang="id-ID" sz="2400" b="1" dirty="0">
                <a:solidFill>
                  <a:srgbClr val="0070C0"/>
                </a:solidFill>
              </a:rPr>
              <a:t>4.2 </a:t>
            </a:r>
            <a:r>
              <a:rPr lang="en-MY" sz="2400" b="1" dirty="0">
                <a:solidFill>
                  <a:srgbClr val="0070C0"/>
                </a:solidFill>
              </a:rPr>
              <a:t> Conclusion</a:t>
            </a:r>
            <a:r>
              <a:rPr lang="id-ID" sz="2400" b="1" dirty="0">
                <a:solidFill>
                  <a:srgbClr val="0070C0"/>
                </a:solidFill>
              </a:rPr>
              <a:t>s </a:t>
            </a:r>
          </a:p>
        </p:txBody>
      </p:sp>
    </p:spTree>
    <p:extLst>
      <p:ext uri="{BB962C8B-B14F-4D97-AF65-F5344CB8AC3E}">
        <p14:creationId xmlns:p14="http://schemas.microsoft.com/office/powerpoint/2010/main" val="11817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smtClean="0">
                <a:solidFill>
                  <a:srgbClr val="FF0000"/>
                </a:solidFill>
                <a:effectLst/>
              </a:rPr>
              <a:t>1. Introduction  </a:t>
            </a:r>
            <a:endParaRPr lang="id-ID" sz="2400" dirty="0">
              <a:solidFill>
                <a:srgbClr val="FF0000"/>
              </a:solidFill>
              <a:effectLst/>
            </a:endParaRPr>
          </a:p>
        </p:txBody>
      </p:sp>
      <p:sp>
        <p:nvSpPr>
          <p:cNvPr id="8" name="Subtitle 2"/>
          <p:cNvSpPr txBox="1">
            <a:spLocks/>
          </p:cNvSpPr>
          <p:nvPr/>
        </p:nvSpPr>
        <p:spPr>
          <a:xfrm>
            <a:off x="1362432" y="681496"/>
            <a:ext cx="10225136" cy="489654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8882" indent="-171450" algn="just">
              <a:spcBef>
                <a:spcPts val="0"/>
              </a:spcBef>
              <a:buFont typeface="Wingdings" pitchFamily="2" charset="2"/>
              <a:buChar char="§"/>
            </a:pPr>
            <a:r>
              <a:rPr lang="id-ID" sz="2100" dirty="0" smtClean="0"/>
              <a:t>The strategy in utilizing statistical measures from historical data return, namely the mean, variance and covariance, has become a basic principle in the formation of the classic mean-variance (MV) portfolio model by Markowitz (1952). </a:t>
            </a:r>
          </a:p>
          <a:p>
            <a:pPr marL="198882" indent="-171450" algn="just">
              <a:spcBef>
                <a:spcPts val="0"/>
              </a:spcBef>
              <a:buFont typeface="Wingdings" pitchFamily="2" charset="2"/>
              <a:buChar char="§"/>
            </a:pPr>
            <a:r>
              <a:rPr lang="id-ID" sz="2100" dirty="0" smtClean="0"/>
              <a:t>Markowitz proposes a portfolio model that uses the mean and variance of asset returns to express the trade-off between portfolio returns and risks. </a:t>
            </a:r>
          </a:p>
          <a:p>
            <a:pPr marL="198882" indent="-171450" algn="just">
              <a:spcBef>
                <a:spcPts val="0"/>
              </a:spcBef>
              <a:buFont typeface="Wingdings" pitchFamily="2" charset="2"/>
              <a:buChar char="§"/>
            </a:pPr>
            <a:r>
              <a:rPr lang="id-ID" sz="2100" dirty="0"/>
              <a:t>Various studies have been carried out to solve and develop the Markowitz portfolio model. All of that is done to adapt the existing model to the conditions of financial market factors and the demands of capital market practitioners</a:t>
            </a:r>
            <a:endParaRPr lang="id-ID" sz="2100" dirty="0" smtClean="0"/>
          </a:p>
          <a:p>
            <a:pPr marL="198882" indent="-171450" algn="just">
              <a:spcBef>
                <a:spcPts val="0"/>
              </a:spcBef>
              <a:buFont typeface="Wingdings" pitchFamily="2" charset="2"/>
              <a:buChar char="§"/>
            </a:pPr>
            <a:r>
              <a:rPr lang="id-ID" sz="2100" dirty="0" smtClean="0"/>
              <a:t>One of the focuses of research in portfolio selection is the efficiency of optimum portfolio selection time. This is understandable because the greater the number of securities involved in portfolio selection, the more likely the portfolio can be formed.</a:t>
            </a:r>
            <a:r>
              <a:rPr lang="en-US" sz="2100" dirty="0" smtClean="0"/>
              <a:t> </a:t>
            </a:r>
            <a:endParaRPr lang="id-ID" sz="2100" dirty="0" smtClean="0"/>
          </a:p>
          <a:p>
            <a:pPr marL="198882" indent="-171450">
              <a:spcBef>
                <a:spcPts val="0"/>
              </a:spcBef>
              <a:buFont typeface="Wingdings" pitchFamily="2" charset="2"/>
              <a:buChar char="§"/>
            </a:pPr>
            <a:r>
              <a:rPr lang="id-ID" sz="2100" dirty="0" smtClean="0"/>
              <a:t>The large number of securities involved in portfolio selection can be tackled by grouping stock data using cluster analysis. </a:t>
            </a:r>
            <a:endParaRPr lang="id-ID" sz="2100"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875628"/>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FF0000"/>
                </a:solidFill>
                <a:latin typeface="Calibri (Body)"/>
              </a:rPr>
              <a:t>Acknowledgments</a:t>
            </a:r>
            <a:r>
              <a:rPr lang="id-ID" sz="2400" b="1" dirty="0">
                <a:solidFill>
                  <a:srgbClr val="FF0000"/>
                </a:solidFill>
                <a:latin typeface="Calibri Light" pitchFamily="34" charset="0"/>
              </a:rPr>
              <a:t> </a:t>
            </a:r>
          </a:p>
        </p:txBody>
      </p:sp>
      <p:sp>
        <p:nvSpPr>
          <p:cNvPr id="8" name="Subtitle 2"/>
          <p:cNvSpPr txBox="1">
            <a:spLocks/>
          </p:cNvSpPr>
          <p:nvPr/>
        </p:nvSpPr>
        <p:spPr>
          <a:xfrm>
            <a:off x="1581790" y="1340948"/>
            <a:ext cx="9957652" cy="3312187"/>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id-ID" sz="2400" dirty="0"/>
              <a:t>We acknowledge the financial support from Directorate General of Research Enhancement and Development, Ministry of Research Technology and Higher Education </a:t>
            </a:r>
            <a:r>
              <a:rPr lang="en-US" sz="2400" dirty="0"/>
              <a:t>Republic of Indonesia via Doctoral Research Grant </a:t>
            </a:r>
            <a:r>
              <a:rPr lang="en-US" sz="2400" dirty="0" smtClean="0"/>
              <a:t>(</a:t>
            </a:r>
            <a:r>
              <a:rPr lang="en-US" sz="2400" dirty="0" err="1" smtClean="0"/>
              <a:t>Penelitian</a:t>
            </a:r>
            <a:r>
              <a:rPr lang="en-US" sz="2400" dirty="0" smtClean="0"/>
              <a:t> </a:t>
            </a:r>
            <a:r>
              <a:rPr lang="en-US" sz="2400" dirty="0" err="1"/>
              <a:t>Disertasi</a:t>
            </a:r>
            <a:r>
              <a:rPr lang="en-US" sz="2400" dirty="0"/>
              <a:t> </a:t>
            </a:r>
            <a:r>
              <a:rPr lang="en-US" sz="2400" dirty="0" err="1"/>
              <a:t>Doktor</a:t>
            </a:r>
            <a:r>
              <a:rPr lang="en-US" sz="2400" dirty="0"/>
              <a:t>, PDD) </a:t>
            </a:r>
            <a:r>
              <a:rPr lang="en-US" sz="2400" dirty="0" smtClean="0"/>
              <a:t>2020</a:t>
            </a:r>
            <a:r>
              <a:rPr lang="id-ID" sz="2400" dirty="0" smtClean="0"/>
              <a:t>. </a:t>
            </a:r>
          </a:p>
          <a:p>
            <a:pPr marL="0" indent="0" algn="just">
              <a:buNone/>
            </a:pPr>
            <a:r>
              <a:rPr lang="id-ID" sz="2400" dirty="0" smtClean="0"/>
              <a:t>The </a:t>
            </a:r>
            <a:r>
              <a:rPr lang="id-ID" sz="2400" dirty="0"/>
              <a:t>first </a:t>
            </a:r>
            <a:r>
              <a:rPr lang="id-ID" sz="2400" dirty="0" smtClean="0"/>
              <a:t>author </a:t>
            </a:r>
            <a:r>
              <a:rPr lang="id-ID" sz="2400" dirty="0"/>
              <a:t>also </a:t>
            </a:r>
            <a:r>
              <a:rPr lang="id-ID" sz="2400" dirty="0" smtClean="0"/>
              <a:t>acknowledges </a:t>
            </a:r>
            <a:r>
              <a:rPr lang="id-ID" sz="2400" dirty="0"/>
              <a:t>Indonesia Endowment Fund for Education (Lembaga Pengelola Dana Pendidikan, LPDP) Ministry of Finance of the Republic of Indonesia for the scholarship funds given for his Doctoral Program at the Mathematics Department of Gadjah Mada University. </a:t>
            </a:r>
          </a:p>
          <a:p>
            <a:pPr marL="0" indent="0">
              <a:buNone/>
            </a:pPr>
            <a:endParaRPr lang="id-ID" sz="2400" dirty="0"/>
          </a:p>
        </p:txBody>
      </p:sp>
    </p:spTree>
    <p:extLst>
      <p:ext uri="{BB962C8B-B14F-4D97-AF65-F5344CB8AC3E}">
        <p14:creationId xmlns:p14="http://schemas.microsoft.com/office/powerpoint/2010/main" val="296661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70476" y="2243981"/>
            <a:ext cx="5147833" cy="992414"/>
          </a:xfrm>
          <a:prstGeom prst="rect">
            <a:avLst/>
          </a:prstGeom>
          <a:noFill/>
        </p:spPr>
        <p:txBody>
          <a:bodyPr wrap="square" lIns="68412" tIns="34208" rIns="68412" bIns="34208" rtlCol="0">
            <a:spAutoFit/>
          </a:bodyPr>
          <a:lstStyle/>
          <a:p>
            <a:pPr algn="r"/>
            <a:r>
              <a:rPr lang="en-US" sz="6000" b="1" dirty="0">
                <a:solidFill>
                  <a:srgbClr val="000099"/>
                </a:solidFill>
                <a:latin typeface="Calibri" pitchFamily="34" charset="0"/>
              </a:rPr>
              <a:t>THANK YOU</a:t>
            </a:r>
          </a:p>
        </p:txBody>
      </p:sp>
      <p:cxnSp>
        <p:nvCxnSpPr>
          <p:cNvPr id="9" name="AutoShape 6"/>
          <p:cNvCxnSpPr>
            <a:cxnSpLocks noChangeShapeType="1"/>
          </p:cNvCxnSpPr>
          <p:nvPr/>
        </p:nvCxnSpPr>
        <p:spPr bwMode="auto">
          <a:xfrm flipH="1">
            <a:off x="7174894" y="3356992"/>
            <a:ext cx="4710208" cy="0"/>
          </a:xfrm>
          <a:prstGeom prst="straightConnector1">
            <a:avLst/>
          </a:prstGeom>
          <a:noFill/>
          <a:ln w="88900" algn="ctr">
            <a:solidFill>
              <a:srgbClr val="1C254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EEECE1"/>
                  </a:outerShdw>
                </a:effectLst>
              </a14:hiddenEffects>
            </a:ext>
          </a:extLst>
        </p:spPr>
      </p:cxnSp>
      <p:cxnSp>
        <p:nvCxnSpPr>
          <p:cNvPr id="10" name="AutoShape 5"/>
          <p:cNvCxnSpPr>
            <a:cxnSpLocks noChangeShapeType="1"/>
          </p:cNvCxnSpPr>
          <p:nvPr/>
        </p:nvCxnSpPr>
        <p:spPr bwMode="auto">
          <a:xfrm flipH="1">
            <a:off x="7188099" y="3275803"/>
            <a:ext cx="4710208" cy="0"/>
          </a:xfrm>
          <a:prstGeom prst="straightConnector1">
            <a:avLst/>
          </a:prstGeom>
          <a:ln>
            <a:headEnd/>
            <a:tailEnd/>
          </a:ln>
          <a:extLst/>
        </p:spPr>
        <p:style>
          <a:lnRef idx="3">
            <a:schemeClr val="accent2"/>
          </a:lnRef>
          <a:fillRef idx="0">
            <a:schemeClr val="accent2"/>
          </a:fillRef>
          <a:effectRef idx="2">
            <a:schemeClr val="accent2"/>
          </a:effectRef>
          <a:fontRef idx="minor">
            <a:schemeClr val="tx1"/>
          </a:fontRef>
        </p:style>
      </p:cxnSp>
      <p:cxnSp>
        <p:nvCxnSpPr>
          <p:cNvPr id="11" name="AutoShape 5"/>
          <p:cNvCxnSpPr>
            <a:cxnSpLocks noChangeShapeType="1"/>
          </p:cNvCxnSpPr>
          <p:nvPr/>
        </p:nvCxnSpPr>
        <p:spPr bwMode="auto">
          <a:xfrm flipH="1">
            <a:off x="7207981" y="3294509"/>
            <a:ext cx="4710208" cy="0"/>
          </a:xfrm>
          <a:prstGeom prst="straightConnector1">
            <a:avLst/>
          </a:prstGeom>
          <a:ln>
            <a:headEnd/>
            <a:tailEnd/>
          </a:ln>
          <a:extLst/>
        </p:spPr>
        <p:style>
          <a:lnRef idx="3">
            <a:schemeClr val="accent2"/>
          </a:lnRef>
          <a:fillRef idx="0">
            <a:schemeClr val="accent2"/>
          </a:fillRef>
          <a:effectRef idx="2">
            <a:schemeClr val="accent2"/>
          </a:effectRef>
          <a:fontRef idx="minor">
            <a:schemeClr val="tx1"/>
          </a:fontRef>
        </p:style>
      </p:cxn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424" y="2206786"/>
            <a:ext cx="5344317" cy="2278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84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362432" y="681496"/>
            <a:ext cx="10225136" cy="5195776"/>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8882" indent="-171450">
              <a:spcBef>
                <a:spcPts val="0"/>
              </a:spcBef>
              <a:buFont typeface="Wingdings" pitchFamily="2" charset="2"/>
              <a:buChar char="§"/>
            </a:pPr>
            <a:r>
              <a:rPr lang="id-ID" sz="1850" dirty="0" smtClean="0"/>
              <a:t>In </a:t>
            </a:r>
            <a:r>
              <a:rPr lang="id-ID" sz="1850" dirty="0"/>
              <a:t>the past few years, a lot of research on the portfolios selection has used cluster analysis. </a:t>
            </a:r>
          </a:p>
          <a:p>
            <a:pPr marL="442913" indent="0">
              <a:spcBef>
                <a:spcPts val="0"/>
              </a:spcBef>
              <a:buNone/>
            </a:pPr>
            <a:r>
              <a:rPr lang="id-ID" sz="1850" dirty="0"/>
              <a:t>Guan and Jiang (2007), Tola </a:t>
            </a:r>
            <a:r>
              <a:rPr lang="id-ID" sz="1850" i="1" dirty="0"/>
              <a:t>et al.</a:t>
            </a:r>
            <a:r>
              <a:rPr lang="id-ID" sz="1850" dirty="0"/>
              <a:t> (2008), Chen and Huang (2009) , Nanda </a:t>
            </a:r>
            <a:r>
              <a:rPr lang="id-ID" sz="1850" i="1" dirty="0"/>
              <a:t>et al.</a:t>
            </a:r>
            <a:r>
              <a:rPr lang="id-ID" sz="1850" dirty="0"/>
              <a:t> (2010) , Long </a:t>
            </a:r>
            <a:r>
              <a:rPr lang="id-ID" sz="1850" i="1" dirty="0"/>
              <a:t>et al.</a:t>
            </a:r>
            <a:r>
              <a:rPr lang="id-ID" sz="1850" dirty="0"/>
              <a:t> (2014)</a:t>
            </a:r>
          </a:p>
          <a:p>
            <a:pPr marL="198882" indent="-171450" algn="just">
              <a:spcBef>
                <a:spcPts val="0"/>
              </a:spcBef>
              <a:buFont typeface="Wingdings" pitchFamily="2" charset="2"/>
              <a:buChar char="§"/>
            </a:pPr>
            <a:r>
              <a:rPr lang="en-US" sz="1850" dirty="0"/>
              <a:t>Even though clustering can increase the efficiency of a model, this method is not much more effective than MV model. The main problem of MV portfolio model is that the mean vectors and variance-covariance matrix must be estimated from </a:t>
            </a:r>
            <a:r>
              <a:rPr lang="id-ID" sz="1850" dirty="0"/>
              <a:t>the </a:t>
            </a:r>
            <a:r>
              <a:rPr lang="en-US" sz="1850" dirty="0"/>
              <a:t>data which can be highly volatile.</a:t>
            </a:r>
            <a:r>
              <a:rPr lang="id-ID" sz="1850" dirty="0"/>
              <a:t> </a:t>
            </a:r>
          </a:p>
          <a:p>
            <a:pPr marL="198882" indent="-171450" algn="just">
              <a:spcBef>
                <a:spcPts val="0"/>
              </a:spcBef>
              <a:buFont typeface="Wingdings" pitchFamily="2" charset="2"/>
              <a:buChar char="§"/>
            </a:pPr>
            <a:r>
              <a:rPr lang="en-US" sz="1850" dirty="0"/>
              <a:t>As a very important input in the formation of MV portfolio models, estimation errors </a:t>
            </a:r>
            <a:r>
              <a:rPr lang="id-ID" sz="1850" dirty="0"/>
              <a:t>of </a:t>
            </a:r>
            <a:r>
              <a:rPr lang="en-US" sz="1850" dirty="0"/>
              <a:t>mean vectors and variance-covariance matrix will significantly affect the results of optimal portfolio formation</a:t>
            </a:r>
            <a:r>
              <a:rPr lang="id-ID" sz="1850" dirty="0"/>
              <a:t>. </a:t>
            </a:r>
          </a:p>
          <a:p>
            <a:pPr marL="198882" indent="-171450" algn="just">
              <a:spcBef>
                <a:spcPts val="0"/>
              </a:spcBef>
              <a:buFont typeface="Wingdings" pitchFamily="2" charset="2"/>
              <a:buChar char="§"/>
            </a:pPr>
            <a:r>
              <a:rPr lang="en-US" sz="1850" dirty="0"/>
              <a:t>Several studies related to estimation errors and their relationship with optimal portfolio formation have been </a:t>
            </a:r>
            <a:r>
              <a:rPr lang="en-US" sz="1850" dirty="0" smtClean="0"/>
              <a:t>carried</a:t>
            </a:r>
            <a:r>
              <a:rPr lang="id-ID" sz="1850" smtClean="0"/>
              <a:t> </a:t>
            </a:r>
            <a:r>
              <a:rPr lang="en-US" sz="1850" smtClean="0"/>
              <a:t>out </a:t>
            </a:r>
            <a:r>
              <a:rPr lang="en-US" sz="1850" dirty="0"/>
              <a:t>by Best and </a:t>
            </a:r>
            <a:r>
              <a:rPr lang="en-US" sz="1850" dirty="0" err="1"/>
              <a:t>Grauer</a:t>
            </a:r>
            <a:r>
              <a:rPr lang="en-US" sz="1850" dirty="0"/>
              <a:t> (1991), </a:t>
            </a:r>
            <a:r>
              <a:rPr lang="en-US" sz="1850" dirty="0" err="1"/>
              <a:t>Broadie</a:t>
            </a:r>
            <a:r>
              <a:rPr lang="en-US" sz="1850" dirty="0"/>
              <a:t> (1993), Chopra and </a:t>
            </a:r>
            <a:r>
              <a:rPr lang="en-US" sz="1850" dirty="0" err="1"/>
              <a:t>Ziemba</a:t>
            </a:r>
            <a:r>
              <a:rPr lang="en-US" sz="1850" dirty="0"/>
              <a:t> (1993), and Ceria and Stubbs (2006)</a:t>
            </a:r>
            <a:r>
              <a:rPr lang="id-ID" sz="1850" dirty="0"/>
              <a:t>.</a:t>
            </a:r>
          </a:p>
          <a:p>
            <a:pPr marL="198882" indent="-171450" algn="just">
              <a:spcBef>
                <a:spcPts val="0"/>
              </a:spcBef>
              <a:buFont typeface="Wingdings" pitchFamily="2" charset="2"/>
              <a:buChar char="§"/>
            </a:pPr>
            <a:r>
              <a:rPr lang="en-US" sz="1850" dirty="0"/>
              <a:t>These studies conclude that although the MV model is supported by strong theory and is relatively easy in computing, the MV model shows some weaknesses, including the optimal portfolio produced by this model is not well diversified. In addition, MV model is also highly sensitive to changes in input parameters, which are the mean vector and the variance-covariance matrix.</a:t>
            </a:r>
            <a:endParaRPr lang="id-ID" sz="1850" dirty="0"/>
          </a:p>
          <a:p>
            <a:pPr marL="198882" indent="-171450" algn="just">
              <a:spcBef>
                <a:spcPts val="0"/>
              </a:spcBef>
              <a:buFont typeface="Wingdings" pitchFamily="2" charset="2"/>
              <a:buChar char="§"/>
            </a:pPr>
            <a:endParaRPr lang="id-ID" sz="1850" dirty="0"/>
          </a:p>
        </p:txBody>
      </p:sp>
    </p:spTree>
    <p:extLst>
      <p:ext uri="{BB962C8B-B14F-4D97-AF65-F5344CB8AC3E}">
        <p14:creationId xmlns:p14="http://schemas.microsoft.com/office/powerpoint/2010/main" val="121289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362432" y="681496"/>
            <a:ext cx="10225136" cy="5195776"/>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8882" indent="-171450" algn="just">
              <a:spcBef>
                <a:spcPts val="0"/>
              </a:spcBef>
              <a:buFont typeface="Wingdings" pitchFamily="2" charset="2"/>
              <a:buChar char="§"/>
            </a:pPr>
            <a:r>
              <a:rPr lang="en-US" sz="2200" dirty="0"/>
              <a:t>Some researchers have therefore built up </a:t>
            </a:r>
            <a:r>
              <a:rPr lang="en-US" sz="2200" dirty="0">
                <a:solidFill>
                  <a:srgbClr val="FF0000"/>
                </a:solidFill>
              </a:rPr>
              <a:t>a robust portfolio</a:t>
            </a:r>
            <a:r>
              <a:rPr lang="en-US" sz="2200" dirty="0"/>
              <a:t>, a portfolio that can reduce the effects of outliers on the estimated vector mean, and the variance-covariance matrix in the MV portfolio models. </a:t>
            </a:r>
            <a:endParaRPr lang="id-ID" sz="2200" dirty="0"/>
          </a:p>
          <a:p>
            <a:pPr marL="198882" indent="-171450" algn="just">
              <a:spcBef>
                <a:spcPts val="0"/>
              </a:spcBef>
              <a:buFont typeface="Wingdings" pitchFamily="2" charset="2"/>
              <a:buChar char="§"/>
            </a:pPr>
            <a:r>
              <a:rPr lang="en-US" sz="2200" dirty="0"/>
              <a:t>One of the standard approaches in forming an optimal robust portfolio is through a robust estimation approach. </a:t>
            </a:r>
            <a:endParaRPr lang="id-ID" sz="2200" dirty="0"/>
          </a:p>
          <a:p>
            <a:pPr marL="198882" indent="-171450" algn="just">
              <a:spcBef>
                <a:spcPts val="0"/>
              </a:spcBef>
              <a:buFont typeface="Wingdings" pitchFamily="2" charset="2"/>
              <a:buChar char="§"/>
            </a:pPr>
            <a:r>
              <a:rPr lang="en-US" sz="2200" dirty="0"/>
              <a:t>Several studies on the formation of optimal portfolios using robust estimation have been carried out by </a:t>
            </a:r>
            <a:r>
              <a:rPr lang="en-US" sz="2200" dirty="0" err="1"/>
              <a:t>Lauprete</a:t>
            </a:r>
            <a:r>
              <a:rPr lang="en-US" sz="2200" dirty="0"/>
              <a:t> (2001), </a:t>
            </a:r>
            <a:r>
              <a:rPr lang="en-US" sz="2200" dirty="0" err="1"/>
              <a:t>Vaz</a:t>
            </a:r>
            <a:r>
              <a:rPr lang="en-US" sz="2200" dirty="0"/>
              <a:t>-de </a:t>
            </a:r>
            <a:r>
              <a:rPr lang="en-US" sz="2200" dirty="0" err="1"/>
              <a:t>Melo</a:t>
            </a:r>
            <a:r>
              <a:rPr lang="en-US" sz="2200" dirty="0"/>
              <a:t> and </a:t>
            </a:r>
            <a:r>
              <a:rPr lang="en-US" sz="2200" dirty="0" err="1"/>
              <a:t>Camara</a:t>
            </a:r>
            <a:r>
              <a:rPr lang="en-US" sz="2200" dirty="0"/>
              <a:t> (2003), Zhou (2006), Welsh and Zhou (2007), </a:t>
            </a:r>
            <a:r>
              <a:rPr lang="en-US" sz="2200" dirty="0" err="1"/>
              <a:t>DeMiguel</a:t>
            </a:r>
            <a:r>
              <a:rPr lang="en-US" sz="2200" dirty="0"/>
              <a:t> and Nogales (2008), Kusch (2012), </a:t>
            </a:r>
            <a:r>
              <a:rPr lang="en-US" sz="2200" dirty="0" err="1"/>
              <a:t>Supandi</a:t>
            </a:r>
            <a:r>
              <a:rPr lang="en-US" sz="2200" dirty="0"/>
              <a:t> (2017). The difference between these studies lies in the use of robust estimates. </a:t>
            </a:r>
            <a:r>
              <a:rPr lang="en-US" sz="2200" dirty="0">
                <a:solidFill>
                  <a:srgbClr val="FF0000"/>
                </a:solidFill>
              </a:rPr>
              <a:t>All of the results presented in the papers stated that the performance of the portfolio with robust estimation is better than the classical portfolio in the presence of the outliers.</a:t>
            </a:r>
            <a:endParaRPr lang="id-ID" sz="2200" dirty="0">
              <a:solidFill>
                <a:srgbClr val="FF0000"/>
              </a:solidFill>
            </a:endParaRPr>
          </a:p>
          <a:p>
            <a:pPr marL="198882" indent="-171450" algn="just">
              <a:spcBef>
                <a:spcPts val="0"/>
              </a:spcBef>
              <a:buFont typeface="Wingdings" pitchFamily="2" charset="2"/>
              <a:buChar char="§"/>
            </a:pPr>
            <a:r>
              <a:rPr lang="en-US" sz="2200" i="1" dirty="0">
                <a:solidFill>
                  <a:srgbClr val="0070C0"/>
                </a:solidFill>
              </a:rPr>
              <a:t>However, none of the above literature ha</a:t>
            </a:r>
            <a:r>
              <a:rPr lang="id-ID" sz="2200" i="1" dirty="0">
                <a:solidFill>
                  <a:srgbClr val="0070C0"/>
                </a:solidFill>
              </a:rPr>
              <a:t>d</a:t>
            </a:r>
            <a:r>
              <a:rPr lang="en-US" sz="2200" i="1" dirty="0">
                <a:solidFill>
                  <a:srgbClr val="0070C0"/>
                </a:solidFill>
              </a:rPr>
              <a:t> considered a combination of cluster analysis and robust estimation methods in the formation of an optimum portfolio. </a:t>
            </a:r>
            <a:r>
              <a:rPr lang="id-ID" sz="2200" i="1" dirty="0">
                <a:solidFill>
                  <a:srgbClr val="0070C0"/>
                </a:solidFill>
              </a:rPr>
              <a:t> </a:t>
            </a:r>
          </a:p>
        </p:txBody>
      </p:sp>
    </p:spTree>
    <p:extLst>
      <p:ext uri="{BB962C8B-B14F-4D97-AF65-F5344CB8AC3E}">
        <p14:creationId xmlns:p14="http://schemas.microsoft.com/office/powerpoint/2010/main" val="57431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362432" y="681496"/>
            <a:ext cx="10225136" cy="5195776"/>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8882" indent="-171450" algn="just">
              <a:spcBef>
                <a:spcPts val="0"/>
              </a:spcBef>
              <a:buFont typeface="Wingdings" pitchFamily="2" charset="2"/>
              <a:buChar char="§"/>
            </a:pPr>
            <a:r>
              <a:rPr lang="en-US" sz="2400" dirty="0" smtClean="0"/>
              <a:t>Based </a:t>
            </a:r>
            <a:r>
              <a:rPr lang="en-US" sz="2400" dirty="0"/>
              <a:t>on those previous studies, we observed that, to increase the efficiency of portfolio building process we need </a:t>
            </a:r>
            <a:r>
              <a:rPr lang="en-US" sz="2400" dirty="0">
                <a:solidFill>
                  <a:srgbClr val="FF0000"/>
                </a:solidFill>
              </a:rPr>
              <a:t>to group the stocks into clusters</a:t>
            </a:r>
            <a:r>
              <a:rPr lang="en-US" sz="2400" dirty="0"/>
              <a:t>, select a </a:t>
            </a:r>
            <a:r>
              <a:rPr lang="en-US" sz="2400" dirty="0">
                <a:solidFill>
                  <a:srgbClr val="FF0000"/>
                </a:solidFill>
              </a:rPr>
              <a:t>representative from each cluster </a:t>
            </a:r>
            <a:r>
              <a:rPr lang="en-US" sz="2400" dirty="0"/>
              <a:t>and </a:t>
            </a:r>
            <a:r>
              <a:rPr lang="en-US" sz="2400" dirty="0">
                <a:solidFill>
                  <a:srgbClr val="FF0000"/>
                </a:solidFill>
              </a:rPr>
              <a:t>determined the weight of each representatives</a:t>
            </a:r>
            <a:r>
              <a:rPr lang="en-US" sz="2400" dirty="0"/>
              <a:t>. </a:t>
            </a:r>
            <a:r>
              <a:rPr lang="id-ID" sz="2400" dirty="0"/>
              <a:t>In this study, for grouping stocks in clusters, we use </a:t>
            </a:r>
            <a:r>
              <a:rPr lang="en-US" sz="2400" dirty="0"/>
              <a:t>Partitioning Around </a:t>
            </a:r>
            <a:r>
              <a:rPr lang="en-US" sz="2400" dirty="0" err="1"/>
              <a:t>Medoids</a:t>
            </a:r>
            <a:r>
              <a:rPr lang="en-US" sz="2400" dirty="0"/>
              <a:t> (PAM) time series cluster</a:t>
            </a:r>
            <a:r>
              <a:rPr lang="id-ID" sz="2400" dirty="0"/>
              <a:t>ing, </a:t>
            </a:r>
            <a:r>
              <a:rPr lang="en-US" sz="2400" dirty="0"/>
              <a:t>Sharpe ratio </a:t>
            </a:r>
            <a:r>
              <a:rPr lang="id-ID" sz="2400" dirty="0"/>
              <a:t>we use to </a:t>
            </a:r>
            <a:r>
              <a:rPr lang="en-US" sz="2400" dirty="0"/>
              <a:t>select representative from each cluster. To increase the </a:t>
            </a:r>
            <a:r>
              <a:rPr lang="en-US" sz="2400" dirty="0" err="1"/>
              <a:t>effectivity</a:t>
            </a:r>
            <a:r>
              <a:rPr lang="en-US" sz="2400" dirty="0"/>
              <a:t> of the model, we also </a:t>
            </a:r>
            <a:r>
              <a:rPr lang="en-US" sz="2400" dirty="0" smtClean="0"/>
              <a:t>Fast </a:t>
            </a:r>
            <a:r>
              <a:rPr lang="en-US" sz="2400" dirty="0"/>
              <a:t>Minimum Covariance Determinant (FCMD) and S estimation for the mean and covariance of the data.</a:t>
            </a:r>
            <a:endParaRPr lang="id-ID" sz="2400" dirty="0"/>
          </a:p>
          <a:p>
            <a:pPr marL="198882" indent="-171450" algn="just">
              <a:spcBef>
                <a:spcPts val="0"/>
              </a:spcBef>
              <a:buFont typeface="Wingdings" pitchFamily="2" charset="2"/>
              <a:buChar char="§"/>
            </a:pPr>
            <a:endParaRPr lang="id-ID" sz="2400" dirty="0"/>
          </a:p>
          <a:p>
            <a:pPr marL="198882" indent="-171450" algn="just">
              <a:spcBef>
                <a:spcPts val="0"/>
              </a:spcBef>
              <a:buFont typeface="Wingdings" pitchFamily="2" charset="2"/>
              <a:buChar char="§"/>
            </a:pPr>
            <a:endParaRPr lang="id-ID" sz="2200" i="1" dirty="0">
              <a:solidFill>
                <a:srgbClr val="0070C0"/>
              </a:solidFill>
            </a:endParaRPr>
          </a:p>
        </p:txBody>
      </p:sp>
    </p:spTree>
    <p:extLst>
      <p:ext uri="{BB962C8B-B14F-4D97-AF65-F5344CB8AC3E}">
        <p14:creationId xmlns:p14="http://schemas.microsoft.com/office/powerpoint/2010/main" val="18459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FF0000"/>
                </a:solidFill>
                <a:effectLst/>
              </a:rPr>
              <a:t>2. Methodology  </a:t>
            </a:r>
            <a:r>
              <a:rPr lang="id-ID" sz="2400" b="1" dirty="0" smtClean="0">
                <a:solidFill>
                  <a:srgbClr val="FF0000"/>
                </a:solidFill>
                <a:effectLst/>
              </a:rPr>
              <a:t>  </a:t>
            </a:r>
            <a:endParaRPr lang="id-ID" sz="2400" dirty="0">
              <a:solidFill>
                <a:srgbClr val="FF0000"/>
              </a:solidFill>
              <a:effectLst/>
            </a:endParaRPr>
          </a:p>
        </p:txBody>
      </p:sp>
      <p:sp>
        <p:nvSpPr>
          <p:cNvPr id="8" name="Subtitle 2"/>
          <p:cNvSpPr txBox="1">
            <a:spLocks/>
          </p:cNvSpPr>
          <p:nvPr/>
        </p:nvSpPr>
        <p:spPr>
          <a:xfrm>
            <a:off x="1362432" y="681496"/>
            <a:ext cx="10225136" cy="526778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9388" indent="-179388"/>
            <a:r>
              <a:rPr lang="id-ID" sz="2230" dirty="0"/>
              <a:t>First, stocks are grouped into several clusters using </a:t>
            </a:r>
            <a:r>
              <a:rPr lang="en-US" sz="2230" b="1" dirty="0">
                <a:solidFill>
                  <a:srgbClr val="7030A0"/>
                </a:solidFill>
              </a:rPr>
              <a:t>Partitioning Around </a:t>
            </a:r>
            <a:r>
              <a:rPr lang="en-US" sz="2230" b="1" dirty="0" err="1">
                <a:solidFill>
                  <a:srgbClr val="7030A0"/>
                </a:solidFill>
              </a:rPr>
              <a:t>Medoids</a:t>
            </a:r>
            <a:r>
              <a:rPr lang="en-US" sz="2230" b="1" dirty="0">
                <a:solidFill>
                  <a:srgbClr val="7030A0"/>
                </a:solidFill>
              </a:rPr>
              <a:t> (PAM) time series cluster</a:t>
            </a:r>
            <a:r>
              <a:rPr lang="id-ID" sz="2230" b="1" dirty="0">
                <a:solidFill>
                  <a:srgbClr val="7030A0"/>
                </a:solidFill>
              </a:rPr>
              <a:t>ing.</a:t>
            </a:r>
          </a:p>
          <a:p>
            <a:pPr marL="179388" indent="-179388"/>
            <a:r>
              <a:rPr lang="id-ID" sz="2230" dirty="0"/>
              <a:t>From the calculation of return and risk each stock in each cluster, it can be determined the performance of each stock in each cluster using </a:t>
            </a:r>
            <a:r>
              <a:rPr lang="id-ID" sz="2230" b="1" dirty="0">
                <a:solidFill>
                  <a:srgbClr val="7030A0"/>
                </a:solidFill>
              </a:rPr>
              <a:t>Sharpe ratio. </a:t>
            </a:r>
          </a:p>
          <a:p>
            <a:pPr marL="179388" indent="-179388"/>
            <a:r>
              <a:rPr lang="id-ID" sz="2230" dirty="0"/>
              <a:t>The next step is to choose stocks that will represent each cluster to form the optimum portfolio. The stock chosen as representations of a cluster is </a:t>
            </a:r>
            <a:r>
              <a:rPr lang="id-ID" sz="2230" b="1" dirty="0">
                <a:solidFill>
                  <a:srgbClr val="7030A0"/>
                </a:solidFill>
              </a:rPr>
              <a:t>stock with the highest Sharpe ratio</a:t>
            </a:r>
            <a:r>
              <a:rPr lang="id-ID" sz="2230" dirty="0"/>
              <a:t>. </a:t>
            </a:r>
          </a:p>
          <a:p>
            <a:pPr marL="179388" indent="-179388"/>
            <a:r>
              <a:rPr lang="en-US" sz="2230" dirty="0"/>
              <a:t>After the stocks that build the optimum portfolio </a:t>
            </a:r>
            <a:r>
              <a:rPr lang="id-ID" sz="2230" dirty="0"/>
              <a:t>have been </a:t>
            </a:r>
            <a:r>
              <a:rPr lang="en-US" sz="2230" dirty="0"/>
              <a:t>selected, the next step is to determine </a:t>
            </a:r>
            <a:r>
              <a:rPr lang="en-US" sz="2230" b="1" dirty="0">
                <a:solidFill>
                  <a:srgbClr val="7030A0"/>
                </a:solidFill>
              </a:rPr>
              <a:t>the weight of each stock </a:t>
            </a:r>
            <a:r>
              <a:rPr lang="en-US" sz="2230" dirty="0"/>
              <a:t>that builds the portfolio using robust FMCD estimation method and robust S estimation method</a:t>
            </a:r>
            <a:r>
              <a:rPr lang="id-ID" sz="2230" dirty="0"/>
              <a:t>. </a:t>
            </a:r>
          </a:p>
          <a:p>
            <a:pPr marL="179388" indent="-179388"/>
            <a:r>
              <a:rPr lang="en-US" sz="2230" dirty="0"/>
              <a:t>To see the advantages of these two methods, the performance of portfolios that formed then compared with portfolio performance formed using the classic mean variance (MV) method. </a:t>
            </a:r>
            <a:endParaRPr lang="id-ID" sz="2230" dirty="0"/>
          </a:p>
        </p:txBody>
      </p:sp>
    </p:spTree>
    <p:extLst>
      <p:ext uri="{BB962C8B-B14F-4D97-AF65-F5344CB8AC3E}">
        <p14:creationId xmlns:p14="http://schemas.microsoft.com/office/powerpoint/2010/main" val="417330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dirty="0">
                <a:solidFill>
                  <a:srgbClr val="0070C0"/>
                </a:solidFill>
              </a:rPr>
              <a:t>2.1 Mean Variance </a:t>
            </a:r>
            <a:r>
              <a:rPr lang="id-ID" sz="2400" dirty="0" smtClean="0">
                <a:solidFill>
                  <a:srgbClr val="0070C0"/>
                </a:solidFill>
              </a:rPr>
              <a:t>Portfolio</a:t>
            </a:r>
            <a:endParaRPr lang="id-ID" sz="2400" dirty="0">
              <a:solidFill>
                <a:srgbClr val="FF0000"/>
              </a:solidFill>
              <a:effectLst/>
            </a:endParaRPr>
          </a:p>
        </p:txBody>
      </p:sp>
      <mc:AlternateContent xmlns:mc="http://schemas.openxmlformats.org/markup-compatibility/2006" xmlns:a14="http://schemas.microsoft.com/office/drawing/2010/main">
        <mc:Choice Requires="a14">
          <p:sp>
            <p:nvSpPr>
              <p:cNvPr id="8" name="Subtitle 2"/>
              <p:cNvSpPr txBox="1">
                <a:spLocks/>
              </p:cNvSpPr>
              <p:nvPr/>
            </p:nvSpPr>
            <p:spPr>
              <a:xfrm>
                <a:off x="1362432" y="681496"/>
                <a:ext cx="10225136" cy="526778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9388" indent="-179388"/>
                <a:r>
                  <a:rPr lang="id-ID" sz="2300" dirty="0"/>
                  <a:t>Markowitz's portfolio theory is based on the mean and variance approach, where the mean is a measurement of the level of the expected return and variance is a measurement of the level of risk. Therefore, Markowitz's portfolio theory is also called the mean-variance (MV) model. This model emphasizes efforts to maximize expected return and minimize risk to choose and build an optimal portfolio.</a:t>
                </a:r>
              </a:p>
              <a:p>
                <a:pPr marL="180975" indent="-180975"/>
                <a:r>
                  <a:rPr lang="id-ID" sz="2300" dirty="0"/>
                  <a:t>The mean-variance portfolio can be formulated by solving the following optimization problems:</a:t>
                </a:r>
              </a:p>
              <a:p>
                <a:pPr marL="0" indent="0">
                  <a:buNone/>
                </a:pPr>
                <a:r>
                  <a:rPr lang="id-ID" sz="2300" dirty="0"/>
                  <a:t>	</a:t>
                </a:r>
                <a14:m>
                  <m:oMath xmlns:m="http://schemas.openxmlformats.org/officeDocument/2006/math">
                    <m:func>
                      <m:funcPr>
                        <m:ctrlPr>
                          <a:rPr lang="id-ID" sz="2300" i="1">
                            <a:latin typeface="Cambria Math"/>
                          </a:rPr>
                        </m:ctrlPr>
                      </m:funcPr>
                      <m:fName>
                        <m:limLow>
                          <m:limLowPr>
                            <m:ctrlPr>
                              <a:rPr lang="id-ID" sz="2300" i="1">
                                <a:latin typeface="Cambria Math"/>
                              </a:rPr>
                            </m:ctrlPr>
                          </m:limLowPr>
                          <m:e>
                            <m:r>
                              <m:rPr>
                                <m:sty m:val="p"/>
                              </m:rPr>
                              <a:rPr lang="id-ID" sz="2300">
                                <a:latin typeface="Cambria Math"/>
                              </a:rPr>
                              <m:t>max</m:t>
                            </m:r>
                          </m:e>
                          <m:lim>
                            <m:r>
                              <a:rPr lang="id-ID" sz="2300" i="1">
                                <a:latin typeface="Cambria Math"/>
                              </a:rPr>
                              <m:t>𝑤</m:t>
                            </m:r>
                          </m:lim>
                        </m:limLow>
                      </m:fName>
                      <m:e>
                        <m:r>
                          <a:rPr lang="id-ID" sz="2300" i="1">
                            <a:latin typeface="Cambria Math"/>
                          </a:rPr>
                          <m:t>𝑤</m:t>
                        </m:r>
                        <m:r>
                          <a:rPr lang="id-ID" sz="2300" i="1">
                            <a:latin typeface="Cambria Math"/>
                          </a:rPr>
                          <m:t>′</m:t>
                        </m:r>
                        <m:r>
                          <a:rPr lang="id-ID" sz="2300" i="1">
                            <a:latin typeface="Cambria Math"/>
                          </a:rPr>
                          <m:t>𝜇</m:t>
                        </m:r>
                      </m:e>
                    </m:func>
                    <m:r>
                      <a:rPr lang="id-ID" sz="2300" i="1">
                        <a:latin typeface="Cambria Math"/>
                      </a:rPr>
                      <m:t>−</m:t>
                    </m:r>
                    <m:f>
                      <m:fPr>
                        <m:ctrlPr>
                          <a:rPr lang="id-ID" sz="2300" i="1">
                            <a:latin typeface="Cambria Math"/>
                          </a:rPr>
                        </m:ctrlPr>
                      </m:fPr>
                      <m:num>
                        <m:r>
                          <a:rPr lang="id-ID" sz="2300" i="1">
                            <a:latin typeface="Cambria Math"/>
                          </a:rPr>
                          <m:t>𝛾</m:t>
                        </m:r>
                      </m:num>
                      <m:den>
                        <m:r>
                          <a:rPr lang="id-ID" sz="2300" i="1">
                            <a:latin typeface="Cambria Math"/>
                          </a:rPr>
                          <m:t>2</m:t>
                        </m:r>
                      </m:den>
                    </m:f>
                    <m:r>
                      <a:rPr lang="id-ID" sz="2300" i="1">
                        <a:latin typeface="Cambria Math"/>
                      </a:rPr>
                      <m:t>𝑤</m:t>
                    </m:r>
                    <m:r>
                      <a:rPr lang="id-ID" sz="2300" i="1">
                        <a:latin typeface="Cambria Math"/>
                      </a:rPr>
                      <m:t>′</m:t>
                    </m:r>
                    <m:r>
                      <m:rPr>
                        <m:sty m:val="p"/>
                      </m:rPr>
                      <a:rPr lang="id-ID" sz="2300">
                        <a:latin typeface="Cambria Math"/>
                      </a:rPr>
                      <m:t>Σ</m:t>
                    </m:r>
                    <m:r>
                      <a:rPr lang="id-ID" sz="2300" i="1">
                        <a:latin typeface="Cambria Math"/>
                      </a:rPr>
                      <m:t>𝑤</m:t>
                    </m:r>
                  </m:oMath>
                </a14:m>
                <a:r>
                  <a:rPr lang="id-ID" sz="2300" dirty="0"/>
                  <a:t> 			</a:t>
                </a:r>
                <a:r>
                  <a:rPr lang="id-ID" sz="2300" dirty="0" smtClean="0"/>
                  <a:t>		</a:t>
                </a:r>
                <a:r>
                  <a:rPr lang="id-ID" sz="2300" dirty="0"/>
                  <a:t>		(1)</a:t>
                </a:r>
              </a:p>
              <a:p>
                <a:pPr marL="0" indent="0">
                  <a:buNone/>
                </a:pPr>
                <a:r>
                  <a:rPr lang="id-ID" sz="2300" dirty="0"/>
                  <a:t>	</a:t>
                </a:r>
                <a14:m>
                  <m:oMath xmlns:m="http://schemas.openxmlformats.org/officeDocument/2006/math">
                    <m:sSup>
                      <m:sSupPr>
                        <m:ctrlPr>
                          <a:rPr lang="id-ID" sz="2300" i="1">
                            <a:latin typeface="Cambria Math"/>
                          </a:rPr>
                        </m:ctrlPr>
                      </m:sSupPr>
                      <m:e>
                        <m:r>
                          <a:rPr lang="id-ID" sz="2300" i="1">
                            <a:latin typeface="Cambria Math"/>
                          </a:rPr>
                          <m:t>𝑤</m:t>
                        </m:r>
                      </m:e>
                      <m:sup>
                        <m:r>
                          <a:rPr lang="id-ID" sz="2300" i="1">
                            <a:latin typeface="Cambria Math"/>
                          </a:rPr>
                          <m:t>′</m:t>
                        </m:r>
                      </m:sup>
                    </m:sSup>
                    <m:r>
                      <a:rPr lang="id-ID" sz="2300" i="1">
                        <a:latin typeface="Cambria Math"/>
                      </a:rPr>
                      <m:t>𝑒</m:t>
                    </m:r>
                    <m:r>
                      <a:rPr lang="id-ID" sz="2300" i="1">
                        <a:latin typeface="Cambria Math"/>
                      </a:rPr>
                      <m:t>=1</m:t>
                    </m:r>
                  </m:oMath>
                </a14:m>
                <a:r>
                  <a:rPr lang="id-ID" sz="2300" dirty="0"/>
                  <a:t> 					</a:t>
                </a:r>
                <a:r>
                  <a:rPr lang="id-ID" sz="2300" dirty="0" smtClean="0"/>
                  <a:t>	</a:t>
                </a:r>
                <a:r>
                  <a:rPr lang="id-ID" sz="2300" dirty="0"/>
                  <a:t>		(2) </a:t>
                </a:r>
              </a:p>
              <a:p>
                <a:pPr marL="0" indent="0">
                  <a:buNone/>
                </a:pPr>
                <a:r>
                  <a:rPr lang="id-ID" sz="2300" dirty="0"/>
                  <a:t>The optimum solution to equation (1) with constraint of equation (2) is</a:t>
                </a:r>
              </a:p>
              <a:p>
                <a:pPr marL="0" indent="0">
                  <a:buNone/>
                </a:pPr>
                <a:r>
                  <a:rPr lang="id-ID" sz="2300" dirty="0"/>
                  <a:t>     </a:t>
                </a:r>
                <a14:m>
                  <m:oMath xmlns:m="http://schemas.openxmlformats.org/officeDocument/2006/math">
                    <m:r>
                      <a:rPr lang="id-ID" sz="2300" i="1">
                        <a:latin typeface="Cambria Math"/>
                      </a:rPr>
                      <m:t>𝑤</m:t>
                    </m:r>
                    <m:r>
                      <a:rPr lang="id-ID" sz="2300" i="1">
                        <a:latin typeface="Cambria Math"/>
                      </a:rPr>
                      <m:t>(</m:t>
                    </m:r>
                    <m:r>
                      <a:rPr lang="id-ID" sz="2300" i="1">
                        <a:latin typeface="Cambria Math"/>
                      </a:rPr>
                      <m:t>𝜇</m:t>
                    </m:r>
                    <m:r>
                      <a:rPr lang="id-ID" sz="2300" i="1">
                        <a:latin typeface="Cambria Math"/>
                      </a:rPr>
                      <m:t>,</m:t>
                    </m:r>
                    <m:r>
                      <m:rPr>
                        <m:sty m:val="p"/>
                      </m:rPr>
                      <a:rPr lang="id-ID" sz="2300">
                        <a:latin typeface="Cambria Math"/>
                      </a:rPr>
                      <m:t>Σ</m:t>
                    </m:r>
                    <m:r>
                      <a:rPr lang="id-ID" sz="2300" i="1">
                        <a:latin typeface="Cambria Math"/>
                      </a:rPr>
                      <m:t>)=</m:t>
                    </m:r>
                    <m:f>
                      <m:fPr>
                        <m:ctrlPr>
                          <a:rPr lang="id-ID" sz="2300" i="1">
                            <a:latin typeface="Cambria Math"/>
                          </a:rPr>
                        </m:ctrlPr>
                      </m:fPr>
                      <m:num>
                        <m:r>
                          <a:rPr lang="id-ID" sz="2300" i="1">
                            <a:latin typeface="Cambria Math"/>
                          </a:rPr>
                          <m:t>1</m:t>
                        </m:r>
                      </m:num>
                      <m:den>
                        <m:r>
                          <a:rPr lang="id-ID" sz="2300" i="1">
                            <a:latin typeface="Cambria Math"/>
                          </a:rPr>
                          <m:t>𝛾</m:t>
                        </m:r>
                      </m:den>
                    </m:f>
                    <m:d>
                      <m:dPr>
                        <m:ctrlPr>
                          <a:rPr lang="id-ID" sz="2300" i="1">
                            <a:latin typeface="Cambria Math"/>
                          </a:rPr>
                        </m:ctrlPr>
                      </m:dPr>
                      <m:e>
                        <m:sSup>
                          <m:sSupPr>
                            <m:ctrlPr>
                              <a:rPr lang="id-ID" sz="2300" i="1">
                                <a:latin typeface="Cambria Math"/>
                              </a:rPr>
                            </m:ctrlPr>
                          </m:sSupPr>
                          <m:e>
                            <m:r>
                              <m:rPr>
                                <m:sty m:val="p"/>
                              </m:rPr>
                              <a:rPr lang="id-ID" sz="2300">
                                <a:latin typeface="Cambria Math"/>
                              </a:rPr>
                              <m:t>Σ</m:t>
                            </m:r>
                          </m:e>
                          <m:sup>
                            <m:r>
                              <a:rPr lang="id-ID" sz="2300" i="1">
                                <a:latin typeface="Cambria Math"/>
                              </a:rPr>
                              <m:t>−1</m:t>
                            </m:r>
                          </m:sup>
                        </m:sSup>
                        <m:r>
                          <a:rPr lang="id-ID" sz="2300" i="1">
                            <a:latin typeface="Cambria Math"/>
                          </a:rPr>
                          <m:t>−</m:t>
                        </m:r>
                        <m:sSup>
                          <m:sSupPr>
                            <m:ctrlPr>
                              <a:rPr lang="id-ID" sz="2300" i="1">
                                <a:latin typeface="Cambria Math"/>
                              </a:rPr>
                            </m:ctrlPr>
                          </m:sSupPr>
                          <m:e>
                            <m:r>
                              <m:rPr>
                                <m:sty m:val="p"/>
                              </m:rPr>
                              <a:rPr lang="id-ID" sz="2300">
                                <a:latin typeface="Cambria Math"/>
                              </a:rPr>
                              <m:t>Σ</m:t>
                            </m:r>
                          </m:e>
                          <m:sup>
                            <m:r>
                              <a:rPr lang="id-ID" sz="2300" i="1">
                                <a:latin typeface="Cambria Math"/>
                              </a:rPr>
                              <m:t>−1</m:t>
                            </m:r>
                          </m:sup>
                        </m:sSup>
                        <m:r>
                          <a:rPr lang="id-ID" sz="2300" i="1">
                            <a:latin typeface="Cambria Math"/>
                          </a:rPr>
                          <m:t>𝑒</m:t>
                        </m:r>
                        <m:sSup>
                          <m:sSupPr>
                            <m:ctrlPr>
                              <a:rPr lang="id-ID" sz="2300" i="1">
                                <a:latin typeface="Cambria Math"/>
                              </a:rPr>
                            </m:ctrlPr>
                          </m:sSupPr>
                          <m:e>
                            <m:d>
                              <m:dPr>
                                <m:ctrlPr>
                                  <a:rPr lang="id-ID" sz="2300" i="1">
                                    <a:latin typeface="Cambria Math"/>
                                  </a:rPr>
                                </m:ctrlPr>
                              </m:dPr>
                              <m:e>
                                <m:sSup>
                                  <m:sSupPr>
                                    <m:ctrlPr>
                                      <a:rPr lang="id-ID" sz="2300" i="1">
                                        <a:latin typeface="Cambria Math"/>
                                      </a:rPr>
                                    </m:ctrlPr>
                                  </m:sSupPr>
                                  <m:e>
                                    <m:r>
                                      <a:rPr lang="id-ID" sz="2300" i="1">
                                        <a:latin typeface="Cambria Math"/>
                                      </a:rPr>
                                      <m:t>𝑒</m:t>
                                    </m:r>
                                  </m:e>
                                  <m:sup>
                                    <m:r>
                                      <a:rPr lang="id-ID" sz="2300" i="1">
                                        <a:latin typeface="Cambria Math"/>
                                      </a:rPr>
                                      <m:t>′</m:t>
                                    </m:r>
                                  </m:sup>
                                </m:sSup>
                                <m:sSup>
                                  <m:sSupPr>
                                    <m:ctrlPr>
                                      <a:rPr lang="id-ID" sz="2300" i="1">
                                        <a:latin typeface="Cambria Math"/>
                                      </a:rPr>
                                    </m:ctrlPr>
                                  </m:sSupPr>
                                  <m:e>
                                    <m:r>
                                      <m:rPr>
                                        <m:sty m:val="p"/>
                                      </m:rPr>
                                      <a:rPr lang="id-ID" sz="2300">
                                        <a:latin typeface="Cambria Math"/>
                                      </a:rPr>
                                      <m:t>Σ</m:t>
                                    </m:r>
                                  </m:e>
                                  <m:sup>
                                    <m:r>
                                      <a:rPr lang="id-ID" sz="2300" i="1">
                                        <a:latin typeface="Cambria Math"/>
                                      </a:rPr>
                                      <m:t>−1</m:t>
                                    </m:r>
                                  </m:sup>
                                </m:sSup>
                                <m:r>
                                  <a:rPr lang="id-ID" sz="2300" i="1">
                                    <a:latin typeface="Cambria Math"/>
                                  </a:rPr>
                                  <m:t>𝑒</m:t>
                                </m:r>
                              </m:e>
                            </m:d>
                          </m:e>
                          <m:sup>
                            <m:r>
                              <a:rPr lang="id-ID" sz="2300" i="1">
                                <a:latin typeface="Cambria Math"/>
                              </a:rPr>
                              <m:t>−1</m:t>
                            </m:r>
                          </m:sup>
                        </m:sSup>
                        <m:sSup>
                          <m:sSupPr>
                            <m:ctrlPr>
                              <a:rPr lang="id-ID" sz="2300" i="1">
                                <a:latin typeface="Cambria Math"/>
                              </a:rPr>
                            </m:ctrlPr>
                          </m:sSupPr>
                          <m:e>
                            <m:r>
                              <a:rPr lang="id-ID" sz="2300" i="1">
                                <a:latin typeface="Cambria Math"/>
                              </a:rPr>
                              <m:t>𝑒</m:t>
                            </m:r>
                          </m:e>
                          <m:sup>
                            <m:r>
                              <a:rPr lang="id-ID" sz="2300" i="1">
                                <a:latin typeface="Cambria Math"/>
                              </a:rPr>
                              <m:t>′</m:t>
                            </m:r>
                          </m:sup>
                        </m:sSup>
                        <m:sSup>
                          <m:sSupPr>
                            <m:ctrlPr>
                              <a:rPr lang="id-ID" sz="2300" i="1">
                                <a:latin typeface="Cambria Math"/>
                              </a:rPr>
                            </m:ctrlPr>
                          </m:sSupPr>
                          <m:e>
                            <m:r>
                              <m:rPr>
                                <m:sty m:val="p"/>
                              </m:rPr>
                              <a:rPr lang="id-ID" sz="2300">
                                <a:latin typeface="Cambria Math"/>
                              </a:rPr>
                              <m:t>Σ</m:t>
                            </m:r>
                          </m:e>
                          <m:sup>
                            <m:r>
                              <a:rPr lang="id-ID" sz="2300" i="1">
                                <a:latin typeface="Cambria Math"/>
                              </a:rPr>
                              <m:t>−1</m:t>
                            </m:r>
                          </m:sup>
                        </m:sSup>
                      </m:e>
                    </m:d>
                    <m:r>
                      <a:rPr lang="id-ID" sz="2300" i="1">
                        <a:latin typeface="Cambria Math"/>
                      </a:rPr>
                      <m:t>𝜇</m:t>
                    </m:r>
                    <m:r>
                      <a:rPr lang="id-ID" sz="2300" i="1">
                        <a:latin typeface="Cambria Math"/>
                      </a:rPr>
                      <m:t>+ </m:t>
                    </m:r>
                    <m:sSup>
                      <m:sSupPr>
                        <m:ctrlPr>
                          <a:rPr lang="id-ID" sz="2300" i="1">
                            <a:latin typeface="Cambria Math"/>
                          </a:rPr>
                        </m:ctrlPr>
                      </m:sSupPr>
                      <m:e>
                        <m:r>
                          <m:rPr>
                            <m:sty m:val="p"/>
                          </m:rPr>
                          <a:rPr lang="id-ID" sz="2300">
                            <a:latin typeface="Cambria Math"/>
                          </a:rPr>
                          <m:t>Σ</m:t>
                        </m:r>
                      </m:e>
                      <m:sup>
                        <m:r>
                          <a:rPr lang="id-ID" sz="2300" i="1">
                            <a:latin typeface="Cambria Math"/>
                          </a:rPr>
                          <m:t>−1</m:t>
                        </m:r>
                      </m:sup>
                    </m:sSup>
                    <m:r>
                      <a:rPr lang="id-ID" sz="2300" i="1">
                        <a:latin typeface="Cambria Math"/>
                      </a:rPr>
                      <m:t>𝑒</m:t>
                    </m:r>
                    <m:sSup>
                      <m:sSupPr>
                        <m:ctrlPr>
                          <a:rPr lang="id-ID" sz="2300" i="1">
                            <a:latin typeface="Cambria Math"/>
                          </a:rPr>
                        </m:ctrlPr>
                      </m:sSupPr>
                      <m:e>
                        <m:d>
                          <m:dPr>
                            <m:ctrlPr>
                              <a:rPr lang="id-ID" sz="2300" i="1">
                                <a:latin typeface="Cambria Math"/>
                              </a:rPr>
                            </m:ctrlPr>
                          </m:dPr>
                          <m:e>
                            <m:sSup>
                              <m:sSupPr>
                                <m:ctrlPr>
                                  <a:rPr lang="id-ID" sz="2300" i="1">
                                    <a:latin typeface="Cambria Math"/>
                                  </a:rPr>
                                </m:ctrlPr>
                              </m:sSupPr>
                              <m:e>
                                <m:r>
                                  <a:rPr lang="id-ID" sz="2300" i="1">
                                    <a:latin typeface="Cambria Math"/>
                                  </a:rPr>
                                  <m:t>𝑒</m:t>
                                </m:r>
                              </m:e>
                              <m:sup>
                                <m:r>
                                  <a:rPr lang="id-ID" sz="2300" i="1">
                                    <a:latin typeface="Cambria Math"/>
                                  </a:rPr>
                                  <m:t>′</m:t>
                                </m:r>
                              </m:sup>
                            </m:sSup>
                            <m:sSup>
                              <m:sSupPr>
                                <m:ctrlPr>
                                  <a:rPr lang="id-ID" sz="2300" i="1">
                                    <a:latin typeface="Cambria Math"/>
                                  </a:rPr>
                                </m:ctrlPr>
                              </m:sSupPr>
                              <m:e>
                                <m:r>
                                  <m:rPr>
                                    <m:sty m:val="p"/>
                                  </m:rPr>
                                  <a:rPr lang="id-ID" sz="2300">
                                    <a:latin typeface="Cambria Math"/>
                                  </a:rPr>
                                  <m:t>Σ</m:t>
                                </m:r>
                              </m:e>
                              <m:sup>
                                <m:r>
                                  <a:rPr lang="id-ID" sz="2300" i="1">
                                    <a:latin typeface="Cambria Math"/>
                                  </a:rPr>
                                  <m:t>−1</m:t>
                                </m:r>
                              </m:sup>
                            </m:sSup>
                            <m:r>
                              <a:rPr lang="id-ID" sz="2300" i="1">
                                <a:latin typeface="Cambria Math"/>
                              </a:rPr>
                              <m:t>𝑒</m:t>
                            </m:r>
                          </m:e>
                        </m:d>
                      </m:e>
                      <m:sup>
                        <m:r>
                          <a:rPr lang="id-ID" sz="2300" i="1">
                            <a:latin typeface="Cambria Math"/>
                          </a:rPr>
                          <m:t>−1</m:t>
                        </m:r>
                      </m:sup>
                    </m:sSup>
                  </m:oMath>
                </a14:m>
                <a:r>
                  <a:rPr lang="id-ID" sz="2300" dirty="0"/>
                  <a:t> 	(3) </a:t>
                </a:r>
              </a:p>
              <a:p>
                <a:pPr marL="0" indent="0">
                  <a:buNone/>
                </a:pPr>
                <a:endParaRPr lang="id-ID" sz="2300" dirty="0"/>
              </a:p>
            </p:txBody>
          </p:sp>
        </mc:Choice>
        <mc:Fallback xmlns="">
          <p:sp>
            <p:nvSpPr>
              <p:cNvPr id="8" name="Subtitle 2"/>
              <p:cNvSpPr txBox="1">
                <a:spLocks noRot="1" noChangeAspect="1" noMove="1" noResize="1" noEditPoints="1" noAdjustHandles="1" noChangeArrowheads="1" noChangeShapeType="1" noTextEdit="1"/>
              </p:cNvSpPr>
              <p:nvPr/>
            </p:nvSpPr>
            <p:spPr>
              <a:xfrm>
                <a:off x="1362432" y="681496"/>
                <a:ext cx="10225136" cy="5267784"/>
              </a:xfrm>
              <a:prstGeom prst="rect">
                <a:avLst/>
              </a:prstGeom>
              <a:blipFill rotWithShape="1">
                <a:blip r:embed="rId2"/>
                <a:stretch>
                  <a:fillRect l="-834" t="-810" r="-1311"/>
                </a:stretch>
              </a:blipFill>
            </p:spPr>
            <p:txBody>
              <a:bodyPr/>
              <a:lstStyle/>
              <a:p>
                <a:r>
                  <a:rPr lang="id-ID">
                    <a:noFill/>
                  </a:rPr>
                  <a:t> </a:t>
                </a:r>
              </a:p>
            </p:txBody>
          </p:sp>
        </mc:Fallback>
      </mc:AlternateContent>
    </p:spTree>
    <p:extLst>
      <p:ext uri="{BB962C8B-B14F-4D97-AF65-F5344CB8AC3E}">
        <p14:creationId xmlns:p14="http://schemas.microsoft.com/office/powerpoint/2010/main" val="4933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b="1" dirty="0">
                <a:solidFill>
                  <a:srgbClr val="0070C0"/>
                </a:solidFill>
              </a:rPr>
              <a:t>2.2 Clustering Stocks </a:t>
            </a:r>
            <a:endParaRPr lang="id-ID" sz="2400" b="1" dirty="0">
              <a:solidFill>
                <a:srgbClr val="0070C0"/>
              </a:solidFill>
              <a:effectLst/>
            </a:endParaRPr>
          </a:p>
        </p:txBody>
      </p:sp>
      <p:sp>
        <p:nvSpPr>
          <p:cNvPr id="8" name="Subtitle 2"/>
          <p:cNvSpPr txBox="1">
            <a:spLocks/>
          </p:cNvSpPr>
          <p:nvPr/>
        </p:nvSpPr>
        <p:spPr>
          <a:xfrm>
            <a:off x="1362432" y="681496"/>
            <a:ext cx="10225136" cy="526778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300" dirty="0"/>
              <a:t>Because the number of stocks available in the capital market is quite large, it is very difficult to determine the proportion of investment for each stock. </a:t>
            </a:r>
          </a:p>
          <a:p>
            <a:r>
              <a:rPr lang="id-ID" sz="2300" dirty="0"/>
              <a:t>Therefore, it is necessary to use data mining techniques to deal with this. One of the data mining techniques that can be used is cluster analysis. Cluster analysis is a statistical analysis that aims to separate objects into several groups that have the same/different characteristics from one group to another group. </a:t>
            </a:r>
          </a:p>
          <a:p>
            <a:r>
              <a:rPr lang="id-ID" sz="2300" dirty="0"/>
              <a:t>In this analysis each group is homogeneous between members in groups or variations of objects in groups that are formed as small as possible. Objects in a cluster will have a closer relationship compared to objects in other clusters.</a:t>
            </a:r>
          </a:p>
          <a:p>
            <a:r>
              <a:rPr lang="id-ID" sz="2300" dirty="0"/>
              <a:t>In this study, the clustering using </a:t>
            </a:r>
            <a:r>
              <a:rPr lang="en-US" sz="2300" dirty="0"/>
              <a:t>Partitioning Around </a:t>
            </a:r>
            <a:r>
              <a:rPr lang="en-US" sz="2300" dirty="0" err="1"/>
              <a:t>Medoids</a:t>
            </a:r>
            <a:r>
              <a:rPr lang="en-US" sz="2300" dirty="0"/>
              <a:t> (PAM) time series cluster</a:t>
            </a:r>
            <a:r>
              <a:rPr lang="id-ID" sz="2300" dirty="0"/>
              <a:t>ing will be applied. </a:t>
            </a:r>
          </a:p>
        </p:txBody>
      </p:sp>
    </p:spTree>
    <p:extLst>
      <p:ext uri="{BB962C8B-B14F-4D97-AF65-F5344CB8AC3E}">
        <p14:creationId xmlns:p14="http://schemas.microsoft.com/office/powerpoint/2010/main" val="154625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593436" y="177801"/>
            <a:ext cx="9782801" cy="442887"/>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id-ID" sz="2400" dirty="0">
                <a:solidFill>
                  <a:srgbClr val="0070C0"/>
                </a:solidFill>
              </a:rPr>
              <a:t>2.3 Sharpe ratio </a:t>
            </a:r>
            <a:endParaRPr lang="id-ID" sz="2400" b="1" dirty="0">
              <a:solidFill>
                <a:srgbClr val="0070C0"/>
              </a:solidFill>
              <a:effectLst/>
            </a:endParaRPr>
          </a:p>
        </p:txBody>
      </p:sp>
      <mc:AlternateContent xmlns:mc="http://schemas.openxmlformats.org/markup-compatibility/2006">
        <mc:Choice xmlns:a14="http://schemas.microsoft.com/office/drawing/2010/main" Requires="a14">
          <p:sp>
            <p:nvSpPr>
              <p:cNvPr id="8" name="Subtitle 2"/>
              <p:cNvSpPr txBox="1">
                <a:spLocks/>
              </p:cNvSpPr>
              <p:nvPr/>
            </p:nvSpPr>
            <p:spPr>
              <a:xfrm>
                <a:off x="1362432" y="681496"/>
                <a:ext cx="10225136" cy="5267784"/>
              </a:xfrm>
              <a:prstGeom prst="rect">
                <a:avLst/>
              </a:prstGeom>
            </p:spPr>
            <p:txBody>
              <a:bodyPr>
                <a:noAutofit/>
              </a:bodyPr>
              <a:lstStyle>
                <a:lvl1pPr marL="342650" indent="-342650" algn="l" defTabSz="91373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2" indent="-285544" algn="l" defTabSz="91373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0" indent="-228432" algn="l" defTabSz="91373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3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07"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72"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41"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09"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376" indent="-228432" algn="l" defTabSz="9137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400" dirty="0"/>
                  <a:t>After the clusters are formed, then the performance of each stock will be assessed in each cluster using the Sharpe ratio. Sharpe ratio or Sharpe index is a measure of excess return (or risk premium) perunit risk in an asset. Sharpe ratio is used to characterize how well asset returns compensate investors for the risks taken. Sharpe ratio </a:t>
                </a:r>
                <a:r>
                  <a:rPr lang="id-ID" sz="2400" i="1" dirty="0"/>
                  <a:t>(SR)</a:t>
                </a:r>
                <a:r>
                  <a:rPr lang="id-ID" sz="2400" dirty="0"/>
                  <a:t> is calculated by comparing the difference between stock returns </a:t>
                </a:r>
                <a:r>
                  <a:rPr lang="id-ID" sz="2400" i="1" dirty="0"/>
                  <a:t>(R)</a:t>
                </a:r>
                <a:r>
                  <a:rPr lang="id-ID" sz="2400" dirty="0"/>
                  <a:t> and risk return free rate (</a:t>
                </a:r>
                <a14:m>
                  <m:oMath xmlns:m="http://schemas.openxmlformats.org/officeDocument/2006/math">
                    <m:sSub>
                      <m:sSubPr>
                        <m:ctrlPr>
                          <a:rPr lang="id-ID" sz="2400" i="1">
                            <a:latin typeface="Cambria Math"/>
                          </a:rPr>
                        </m:ctrlPr>
                      </m:sSubPr>
                      <m:e>
                        <m:r>
                          <a:rPr lang="id-ID" sz="2400" i="1">
                            <a:latin typeface="Cambria Math"/>
                          </a:rPr>
                          <m:t>𝑅</m:t>
                        </m:r>
                      </m:e>
                      <m:sub>
                        <m:r>
                          <a:rPr lang="id-ID" sz="2400" i="1">
                            <a:latin typeface="Cambria Math"/>
                          </a:rPr>
                          <m:t>𝑓</m:t>
                        </m:r>
                      </m:sub>
                    </m:sSub>
                  </m:oMath>
                </a14:m>
                <a:r>
                  <a:rPr lang="id-ID" sz="2400" dirty="0"/>
                  <a:t>) with a standard deviation of stock return (</a:t>
                </a:r>
                <a14:m>
                  <m:oMath xmlns:m="http://schemas.openxmlformats.org/officeDocument/2006/math">
                    <m:r>
                      <a:rPr lang="id-ID" sz="2400" i="1">
                        <a:latin typeface="Cambria Math"/>
                      </a:rPr>
                      <m:t>𝜎</m:t>
                    </m:r>
                  </m:oMath>
                </a14:m>
                <a:r>
                  <a:rPr lang="id-ID" sz="2400" dirty="0"/>
                  <a:t>) or can be written as follows:</a:t>
                </a:r>
              </a:p>
              <a:p>
                <a:pPr marL="0" indent="0">
                  <a:buNone/>
                </a:pPr>
                <a:r>
                  <a:rPr lang="id-ID" sz="2400" dirty="0"/>
                  <a:t>		</a:t>
                </a:r>
                <a14:m>
                  <m:oMath xmlns:m="http://schemas.openxmlformats.org/officeDocument/2006/math">
                    <m:r>
                      <a:rPr lang="id-ID" sz="2400" i="1">
                        <a:latin typeface="Cambria Math"/>
                      </a:rPr>
                      <m:t>𝑆𝑅</m:t>
                    </m:r>
                    <m:r>
                      <a:rPr lang="id-ID" sz="2400" i="1">
                        <a:latin typeface="Cambria Math"/>
                      </a:rPr>
                      <m:t>=</m:t>
                    </m:r>
                    <m:f>
                      <m:fPr>
                        <m:ctrlPr>
                          <a:rPr lang="id-ID" sz="2400" i="1">
                            <a:latin typeface="Cambria Math"/>
                          </a:rPr>
                        </m:ctrlPr>
                      </m:fPr>
                      <m:num>
                        <m:r>
                          <a:rPr lang="id-ID" sz="2400" i="1">
                            <a:latin typeface="Cambria Math"/>
                          </a:rPr>
                          <m:t>𝑅</m:t>
                        </m:r>
                        <m:r>
                          <a:rPr lang="id-ID" sz="2400" i="1">
                            <a:latin typeface="Cambria Math"/>
                          </a:rPr>
                          <m:t>−</m:t>
                        </m:r>
                        <m:sSub>
                          <m:sSubPr>
                            <m:ctrlPr>
                              <a:rPr lang="id-ID" sz="2400" i="1">
                                <a:latin typeface="Cambria Math"/>
                              </a:rPr>
                            </m:ctrlPr>
                          </m:sSubPr>
                          <m:e>
                            <m:r>
                              <a:rPr lang="id-ID" sz="2400" i="1">
                                <a:latin typeface="Cambria Math"/>
                              </a:rPr>
                              <m:t>𝑅</m:t>
                            </m:r>
                          </m:e>
                          <m:sub>
                            <m:r>
                              <a:rPr lang="id-ID" sz="2400" i="1">
                                <a:latin typeface="Cambria Math"/>
                              </a:rPr>
                              <m:t>𝑓</m:t>
                            </m:r>
                          </m:sub>
                        </m:sSub>
                      </m:num>
                      <m:den>
                        <m:r>
                          <a:rPr lang="id-ID" sz="2400" i="1">
                            <a:latin typeface="Cambria Math"/>
                          </a:rPr>
                          <m:t>𝜎</m:t>
                        </m:r>
                      </m:den>
                    </m:f>
                  </m:oMath>
                </a14:m>
                <a:r>
                  <a:rPr lang="id-ID" sz="2400" dirty="0"/>
                  <a:t> 		</a:t>
                </a:r>
                <a:r>
                  <a:rPr lang="id-ID" sz="2400" dirty="0" smtClean="0"/>
                  <a:t>		</a:t>
                </a:r>
                <a:r>
                  <a:rPr lang="id-ID" sz="2400" dirty="0"/>
                  <a:t>			(4)</a:t>
                </a:r>
              </a:p>
              <a:p>
                <a:r>
                  <a:rPr lang="en-US" sz="2400" dirty="0" smtClean="0"/>
                  <a:t>In </a:t>
                </a:r>
                <a:r>
                  <a:rPr lang="en-US" sz="2400" dirty="0"/>
                  <a:t>general, the higher the value of a stock’s Sharpe ratio, the better the stock’s performance. </a:t>
                </a:r>
                <a:endParaRPr lang="id-ID" sz="2400" dirty="0"/>
              </a:p>
              <a:p>
                <a:endParaRPr lang="id-ID" sz="2400" dirty="0"/>
              </a:p>
            </p:txBody>
          </p:sp>
        </mc:Choice>
        <mc:Fallback>
          <p:sp>
            <p:nvSpPr>
              <p:cNvPr id="8" name="Subtitle 2"/>
              <p:cNvSpPr txBox="1">
                <a:spLocks noRot="1" noChangeAspect="1" noMove="1" noResize="1" noEditPoints="1" noAdjustHandles="1" noChangeArrowheads="1" noChangeShapeType="1" noTextEdit="1"/>
              </p:cNvSpPr>
              <p:nvPr/>
            </p:nvSpPr>
            <p:spPr>
              <a:xfrm>
                <a:off x="1362432" y="681496"/>
                <a:ext cx="10225136" cy="5267784"/>
              </a:xfrm>
              <a:prstGeom prst="rect">
                <a:avLst/>
              </a:prstGeom>
              <a:blipFill rotWithShape="1">
                <a:blip r:embed="rId2"/>
                <a:stretch>
                  <a:fillRect l="-775" t="-926" r="-2265"/>
                </a:stretch>
              </a:blipFill>
            </p:spPr>
            <p:txBody>
              <a:bodyPr/>
              <a:lstStyle/>
              <a:p>
                <a:r>
                  <a:rPr lang="id-ID">
                    <a:noFill/>
                  </a:rPr>
                  <a:t> </a:t>
                </a:r>
              </a:p>
            </p:txBody>
          </p:sp>
        </mc:Fallback>
      </mc:AlternateContent>
    </p:spTree>
    <p:extLst>
      <p:ext uri="{BB962C8B-B14F-4D97-AF65-F5344CB8AC3E}">
        <p14:creationId xmlns:p14="http://schemas.microsoft.com/office/powerpoint/2010/main" val="29638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2365</TotalTime>
  <Words>2919</Words>
  <Application>Microsoft Office PowerPoint</Application>
  <PresentationFormat>Custom</PresentationFormat>
  <Paragraphs>471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Math 16x9</vt:lpstr>
      <vt:lpstr>Robust Mean-Variance Portfolio Selection with Time Series Clustering </vt:lpstr>
      <vt:lpstr>1. Introduction  </vt:lpstr>
      <vt:lpstr>PowerPoint Presentation</vt:lpstr>
      <vt:lpstr>PowerPoint Presentation</vt:lpstr>
      <vt:lpstr>PowerPoint Presentation</vt:lpstr>
      <vt:lpstr>2. Methodology    </vt:lpstr>
      <vt:lpstr>2.1 Mean Variance Portfolio</vt:lpstr>
      <vt:lpstr>2.2 Clustering Stocks </vt:lpstr>
      <vt:lpstr>2.3 Sharpe ratio </vt:lpstr>
      <vt:lpstr>2.4 Portfolio selection using robust FMCD estimation </vt:lpstr>
      <vt:lpstr>2.5 Portfolio selection using robust S estimation </vt:lpstr>
      <vt:lpstr>PowerPoint Presentation</vt:lpstr>
      <vt:lpstr>3. Result and Discussions </vt:lpstr>
      <vt:lpstr>PowerPoint Presentation</vt:lpstr>
      <vt:lpstr>PowerPoint Presentation</vt:lpstr>
      <vt:lpstr>PowerPoint Presentation</vt:lpstr>
      <vt:lpstr>4. Discussion and Conclusion </vt:lpstr>
      <vt:lpstr>PowerPoint Presentation</vt:lpstr>
      <vt:lpstr>PowerPoint Presentation</vt:lpstr>
      <vt:lpstr>Acknowledgments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Gubu</cp:lastModifiedBy>
  <cp:revision>47</cp:revision>
  <cp:lastPrinted>2020-09-24T07:27:37Z</cp:lastPrinted>
  <dcterms:created xsi:type="dcterms:W3CDTF">2020-09-15T05:57:11Z</dcterms:created>
  <dcterms:modified xsi:type="dcterms:W3CDTF">2020-09-26T06:22:52Z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