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73" r:id="rId2"/>
    <p:sldId id="274" r:id="rId3"/>
    <p:sldId id="275" r:id="rId4"/>
    <p:sldId id="276" r:id="rId5"/>
    <p:sldId id="277" r:id="rId6"/>
    <p:sldId id="280" r:id="rId7"/>
    <p:sldId id="281" r:id="rId8"/>
    <p:sldId id="284" r:id="rId9"/>
    <p:sldId id="287" r:id="rId10"/>
    <p:sldId id="289" r:id="rId11"/>
    <p:sldId id="291" r:id="rId12"/>
    <p:sldId id="295" r:id="rId13"/>
    <p:sldId id="297" r:id="rId14"/>
    <p:sldId id="299" r:id="rId15"/>
    <p:sldId id="300" r:id="rId16"/>
    <p:sldId id="301" r:id="rId17"/>
    <p:sldId id="302" r:id="rId18"/>
    <p:sldId id="303" r:id="rId19"/>
    <p:sldId id="304" r:id="rId20"/>
    <p:sldId id="278" r:id="rId21"/>
    <p:sldId id="279" r:id="rId22"/>
    <p:sldId id="305"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p:scale>
          <a:sx n="67" d="100"/>
          <a:sy n="67" d="100"/>
        </p:scale>
        <p:origin x="572" y="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9/25/2020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9/25/2020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9/25/2020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smtClean="0"/>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9/25/2020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9/25/2020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9/25/2020</a:t>
            </a:fld>
            <a:endParaRPr dirty="0"/>
          </a:p>
        </p:txBody>
      </p:sp>
      <p:sp>
        <p:nvSpPr>
          <p:cNvPr id="5" name="Footer Placeholder 4"/>
          <p:cNvSpPr>
            <a:spLocks noGrp="1"/>
          </p:cNvSpPr>
          <p:nvPr>
            <p:ph type="ftr" sz="quarter" idx="11"/>
          </p:nvPr>
        </p:nvSpPr>
        <p:spPr/>
        <p:txBody>
          <a:body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9/25/2020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9/25/2020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9/25/2020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9/25/2020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9/25/2020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9/25/2020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9/25/2020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9/25/2020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0"/>
            <a:ext cx="8850319" cy="2680127"/>
          </a:xfrm>
        </p:spPr>
        <p:txBody>
          <a:bodyPr/>
          <a:lstStyle/>
          <a:p>
            <a:r>
              <a:rPr lang="en-US" sz="4000" b="1" dirty="0"/>
              <a:t>A Comparison Forecasting Methods for Trend and </a:t>
            </a:r>
            <a:r>
              <a:rPr lang="en-US" sz="4000" b="1" dirty="0" smtClean="0"/>
              <a:t>Seasonal Indonesia </a:t>
            </a:r>
            <a:r>
              <a:rPr lang="en-US" sz="4000" b="1" dirty="0"/>
              <a:t>Tourist Arrivals Time Series</a:t>
            </a:r>
            <a:r>
              <a:rPr lang="en-US" sz="4000" dirty="0"/>
              <a:t> </a:t>
            </a:r>
          </a:p>
        </p:txBody>
      </p:sp>
      <p:sp>
        <p:nvSpPr>
          <p:cNvPr id="3" name="Subtitle 2"/>
          <p:cNvSpPr>
            <a:spLocks noGrp="1"/>
          </p:cNvSpPr>
          <p:nvPr>
            <p:ph type="subTitle" idx="1"/>
          </p:nvPr>
        </p:nvSpPr>
        <p:spPr/>
        <p:txBody>
          <a:bodyPr>
            <a:noAutofit/>
          </a:bodyPr>
          <a:lstStyle/>
          <a:p>
            <a:pPr>
              <a:lnSpc>
                <a:spcPct val="100000"/>
              </a:lnSpc>
            </a:pPr>
            <a:r>
              <a:rPr lang="en-US" sz="2000" dirty="0" smtClean="0"/>
              <a:t> </a:t>
            </a:r>
            <a:endParaRPr lang="en-US" sz="2000" dirty="0" smtClean="0"/>
          </a:p>
          <a:p>
            <a:pPr>
              <a:lnSpc>
                <a:spcPct val="100000"/>
              </a:lnSpc>
            </a:pPr>
            <a:r>
              <a:rPr lang="en-US" sz="2000" dirty="0" err="1" smtClean="0"/>
              <a:t>Subanar</a:t>
            </a:r>
            <a:r>
              <a:rPr lang="en-US" sz="2000" dirty="0"/>
              <a:t> </a:t>
            </a:r>
            <a:r>
              <a:rPr lang="en-US" sz="2000" dirty="0" smtClean="0"/>
              <a:t>(</a:t>
            </a:r>
            <a:r>
              <a:rPr lang="en-US" sz="2000" dirty="0" err="1" smtClean="0"/>
              <a:t>Universitas</a:t>
            </a:r>
            <a:r>
              <a:rPr lang="en-US" sz="2000" dirty="0" smtClean="0"/>
              <a:t> </a:t>
            </a:r>
            <a:r>
              <a:rPr lang="en-US" sz="2000" dirty="0" err="1" smtClean="0"/>
              <a:t>Gadjah</a:t>
            </a:r>
            <a:r>
              <a:rPr lang="en-US" sz="2000" dirty="0" smtClean="0"/>
              <a:t> </a:t>
            </a:r>
            <a:r>
              <a:rPr lang="en-US" sz="2000" dirty="0" err="1" smtClean="0"/>
              <a:t>Mada</a:t>
            </a:r>
            <a:r>
              <a:rPr lang="en-US" sz="2000" dirty="0" smtClean="0"/>
              <a:t>)</a:t>
            </a:r>
            <a:endParaRPr lang="en-US" sz="2000" dirty="0"/>
          </a:p>
          <a:p>
            <a:pPr>
              <a:lnSpc>
                <a:spcPct val="100000"/>
              </a:lnSpc>
            </a:pPr>
            <a:r>
              <a:rPr lang="en-US" sz="2000" dirty="0" smtClean="0"/>
              <a:t>Winita Sulandari (</a:t>
            </a:r>
            <a:r>
              <a:rPr lang="en-US" sz="2000" dirty="0" err="1" smtClean="0"/>
              <a:t>Universitas</a:t>
            </a:r>
            <a:r>
              <a:rPr lang="en-US" sz="2000" dirty="0" smtClean="0"/>
              <a:t> </a:t>
            </a:r>
            <a:r>
              <a:rPr lang="en-US" sz="2000" dirty="0" err="1" smtClean="0"/>
              <a:t>Sebelas</a:t>
            </a:r>
            <a:r>
              <a:rPr lang="en-US" sz="2000" dirty="0" smtClean="0"/>
              <a:t> </a:t>
            </a:r>
            <a:r>
              <a:rPr lang="en-US" sz="2000" dirty="0" err="1" smtClean="0"/>
              <a:t>Maret</a:t>
            </a:r>
            <a:r>
              <a:rPr lang="en-US" sz="2000" dirty="0" smtClean="0"/>
              <a:t>)</a:t>
            </a:r>
          </a:p>
        </p:txBody>
      </p:sp>
    </p:spTree>
    <p:extLst>
      <p:ext uri="{BB962C8B-B14F-4D97-AF65-F5344CB8AC3E}">
        <p14:creationId xmlns:p14="http://schemas.microsoft.com/office/powerpoint/2010/main" val="391052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overview of the methods</a:t>
            </a:r>
          </a:p>
        </p:txBody>
      </p:sp>
      <p:sp>
        <p:nvSpPr>
          <p:cNvPr id="5" name="Freeform 4"/>
          <p:cNvSpPr/>
          <p:nvPr/>
        </p:nvSpPr>
        <p:spPr>
          <a:xfrm flipH="1">
            <a:off x="1197868" y="1628800"/>
            <a:ext cx="4754880" cy="725550"/>
          </a:xfrm>
          <a:custGeom>
            <a:avLst/>
            <a:gdLst>
              <a:gd name="connsiteX0" fmla="*/ 0 w 5269853"/>
              <a:gd name="connsiteY0" fmla="*/ 0 h 725548"/>
              <a:gd name="connsiteX1" fmla="*/ 4907079 w 5269853"/>
              <a:gd name="connsiteY1" fmla="*/ 0 h 725548"/>
              <a:gd name="connsiteX2" fmla="*/ 5269853 w 5269853"/>
              <a:gd name="connsiteY2" fmla="*/ 362774 h 725548"/>
              <a:gd name="connsiteX3" fmla="*/ 4907079 w 5269853"/>
              <a:gd name="connsiteY3" fmla="*/ 725548 h 725548"/>
              <a:gd name="connsiteX4" fmla="*/ 0 w 5269853"/>
              <a:gd name="connsiteY4" fmla="*/ 725548 h 725548"/>
              <a:gd name="connsiteX5" fmla="*/ 0 w 5269853"/>
              <a:gd name="connsiteY5" fmla="*/ 0 h 72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9853" h="725548">
                <a:moveTo>
                  <a:pt x="5269853" y="725547"/>
                </a:moveTo>
                <a:lnTo>
                  <a:pt x="362774" y="725547"/>
                </a:lnTo>
                <a:lnTo>
                  <a:pt x="0" y="362774"/>
                </a:lnTo>
                <a:lnTo>
                  <a:pt x="362774" y="1"/>
                </a:lnTo>
                <a:lnTo>
                  <a:pt x="5269853" y="1"/>
                </a:lnTo>
                <a:lnTo>
                  <a:pt x="5269853" y="725547"/>
                </a:lnTo>
                <a:close/>
              </a:path>
            </a:pathLst>
          </a:custGeom>
          <a:solidFill>
            <a:schemeClr val="tx2">
              <a:lumMod val="20000"/>
              <a:lumOff val="80000"/>
            </a:schemeClr>
          </a:solidFill>
          <a:effectLst>
            <a:outerShdw blurRad="50800" dist="38100" dir="5400000" algn="t" rotWithShape="0">
              <a:prstClr val="black">
                <a:alpha val="40000"/>
              </a:prstClr>
            </a:outerShdw>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501334" tIns="125731" rIns="234696" bIns="125730" numCol="1" spcCol="1270" anchor="ctr" anchorCtr="0">
            <a:noAutofit/>
          </a:bodyPr>
          <a:lstStyle/>
          <a:p>
            <a:pPr lvl="0" defTabSz="1466850">
              <a:lnSpc>
                <a:spcPct val="90000"/>
              </a:lnSpc>
              <a:spcBef>
                <a:spcPct val="0"/>
              </a:spcBef>
              <a:spcAft>
                <a:spcPct val="35000"/>
              </a:spcAft>
            </a:pPr>
            <a:r>
              <a:rPr lang="en-US" sz="2800" b="1" spc="250" dirty="0" smtClean="0"/>
              <a:t>Hybrid Model</a:t>
            </a:r>
            <a:endParaRPr lang="en-US" sz="2800" b="1" kern="1200" spc="250" dirty="0"/>
          </a:p>
        </p:txBody>
      </p:sp>
      <p:sp>
        <p:nvSpPr>
          <p:cNvPr id="7" name="Content Placeholder 6"/>
          <p:cNvSpPr>
            <a:spLocks noGrp="1"/>
          </p:cNvSpPr>
          <p:nvPr>
            <p:ph idx="1"/>
          </p:nvPr>
        </p:nvSpPr>
        <p:spPr>
          <a:xfrm>
            <a:off x="1557908" y="2492896"/>
            <a:ext cx="10009112" cy="3535288"/>
          </a:xfrm>
        </p:spPr>
        <p:txBody>
          <a:bodyPr>
            <a:noAutofit/>
          </a:bodyPr>
          <a:lstStyle/>
          <a:p>
            <a:pPr marL="0" indent="0">
              <a:lnSpc>
                <a:spcPct val="150000"/>
              </a:lnSpc>
              <a:buNone/>
            </a:pPr>
            <a:r>
              <a:rPr lang="en-US" sz="1800" dirty="0"/>
              <a:t>In general, this hybrid model can be represented as </a:t>
            </a:r>
          </a:p>
          <a:p>
            <a:pPr marL="0" indent="0">
              <a:lnSpc>
                <a:spcPct val="200000"/>
              </a:lnSpc>
              <a:buNone/>
            </a:pPr>
            <a:r>
              <a:rPr lang="en-US" sz="1800" dirty="0" smtClean="0"/>
              <a:t>where</a:t>
            </a:r>
            <a:endParaRPr lang="en-US" sz="1800" dirty="0"/>
          </a:p>
          <a:p>
            <a:pPr marL="0" indent="0">
              <a:lnSpc>
                <a:spcPct val="150000"/>
              </a:lnSpc>
              <a:buNone/>
            </a:pPr>
            <a:r>
              <a:rPr lang="en-US" sz="1800" dirty="0"/>
              <a:t>we consider SARIMA and SSA to approximate the first component since these two methods are powerful in handling trend and seasonal time series. </a:t>
            </a:r>
          </a:p>
          <a:p>
            <a:pPr marL="0" indent="0">
              <a:lnSpc>
                <a:spcPct val="150000"/>
              </a:lnSpc>
              <a:buNone/>
            </a:pPr>
            <a:r>
              <a:rPr lang="en-US" sz="1800" dirty="0"/>
              <a:t>For the second component, we choose first order weighted FTS following Lee’s method as it is successful in handling nonlinearity relationship in the hybrid approach for modeling trend and seasonal time series [13]. </a:t>
            </a:r>
            <a:br>
              <a:rPr lang="en-US" sz="1800" dirty="0"/>
            </a:br>
            <a:endParaRPr lang="en-US" sz="1800" dirty="0"/>
          </a:p>
        </p:txBody>
      </p:sp>
      <p:pic>
        <p:nvPicPr>
          <p:cNvPr id="6" name="Picture 5"/>
          <p:cNvPicPr>
            <a:picLocks noChangeAspect="1"/>
          </p:cNvPicPr>
          <p:nvPr/>
        </p:nvPicPr>
        <p:blipFill>
          <a:blip r:embed="rId2"/>
          <a:stretch>
            <a:fillRect/>
          </a:stretch>
        </p:blipFill>
        <p:spPr>
          <a:xfrm>
            <a:off x="4903391" y="2924944"/>
            <a:ext cx="2098713" cy="986034"/>
          </a:xfrm>
          <a:prstGeom prst="rect">
            <a:avLst/>
          </a:prstGeom>
        </p:spPr>
      </p:pic>
    </p:spTree>
    <p:extLst>
      <p:ext uri="{BB962C8B-B14F-4D97-AF65-F5344CB8AC3E}">
        <p14:creationId xmlns:p14="http://schemas.microsoft.com/office/powerpoint/2010/main" val="238322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5" name="Freeform 4"/>
          <p:cNvSpPr/>
          <p:nvPr/>
        </p:nvSpPr>
        <p:spPr>
          <a:xfrm flipH="1">
            <a:off x="1197868" y="1628800"/>
            <a:ext cx="2011680" cy="725550"/>
          </a:xfrm>
          <a:custGeom>
            <a:avLst/>
            <a:gdLst>
              <a:gd name="connsiteX0" fmla="*/ 0 w 5269853"/>
              <a:gd name="connsiteY0" fmla="*/ 0 h 725548"/>
              <a:gd name="connsiteX1" fmla="*/ 4907079 w 5269853"/>
              <a:gd name="connsiteY1" fmla="*/ 0 h 725548"/>
              <a:gd name="connsiteX2" fmla="*/ 5269853 w 5269853"/>
              <a:gd name="connsiteY2" fmla="*/ 362774 h 725548"/>
              <a:gd name="connsiteX3" fmla="*/ 4907079 w 5269853"/>
              <a:gd name="connsiteY3" fmla="*/ 725548 h 725548"/>
              <a:gd name="connsiteX4" fmla="*/ 0 w 5269853"/>
              <a:gd name="connsiteY4" fmla="*/ 725548 h 725548"/>
              <a:gd name="connsiteX5" fmla="*/ 0 w 5269853"/>
              <a:gd name="connsiteY5" fmla="*/ 0 h 72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9853" h="725548">
                <a:moveTo>
                  <a:pt x="5269853" y="725547"/>
                </a:moveTo>
                <a:lnTo>
                  <a:pt x="362774" y="725547"/>
                </a:lnTo>
                <a:lnTo>
                  <a:pt x="0" y="362774"/>
                </a:lnTo>
                <a:lnTo>
                  <a:pt x="362774" y="1"/>
                </a:lnTo>
                <a:lnTo>
                  <a:pt x="5269853" y="1"/>
                </a:lnTo>
                <a:lnTo>
                  <a:pt x="5269853" y="725547"/>
                </a:lnTo>
                <a:close/>
              </a:path>
            </a:pathLst>
          </a:custGeom>
          <a:solidFill>
            <a:schemeClr val="tx2">
              <a:lumMod val="20000"/>
              <a:lumOff val="80000"/>
            </a:schemeClr>
          </a:solidFill>
          <a:effectLst>
            <a:outerShdw blurRad="50800" dist="38100" dir="5400000" algn="t" rotWithShape="0">
              <a:prstClr val="black">
                <a:alpha val="40000"/>
              </a:prstClr>
            </a:outerShdw>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501334" tIns="125731" rIns="234696" bIns="125730" numCol="1" spcCol="1270" anchor="ctr" anchorCtr="0">
            <a:noAutofit/>
          </a:bodyPr>
          <a:lstStyle/>
          <a:p>
            <a:pPr lvl="0" defTabSz="1466850">
              <a:lnSpc>
                <a:spcPct val="90000"/>
              </a:lnSpc>
              <a:spcBef>
                <a:spcPct val="0"/>
              </a:spcBef>
              <a:spcAft>
                <a:spcPct val="35000"/>
              </a:spcAft>
            </a:pPr>
            <a:r>
              <a:rPr lang="en-US" sz="2800" b="1" spc="250" dirty="0" smtClean="0"/>
              <a:t>Data</a:t>
            </a:r>
            <a:endParaRPr lang="en-US" sz="2800" b="1" kern="1200" spc="250" dirty="0"/>
          </a:p>
        </p:txBody>
      </p:sp>
      <p:sp>
        <p:nvSpPr>
          <p:cNvPr id="7" name="Content Placeholder 6"/>
          <p:cNvSpPr>
            <a:spLocks noGrp="1"/>
          </p:cNvSpPr>
          <p:nvPr>
            <p:ph idx="1"/>
          </p:nvPr>
        </p:nvSpPr>
        <p:spPr>
          <a:xfrm>
            <a:off x="1557908" y="2492896"/>
            <a:ext cx="10058400" cy="3535288"/>
          </a:xfrm>
        </p:spPr>
        <p:txBody>
          <a:bodyPr>
            <a:noAutofit/>
          </a:bodyPr>
          <a:lstStyle/>
          <a:p>
            <a:pPr marL="0" indent="0">
              <a:lnSpc>
                <a:spcPct val="150000"/>
              </a:lnSpc>
              <a:buNone/>
            </a:pPr>
            <a:r>
              <a:rPr lang="en-US" sz="2400" dirty="0"/>
              <a:t>The actual trend and seasonal time series data used in the empirical study was the monthly tourist arrivals in Indonesia from January 2016 to December 2019 (48 observations</a:t>
            </a:r>
            <a:r>
              <a:rPr lang="en-US" sz="2400" dirty="0" smtClean="0"/>
              <a:t>).</a:t>
            </a:r>
            <a:endParaRPr lang="en-US" sz="2400" dirty="0"/>
          </a:p>
          <a:p>
            <a:pPr marL="0" indent="0">
              <a:lnSpc>
                <a:spcPct val="150000"/>
              </a:lnSpc>
              <a:buNone/>
            </a:pPr>
            <a:r>
              <a:rPr lang="en-US" sz="2400" dirty="0"/>
              <a:t>This series was divided into two parts. The first part consists of the 42 observations (January 2016 to June 2019) used as the training data and the rest is the testing </a:t>
            </a:r>
            <a:r>
              <a:rPr lang="en-US" sz="2400" dirty="0" smtClean="0"/>
              <a:t>data.</a:t>
            </a:r>
            <a:endParaRPr lang="en-US" sz="2400" dirty="0"/>
          </a:p>
        </p:txBody>
      </p:sp>
    </p:spTree>
    <p:extLst>
      <p:ext uri="{BB962C8B-B14F-4D97-AF65-F5344CB8AC3E}">
        <p14:creationId xmlns:p14="http://schemas.microsoft.com/office/powerpoint/2010/main" val="86604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5" name="Freeform 4"/>
          <p:cNvSpPr/>
          <p:nvPr/>
        </p:nvSpPr>
        <p:spPr>
          <a:xfrm flipH="1">
            <a:off x="1197868" y="1628800"/>
            <a:ext cx="3474720" cy="725550"/>
          </a:xfrm>
          <a:custGeom>
            <a:avLst/>
            <a:gdLst>
              <a:gd name="connsiteX0" fmla="*/ 0 w 5269853"/>
              <a:gd name="connsiteY0" fmla="*/ 0 h 725548"/>
              <a:gd name="connsiteX1" fmla="*/ 4907079 w 5269853"/>
              <a:gd name="connsiteY1" fmla="*/ 0 h 725548"/>
              <a:gd name="connsiteX2" fmla="*/ 5269853 w 5269853"/>
              <a:gd name="connsiteY2" fmla="*/ 362774 h 725548"/>
              <a:gd name="connsiteX3" fmla="*/ 4907079 w 5269853"/>
              <a:gd name="connsiteY3" fmla="*/ 725548 h 725548"/>
              <a:gd name="connsiteX4" fmla="*/ 0 w 5269853"/>
              <a:gd name="connsiteY4" fmla="*/ 725548 h 725548"/>
              <a:gd name="connsiteX5" fmla="*/ 0 w 5269853"/>
              <a:gd name="connsiteY5" fmla="*/ 0 h 72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9853" h="725548">
                <a:moveTo>
                  <a:pt x="5269853" y="725547"/>
                </a:moveTo>
                <a:lnTo>
                  <a:pt x="362774" y="725547"/>
                </a:lnTo>
                <a:lnTo>
                  <a:pt x="0" y="362774"/>
                </a:lnTo>
                <a:lnTo>
                  <a:pt x="362774" y="1"/>
                </a:lnTo>
                <a:lnTo>
                  <a:pt x="5269853" y="1"/>
                </a:lnTo>
                <a:lnTo>
                  <a:pt x="5269853" y="725547"/>
                </a:lnTo>
                <a:close/>
              </a:path>
            </a:pathLst>
          </a:custGeom>
          <a:solidFill>
            <a:schemeClr val="tx2">
              <a:lumMod val="20000"/>
              <a:lumOff val="80000"/>
            </a:schemeClr>
          </a:solidFill>
          <a:effectLst>
            <a:outerShdw blurRad="50800" dist="38100" dir="5400000" algn="t" rotWithShape="0">
              <a:prstClr val="black">
                <a:alpha val="40000"/>
              </a:prstClr>
            </a:outerShdw>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501334" tIns="125731" rIns="234696" bIns="125730" numCol="1" spcCol="1270" anchor="ctr" anchorCtr="0">
            <a:noAutofit/>
          </a:bodyPr>
          <a:lstStyle/>
          <a:p>
            <a:pPr lvl="0" defTabSz="1466850">
              <a:lnSpc>
                <a:spcPct val="90000"/>
              </a:lnSpc>
              <a:spcBef>
                <a:spcPct val="0"/>
              </a:spcBef>
              <a:spcAft>
                <a:spcPct val="35000"/>
              </a:spcAft>
            </a:pPr>
            <a:r>
              <a:rPr lang="en-US" sz="2800" b="1" spc="250" dirty="0" smtClean="0"/>
              <a:t>Procedure</a:t>
            </a:r>
            <a:endParaRPr lang="en-US" sz="2800" b="1" kern="1200" spc="250" dirty="0"/>
          </a:p>
        </p:txBody>
      </p:sp>
      <p:sp>
        <p:nvSpPr>
          <p:cNvPr id="7" name="Content Placeholder 6"/>
          <p:cNvSpPr>
            <a:spLocks noGrp="1"/>
          </p:cNvSpPr>
          <p:nvPr>
            <p:ph idx="1"/>
          </p:nvPr>
        </p:nvSpPr>
        <p:spPr>
          <a:xfrm>
            <a:off x="1341884" y="2492896"/>
            <a:ext cx="10513168" cy="3535288"/>
          </a:xfrm>
        </p:spPr>
        <p:txBody>
          <a:bodyPr>
            <a:noAutofit/>
          </a:bodyPr>
          <a:lstStyle/>
          <a:p>
            <a:pPr marL="457200" indent="-457200">
              <a:lnSpc>
                <a:spcPct val="100000"/>
              </a:lnSpc>
              <a:spcBef>
                <a:spcPts val="600"/>
              </a:spcBef>
              <a:spcAft>
                <a:spcPts val="600"/>
              </a:spcAft>
              <a:buFont typeface="+mj-lt"/>
              <a:buAutoNum type="arabicPeriod"/>
            </a:pPr>
            <a:r>
              <a:rPr lang="en-US" sz="1800" dirty="0"/>
              <a:t>Modeling the training data by SARIMA, SSA, and Lee’s FTS methods</a:t>
            </a:r>
          </a:p>
          <a:p>
            <a:pPr marL="457200" indent="-457200">
              <a:lnSpc>
                <a:spcPct val="100000"/>
              </a:lnSpc>
              <a:spcAft>
                <a:spcPts val="600"/>
              </a:spcAft>
              <a:buFont typeface="+mj-lt"/>
              <a:buAutoNum type="arabicPeriod"/>
            </a:pPr>
            <a:r>
              <a:rPr lang="en-US" sz="1800" dirty="0"/>
              <a:t>Obtaining the residuals calculated from SARIMA and SSA models</a:t>
            </a:r>
          </a:p>
          <a:p>
            <a:pPr marL="457200" indent="-457200">
              <a:lnSpc>
                <a:spcPct val="100000"/>
              </a:lnSpc>
              <a:spcAft>
                <a:spcPts val="600"/>
              </a:spcAft>
              <a:buFont typeface="+mj-lt"/>
              <a:buAutoNum type="arabicPeriod"/>
            </a:pPr>
            <a:r>
              <a:rPr lang="en-US" sz="1800" dirty="0"/>
              <a:t>Modeling the residuals obtained in step 2 by first order Lee’s FTS.</a:t>
            </a:r>
          </a:p>
          <a:p>
            <a:pPr marL="457200" indent="-457200">
              <a:lnSpc>
                <a:spcPct val="100000"/>
              </a:lnSpc>
              <a:spcAft>
                <a:spcPts val="600"/>
              </a:spcAft>
              <a:buFont typeface="+mj-lt"/>
              <a:buAutoNum type="arabicPeriod"/>
            </a:pPr>
            <a:r>
              <a:rPr lang="en-US" sz="1800" dirty="0"/>
              <a:t>Defining the forecast values for the 1-step-ahead and multiple-step-ahead by SARIMA, SSA, Lee’s FTS, Hybrid SARIMA-Lee’s FTS and Hybrid SSA-Lee’s FTS models</a:t>
            </a:r>
          </a:p>
          <a:p>
            <a:pPr marL="457200" indent="-457200">
              <a:lnSpc>
                <a:spcPct val="100000"/>
              </a:lnSpc>
              <a:spcAft>
                <a:spcPts val="600"/>
              </a:spcAft>
              <a:buFont typeface="+mj-lt"/>
              <a:buAutoNum type="arabicPeriod"/>
            </a:pPr>
            <a:r>
              <a:rPr lang="en-US" sz="1800" dirty="0"/>
              <a:t>Calculating RMSE and MAPE for the training and the testing data for SARIMA, SSA, Lee’s FTS, Hybrid SARIMA-Lee’s FTS and Hybrid SSA-Lee’s FTS models</a:t>
            </a:r>
          </a:p>
          <a:p>
            <a:pPr marL="457200" indent="-457200">
              <a:lnSpc>
                <a:spcPct val="100000"/>
              </a:lnSpc>
              <a:spcAft>
                <a:spcPts val="600"/>
              </a:spcAft>
              <a:buFont typeface="+mj-lt"/>
              <a:buAutoNum type="arabicPeriod"/>
            </a:pPr>
            <a:r>
              <a:rPr lang="en-US" sz="1800" dirty="0"/>
              <a:t>Making comparison based on RMSE and MAPE values both for training and testing data set. </a:t>
            </a:r>
            <a:br>
              <a:rPr lang="en-US" sz="1800" dirty="0"/>
            </a:br>
            <a:endParaRPr lang="en-US" sz="1800" dirty="0"/>
          </a:p>
        </p:txBody>
      </p:sp>
    </p:spTree>
    <p:extLst>
      <p:ext uri="{BB962C8B-B14F-4D97-AF65-F5344CB8AC3E}">
        <p14:creationId xmlns:p14="http://schemas.microsoft.com/office/powerpoint/2010/main" val="25917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Result and discussion</a:t>
            </a:r>
            <a:endParaRPr lang="en-US" dirty="0"/>
          </a:p>
        </p:txBody>
      </p:sp>
      <p:pic>
        <p:nvPicPr>
          <p:cNvPr id="15" name="Picture 14"/>
          <p:cNvPicPr>
            <a:picLocks noChangeAspect="1"/>
          </p:cNvPicPr>
          <p:nvPr/>
        </p:nvPicPr>
        <p:blipFill rotWithShape="1">
          <a:blip r:embed="rId2"/>
          <a:srcRect b="13441"/>
          <a:stretch/>
        </p:blipFill>
        <p:spPr>
          <a:xfrm>
            <a:off x="1562529" y="1772816"/>
            <a:ext cx="9461986" cy="3600400"/>
          </a:xfrm>
          <a:prstGeom prst="rect">
            <a:avLst/>
          </a:prstGeom>
        </p:spPr>
      </p:pic>
      <p:sp>
        <p:nvSpPr>
          <p:cNvPr id="2" name="Rectangle 1"/>
          <p:cNvSpPr/>
          <p:nvPr/>
        </p:nvSpPr>
        <p:spPr>
          <a:xfrm>
            <a:off x="2160575" y="5373216"/>
            <a:ext cx="8648521" cy="646331"/>
          </a:xfrm>
          <a:prstGeom prst="rect">
            <a:avLst/>
          </a:prstGeom>
        </p:spPr>
        <p:txBody>
          <a:bodyPr wrap="none">
            <a:spAutoFit/>
          </a:bodyPr>
          <a:lstStyle/>
          <a:p>
            <a:r>
              <a:rPr lang="en-US" dirty="0" smtClean="0"/>
              <a:t>Monthly arrivals in Indonesia (a) series plot from January 2016 to December 2019, </a:t>
            </a:r>
          </a:p>
          <a:p>
            <a:r>
              <a:rPr lang="en-US" dirty="0" smtClean="0"/>
              <a:t>(b) comparison of four series, 2016 to 2019, each from January to December</a:t>
            </a:r>
            <a:endParaRPr lang="en-US" dirty="0"/>
          </a:p>
        </p:txBody>
      </p:sp>
    </p:spTree>
    <p:extLst>
      <p:ext uri="{BB962C8B-B14F-4D97-AF65-F5344CB8AC3E}">
        <p14:creationId xmlns:p14="http://schemas.microsoft.com/office/powerpoint/2010/main" val="1721633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Result and discussion</a:t>
            </a:r>
            <a:endParaRPr lang="en-US" dirty="0"/>
          </a:p>
        </p:txBody>
      </p:sp>
      <p:pic>
        <p:nvPicPr>
          <p:cNvPr id="4" name="Picture 3"/>
          <p:cNvPicPr>
            <a:picLocks noChangeAspect="1"/>
          </p:cNvPicPr>
          <p:nvPr/>
        </p:nvPicPr>
        <p:blipFill rotWithShape="1">
          <a:blip r:embed="rId2"/>
          <a:srcRect l="3350" r="51105" b="22659"/>
          <a:stretch/>
        </p:blipFill>
        <p:spPr>
          <a:xfrm>
            <a:off x="1917759" y="3167317"/>
            <a:ext cx="3931660" cy="2728864"/>
          </a:xfrm>
          <a:prstGeom prst="rect">
            <a:avLst/>
          </a:prstGeom>
        </p:spPr>
      </p:pic>
      <p:sp>
        <p:nvSpPr>
          <p:cNvPr id="5" name="Freeform 4"/>
          <p:cNvSpPr/>
          <p:nvPr/>
        </p:nvSpPr>
        <p:spPr>
          <a:xfrm flipH="1">
            <a:off x="1125860" y="1628800"/>
            <a:ext cx="2664296" cy="725550"/>
          </a:xfrm>
          <a:custGeom>
            <a:avLst/>
            <a:gdLst>
              <a:gd name="connsiteX0" fmla="*/ 0 w 5269853"/>
              <a:gd name="connsiteY0" fmla="*/ 0 h 725548"/>
              <a:gd name="connsiteX1" fmla="*/ 4907079 w 5269853"/>
              <a:gd name="connsiteY1" fmla="*/ 0 h 725548"/>
              <a:gd name="connsiteX2" fmla="*/ 5269853 w 5269853"/>
              <a:gd name="connsiteY2" fmla="*/ 362774 h 725548"/>
              <a:gd name="connsiteX3" fmla="*/ 4907079 w 5269853"/>
              <a:gd name="connsiteY3" fmla="*/ 725548 h 725548"/>
              <a:gd name="connsiteX4" fmla="*/ 0 w 5269853"/>
              <a:gd name="connsiteY4" fmla="*/ 725548 h 725548"/>
              <a:gd name="connsiteX5" fmla="*/ 0 w 5269853"/>
              <a:gd name="connsiteY5" fmla="*/ 0 h 72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9853" h="725548">
                <a:moveTo>
                  <a:pt x="5269853" y="725547"/>
                </a:moveTo>
                <a:lnTo>
                  <a:pt x="362774" y="725547"/>
                </a:lnTo>
                <a:lnTo>
                  <a:pt x="0" y="362774"/>
                </a:lnTo>
                <a:lnTo>
                  <a:pt x="362774" y="1"/>
                </a:lnTo>
                <a:lnTo>
                  <a:pt x="5269853" y="1"/>
                </a:lnTo>
                <a:lnTo>
                  <a:pt x="5269853" y="725547"/>
                </a:lnTo>
                <a:close/>
              </a:path>
            </a:pathLst>
          </a:custGeom>
          <a:solidFill>
            <a:schemeClr val="tx2">
              <a:lumMod val="20000"/>
              <a:lumOff val="80000"/>
            </a:schemeClr>
          </a:solidFill>
          <a:effectLst>
            <a:outerShdw blurRad="50800" dist="38100" dir="5400000" algn="t" rotWithShape="0">
              <a:prstClr val="black">
                <a:alpha val="40000"/>
              </a:prstClr>
            </a:outerShdw>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501334" tIns="125731" rIns="234696" bIns="125730" numCol="1" spcCol="1270" anchor="ctr" anchorCtr="0">
            <a:noAutofit/>
          </a:bodyPr>
          <a:lstStyle/>
          <a:p>
            <a:pPr lvl="0" defTabSz="1466850">
              <a:lnSpc>
                <a:spcPct val="90000"/>
              </a:lnSpc>
              <a:spcBef>
                <a:spcPct val="0"/>
              </a:spcBef>
              <a:spcAft>
                <a:spcPct val="35000"/>
              </a:spcAft>
            </a:pPr>
            <a:r>
              <a:rPr lang="en-US" sz="2800" b="1" kern="1200" spc="250" dirty="0" smtClean="0"/>
              <a:t>SARIMA</a:t>
            </a:r>
            <a:endParaRPr lang="en-US" sz="2800" b="1" kern="1200" spc="250" dirty="0"/>
          </a:p>
        </p:txBody>
      </p:sp>
      <p:sp>
        <p:nvSpPr>
          <p:cNvPr id="6" name="Rectangle 5"/>
          <p:cNvSpPr/>
          <p:nvPr/>
        </p:nvSpPr>
        <p:spPr>
          <a:xfrm>
            <a:off x="1593436" y="2512530"/>
            <a:ext cx="10153128" cy="707886"/>
          </a:xfrm>
          <a:prstGeom prst="rect">
            <a:avLst/>
          </a:prstGeom>
        </p:spPr>
        <p:txBody>
          <a:bodyPr wrap="square">
            <a:spAutoFit/>
          </a:bodyPr>
          <a:lstStyle/>
          <a:p>
            <a:r>
              <a:rPr lang="en-US" sz="2000" dirty="0">
                <a:latin typeface="Times New Roman" panose="02020603050405020304" pitchFamily="18" charset="0"/>
              </a:rPr>
              <a:t>By considering the </a:t>
            </a:r>
            <a:r>
              <a:rPr lang="en-US" sz="2000" dirty="0" err="1">
                <a:latin typeface="Times New Roman" panose="02020603050405020304" pitchFamily="18" charset="0"/>
              </a:rPr>
              <a:t>Akaike’s</a:t>
            </a:r>
            <a:r>
              <a:rPr lang="en-US" sz="2000" dirty="0">
                <a:latin typeface="Times New Roman" panose="02020603050405020304" pitchFamily="18" charset="0"/>
              </a:rPr>
              <a:t> Information Criteria (AIC) values, SARIMA(1,0,0)(0,1,1)</a:t>
            </a:r>
            <a:r>
              <a:rPr lang="en-US" sz="2000" baseline="-25000" dirty="0">
                <a:latin typeface="Times New Roman" panose="02020603050405020304" pitchFamily="18" charset="0"/>
              </a:rPr>
              <a:t>12</a:t>
            </a:r>
            <a:r>
              <a:rPr lang="en-US" sz="2000" dirty="0">
                <a:latin typeface="Times New Roman" panose="02020603050405020304" pitchFamily="18" charset="0"/>
              </a:rPr>
              <a:t> is the </a:t>
            </a:r>
            <a:r>
              <a:rPr lang="en-US" sz="2000" dirty="0" smtClean="0">
                <a:latin typeface="Times New Roman" panose="02020603050405020304" pitchFamily="18" charset="0"/>
              </a:rPr>
              <a:t>best appropriate </a:t>
            </a:r>
            <a:r>
              <a:rPr lang="en-US" sz="2000" dirty="0">
                <a:latin typeface="Times New Roman" panose="02020603050405020304" pitchFamily="18" charset="0"/>
              </a:rPr>
              <a:t>model for the training data.</a:t>
            </a:r>
            <a:r>
              <a:rPr lang="en-US" sz="2000" dirty="0"/>
              <a:t> </a:t>
            </a:r>
          </a:p>
        </p:txBody>
      </p:sp>
      <p:sp>
        <p:nvSpPr>
          <p:cNvPr id="2" name="Rectangle 1"/>
          <p:cNvSpPr/>
          <p:nvPr/>
        </p:nvSpPr>
        <p:spPr>
          <a:xfrm>
            <a:off x="2008038" y="5884664"/>
            <a:ext cx="4135658" cy="923330"/>
          </a:xfrm>
          <a:prstGeom prst="rect">
            <a:avLst/>
          </a:prstGeom>
          <a:solidFill>
            <a:schemeClr val="bg1"/>
          </a:solidFill>
        </p:spPr>
        <p:txBody>
          <a:bodyPr wrap="square">
            <a:spAutoFit/>
          </a:bodyPr>
          <a:lstStyle/>
          <a:p>
            <a:r>
              <a:rPr lang="en-US" dirty="0" smtClean="0"/>
              <a:t>(a) Sample autocorrelation of monthly tourist arrivals (obtained from the original series)</a:t>
            </a:r>
            <a:endParaRPr lang="en-US" dirty="0"/>
          </a:p>
        </p:txBody>
      </p:sp>
      <p:sp>
        <p:nvSpPr>
          <p:cNvPr id="7" name="Rectangle 6"/>
          <p:cNvSpPr/>
          <p:nvPr/>
        </p:nvSpPr>
        <p:spPr>
          <a:xfrm>
            <a:off x="6814492" y="5846995"/>
            <a:ext cx="4768762" cy="923330"/>
          </a:xfrm>
          <a:prstGeom prst="rect">
            <a:avLst/>
          </a:prstGeom>
        </p:spPr>
        <p:txBody>
          <a:bodyPr wrap="square">
            <a:spAutoFit/>
          </a:bodyPr>
          <a:lstStyle/>
          <a:p>
            <a:r>
              <a:rPr lang="en-US" dirty="0" smtClean="0"/>
              <a:t>(b) Sample partial </a:t>
            </a:r>
            <a:r>
              <a:rPr lang="en-US" dirty="0"/>
              <a:t>a</a:t>
            </a:r>
            <a:r>
              <a:rPr lang="en-US" dirty="0" smtClean="0"/>
              <a:t>utocorrelation of monthly tourist arrivals </a:t>
            </a:r>
            <a:r>
              <a:rPr lang="en-US" dirty="0"/>
              <a:t>(obtained from the original series)</a:t>
            </a:r>
          </a:p>
        </p:txBody>
      </p:sp>
      <p:pic>
        <p:nvPicPr>
          <p:cNvPr id="8" name="Picture 7"/>
          <p:cNvPicPr>
            <a:picLocks noChangeAspect="1"/>
          </p:cNvPicPr>
          <p:nvPr/>
        </p:nvPicPr>
        <p:blipFill rotWithShape="1">
          <a:blip r:embed="rId2"/>
          <a:srcRect l="53803" r="1556" b="22659"/>
          <a:stretch/>
        </p:blipFill>
        <p:spPr>
          <a:xfrm>
            <a:off x="7222180" y="3155800"/>
            <a:ext cx="3853588" cy="2728864"/>
          </a:xfrm>
          <a:prstGeom prst="rect">
            <a:avLst/>
          </a:prstGeom>
        </p:spPr>
      </p:pic>
    </p:spTree>
    <p:extLst>
      <p:ext uri="{BB962C8B-B14F-4D97-AF65-F5344CB8AC3E}">
        <p14:creationId xmlns:p14="http://schemas.microsoft.com/office/powerpoint/2010/main" val="256904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593436" y="149225"/>
            <a:ext cx="9782801" cy="1239837"/>
          </a:xfrm>
        </p:spPr>
        <p:txBody>
          <a:bodyPr/>
          <a:lstStyle/>
          <a:p>
            <a:r>
              <a:rPr lang="en-US" dirty="0" smtClean="0"/>
              <a:t>Result and discussion</a:t>
            </a:r>
            <a:endParaRPr lang="en-US" dirty="0"/>
          </a:p>
        </p:txBody>
      </p:sp>
      <p:sp>
        <p:nvSpPr>
          <p:cNvPr id="5" name="Freeform 4"/>
          <p:cNvSpPr/>
          <p:nvPr/>
        </p:nvSpPr>
        <p:spPr>
          <a:xfrm flipH="1">
            <a:off x="1125860" y="1628800"/>
            <a:ext cx="1920240" cy="725550"/>
          </a:xfrm>
          <a:custGeom>
            <a:avLst/>
            <a:gdLst>
              <a:gd name="connsiteX0" fmla="*/ 0 w 5269853"/>
              <a:gd name="connsiteY0" fmla="*/ 0 h 725548"/>
              <a:gd name="connsiteX1" fmla="*/ 4907079 w 5269853"/>
              <a:gd name="connsiteY1" fmla="*/ 0 h 725548"/>
              <a:gd name="connsiteX2" fmla="*/ 5269853 w 5269853"/>
              <a:gd name="connsiteY2" fmla="*/ 362774 h 725548"/>
              <a:gd name="connsiteX3" fmla="*/ 4907079 w 5269853"/>
              <a:gd name="connsiteY3" fmla="*/ 725548 h 725548"/>
              <a:gd name="connsiteX4" fmla="*/ 0 w 5269853"/>
              <a:gd name="connsiteY4" fmla="*/ 725548 h 725548"/>
              <a:gd name="connsiteX5" fmla="*/ 0 w 5269853"/>
              <a:gd name="connsiteY5" fmla="*/ 0 h 72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9853" h="725548">
                <a:moveTo>
                  <a:pt x="5269853" y="725547"/>
                </a:moveTo>
                <a:lnTo>
                  <a:pt x="362774" y="725547"/>
                </a:lnTo>
                <a:lnTo>
                  <a:pt x="0" y="362774"/>
                </a:lnTo>
                <a:lnTo>
                  <a:pt x="362774" y="1"/>
                </a:lnTo>
                <a:lnTo>
                  <a:pt x="5269853" y="1"/>
                </a:lnTo>
                <a:lnTo>
                  <a:pt x="5269853" y="725547"/>
                </a:lnTo>
                <a:close/>
              </a:path>
            </a:pathLst>
          </a:custGeom>
          <a:solidFill>
            <a:schemeClr val="tx2">
              <a:lumMod val="20000"/>
              <a:lumOff val="80000"/>
            </a:schemeClr>
          </a:solidFill>
          <a:effectLst>
            <a:outerShdw blurRad="50800" dist="38100" dir="5400000" algn="t" rotWithShape="0">
              <a:prstClr val="black">
                <a:alpha val="40000"/>
              </a:prstClr>
            </a:outerShdw>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501334" tIns="125731" rIns="234696" bIns="125730" numCol="1" spcCol="1270" anchor="ctr" anchorCtr="0">
            <a:noAutofit/>
          </a:bodyPr>
          <a:lstStyle/>
          <a:p>
            <a:pPr lvl="0" defTabSz="1466850">
              <a:lnSpc>
                <a:spcPct val="90000"/>
              </a:lnSpc>
              <a:spcBef>
                <a:spcPct val="0"/>
              </a:spcBef>
              <a:spcAft>
                <a:spcPct val="35000"/>
              </a:spcAft>
            </a:pPr>
            <a:r>
              <a:rPr lang="en-US" sz="2800" b="1" spc="250" dirty="0" smtClean="0"/>
              <a:t>SSA</a:t>
            </a:r>
            <a:endParaRPr lang="en-US" sz="2800" b="1" kern="1200" spc="250" dirty="0"/>
          </a:p>
        </p:txBody>
      </p:sp>
      <p:sp>
        <p:nvSpPr>
          <p:cNvPr id="7" name="Rectangle 6"/>
          <p:cNvSpPr/>
          <p:nvPr/>
        </p:nvSpPr>
        <p:spPr>
          <a:xfrm>
            <a:off x="1413892" y="2654688"/>
            <a:ext cx="9793088" cy="707886"/>
          </a:xfrm>
          <a:prstGeom prst="rect">
            <a:avLst/>
          </a:prstGeom>
        </p:spPr>
        <p:txBody>
          <a:bodyPr wrap="square">
            <a:spAutoFit/>
          </a:bodyPr>
          <a:lstStyle/>
          <a:p>
            <a:r>
              <a:rPr lang="en-US" sz="2000" dirty="0" smtClean="0"/>
              <a:t>We define the signal from </a:t>
            </a:r>
            <a:r>
              <a:rPr lang="en-US" sz="2000" dirty="0" err="1" smtClean="0"/>
              <a:t>eigentriple</a:t>
            </a:r>
            <a:r>
              <a:rPr lang="en-US" sz="2000" dirty="0" smtClean="0"/>
              <a:t> 1 to 7 and </a:t>
            </a:r>
            <a:r>
              <a:rPr lang="en-US" sz="2000" dirty="0" smtClean="0"/>
              <a:t>noise </a:t>
            </a:r>
            <a:r>
              <a:rPr lang="en-US" sz="2000" dirty="0" smtClean="0"/>
              <a:t>from the rest </a:t>
            </a:r>
            <a:r>
              <a:rPr lang="en-US" sz="2000" dirty="0" err="1" smtClean="0"/>
              <a:t>eigentriples</a:t>
            </a:r>
            <a:r>
              <a:rPr lang="en-US" sz="2000" dirty="0" smtClean="0"/>
              <a:t>. </a:t>
            </a:r>
            <a:br>
              <a:rPr lang="en-US" sz="2000" dirty="0" smtClean="0"/>
            </a:br>
            <a:endParaRPr lang="en-US" sz="2000" dirty="0"/>
          </a:p>
        </p:txBody>
      </p:sp>
      <p:pic>
        <p:nvPicPr>
          <p:cNvPr id="8" name="Picture 7"/>
          <p:cNvPicPr>
            <a:picLocks noChangeAspect="1"/>
          </p:cNvPicPr>
          <p:nvPr/>
        </p:nvPicPr>
        <p:blipFill rotWithShape="1">
          <a:blip r:embed="rId2">
            <a:clrChange>
              <a:clrFrom>
                <a:srgbClr val="FFFFFF"/>
              </a:clrFrom>
              <a:clrTo>
                <a:srgbClr val="FFFFFF">
                  <a:alpha val="0"/>
                </a:srgbClr>
              </a:clrTo>
            </a:clrChange>
          </a:blip>
          <a:srcRect l="25907" r="18494" b="10989"/>
          <a:stretch/>
        </p:blipFill>
        <p:spPr>
          <a:xfrm>
            <a:off x="1165373" y="3062236"/>
            <a:ext cx="3501827" cy="2638761"/>
          </a:xfrm>
          <a:prstGeom prst="rect">
            <a:avLst/>
          </a:prstGeom>
        </p:spPr>
      </p:pic>
      <p:pic>
        <p:nvPicPr>
          <p:cNvPr id="9" name="Picture 8"/>
          <p:cNvPicPr>
            <a:picLocks noChangeAspect="1"/>
          </p:cNvPicPr>
          <p:nvPr/>
        </p:nvPicPr>
        <p:blipFill rotWithShape="1">
          <a:blip r:embed="rId3">
            <a:clrChange>
              <a:clrFrom>
                <a:srgbClr val="FFFFFF"/>
              </a:clrFrom>
              <a:clrTo>
                <a:srgbClr val="FFFFFF">
                  <a:alpha val="0"/>
                </a:srgbClr>
              </a:clrTo>
            </a:clrChange>
          </a:blip>
          <a:srcRect l="1909" b="16729"/>
          <a:stretch/>
        </p:blipFill>
        <p:spPr>
          <a:xfrm>
            <a:off x="4510236" y="3108709"/>
            <a:ext cx="7400472" cy="2592288"/>
          </a:xfrm>
          <a:prstGeom prst="rect">
            <a:avLst/>
          </a:prstGeom>
        </p:spPr>
      </p:pic>
      <p:sp>
        <p:nvSpPr>
          <p:cNvPr id="2" name="Rectangle 1"/>
          <p:cNvSpPr/>
          <p:nvPr/>
        </p:nvSpPr>
        <p:spPr>
          <a:xfrm>
            <a:off x="1413892" y="5589240"/>
            <a:ext cx="10640832" cy="1200329"/>
          </a:xfrm>
          <a:prstGeom prst="rect">
            <a:avLst/>
          </a:prstGeom>
        </p:spPr>
        <p:txBody>
          <a:bodyPr wrap="square">
            <a:spAutoFit/>
          </a:bodyPr>
          <a:lstStyle/>
          <a:p>
            <a:pPr marL="342900" indent="-342900">
              <a:buAutoNum type="alphaLcParenBoth"/>
            </a:pPr>
            <a:r>
              <a:rPr lang="en-US" dirty="0" smtClean="0"/>
              <a:t>w-correlation matrix, L = 21	      (b) signal series		</a:t>
            </a:r>
            <a:r>
              <a:rPr lang="en-US" dirty="0"/>
              <a:t> </a:t>
            </a:r>
            <a:r>
              <a:rPr lang="en-US" dirty="0" smtClean="0"/>
              <a:t>                (c) noise</a:t>
            </a:r>
          </a:p>
          <a:p>
            <a:pPr marL="342900" indent="-342900">
              <a:buAutoNum type="alphaLcParenBoth"/>
            </a:pPr>
            <a:endParaRPr lang="en-US" dirty="0" smtClean="0"/>
          </a:p>
          <a:p>
            <a:r>
              <a:rPr lang="en-US" dirty="0"/>
              <a:t> </a:t>
            </a:r>
            <a:r>
              <a:rPr lang="en-US" dirty="0" smtClean="0"/>
              <a:t>                                        SSA decomposition obtained from the training data</a:t>
            </a:r>
          </a:p>
          <a:p>
            <a:r>
              <a:rPr lang="en-US" dirty="0" smtClean="0"/>
              <a:t>		</a:t>
            </a:r>
            <a:endParaRPr lang="en-US" dirty="0"/>
          </a:p>
        </p:txBody>
      </p:sp>
    </p:spTree>
    <p:extLst>
      <p:ext uri="{BB962C8B-B14F-4D97-AF65-F5344CB8AC3E}">
        <p14:creationId xmlns:p14="http://schemas.microsoft.com/office/powerpoint/2010/main" val="111557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Result and discussion</a:t>
            </a:r>
            <a:endParaRPr lang="en-US" dirty="0"/>
          </a:p>
        </p:txBody>
      </p:sp>
      <p:sp>
        <p:nvSpPr>
          <p:cNvPr id="5" name="Freeform 4"/>
          <p:cNvSpPr/>
          <p:nvPr/>
        </p:nvSpPr>
        <p:spPr>
          <a:xfrm flipH="1">
            <a:off x="1125860" y="1628800"/>
            <a:ext cx="1920240" cy="725550"/>
          </a:xfrm>
          <a:custGeom>
            <a:avLst/>
            <a:gdLst>
              <a:gd name="connsiteX0" fmla="*/ 0 w 5269853"/>
              <a:gd name="connsiteY0" fmla="*/ 0 h 725548"/>
              <a:gd name="connsiteX1" fmla="*/ 4907079 w 5269853"/>
              <a:gd name="connsiteY1" fmla="*/ 0 h 725548"/>
              <a:gd name="connsiteX2" fmla="*/ 5269853 w 5269853"/>
              <a:gd name="connsiteY2" fmla="*/ 362774 h 725548"/>
              <a:gd name="connsiteX3" fmla="*/ 4907079 w 5269853"/>
              <a:gd name="connsiteY3" fmla="*/ 725548 h 725548"/>
              <a:gd name="connsiteX4" fmla="*/ 0 w 5269853"/>
              <a:gd name="connsiteY4" fmla="*/ 725548 h 725548"/>
              <a:gd name="connsiteX5" fmla="*/ 0 w 5269853"/>
              <a:gd name="connsiteY5" fmla="*/ 0 h 72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9853" h="725548">
                <a:moveTo>
                  <a:pt x="5269853" y="725547"/>
                </a:moveTo>
                <a:lnTo>
                  <a:pt x="362774" y="725547"/>
                </a:lnTo>
                <a:lnTo>
                  <a:pt x="0" y="362774"/>
                </a:lnTo>
                <a:lnTo>
                  <a:pt x="362774" y="1"/>
                </a:lnTo>
                <a:lnTo>
                  <a:pt x="5269853" y="1"/>
                </a:lnTo>
                <a:lnTo>
                  <a:pt x="5269853" y="725547"/>
                </a:lnTo>
                <a:close/>
              </a:path>
            </a:pathLst>
          </a:custGeom>
          <a:solidFill>
            <a:schemeClr val="tx2">
              <a:lumMod val="20000"/>
              <a:lumOff val="80000"/>
            </a:schemeClr>
          </a:solidFill>
          <a:effectLst>
            <a:outerShdw blurRad="50800" dist="38100" dir="5400000" algn="t" rotWithShape="0">
              <a:prstClr val="black">
                <a:alpha val="40000"/>
              </a:prstClr>
            </a:outerShdw>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501334" tIns="125731" rIns="234696" bIns="125730" numCol="1" spcCol="1270" anchor="ctr" anchorCtr="0">
            <a:noAutofit/>
          </a:bodyPr>
          <a:lstStyle/>
          <a:p>
            <a:pPr lvl="0" defTabSz="1466850">
              <a:lnSpc>
                <a:spcPct val="90000"/>
              </a:lnSpc>
              <a:spcBef>
                <a:spcPct val="0"/>
              </a:spcBef>
              <a:spcAft>
                <a:spcPct val="35000"/>
              </a:spcAft>
            </a:pPr>
            <a:r>
              <a:rPr lang="en-US" sz="2800" b="1" kern="1200" spc="250" dirty="0" smtClean="0"/>
              <a:t>FTS</a:t>
            </a:r>
            <a:endParaRPr lang="en-US" sz="2800" b="1" kern="1200" spc="250" dirty="0"/>
          </a:p>
        </p:txBody>
      </p:sp>
      <p:sp>
        <p:nvSpPr>
          <p:cNvPr id="7" name="Rectangle 6"/>
          <p:cNvSpPr/>
          <p:nvPr/>
        </p:nvSpPr>
        <p:spPr>
          <a:xfrm>
            <a:off x="1258207" y="2461265"/>
            <a:ext cx="10524837" cy="3231654"/>
          </a:xfrm>
          <a:prstGeom prst="rect">
            <a:avLst/>
          </a:prstGeom>
        </p:spPr>
        <p:txBody>
          <a:bodyPr wrap="square">
            <a:spAutoFit/>
          </a:bodyPr>
          <a:lstStyle/>
          <a:p>
            <a:pPr>
              <a:lnSpc>
                <a:spcPct val="200000"/>
              </a:lnSpc>
            </a:pPr>
            <a:r>
              <a:rPr lang="en-US" sz="1700" dirty="0">
                <a:solidFill>
                  <a:srgbClr val="000000"/>
                </a:solidFill>
              </a:rPr>
              <a:t>The minimum and maximum values of the training data are </a:t>
            </a:r>
            <a:r>
              <a:rPr lang="en-US" sz="1700" dirty="0" smtClean="0">
                <a:solidFill>
                  <a:srgbClr val="000000"/>
                </a:solidFill>
              </a:rPr>
              <a:t>851 462 </a:t>
            </a:r>
            <a:r>
              <a:rPr lang="en-US" sz="1700" dirty="0">
                <a:solidFill>
                  <a:srgbClr val="000000"/>
                </a:solidFill>
              </a:rPr>
              <a:t>and </a:t>
            </a:r>
            <a:r>
              <a:rPr lang="en-US" sz="1700" dirty="0" smtClean="0">
                <a:solidFill>
                  <a:srgbClr val="000000"/>
                </a:solidFill>
              </a:rPr>
              <a:t>1 511 021</a:t>
            </a:r>
            <a:r>
              <a:rPr lang="en-US" sz="1700" dirty="0">
                <a:solidFill>
                  <a:srgbClr val="000000"/>
                </a:solidFill>
              </a:rPr>
              <a:t>, respectively. </a:t>
            </a:r>
            <a:endParaRPr lang="en-US" sz="1700" dirty="0" smtClean="0">
              <a:solidFill>
                <a:srgbClr val="000000"/>
              </a:solidFill>
            </a:endParaRPr>
          </a:p>
          <a:p>
            <a:pPr>
              <a:lnSpc>
                <a:spcPct val="200000"/>
              </a:lnSpc>
            </a:pPr>
            <a:r>
              <a:rPr lang="en-US" sz="1700" dirty="0" smtClean="0">
                <a:solidFill>
                  <a:srgbClr val="000000"/>
                </a:solidFill>
              </a:rPr>
              <a:t>The universe </a:t>
            </a:r>
            <a:r>
              <a:rPr lang="en-US" sz="1700" dirty="0">
                <a:solidFill>
                  <a:srgbClr val="000000"/>
                </a:solidFill>
              </a:rPr>
              <a:t>of discourse as ℧= [850 000, 1 550 </a:t>
            </a:r>
            <a:r>
              <a:rPr lang="en-US" sz="1700" dirty="0" smtClean="0">
                <a:solidFill>
                  <a:srgbClr val="000000"/>
                </a:solidFill>
              </a:rPr>
              <a:t>000], length </a:t>
            </a:r>
            <a:r>
              <a:rPr lang="en-US" sz="1700" dirty="0">
                <a:solidFill>
                  <a:srgbClr val="000000"/>
                </a:solidFill>
              </a:rPr>
              <a:t>of interval is 5000 </a:t>
            </a:r>
            <a:r>
              <a:rPr lang="en-US" sz="1700" dirty="0" smtClean="0">
                <a:solidFill>
                  <a:srgbClr val="000000"/>
                </a:solidFill>
              </a:rPr>
              <a:t> and the intervals are </a:t>
            </a:r>
          </a:p>
          <a:p>
            <a:pPr>
              <a:lnSpc>
                <a:spcPct val="200000"/>
              </a:lnSpc>
            </a:pPr>
            <a:r>
              <a:rPr lang="en-US" sz="1700" dirty="0" smtClean="0">
                <a:solidFill>
                  <a:srgbClr val="000000"/>
                </a:solidFill>
              </a:rPr>
              <a:t>𝑢𝑖</a:t>
            </a:r>
            <a:r>
              <a:rPr lang="en-US" sz="1700" dirty="0">
                <a:solidFill>
                  <a:srgbClr val="000000"/>
                </a:solidFill>
              </a:rPr>
              <a:t>= [850 000+(</a:t>
            </a:r>
            <a:r>
              <a:rPr lang="en-US" sz="1700" i="1" dirty="0" smtClean="0">
                <a:solidFill>
                  <a:srgbClr val="000000"/>
                </a:solidFill>
              </a:rPr>
              <a:t>i</a:t>
            </a:r>
            <a:r>
              <a:rPr lang="en-US" sz="1700" dirty="0" smtClean="0">
                <a:solidFill>
                  <a:srgbClr val="000000"/>
                </a:solidFill>
              </a:rPr>
              <a:t>-1)5000, 850 </a:t>
            </a:r>
            <a:r>
              <a:rPr lang="en-US" sz="1700" dirty="0">
                <a:solidFill>
                  <a:srgbClr val="000000"/>
                </a:solidFill>
              </a:rPr>
              <a:t>000 + </a:t>
            </a:r>
            <a:r>
              <a:rPr lang="en-US" sz="1700" dirty="0" smtClean="0">
                <a:solidFill>
                  <a:srgbClr val="000000"/>
                </a:solidFill>
              </a:rPr>
              <a:t>5000</a:t>
            </a:r>
            <a:r>
              <a:rPr lang="en-US" sz="1700" i="1" dirty="0" smtClean="0">
                <a:solidFill>
                  <a:srgbClr val="000000"/>
                </a:solidFill>
              </a:rPr>
              <a:t>i</a:t>
            </a:r>
            <a:r>
              <a:rPr lang="en-US" sz="1700" dirty="0" smtClean="0">
                <a:solidFill>
                  <a:srgbClr val="000000"/>
                </a:solidFill>
              </a:rPr>
              <a:t>] for </a:t>
            </a:r>
            <a:r>
              <a:rPr lang="en-US" sz="1700" dirty="0" err="1" smtClean="0">
                <a:solidFill>
                  <a:srgbClr val="000000"/>
                </a:solidFill>
              </a:rPr>
              <a:t>i</a:t>
            </a:r>
            <a:r>
              <a:rPr lang="en-US" sz="1700" dirty="0" smtClean="0">
                <a:solidFill>
                  <a:srgbClr val="000000"/>
                </a:solidFill>
              </a:rPr>
              <a:t> = 1, …, 140.</a:t>
            </a:r>
          </a:p>
          <a:p>
            <a:pPr>
              <a:lnSpc>
                <a:spcPct val="200000"/>
              </a:lnSpc>
            </a:pPr>
            <a:r>
              <a:rPr lang="en-US" sz="1700" dirty="0">
                <a:solidFill>
                  <a:srgbClr val="000000"/>
                </a:solidFill>
              </a:rPr>
              <a:t>We define the fuzzy sets 𝐴1, 𝐴2, … , 𝐴140 on ℧ as follows</a:t>
            </a:r>
            <a:r>
              <a:rPr lang="en-US" sz="1700" dirty="0"/>
              <a:t> </a:t>
            </a:r>
          </a:p>
          <a:p>
            <a:pPr>
              <a:lnSpc>
                <a:spcPct val="200000"/>
              </a:lnSpc>
            </a:pPr>
            <a:r>
              <a:rPr lang="en-US" sz="1700" dirty="0"/>
              <a:t/>
            </a:r>
            <a:br>
              <a:rPr lang="en-US" sz="1700" dirty="0"/>
            </a:br>
            <a:endParaRPr lang="en-US" sz="1700" dirty="0"/>
          </a:p>
        </p:txBody>
      </p:sp>
      <p:pic>
        <p:nvPicPr>
          <p:cNvPr id="9" name="Picture 8"/>
          <p:cNvPicPr>
            <a:picLocks noChangeAspect="1"/>
          </p:cNvPicPr>
          <p:nvPr/>
        </p:nvPicPr>
        <p:blipFill>
          <a:blip r:embed="rId2">
            <a:clrChange>
              <a:clrFrom>
                <a:srgbClr val="FFFFFF"/>
              </a:clrFrom>
              <a:clrTo>
                <a:srgbClr val="FFFFFF">
                  <a:alpha val="0"/>
                </a:srgbClr>
              </a:clrTo>
            </a:clrChange>
          </a:blip>
          <a:stretch>
            <a:fillRect/>
          </a:stretch>
        </p:blipFill>
        <p:spPr>
          <a:xfrm>
            <a:off x="1224571" y="4725144"/>
            <a:ext cx="10236213" cy="1769812"/>
          </a:xfrm>
          <a:prstGeom prst="rect">
            <a:avLst/>
          </a:prstGeom>
        </p:spPr>
      </p:pic>
    </p:spTree>
    <p:extLst>
      <p:ext uri="{BB962C8B-B14F-4D97-AF65-F5344CB8AC3E}">
        <p14:creationId xmlns:p14="http://schemas.microsoft.com/office/powerpoint/2010/main" val="375743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Result and discussion</a:t>
            </a:r>
            <a:endParaRPr lang="en-US" dirty="0"/>
          </a:p>
        </p:txBody>
      </p:sp>
      <p:sp>
        <p:nvSpPr>
          <p:cNvPr id="5" name="Freeform 4"/>
          <p:cNvSpPr/>
          <p:nvPr/>
        </p:nvSpPr>
        <p:spPr>
          <a:xfrm flipH="1">
            <a:off x="1125860" y="1628800"/>
            <a:ext cx="7955280" cy="725550"/>
          </a:xfrm>
          <a:custGeom>
            <a:avLst/>
            <a:gdLst>
              <a:gd name="connsiteX0" fmla="*/ 0 w 5269853"/>
              <a:gd name="connsiteY0" fmla="*/ 0 h 725548"/>
              <a:gd name="connsiteX1" fmla="*/ 4907079 w 5269853"/>
              <a:gd name="connsiteY1" fmla="*/ 0 h 725548"/>
              <a:gd name="connsiteX2" fmla="*/ 5269853 w 5269853"/>
              <a:gd name="connsiteY2" fmla="*/ 362774 h 725548"/>
              <a:gd name="connsiteX3" fmla="*/ 4907079 w 5269853"/>
              <a:gd name="connsiteY3" fmla="*/ 725548 h 725548"/>
              <a:gd name="connsiteX4" fmla="*/ 0 w 5269853"/>
              <a:gd name="connsiteY4" fmla="*/ 725548 h 725548"/>
              <a:gd name="connsiteX5" fmla="*/ 0 w 5269853"/>
              <a:gd name="connsiteY5" fmla="*/ 0 h 72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9853" h="725548">
                <a:moveTo>
                  <a:pt x="5269853" y="725547"/>
                </a:moveTo>
                <a:lnTo>
                  <a:pt x="362774" y="725547"/>
                </a:lnTo>
                <a:lnTo>
                  <a:pt x="0" y="362774"/>
                </a:lnTo>
                <a:lnTo>
                  <a:pt x="362774" y="1"/>
                </a:lnTo>
                <a:lnTo>
                  <a:pt x="5269853" y="1"/>
                </a:lnTo>
                <a:lnTo>
                  <a:pt x="5269853" y="725547"/>
                </a:lnTo>
                <a:close/>
              </a:path>
            </a:pathLst>
          </a:custGeom>
          <a:solidFill>
            <a:schemeClr val="tx2">
              <a:lumMod val="20000"/>
              <a:lumOff val="80000"/>
            </a:schemeClr>
          </a:solidFill>
          <a:effectLst>
            <a:outerShdw blurRad="50800" dist="38100" dir="5400000" algn="t" rotWithShape="0">
              <a:prstClr val="black">
                <a:alpha val="40000"/>
              </a:prstClr>
            </a:outerShdw>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501334" tIns="125731" rIns="234696" bIns="125730" numCol="1" spcCol="1270" anchor="ctr" anchorCtr="0">
            <a:noAutofit/>
          </a:bodyPr>
          <a:lstStyle/>
          <a:p>
            <a:pPr lvl="0" defTabSz="1466850">
              <a:lnSpc>
                <a:spcPct val="90000"/>
              </a:lnSpc>
              <a:spcBef>
                <a:spcPct val="0"/>
              </a:spcBef>
              <a:spcAft>
                <a:spcPct val="35000"/>
              </a:spcAft>
            </a:pPr>
            <a:r>
              <a:rPr lang="en-US" sz="2800" b="1" spc="250" dirty="0" smtClean="0"/>
              <a:t>Comparison of forecasting values</a:t>
            </a:r>
            <a:endParaRPr lang="en-US" sz="2800" b="1" kern="1200" spc="250" dirty="0"/>
          </a:p>
        </p:txBody>
      </p:sp>
      <p:pic>
        <p:nvPicPr>
          <p:cNvPr id="8" name="Picture 7"/>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Layer>
                </a14:imgProps>
              </a:ext>
            </a:extLst>
          </a:blip>
          <a:srcRect b="10346"/>
          <a:stretch/>
        </p:blipFill>
        <p:spPr>
          <a:xfrm>
            <a:off x="2205980" y="2565513"/>
            <a:ext cx="8484468" cy="3743807"/>
          </a:xfrm>
          <a:prstGeom prst="rect">
            <a:avLst/>
          </a:prstGeom>
        </p:spPr>
      </p:pic>
      <p:sp>
        <p:nvSpPr>
          <p:cNvPr id="2" name="Rectangle 1"/>
          <p:cNvSpPr/>
          <p:nvPr/>
        </p:nvSpPr>
        <p:spPr>
          <a:xfrm>
            <a:off x="2098837" y="6244014"/>
            <a:ext cx="9276556" cy="646331"/>
          </a:xfrm>
          <a:prstGeom prst="rect">
            <a:avLst/>
          </a:prstGeom>
          <a:solidFill>
            <a:schemeClr val="bg1"/>
          </a:solidFill>
        </p:spPr>
        <p:txBody>
          <a:bodyPr wrap="square">
            <a:spAutoFit/>
          </a:bodyPr>
          <a:lstStyle/>
          <a:p>
            <a:r>
              <a:rPr lang="en-US" dirty="0" smtClean="0"/>
              <a:t>Forecast values for 1-step-ahead obtained from SARIMA, SSA, FTS, hybrid SARIMA-FTS, and SSA-FTS</a:t>
            </a:r>
            <a:endParaRPr lang="en-US" dirty="0"/>
          </a:p>
        </p:txBody>
      </p:sp>
    </p:spTree>
    <p:extLst>
      <p:ext uri="{BB962C8B-B14F-4D97-AF65-F5344CB8AC3E}">
        <p14:creationId xmlns:p14="http://schemas.microsoft.com/office/powerpoint/2010/main" val="34820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Result and discussion</a:t>
            </a:r>
            <a:endParaRPr lang="en-US" dirty="0"/>
          </a:p>
        </p:txBody>
      </p:sp>
      <p:sp>
        <p:nvSpPr>
          <p:cNvPr id="5" name="Freeform 4"/>
          <p:cNvSpPr/>
          <p:nvPr/>
        </p:nvSpPr>
        <p:spPr>
          <a:xfrm flipH="1">
            <a:off x="1125860" y="1628800"/>
            <a:ext cx="7955280" cy="725550"/>
          </a:xfrm>
          <a:custGeom>
            <a:avLst/>
            <a:gdLst>
              <a:gd name="connsiteX0" fmla="*/ 0 w 5269853"/>
              <a:gd name="connsiteY0" fmla="*/ 0 h 725548"/>
              <a:gd name="connsiteX1" fmla="*/ 4907079 w 5269853"/>
              <a:gd name="connsiteY1" fmla="*/ 0 h 725548"/>
              <a:gd name="connsiteX2" fmla="*/ 5269853 w 5269853"/>
              <a:gd name="connsiteY2" fmla="*/ 362774 h 725548"/>
              <a:gd name="connsiteX3" fmla="*/ 4907079 w 5269853"/>
              <a:gd name="connsiteY3" fmla="*/ 725548 h 725548"/>
              <a:gd name="connsiteX4" fmla="*/ 0 w 5269853"/>
              <a:gd name="connsiteY4" fmla="*/ 725548 h 725548"/>
              <a:gd name="connsiteX5" fmla="*/ 0 w 5269853"/>
              <a:gd name="connsiteY5" fmla="*/ 0 h 72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9853" h="725548">
                <a:moveTo>
                  <a:pt x="5269853" y="725547"/>
                </a:moveTo>
                <a:lnTo>
                  <a:pt x="362774" y="725547"/>
                </a:lnTo>
                <a:lnTo>
                  <a:pt x="0" y="362774"/>
                </a:lnTo>
                <a:lnTo>
                  <a:pt x="362774" y="1"/>
                </a:lnTo>
                <a:lnTo>
                  <a:pt x="5269853" y="1"/>
                </a:lnTo>
                <a:lnTo>
                  <a:pt x="5269853" y="725547"/>
                </a:lnTo>
                <a:close/>
              </a:path>
            </a:pathLst>
          </a:custGeom>
          <a:solidFill>
            <a:schemeClr val="tx2">
              <a:lumMod val="20000"/>
              <a:lumOff val="80000"/>
            </a:schemeClr>
          </a:solidFill>
          <a:effectLst>
            <a:outerShdw blurRad="50800" dist="38100" dir="5400000" algn="t" rotWithShape="0">
              <a:prstClr val="black">
                <a:alpha val="40000"/>
              </a:prstClr>
            </a:outerShdw>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501334" tIns="125731" rIns="234696" bIns="125730" numCol="1" spcCol="1270" anchor="ctr" anchorCtr="0">
            <a:noAutofit/>
          </a:bodyPr>
          <a:lstStyle/>
          <a:p>
            <a:pPr lvl="0" defTabSz="1466850">
              <a:lnSpc>
                <a:spcPct val="90000"/>
              </a:lnSpc>
              <a:spcBef>
                <a:spcPct val="0"/>
              </a:spcBef>
              <a:spcAft>
                <a:spcPct val="35000"/>
              </a:spcAft>
            </a:pPr>
            <a:r>
              <a:rPr lang="en-US" sz="2800" b="1" spc="250" dirty="0" smtClean="0"/>
              <a:t>Comparison of forecasting values</a:t>
            </a:r>
            <a:endParaRPr lang="en-US" sz="2800" b="1" kern="1200" spc="250" dirty="0"/>
          </a:p>
        </p:txBody>
      </p:sp>
      <p:pic>
        <p:nvPicPr>
          <p:cNvPr id="7" name="Picture 6"/>
          <p:cNvPicPr>
            <a:picLocks noChangeAspect="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Layer>
                </a14:imgProps>
              </a:ext>
            </a:extLst>
          </a:blip>
          <a:srcRect b="11728"/>
          <a:stretch/>
        </p:blipFill>
        <p:spPr>
          <a:xfrm>
            <a:off x="2494757" y="2438826"/>
            <a:ext cx="8003478" cy="3793954"/>
          </a:xfrm>
          <a:prstGeom prst="rect">
            <a:avLst/>
          </a:prstGeom>
        </p:spPr>
      </p:pic>
      <p:sp>
        <p:nvSpPr>
          <p:cNvPr id="6" name="Rectangle 5"/>
          <p:cNvSpPr/>
          <p:nvPr/>
        </p:nvSpPr>
        <p:spPr>
          <a:xfrm>
            <a:off x="2277988" y="6232780"/>
            <a:ext cx="8604087" cy="646331"/>
          </a:xfrm>
          <a:prstGeom prst="rect">
            <a:avLst/>
          </a:prstGeom>
          <a:solidFill>
            <a:schemeClr val="bg1"/>
          </a:solidFill>
        </p:spPr>
        <p:txBody>
          <a:bodyPr wrap="square">
            <a:spAutoFit/>
          </a:bodyPr>
          <a:lstStyle/>
          <a:p>
            <a:r>
              <a:rPr lang="en-US" dirty="0" smtClean="0"/>
              <a:t>Forecast values for multiple-step-ahead obtained from SARIMA, SSA, FTS, hybrid SARIMA-FTS, and SSA-FTS</a:t>
            </a:r>
            <a:endParaRPr lang="en-US" dirty="0"/>
          </a:p>
        </p:txBody>
      </p:sp>
    </p:spTree>
    <p:extLst>
      <p:ext uri="{BB962C8B-B14F-4D97-AF65-F5344CB8AC3E}">
        <p14:creationId xmlns:p14="http://schemas.microsoft.com/office/powerpoint/2010/main" val="378085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Result and discussion</a:t>
            </a:r>
            <a:endParaRPr lang="en-US" dirty="0"/>
          </a:p>
        </p:txBody>
      </p:sp>
      <p:sp>
        <p:nvSpPr>
          <p:cNvPr id="5" name="Freeform 4"/>
          <p:cNvSpPr/>
          <p:nvPr/>
        </p:nvSpPr>
        <p:spPr>
          <a:xfrm flipH="1">
            <a:off x="1125860" y="1628800"/>
            <a:ext cx="8138160" cy="725550"/>
          </a:xfrm>
          <a:custGeom>
            <a:avLst/>
            <a:gdLst>
              <a:gd name="connsiteX0" fmla="*/ 0 w 5269853"/>
              <a:gd name="connsiteY0" fmla="*/ 0 h 725548"/>
              <a:gd name="connsiteX1" fmla="*/ 4907079 w 5269853"/>
              <a:gd name="connsiteY1" fmla="*/ 0 h 725548"/>
              <a:gd name="connsiteX2" fmla="*/ 5269853 w 5269853"/>
              <a:gd name="connsiteY2" fmla="*/ 362774 h 725548"/>
              <a:gd name="connsiteX3" fmla="*/ 4907079 w 5269853"/>
              <a:gd name="connsiteY3" fmla="*/ 725548 h 725548"/>
              <a:gd name="connsiteX4" fmla="*/ 0 w 5269853"/>
              <a:gd name="connsiteY4" fmla="*/ 725548 h 725548"/>
              <a:gd name="connsiteX5" fmla="*/ 0 w 5269853"/>
              <a:gd name="connsiteY5" fmla="*/ 0 h 72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9853" h="725548">
                <a:moveTo>
                  <a:pt x="5269853" y="725547"/>
                </a:moveTo>
                <a:lnTo>
                  <a:pt x="362774" y="725547"/>
                </a:lnTo>
                <a:lnTo>
                  <a:pt x="0" y="362774"/>
                </a:lnTo>
                <a:lnTo>
                  <a:pt x="362774" y="1"/>
                </a:lnTo>
                <a:lnTo>
                  <a:pt x="5269853" y="1"/>
                </a:lnTo>
                <a:lnTo>
                  <a:pt x="5269853" y="725547"/>
                </a:lnTo>
                <a:close/>
              </a:path>
            </a:pathLst>
          </a:custGeom>
          <a:solidFill>
            <a:schemeClr val="tx2">
              <a:lumMod val="20000"/>
              <a:lumOff val="80000"/>
            </a:schemeClr>
          </a:solidFill>
          <a:effectLst>
            <a:outerShdw blurRad="50800" dist="38100" dir="5400000" algn="t" rotWithShape="0">
              <a:prstClr val="black">
                <a:alpha val="40000"/>
              </a:prstClr>
            </a:outerShdw>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501334" tIns="125731" rIns="234696" bIns="125730" numCol="1" spcCol="1270" anchor="ctr" anchorCtr="0">
            <a:noAutofit/>
          </a:bodyPr>
          <a:lstStyle/>
          <a:p>
            <a:pPr lvl="0" defTabSz="1466850">
              <a:lnSpc>
                <a:spcPct val="90000"/>
              </a:lnSpc>
              <a:spcBef>
                <a:spcPct val="0"/>
              </a:spcBef>
              <a:spcAft>
                <a:spcPct val="35000"/>
              </a:spcAft>
            </a:pPr>
            <a:r>
              <a:rPr lang="en-US" sz="2800" b="1" spc="250" dirty="0" smtClean="0"/>
              <a:t>Comparison of RMSEs and MAPEs</a:t>
            </a:r>
            <a:endParaRPr lang="en-US" sz="2800" b="1" kern="1200" spc="250" dirty="0"/>
          </a:p>
        </p:txBody>
      </p:sp>
      <p:pic>
        <p:nvPicPr>
          <p:cNvPr id="8" name="Picture 7"/>
          <p:cNvPicPr>
            <a:picLocks noChangeAspect="1"/>
          </p:cNvPicPr>
          <p:nvPr/>
        </p:nvPicPr>
        <p:blipFill>
          <a:blip r:embed="rId2">
            <a:clrChange>
              <a:clrFrom>
                <a:srgbClr val="EBFFFF"/>
              </a:clrFrom>
              <a:clrTo>
                <a:srgbClr val="EBFFFF">
                  <a:alpha val="0"/>
                </a:srgbClr>
              </a:clrTo>
            </a:clrChange>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197868" y="2492896"/>
            <a:ext cx="10671988" cy="3211529"/>
          </a:xfrm>
          <a:prstGeom prst="rect">
            <a:avLst/>
          </a:prstGeom>
        </p:spPr>
      </p:pic>
      <p:sp>
        <p:nvSpPr>
          <p:cNvPr id="9" name="Rectangle 8"/>
          <p:cNvSpPr/>
          <p:nvPr/>
        </p:nvSpPr>
        <p:spPr>
          <a:xfrm>
            <a:off x="1593436" y="5419090"/>
            <a:ext cx="10117600" cy="1338828"/>
          </a:xfrm>
          <a:prstGeom prst="rect">
            <a:avLst/>
          </a:prstGeom>
          <a:solidFill>
            <a:schemeClr val="bg1"/>
          </a:solidFill>
        </p:spPr>
        <p:txBody>
          <a:bodyPr wrap="square">
            <a:spAutoFit/>
          </a:bodyPr>
          <a:lstStyle/>
          <a:p>
            <a:pPr>
              <a:lnSpc>
                <a:spcPct val="150000"/>
              </a:lnSpc>
            </a:pPr>
            <a:r>
              <a:rPr lang="en-US" dirty="0">
                <a:solidFill>
                  <a:srgbClr val="000000"/>
                </a:solidFill>
              </a:rPr>
              <a:t>SARIMA-Fuzzy </a:t>
            </a:r>
            <a:r>
              <a:rPr lang="en-US" dirty="0" smtClean="0">
                <a:solidFill>
                  <a:srgbClr val="000000"/>
                </a:solidFill>
              </a:rPr>
              <a:t>provides the </a:t>
            </a:r>
            <a:r>
              <a:rPr lang="en-US" dirty="0">
                <a:solidFill>
                  <a:srgbClr val="000000"/>
                </a:solidFill>
              </a:rPr>
              <a:t>highest accuracy for the case of forecasting tourist arrivals for July to December 2019 compared to the </a:t>
            </a:r>
            <a:r>
              <a:rPr lang="en-US" dirty="0" smtClean="0">
                <a:solidFill>
                  <a:srgbClr val="000000"/>
                </a:solidFill>
              </a:rPr>
              <a:t>single</a:t>
            </a:r>
            <a:r>
              <a:rPr lang="en-US" dirty="0" smtClean="0"/>
              <a:t> </a:t>
            </a:r>
            <a:r>
              <a:rPr lang="en-US" dirty="0" smtClean="0">
                <a:solidFill>
                  <a:srgbClr val="000000"/>
                </a:solidFill>
              </a:rPr>
              <a:t>SARIMA</a:t>
            </a:r>
            <a:r>
              <a:rPr lang="en-US" dirty="0">
                <a:solidFill>
                  <a:srgbClr val="000000"/>
                </a:solidFill>
              </a:rPr>
              <a:t>, SSA, Lee’s FTS, and SSA-Lee’s Fuzzy hybrid models. </a:t>
            </a:r>
            <a:endParaRPr lang="en-US" dirty="0"/>
          </a:p>
        </p:txBody>
      </p:sp>
    </p:spTree>
    <p:extLst>
      <p:ext uri="{BB962C8B-B14F-4D97-AF65-F5344CB8AC3E}">
        <p14:creationId xmlns:p14="http://schemas.microsoft.com/office/powerpoint/2010/main" val="224783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Outline</a:t>
            </a:r>
            <a:endParaRPr lang="en-US" dirty="0"/>
          </a:p>
        </p:txBody>
      </p:sp>
      <p:sp>
        <p:nvSpPr>
          <p:cNvPr id="14" name="Content Placeholder 13"/>
          <p:cNvSpPr>
            <a:spLocks noGrp="1"/>
          </p:cNvSpPr>
          <p:nvPr>
            <p:ph idx="1"/>
          </p:nvPr>
        </p:nvSpPr>
        <p:spPr/>
        <p:txBody>
          <a:bodyPr/>
          <a:lstStyle/>
          <a:p>
            <a:r>
              <a:rPr lang="en-US" dirty="0" smtClean="0"/>
              <a:t>Introduction</a:t>
            </a:r>
          </a:p>
          <a:p>
            <a:r>
              <a:rPr lang="en-US" dirty="0" smtClean="0"/>
              <a:t>Brief overview of the methods</a:t>
            </a:r>
          </a:p>
          <a:p>
            <a:r>
              <a:rPr lang="en-US" dirty="0" smtClean="0"/>
              <a:t>Experimental setup</a:t>
            </a:r>
          </a:p>
          <a:p>
            <a:r>
              <a:rPr lang="en-US" dirty="0" smtClean="0"/>
              <a:t>Results, discussion, </a:t>
            </a:r>
            <a:r>
              <a:rPr lang="en-US" dirty="0" err="1" smtClean="0"/>
              <a:t>dan</a:t>
            </a:r>
            <a:r>
              <a:rPr lang="en-US" dirty="0" smtClean="0"/>
              <a:t> </a:t>
            </a:r>
            <a:r>
              <a:rPr lang="en-US" dirty="0" err="1" smtClean="0"/>
              <a:t>conlusions</a:t>
            </a:r>
            <a:endParaRPr lang="en-US" dirty="0" smtClean="0"/>
          </a:p>
        </p:txBody>
      </p:sp>
    </p:spTree>
    <p:extLst>
      <p:ext uri="{BB962C8B-B14F-4D97-AF65-F5344CB8AC3E}">
        <p14:creationId xmlns:p14="http://schemas.microsoft.com/office/powerpoint/2010/main" val="424087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pPr>
              <a:lnSpc>
                <a:spcPct val="160000"/>
              </a:lnSpc>
            </a:pPr>
            <a:r>
              <a:rPr lang="en-US" dirty="0">
                <a:solidFill>
                  <a:srgbClr val="000000"/>
                </a:solidFill>
              </a:rPr>
              <a:t>Either SARIMA or FTS produces better forecasting values for 1-step-ahead compared to others, but not for multiple-step-ahead.</a:t>
            </a:r>
          </a:p>
          <a:p>
            <a:pPr>
              <a:lnSpc>
                <a:spcPct val="160000"/>
              </a:lnSpc>
            </a:pPr>
            <a:r>
              <a:rPr lang="en-US" dirty="0" smtClean="0">
                <a:solidFill>
                  <a:srgbClr val="000000"/>
                </a:solidFill>
              </a:rPr>
              <a:t>In </a:t>
            </a:r>
            <a:r>
              <a:rPr lang="en-US" dirty="0">
                <a:solidFill>
                  <a:srgbClr val="000000"/>
                </a:solidFill>
              </a:rPr>
              <a:t>this study, an improvement of accuracy forecasting performance was achieved by </a:t>
            </a:r>
            <a:r>
              <a:rPr lang="en-US" dirty="0" smtClean="0">
                <a:solidFill>
                  <a:srgbClr val="000000"/>
                </a:solidFill>
              </a:rPr>
              <a:t>combining the </a:t>
            </a:r>
            <a:r>
              <a:rPr lang="en-US" dirty="0">
                <a:solidFill>
                  <a:srgbClr val="000000"/>
                </a:solidFill>
              </a:rPr>
              <a:t>SARIMA and Lee’s FTS method. </a:t>
            </a:r>
          </a:p>
          <a:p>
            <a:pPr>
              <a:lnSpc>
                <a:spcPct val="160000"/>
              </a:lnSpc>
            </a:pPr>
            <a:r>
              <a:rPr lang="en-US" dirty="0">
                <a:solidFill>
                  <a:srgbClr val="000000"/>
                </a:solidFill>
              </a:rPr>
              <a:t>In the future research, Two Level Seasonal Autoregressive (TLSAR) and SARIMAX may be considered as the hybrid component to take into account some incidents, for example, the covid-19 pandemic, earthquakes, tsunamis, </a:t>
            </a:r>
            <a:r>
              <a:rPr lang="en-US" dirty="0" err="1">
                <a:solidFill>
                  <a:srgbClr val="000000"/>
                </a:solidFill>
              </a:rPr>
              <a:t>etc</a:t>
            </a:r>
            <a:endParaRPr lang="en-US" dirty="0"/>
          </a:p>
        </p:txBody>
      </p:sp>
    </p:spTree>
    <p:extLst>
      <p:ext uri="{BB962C8B-B14F-4D97-AF65-F5344CB8AC3E}">
        <p14:creationId xmlns:p14="http://schemas.microsoft.com/office/powerpoint/2010/main" val="22224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413892" y="1600200"/>
            <a:ext cx="9962345" cy="5257800"/>
          </a:xfrm>
          <a:solidFill>
            <a:schemeClr val="bg1"/>
          </a:solidFill>
        </p:spPr>
        <p:txBody>
          <a:bodyPr>
            <a:noAutofit/>
          </a:bodyPr>
          <a:lstStyle/>
          <a:p>
            <a:pPr marL="0" indent="0">
              <a:lnSpc>
                <a:spcPct val="170000"/>
              </a:lnSpc>
              <a:spcBef>
                <a:spcPts val="0"/>
              </a:spcBef>
              <a:buNone/>
            </a:pPr>
            <a:r>
              <a:rPr lang="en-US" sz="1200" dirty="0"/>
              <a:t>[1] </a:t>
            </a:r>
            <a:r>
              <a:rPr lang="en-US" sz="1200" b="1" dirty="0"/>
              <a:t>P. V. </a:t>
            </a:r>
            <a:r>
              <a:rPr lang="en-US" sz="1200" b="1" dirty="0" err="1"/>
              <a:t>Severina</a:t>
            </a:r>
            <a:r>
              <a:rPr lang="en-US" sz="1200" b="1" dirty="0"/>
              <a:t>, B. G. </a:t>
            </a:r>
            <a:r>
              <a:rPr lang="en-US" sz="1200" b="1" dirty="0" err="1"/>
              <a:t>Marivel</a:t>
            </a:r>
            <a:r>
              <a:rPr lang="en-US" sz="1200" b="1" dirty="0"/>
              <a:t>, P. B. Glynne, and B. J. Elvira</a:t>
            </a:r>
            <a:r>
              <a:rPr lang="en-US" sz="1200" dirty="0"/>
              <a:t>, </a:t>
            </a:r>
            <a:r>
              <a:rPr lang="en-US" sz="1200" dirty="0" err="1"/>
              <a:t>Multidiscip</a:t>
            </a:r>
            <a:r>
              <a:rPr lang="en-US" sz="1200" dirty="0"/>
              <a:t>. Res. J. </a:t>
            </a:r>
            <a:r>
              <a:rPr lang="en-US" sz="1200" b="1" dirty="0"/>
              <a:t>8, </a:t>
            </a:r>
            <a:r>
              <a:rPr lang="en-US" sz="1200" dirty="0"/>
              <a:t>67–78 (2020)</a:t>
            </a:r>
            <a:br>
              <a:rPr lang="en-US" sz="1200" dirty="0"/>
            </a:br>
            <a:r>
              <a:rPr lang="en-US" sz="1200" dirty="0"/>
              <a:t>[2] </a:t>
            </a:r>
            <a:r>
              <a:rPr lang="en-US" sz="1200" b="1" dirty="0"/>
              <a:t>A. </a:t>
            </a:r>
            <a:r>
              <a:rPr lang="en-US" sz="1200" b="1" dirty="0" err="1"/>
              <a:t>Rusyana</a:t>
            </a:r>
            <a:r>
              <a:rPr lang="en-US" sz="1200" b="1" dirty="0"/>
              <a:t> and M. </a:t>
            </a:r>
            <a:r>
              <a:rPr lang="en-US" sz="1200" b="1" dirty="0" err="1"/>
              <a:t>Flancia</a:t>
            </a:r>
            <a:r>
              <a:rPr lang="en-US" sz="1200" dirty="0"/>
              <a:t>, "SARIMA model for forecasting foreign tourists at the </a:t>
            </a:r>
            <a:r>
              <a:rPr lang="en-US" sz="1200" dirty="0" err="1"/>
              <a:t>Kualanamu</a:t>
            </a:r>
            <a:r>
              <a:rPr lang="en-US" sz="1200" dirty="0"/>
              <a:t> International Airport," in </a:t>
            </a:r>
            <a:r>
              <a:rPr lang="en-US" sz="1200" i="1" dirty="0"/>
              <a:t>2016 12th International Conference on Mathematics, Statistics, and Their Applications (ICMSA), </a:t>
            </a:r>
            <a:r>
              <a:rPr lang="en-US" sz="1200" dirty="0"/>
              <a:t>IEEE conference proceeding (IEEE 2016) pp 153–158</a:t>
            </a:r>
            <a:br>
              <a:rPr lang="en-US" sz="1200" dirty="0"/>
            </a:br>
            <a:r>
              <a:rPr lang="en-US" sz="1200" dirty="0"/>
              <a:t>[3] </a:t>
            </a:r>
            <a:r>
              <a:rPr lang="en-US" sz="1200" b="1" dirty="0"/>
              <a:t>N. </a:t>
            </a:r>
            <a:r>
              <a:rPr lang="en-US" sz="1200" b="1" dirty="0" err="1"/>
              <a:t>Borhan</a:t>
            </a:r>
            <a:r>
              <a:rPr lang="en-US" sz="1200" b="1" dirty="0"/>
              <a:t> and Z. </a:t>
            </a:r>
            <a:r>
              <a:rPr lang="en-US" sz="1200" b="1" dirty="0" err="1"/>
              <a:t>Arsad</a:t>
            </a:r>
            <a:r>
              <a:rPr lang="en-US" sz="1200" dirty="0"/>
              <a:t>, "Forecasting international tourism demand from the US, Japan and South Korea to Malaysia: A SARIMA approach," AIP Conference Proceedings </a:t>
            </a:r>
            <a:r>
              <a:rPr lang="en-US" sz="1200" dirty="0" err="1"/>
              <a:t>vol</a:t>
            </a:r>
            <a:r>
              <a:rPr lang="en-US" sz="1200" dirty="0"/>
              <a:t> 1605 (American Institute of Physics 2014) pp 955–960</a:t>
            </a:r>
            <a:br>
              <a:rPr lang="en-US" sz="1200" dirty="0"/>
            </a:br>
            <a:r>
              <a:rPr lang="en-US" sz="1200" dirty="0"/>
              <a:t>[4] </a:t>
            </a:r>
            <a:r>
              <a:rPr lang="en-US" sz="1200" b="1" dirty="0"/>
              <a:t>J. G. </a:t>
            </a:r>
            <a:r>
              <a:rPr lang="en-US" sz="1200" b="1" dirty="0" err="1"/>
              <a:t>Brida</a:t>
            </a:r>
            <a:r>
              <a:rPr lang="en-US" sz="1200" b="1" dirty="0"/>
              <a:t> and N. </a:t>
            </a:r>
            <a:r>
              <a:rPr lang="en-US" sz="1200" b="1" dirty="0" err="1"/>
              <a:t>Garrido</a:t>
            </a:r>
            <a:r>
              <a:rPr lang="en-US" sz="1200" dirty="0"/>
              <a:t>, Int. J. Leis. Tour. Mark. </a:t>
            </a:r>
            <a:r>
              <a:rPr lang="en-US" sz="1200" b="1" dirty="0"/>
              <a:t>2, </a:t>
            </a:r>
            <a:r>
              <a:rPr lang="en-US" sz="1200" dirty="0"/>
              <a:t>176–190 (2011)</a:t>
            </a:r>
            <a:br>
              <a:rPr lang="en-US" sz="1200" dirty="0"/>
            </a:br>
            <a:r>
              <a:rPr lang="en-US" sz="1200" dirty="0"/>
              <a:t>[5] </a:t>
            </a:r>
            <a:r>
              <a:rPr lang="en-US" sz="1200" b="1" dirty="0"/>
              <a:t>C. H. </a:t>
            </a:r>
            <a:r>
              <a:rPr lang="en-US" sz="1200" b="1" dirty="0" err="1"/>
              <a:t>Aladag</a:t>
            </a:r>
            <a:r>
              <a:rPr lang="en-US" sz="1200" b="1" dirty="0"/>
              <a:t>, E. </a:t>
            </a:r>
            <a:r>
              <a:rPr lang="en-US" sz="1200" b="1" dirty="0" err="1"/>
              <a:t>Egrioglu</a:t>
            </a:r>
            <a:r>
              <a:rPr lang="en-US" sz="1200" b="1" dirty="0"/>
              <a:t>, U. </a:t>
            </a:r>
            <a:r>
              <a:rPr lang="en-US" sz="1200" b="1" dirty="0" err="1"/>
              <a:t>Yolcu</a:t>
            </a:r>
            <a:r>
              <a:rPr lang="en-US" sz="1200" b="1" dirty="0"/>
              <a:t>, and V. R. </a:t>
            </a:r>
            <a:r>
              <a:rPr lang="en-US" sz="1200" b="1" dirty="0" err="1"/>
              <a:t>Uslu</a:t>
            </a:r>
            <a:r>
              <a:rPr lang="en-US" sz="1200" dirty="0"/>
              <a:t>, J. </a:t>
            </a:r>
            <a:r>
              <a:rPr lang="en-US" sz="1200" dirty="0" err="1"/>
              <a:t>Intell</a:t>
            </a:r>
            <a:r>
              <a:rPr lang="en-US" sz="1200" dirty="0"/>
              <a:t>. Fuzzy Syst. </a:t>
            </a:r>
            <a:r>
              <a:rPr lang="en-US" sz="1200" b="1" dirty="0"/>
              <a:t>26, </a:t>
            </a:r>
            <a:r>
              <a:rPr lang="en-US" sz="1200" dirty="0"/>
              <a:t>295–302 (2014)</a:t>
            </a:r>
            <a:br>
              <a:rPr lang="en-US" sz="1200" dirty="0"/>
            </a:br>
            <a:r>
              <a:rPr lang="en-US" sz="1200" dirty="0"/>
              <a:t>[6] </a:t>
            </a:r>
            <a:r>
              <a:rPr lang="en-US" sz="1200" b="1" dirty="0"/>
              <a:t>M. H. Lee, M. E. Nor, </a:t>
            </a:r>
            <a:r>
              <a:rPr lang="en-US" sz="1200" b="1" dirty="0" err="1"/>
              <a:t>Suhartono</a:t>
            </a:r>
            <a:r>
              <a:rPr lang="en-US" sz="1200" b="1" dirty="0"/>
              <a:t>, H. J. </a:t>
            </a:r>
            <a:r>
              <a:rPr lang="en-US" sz="1200" b="1" dirty="0" err="1"/>
              <a:t>Sadaei</a:t>
            </a:r>
            <a:r>
              <a:rPr lang="en-US" sz="1200" b="1" dirty="0"/>
              <a:t>, N. H. A. Rahman, and N. A. B. </a:t>
            </a:r>
            <a:r>
              <a:rPr lang="en-US" sz="1200" b="1" dirty="0" err="1"/>
              <a:t>Kamisan</a:t>
            </a:r>
            <a:r>
              <a:rPr lang="en-US" sz="1200" dirty="0"/>
              <a:t>, Am. J. Appl. Sci. </a:t>
            </a:r>
            <a:r>
              <a:rPr lang="en-US" sz="1200" b="1" dirty="0"/>
              <a:t>9, </a:t>
            </a:r>
            <a:r>
              <a:rPr lang="en-US" sz="1200" dirty="0"/>
              <a:t>132–40 (2012)</a:t>
            </a:r>
            <a:br>
              <a:rPr lang="en-US" sz="1200" dirty="0"/>
            </a:br>
            <a:r>
              <a:rPr lang="en-US" sz="1200" dirty="0"/>
              <a:t>[7] </a:t>
            </a:r>
            <a:r>
              <a:rPr lang="en-US" sz="1200" b="1" dirty="0"/>
              <a:t>M. H. Lee and </a:t>
            </a:r>
            <a:r>
              <a:rPr lang="en-US" sz="1200" b="1" dirty="0" err="1"/>
              <a:t>Suhartono</a:t>
            </a:r>
            <a:r>
              <a:rPr lang="en-US" sz="1200" dirty="0"/>
              <a:t>, "A novel weighted fuzzy time series model for forecasting seasonal data,“ Proceeding the 2</a:t>
            </a:r>
            <a:r>
              <a:rPr lang="en-US" sz="1200" baseline="30000" dirty="0"/>
              <a:t>nd</a:t>
            </a:r>
            <a:r>
              <a:rPr lang="en-US" sz="1200" dirty="0"/>
              <a:t> International Conference on Mathematical Sciences, International Conference on Mathematical Sciences (Kuala Lumpur, Malaysia 2010) pp 332–40</a:t>
            </a:r>
            <a:br>
              <a:rPr lang="en-US" sz="1200" dirty="0"/>
            </a:br>
            <a:r>
              <a:rPr lang="en-US" sz="1200" dirty="0"/>
              <a:t>[8] </a:t>
            </a:r>
            <a:r>
              <a:rPr lang="en-US" sz="1200" b="1" dirty="0"/>
              <a:t>H. </a:t>
            </a:r>
            <a:r>
              <a:rPr lang="en-US" sz="1200" b="1" dirty="0" err="1"/>
              <a:t>Hassani</a:t>
            </a:r>
            <a:r>
              <a:rPr lang="en-US" sz="1200" b="1" dirty="0"/>
              <a:t>, A. Webster, E. S. Silva, and S. </a:t>
            </a:r>
            <a:r>
              <a:rPr lang="en-US" sz="1200" b="1" dirty="0" err="1"/>
              <a:t>Heravi</a:t>
            </a:r>
            <a:r>
              <a:rPr lang="en-US" sz="1200" dirty="0"/>
              <a:t>, Tour. </a:t>
            </a:r>
            <a:r>
              <a:rPr lang="en-US" sz="1200" dirty="0" err="1"/>
              <a:t>Manag</a:t>
            </a:r>
            <a:r>
              <a:rPr lang="en-US" sz="1200" dirty="0"/>
              <a:t>. </a:t>
            </a:r>
            <a:r>
              <a:rPr lang="en-US" sz="1200" b="1" dirty="0"/>
              <a:t>46 </a:t>
            </a:r>
            <a:r>
              <a:rPr lang="en-US" sz="1200" dirty="0"/>
              <a:t>322–335 (2015 </a:t>
            </a:r>
            <a:endParaRPr lang="en-US" sz="1200" dirty="0" smtClean="0"/>
          </a:p>
          <a:p>
            <a:pPr marL="0" indent="0">
              <a:lnSpc>
                <a:spcPct val="170000"/>
              </a:lnSpc>
              <a:spcBef>
                <a:spcPts val="0"/>
              </a:spcBef>
              <a:buNone/>
            </a:pPr>
            <a:r>
              <a:rPr lang="en-US" sz="1200" dirty="0" smtClean="0"/>
              <a:t>[</a:t>
            </a:r>
            <a:r>
              <a:rPr lang="en-US" sz="1200" dirty="0"/>
              <a:t>9] </a:t>
            </a:r>
            <a:r>
              <a:rPr lang="en-US" sz="1200" b="1" dirty="0"/>
              <a:t>N. </a:t>
            </a:r>
            <a:r>
              <a:rPr lang="en-US" sz="1200" b="1" dirty="0" err="1"/>
              <a:t>Golyandina</a:t>
            </a:r>
            <a:r>
              <a:rPr lang="en-US" sz="1200" b="1" dirty="0"/>
              <a:t> and A. </a:t>
            </a:r>
            <a:r>
              <a:rPr lang="en-US" sz="1200" b="1" dirty="0" err="1"/>
              <a:t>Korobeynikov</a:t>
            </a:r>
            <a:r>
              <a:rPr lang="en-US" sz="1200" dirty="0"/>
              <a:t>, </a:t>
            </a:r>
            <a:r>
              <a:rPr lang="en-US" sz="1200" dirty="0" err="1"/>
              <a:t>Comput</a:t>
            </a:r>
            <a:r>
              <a:rPr lang="en-US" sz="1200" dirty="0"/>
              <a:t>. Stat. Data Anal. </a:t>
            </a:r>
            <a:r>
              <a:rPr lang="en-US" sz="1200" b="1" dirty="0"/>
              <a:t>71, </a:t>
            </a:r>
            <a:r>
              <a:rPr lang="en-US" sz="1200" dirty="0"/>
              <a:t>934–54(2014)</a:t>
            </a:r>
          </a:p>
          <a:p>
            <a:pPr marL="0" indent="0">
              <a:lnSpc>
                <a:spcPct val="170000"/>
              </a:lnSpc>
              <a:spcBef>
                <a:spcPts val="0"/>
              </a:spcBef>
              <a:buNone/>
            </a:pPr>
            <a:r>
              <a:rPr lang="en-US" sz="1200" dirty="0"/>
              <a:t>[10] </a:t>
            </a:r>
            <a:r>
              <a:rPr lang="en-US" sz="1200" b="1" dirty="0"/>
              <a:t>H-K. Yu</a:t>
            </a:r>
            <a:r>
              <a:rPr lang="en-US" sz="1200" dirty="0"/>
              <a:t>, Phys. Stat. Mech. Its Appl. </a:t>
            </a:r>
            <a:r>
              <a:rPr lang="en-US" sz="1200" b="1" dirty="0"/>
              <a:t>349, </a:t>
            </a:r>
            <a:r>
              <a:rPr lang="en-US" sz="1200" dirty="0"/>
              <a:t>609–624 (2005)</a:t>
            </a:r>
            <a:br>
              <a:rPr lang="en-US" sz="1200" dirty="0"/>
            </a:br>
            <a:r>
              <a:rPr lang="en-US" sz="1200" dirty="0"/>
              <a:t>[11] </a:t>
            </a:r>
            <a:r>
              <a:rPr lang="en-US" sz="1200" b="1" dirty="0"/>
              <a:t>C-H. Cheng, T-L. Chen, H. J. Teoh, and C. H. Chiang</a:t>
            </a:r>
            <a:r>
              <a:rPr lang="en-US" sz="1200" dirty="0"/>
              <a:t>, Expert Syst. Appl. </a:t>
            </a:r>
            <a:r>
              <a:rPr lang="en-US" sz="1200" b="1" dirty="0"/>
              <a:t>34, </a:t>
            </a:r>
            <a:r>
              <a:rPr lang="en-US" sz="1200" dirty="0"/>
              <a:t>1126–1132 (2008)</a:t>
            </a:r>
            <a:br>
              <a:rPr lang="en-US" sz="1200" dirty="0"/>
            </a:br>
            <a:r>
              <a:rPr lang="en-US" sz="1200" dirty="0"/>
              <a:t>[12 ]</a:t>
            </a:r>
            <a:r>
              <a:rPr lang="en-US" sz="1200" b="1" dirty="0"/>
              <a:t>P. Singh</a:t>
            </a:r>
            <a:r>
              <a:rPr lang="en-US" sz="1200" dirty="0"/>
              <a:t>, Int. J. Mach. Learn. </a:t>
            </a:r>
            <a:r>
              <a:rPr lang="en-US" sz="1200" dirty="0" err="1"/>
              <a:t>Cybern</a:t>
            </a:r>
            <a:r>
              <a:rPr lang="en-US" sz="1200" dirty="0"/>
              <a:t>. </a:t>
            </a:r>
            <a:r>
              <a:rPr lang="en-US" sz="1200" b="1" dirty="0"/>
              <a:t>8, </a:t>
            </a:r>
            <a:r>
              <a:rPr lang="en-US" sz="1200" dirty="0"/>
              <a:t>397–420 (2017) </a:t>
            </a:r>
            <a:br>
              <a:rPr lang="en-US" sz="1200" dirty="0"/>
            </a:br>
            <a:r>
              <a:rPr lang="en-US" sz="1200" dirty="0"/>
              <a:t>[13] </a:t>
            </a:r>
            <a:r>
              <a:rPr lang="en-US" sz="1200" b="1" dirty="0" err="1"/>
              <a:t>Suhartono</a:t>
            </a:r>
            <a:r>
              <a:rPr lang="en-US" sz="1200" b="1" dirty="0"/>
              <a:t> and M. H. Lee</a:t>
            </a:r>
            <a:r>
              <a:rPr lang="en-US" sz="1200" dirty="0"/>
              <a:t>, J Math Stat </a:t>
            </a:r>
            <a:r>
              <a:rPr lang="en-US" sz="1200" b="1" dirty="0"/>
              <a:t>7, </a:t>
            </a:r>
            <a:r>
              <a:rPr lang="en-US" sz="1200" dirty="0"/>
              <a:t>177–183 (2011) </a:t>
            </a:r>
          </a:p>
        </p:txBody>
      </p:sp>
    </p:spTree>
    <p:extLst>
      <p:ext uri="{BB962C8B-B14F-4D97-AF65-F5344CB8AC3E}">
        <p14:creationId xmlns:p14="http://schemas.microsoft.com/office/powerpoint/2010/main" val="125498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57908" y="980728"/>
            <a:ext cx="8850312" cy="2679700"/>
          </a:xfrm>
        </p:spPr>
        <p:txBody>
          <a:bodyPr>
            <a:normAutofit/>
          </a:bodyPr>
          <a:lstStyle/>
          <a:p>
            <a:pPr algn="ctr"/>
            <a:r>
              <a:rPr lang="en-US" sz="4400" b="1" dirty="0" smtClean="0"/>
              <a:t>Thank you</a:t>
            </a:r>
            <a:endParaRPr lang="en-US" sz="4400" dirty="0"/>
          </a:p>
        </p:txBody>
      </p:sp>
    </p:spTree>
    <p:extLst>
      <p:ext uri="{BB962C8B-B14F-4D97-AF65-F5344CB8AC3E}">
        <p14:creationId xmlns:p14="http://schemas.microsoft.com/office/powerpoint/2010/main" val="208769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pPr>
              <a:lnSpc>
                <a:spcPct val="160000"/>
              </a:lnSpc>
            </a:pPr>
            <a:r>
              <a:rPr lang="en-US" dirty="0"/>
              <a:t>The accurate tourist demand forecasting is needed in the formulation of policies, accommodation, to transportation planning. </a:t>
            </a:r>
          </a:p>
          <a:p>
            <a:pPr>
              <a:lnSpc>
                <a:spcPct val="160000"/>
              </a:lnSpc>
            </a:pPr>
            <a:r>
              <a:rPr lang="en-US" dirty="0"/>
              <a:t>In Indonesia, the tourism sector has occupied the fourth position after oil and gas, coal, and palm oil as the country’s foreign exchange-earners since </a:t>
            </a:r>
            <a:r>
              <a:rPr lang="en-US" dirty="0" smtClean="0"/>
              <a:t>2013.</a:t>
            </a:r>
            <a:endParaRPr lang="en-US" dirty="0"/>
          </a:p>
          <a:p>
            <a:pPr>
              <a:lnSpc>
                <a:spcPct val="160000"/>
              </a:lnSpc>
            </a:pPr>
            <a:r>
              <a:rPr lang="en-US" dirty="0"/>
              <a:t>In this study, we discuss the comparison single and hybrid forecasting methods for the monthly visitor arrivals in </a:t>
            </a:r>
            <a:r>
              <a:rPr lang="en-US" dirty="0" smtClean="0"/>
              <a:t>Indonesia.</a:t>
            </a:r>
            <a:endParaRPr lang="en-US" dirty="0"/>
          </a:p>
        </p:txBody>
      </p:sp>
    </p:spTree>
    <p:extLst>
      <p:ext uri="{BB962C8B-B14F-4D97-AF65-F5344CB8AC3E}">
        <p14:creationId xmlns:p14="http://schemas.microsoft.com/office/powerpoint/2010/main" val="369713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nSpc>
                <a:spcPct val="150000"/>
              </a:lnSpc>
            </a:pPr>
            <a:r>
              <a:rPr lang="en-US" sz="2600" dirty="0"/>
              <a:t>In general, the tourist arrivals time series data has trend and seasonal patterns. </a:t>
            </a:r>
          </a:p>
          <a:p>
            <a:pPr>
              <a:lnSpc>
                <a:spcPct val="150000"/>
              </a:lnSpc>
            </a:pPr>
            <a:r>
              <a:rPr lang="en-US" sz="2600" dirty="0"/>
              <a:t>Many studies have been carried out, involving conventional models such as Seasonal Autoregressive Integrated Moving Average (seasonal ARIMA or SARIMA) [1-4] and modern models such as Fuzzy Time Series (FTS) [5-7] and Singular Spectrum Analysis (SSA)[8</a:t>
            </a:r>
            <a:r>
              <a:rPr lang="en-US" sz="2600" dirty="0" smtClean="0"/>
              <a:t>].</a:t>
            </a:r>
            <a:endParaRPr lang="en-MY" sz="2600" dirty="0">
              <a:solidFill>
                <a:srgbClr val="0070C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6035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pPr>
            <a:r>
              <a:rPr lang="en-US" dirty="0" smtClean="0"/>
              <a:t>We </a:t>
            </a:r>
            <a:r>
              <a:rPr lang="en-US" dirty="0"/>
              <a:t>implement the three single methods (SARIMA, FTS, and SSA) and compare them with other two hybrid approach methods, SARIMA-FTS and SSA-FTS. </a:t>
            </a:r>
          </a:p>
          <a:p>
            <a:pPr algn="just">
              <a:lnSpc>
                <a:spcPct val="150000"/>
              </a:lnSpc>
            </a:pPr>
            <a:r>
              <a:rPr lang="en-US" dirty="0"/>
              <a:t>We evaluate the methods by considering the one-step-ahead and multiple-step-ahead forecasting results measured by Root Mean Square Error (RMSE) and Mean Absolute Percentage Error (MAPE). </a:t>
            </a:r>
            <a:endParaRPr lang="en-US" dirty="0">
              <a:latin typeface="Aharoni" panose="02010803020104030203" pitchFamily="2" charset="-79"/>
              <a:cs typeface="Aharoni" panose="02010803020104030203" pitchFamily="2" charset="-79"/>
            </a:endParaRPr>
          </a:p>
          <a:p>
            <a:pPr>
              <a:lnSpc>
                <a:spcPct val="150000"/>
              </a:lnSpc>
            </a:pPr>
            <a:endParaRPr lang="en-US" dirty="0"/>
          </a:p>
        </p:txBody>
      </p:sp>
    </p:spTree>
    <p:extLst>
      <p:ext uri="{BB962C8B-B14F-4D97-AF65-F5344CB8AC3E}">
        <p14:creationId xmlns:p14="http://schemas.microsoft.com/office/powerpoint/2010/main" val="37754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overview of the methods</a:t>
            </a:r>
            <a:endParaRPr lang="en-US" dirty="0"/>
          </a:p>
        </p:txBody>
      </p:sp>
      <p:sp>
        <p:nvSpPr>
          <p:cNvPr id="3" name="Content Placeholder 2"/>
          <p:cNvSpPr>
            <a:spLocks noGrp="1"/>
          </p:cNvSpPr>
          <p:nvPr>
            <p:ph idx="1"/>
          </p:nvPr>
        </p:nvSpPr>
        <p:spPr>
          <a:xfrm>
            <a:off x="1593436" y="2492896"/>
            <a:ext cx="9782801" cy="3679304"/>
          </a:xfrm>
        </p:spPr>
        <p:txBody>
          <a:bodyPr>
            <a:noAutofit/>
          </a:bodyPr>
          <a:lstStyle/>
          <a:p>
            <a:pPr marL="0" indent="0">
              <a:lnSpc>
                <a:spcPct val="170000"/>
              </a:lnSpc>
              <a:buNone/>
            </a:pPr>
            <a:r>
              <a:rPr lang="en-US" sz="2000" dirty="0"/>
              <a:t>SARIMA model is represented as </a:t>
            </a:r>
          </a:p>
          <a:p>
            <a:pPr marL="0" indent="0">
              <a:lnSpc>
                <a:spcPct val="170000"/>
              </a:lnSpc>
              <a:buNone/>
            </a:pPr>
            <a:r>
              <a:rPr lang="en-US" sz="1050" dirty="0"/>
              <a:t/>
            </a:r>
            <a:br>
              <a:rPr lang="en-US" sz="1050" dirty="0"/>
            </a:br>
            <a:endParaRPr lang="en-US" sz="1050" dirty="0" smtClean="0"/>
          </a:p>
          <a:p>
            <a:pPr marL="0" indent="0">
              <a:lnSpc>
                <a:spcPct val="170000"/>
              </a:lnSpc>
              <a:buNone/>
            </a:pPr>
            <a:r>
              <a:rPr lang="en-US" sz="2000" dirty="0" smtClean="0"/>
              <a:t>and </a:t>
            </a:r>
            <a:r>
              <a:rPr lang="en-US" sz="2000" dirty="0"/>
              <a:t>denoted as ARIMA(𝑝, 𝑑, 𝑞)(𝑃, 𝐷, 𝑄)</a:t>
            </a:r>
            <a:r>
              <a:rPr lang="en-US" sz="2000" baseline="30000" dirty="0"/>
              <a:t>𝑆</a:t>
            </a:r>
            <a:r>
              <a:rPr lang="en-US" sz="2000" dirty="0"/>
              <a:t>, where 𝑌𝑡 is the observation at time 𝑡, 𝑆 is the seasonal period. 𝜓</a:t>
            </a:r>
            <a:r>
              <a:rPr lang="en-US" sz="2000" baseline="-25000" dirty="0"/>
              <a:t>𝑝</a:t>
            </a:r>
            <a:r>
              <a:rPr lang="en-US" sz="2000" dirty="0"/>
              <a:t>( 𝐵) and </a:t>
            </a:r>
            <a:r>
              <a:rPr lang="en-US" sz="2000" dirty="0" smtClean="0"/>
              <a:t>𝜃</a:t>
            </a:r>
            <a:r>
              <a:rPr lang="en-US" sz="2000" baseline="-25000" dirty="0" smtClean="0"/>
              <a:t>𝑞</a:t>
            </a:r>
            <a:r>
              <a:rPr lang="en-US" sz="2000" dirty="0"/>
              <a:t>(𝐵) are the regular autoregressive and moving average component, while </a:t>
            </a:r>
            <a:r>
              <a:rPr lang="el-GR" sz="2000" dirty="0"/>
              <a:t>Φ</a:t>
            </a:r>
            <a:r>
              <a:rPr lang="el-GR" sz="2000" baseline="-25000" dirty="0"/>
              <a:t>𝑃</a:t>
            </a:r>
            <a:r>
              <a:rPr lang="el-GR" sz="2000" dirty="0"/>
              <a:t>(𝐵</a:t>
            </a:r>
            <a:r>
              <a:rPr lang="el-GR" sz="2000" baseline="30000" dirty="0"/>
              <a:t>𝑆</a:t>
            </a:r>
            <a:r>
              <a:rPr lang="el-GR" sz="2000" dirty="0"/>
              <a:t>) </a:t>
            </a:r>
            <a:r>
              <a:rPr lang="en-US" sz="2000" dirty="0"/>
              <a:t>are </a:t>
            </a:r>
            <a:r>
              <a:rPr lang="el-GR" sz="2000" dirty="0"/>
              <a:t>Ψ</a:t>
            </a:r>
            <a:r>
              <a:rPr lang="el-GR" sz="2000" baseline="-25000" dirty="0"/>
              <a:t>𝑄</a:t>
            </a:r>
            <a:r>
              <a:rPr lang="el-GR" sz="2000" dirty="0"/>
              <a:t>(𝐵</a:t>
            </a:r>
            <a:r>
              <a:rPr lang="el-GR" sz="2000" baseline="30000" dirty="0"/>
              <a:t>𝑆</a:t>
            </a:r>
            <a:r>
              <a:rPr lang="el-GR" sz="2000" dirty="0"/>
              <a:t>) </a:t>
            </a:r>
            <a:r>
              <a:rPr lang="en-US" sz="2000" dirty="0"/>
              <a:t>the seasonal autoregressive and moving average component. </a:t>
            </a:r>
            <a:r>
              <a:rPr lang="en-US" sz="1800" dirty="0"/>
              <a:t/>
            </a:r>
            <a:br>
              <a:rPr lang="en-US" sz="1800" dirty="0"/>
            </a:br>
            <a:endParaRPr lang="en-US" sz="1800" dirty="0">
              <a:solidFill>
                <a:srgbClr val="0070C0"/>
              </a:solidFill>
              <a:cs typeface="Aharoni" panose="02010803020104030203" pitchFamily="2" charset="-79"/>
            </a:endParaRPr>
          </a:p>
          <a:p>
            <a:pPr>
              <a:lnSpc>
                <a:spcPct val="170000"/>
              </a:lnSpc>
            </a:pPr>
            <a:endParaRPr lang="en-US" sz="1800" dirty="0"/>
          </a:p>
        </p:txBody>
      </p:sp>
      <p:pic>
        <p:nvPicPr>
          <p:cNvPr id="4" name="Picture 3"/>
          <p:cNvPicPr>
            <a:picLocks noChangeAspect="1"/>
          </p:cNvPicPr>
          <p:nvPr/>
        </p:nvPicPr>
        <p:blipFill>
          <a:blip r:embed="rId2"/>
          <a:stretch>
            <a:fillRect/>
          </a:stretch>
        </p:blipFill>
        <p:spPr>
          <a:xfrm>
            <a:off x="2478129" y="3145643"/>
            <a:ext cx="7720739" cy="787413"/>
          </a:xfrm>
          <a:prstGeom prst="rect">
            <a:avLst/>
          </a:prstGeom>
        </p:spPr>
      </p:pic>
      <p:sp>
        <p:nvSpPr>
          <p:cNvPr id="5" name="Freeform 4"/>
          <p:cNvSpPr/>
          <p:nvPr/>
        </p:nvSpPr>
        <p:spPr>
          <a:xfrm flipH="1">
            <a:off x="1197868" y="1628800"/>
            <a:ext cx="2664296" cy="725550"/>
          </a:xfrm>
          <a:custGeom>
            <a:avLst/>
            <a:gdLst>
              <a:gd name="connsiteX0" fmla="*/ 0 w 5269853"/>
              <a:gd name="connsiteY0" fmla="*/ 0 h 725548"/>
              <a:gd name="connsiteX1" fmla="*/ 4907079 w 5269853"/>
              <a:gd name="connsiteY1" fmla="*/ 0 h 725548"/>
              <a:gd name="connsiteX2" fmla="*/ 5269853 w 5269853"/>
              <a:gd name="connsiteY2" fmla="*/ 362774 h 725548"/>
              <a:gd name="connsiteX3" fmla="*/ 4907079 w 5269853"/>
              <a:gd name="connsiteY3" fmla="*/ 725548 h 725548"/>
              <a:gd name="connsiteX4" fmla="*/ 0 w 5269853"/>
              <a:gd name="connsiteY4" fmla="*/ 725548 h 725548"/>
              <a:gd name="connsiteX5" fmla="*/ 0 w 5269853"/>
              <a:gd name="connsiteY5" fmla="*/ 0 h 72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9853" h="725548">
                <a:moveTo>
                  <a:pt x="5269853" y="725547"/>
                </a:moveTo>
                <a:lnTo>
                  <a:pt x="362774" y="725547"/>
                </a:lnTo>
                <a:lnTo>
                  <a:pt x="0" y="362774"/>
                </a:lnTo>
                <a:lnTo>
                  <a:pt x="362774" y="1"/>
                </a:lnTo>
                <a:lnTo>
                  <a:pt x="5269853" y="1"/>
                </a:lnTo>
                <a:lnTo>
                  <a:pt x="5269853" y="725547"/>
                </a:lnTo>
                <a:close/>
              </a:path>
            </a:pathLst>
          </a:custGeom>
          <a:solidFill>
            <a:schemeClr val="tx2">
              <a:lumMod val="20000"/>
              <a:lumOff val="80000"/>
            </a:schemeClr>
          </a:solidFill>
          <a:effectLst>
            <a:outerShdw blurRad="50800" dist="38100" dir="5400000" algn="t" rotWithShape="0">
              <a:prstClr val="black">
                <a:alpha val="40000"/>
              </a:prstClr>
            </a:outerShdw>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501334" tIns="125731" rIns="234696" bIns="125730" numCol="1" spcCol="1270" anchor="ctr" anchorCtr="0">
            <a:noAutofit/>
          </a:bodyPr>
          <a:lstStyle/>
          <a:p>
            <a:pPr lvl="0" defTabSz="1466850">
              <a:lnSpc>
                <a:spcPct val="90000"/>
              </a:lnSpc>
              <a:spcBef>
                <a:spcPct val="0"/>
              </a:spcBef>
              <a:spcAft>
                <a:spcPct val="35000"/>
              </a:spcAft>
            </a:pPr>
            <a:r>
              <a:rPr lang="en-US" sz="2800" b="1" kern="1200" spc="250" dirty="0" smtClean="0"/>
              <a:t>SARIMA</a:t>
            </a:r>
            <a:endParaRPr lang="en-US" sz="2800" b="1" kern="1200" spc="250" dirty="0"/>
          </a:p>
        </p:txBody>
      </p:sp>
    </p:spTree>
    <p:extLst>
      <p:ext uri="{BB962C8B-B14F-4D97-AF65-F5344CB8AC3E}">
        <p14:creationId xmlns:p14="http://schemas.microsoft.com/office/powerpoint/2010/main" val="153884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clrChange>
              <a:clrFrom>
                <a:srgbClr val="DBFDA9"/>
              </a:clrFrom>
              <a:clrTo>
                <a:srgbClr val="DBFDA9">
                  <a:alpha val="0"/>
                </a:srgbClr>
              </a:clrTo>
            </a:clrChange>
          </a:blip>
          <a:stretch>
            <a:fillRect/>
          </a:stretch>
        </p:blipFill>
        <p:spPr>
          <a:xfrm>
            <a:off x="1609013" y="2354350"/>
            <a:ext cx="9544050" cy="3838575"/>
          </a:xfrm>
          <a:prstGeom prst="rect">
            <a:avLst/>
          </a:prstGeom>
        </p:spPr>
      </p:pic>
      <p:sp>
        <p:nvSpPr>
          <p:cNvPr id="2" name="Title 1"/>
          <p:cNvSpPr>
            <a:spLocks noGrp="1"/>
          </p:cNvSpPr>
          <p:nvPr>
            <p:ph type="title"/>
          </p:nvPr>
        </p:nvSpPr>
        <p:spPr/>
        <p:txBody>
          <a:bodyPr/>
          <a:lstStyle/>
          <a:p>
            <a:r>
              <a:rPr lang="en-US" dirty="0"/>
              <a:t>Brief overview of the methods</a:t>
            </a:r>
          </a:p>
        </p:txBody>
      </p:sp>
      <p:sp>
        <p:nvSpPr>
          <p:cNvPr id="5" name="Freeform 4"/>
          <p:cNvSpPr/>
          <p:nvPr/>
        </p:nvSpPr>
        <p:spPr>
          <a:xfrm flipH="1">
            <a:off x="1197868" y="1628800"/>
            <a:ext cx="4937760" cy="725550"/>
          </a:xfrm>
          <a:custGeom>
            <a:avLst/>
            <a:gdLst>
              <a:gd name="connsiteX0" fmla="*/ 0 w 5269853"/>
              <a:gd name="connsiteY0" fmla="*/ 0 h 725548"/>
              <a:gd name="connsiteX1" fmla="*/ 4907079 w 5269853"/>
              <a:gd name="connsiteY1" fmla="*/ 0 h 725548"/>
              <a:gd name="connsiteX2" fmla="*/ 5269853 w 5269853"/>
              <a:gd name="connsiteY2" fmla="*/ 362774 h 725548"/>
              <a:gd name="connsiteX3" fmla="*/ 4907079 w 5269853"/>
              <a:gd name="connsiteY3" fmla="*/ 725548 h 725548"/>
              <a:gd name="connsiteX4" fmla="*/ 0 w 5269853"/>
              <a:gd name="connsiteY4" fmla="*/ 725548 h 725548"/>
              <a:gd name="connsiteX5" fmla="*/ 0 w 5269853"/>
              <a:gd name="connsiteY5" fmla="*/ 0 h 72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9853" h="725548">
                <a:moveTo>
                  <a:pt x="5269853" y="725547"/>
                </a:moveTo>
                <a:lnTo>
                  <a:pt x="362774" y="725547"/>
                </a:lnTo>
                <a:lnTo>
                  <a:pt x="0" y="362774"/>
                </a:lnTo>
                <a:lnTo>
                  <a:pt x="362774" y="1"/>
                </a:lnTo>
                <a:lnTo>
                  <a:pt x="5269853" y="1"/>
                </a:lnTo>
                <a:lnTo>
                  <a:pt x="5269853" y="725547"/>
                </a:lnTo>
                <a:close/>
              </a:path>
            </a:pathLst>
          </a:custGeom>
          <a:solidFill>
            <a:schemeClr val="tx2">
              <a:lumMod val="20000"/>
              <a:lumOff val="80000"/>
            </a:schemeClr>
          </a:solidFill>
          <a:effectLst>
            <a:outerShdw blurRad="50800" dist="38100" dir="5400000" algn="t" rotWithShape="0">
              <a:prstClr val="black">
                <a:alpha val="40000"/>
              </a:prstClr>
            </a:outerShdw>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501334" tIns="125731" rIns="234696" bIns="125730" numCol="1" spcCol="1270" anchor="ctr" anchorCtr="0">
            <a:noAutofit/>
          </a:bodyPr>
          <a:lstStyle/>
          <a:p>
            <a:pPr lvl="0" defTabSz="1466850">
              <a:lnSpc>
                <a:spcPct val="90000"/>
              </a:lnSpc>
              <a:spcBef>
                <a:spcPct val="0"/>
              </a:spcBef>
              <a:spcAft>
                <a:spcPct val="35000"/>
              </a:spcAft>
            </a:pPr>
            <a:r>
              <a:rPr lang="en-US" sz="2800" b="1" kern="1200" spc="250" dirty="0" smtClean="0"/>
              <a:t>SSA decomposition</a:t>
            </a:r>
            <a:endParaRPr lang="en-US" sz="2800" b="1" kern="1200" spc="250" dirty="0"/>
          </a:p>
        </p:txBody>
      </p:sp>
    </p:spTree>
    <p:extLst>
      <p:ext uri="{BB962C8B-B14F-4D97-AF65-F5344CB8AC3E}">
        <p14:creationId xmlns:p14="http://schemas.microsoft.com/office/powerpoint/2010/main" val="168897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overview of the methods</a:t>
            </a:r>
          </a:p>
        </p:txBody>
      </p:sp>
      <p:sp>
        <p:nvSpPr>
          <p:cNvPr id="5" name="Freeform 4"/>
          <p:cNvSpPr/>
          <p:nvPr/>
        </p:nvSpPr>
        <p:spPr>
          <a:xfrm flipH="1">
            <a:off x="1197868" y="1628800"/>
            <a:ext cx="3017520" cy="725550"/>
          </a:xfrm>
          <a:custGeom>
            <a:avLst/>
            <a:gdLst>
              <a:gd name="connsiteX0" fmla="*/ 0 w 5269853"/>
              <a:gd name="connsiteY0" fmla="*/ 0 h 725548"/>
              <a:gd name="connsiteX1" fmla="*/ 4907079 w 5269853"/>
              <a:gd name="connsiteY1" fmla="*/ 0 h 725548"/>
              <a:gd name="connsiteX2" fmla="*/ 5269853 w 5269853"/>
              <a:gd name="connsiteY2" fmla="*/ 362774 h 725548"/>
              <a:gd name="connsiteX3" fmla="*/ 4907079 w 5269853"/>
              <a:gd name="connsiteY3" fmla="*/ 725548 h 725548"/>
              <a:gd name="connsiteX4" fmla="*/ 0 w 5269853"/>
              <a:gd name="connsiteY4" fmla="*/ 725548 h 725548"/>
              <a:gd name="connsiteX5" fmla="*/ 0 w 5269853"/>
              <a:gd name="connsiteY5" fmla="*/ 0 h 72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9853" h="725548">
                <a:moveTo>
                  <a:pt x="5269853" y="725547"/>
                </a:moveTo>
                <a:lnTo>
                  <a:pt x="362774" y="725547"/>
                </a:lnTo>
                <a:lnTo>
                  <a:pt x="0" y="362774"/>
                </a:lnTo>
                <a:lnTo>
                  <a:pt x="362774" y="1"/>
                </a:lnTo>
                <a:lnTo>
                  <a:pt x="5269853" y="1"/>
                </a:lnTo>
                <a:lnTo>
                  <a:pt x="5269853" y="725547"/>
                </a:lnTo>
                <a:close/>
              </a:path>
            </a:pathLst>
          </a:custGeom>
          <a:solidFill>
            <a:schemeClr val="tx2">
              <a:lumMod val="20000"/>
              <a:lumOff val="80000"/>
            </a:schemeClr>
          </a:solidFill>
          <a:effectLst>
            <a:outerShdw blurRad="50800" dist="38100" dir="5400000" algn="t" rotWithShape="0">
              <a:prstClr val="black">
                <a:alpha val="40000"/>
              </a:prstClr>
            </a:outerShdw>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501334" tIns="125731" rIns="234696" bIns="125730" numCol="1" spcCol="1270" anchor="ctr" anchorCtr="0">
            <a:noAutofit/>
          </a:bodyPr>
          <a:lstStyle/>
          <a:p>
            <a:pPr lvl="0" defTabSz="1466850">
              <a:lnSpc>
                <a:spcPct val="90000"/>
              </a:lnSpc>
              <a:spcBef>
                <a:spcPct val="0"/>
              </a:spcBef>
              <a:spcAft>
                <a:spcPct val="35000"/>
              </a:spcAft>
            </a:pPr>
            <a:r>
              <a:rPr lang="en-US" sz="2800" b="1" kern="1200" spc="250" dirty="0" smtClean="0"/>
              <a:t>SSA-LRF</a:t>
            </a:r>
            <a:endParaRPr lang="en-US" sz="2800" b="1" kern="1200" spc="250" dirty="0"/>
          </a:p>
        </p:txBody>
      </p:sp>
      <p:sp>
        <p:nvSpPr>
          <p:cNvPr id="7" name="Content Placeholder 6"/>
          <p:cNvSpPr>
            <a:spLocks noGrp="1"/>
          </p:cNvSpPr>
          <p:nvPr>
            <p:ph idx="1"/>
          </p:nvPr>
        </p:nvSpPr>
        <p:spPr>
          <a:xfrm>
            <a:off x="1593436" y="2630016"/>
            <a:ext cx="9782801" cy="3535288"/>
          </a:xfrm>
        </p:spPr>
        <p:txBody>
          <a:bodyPr>
            <a:noAutofit/>
          </a:bodyPr>
          <a:lstStyle/>
          <a:p>
            <a:pPr marL="0" indent="0">
              <a:lnSpc>
                <a:spcPct val="160000"/>
              </a:lnSpc>
              <a:buNone/>
            </a:pPr>
            <a:r>
              <a:rPr lang="en-US" sz="2000" dirty="0" smtClean="0">
                <a:solidFill>
                  <a:srgbClr val="000000"/>
                </a:solidFill>
                <a:cs typeface="Aharoni" panose="02010803020104030203" pitchFamily="2" charset="-79"/>
              </a:rPr>
              <a:t>SSA-LRF </a:t>
            </a:r>
            <a:r>
              <a:rPr lang="en-US" sz="2000" dirty="0">
                <a:solidFill>
                  <a:srgbClr val="000000"/>
                </a:solidFill>
                <a:cs typeface="Aharoni" panose="02010803020104030203" pitchFamily="2" charset="-79"/>
              </a:rPr>
              <a:t>means that the SSA forecasts are obtained based on the linear recurrence relationship algorithm [9</a:t>
            </a:r>
            <a:r>
              <a:rPr lang="en-US" sz="2000" dirty="0" smtClean="0">
                <a:solidFill>
                  <a:srgbClr val="000000"/>
                </a:solidFill>
                <a:cs typeface="Aharoni" panose="02010803020104030203" pitchFamily="2" charset="-79"/>
              </a:rPr>
              <a:t>]</a:t>
            </a:r>
            <a:endParaRPr lang="en-US" sz="2000" dirty="0">
              <a:solidFill>
                <a:srgbClr val="000000"/>
              </a:solidFill>
              <a:cs typeface="Aharoni" panose="02010803020104030203" pitchFamily="2" charset="-79"/>
            </a:endParaRPr>
          </a:p>
          <a:p>
            <a:pPr marL="0" indent="0">
              <a:lnSpc>
                <a:spcPct val="160000"/>
              </a:lnSpc>
              <a:buNone/>
            </a:pPr>
            <a:r>
              <a:rPr lang="en-US" sz="2000" dirty="0">
                <a:solidFill>
                  <a:srgbClr val="000000"/>
                </a:solidFill>
                <a:cs typeface="Aharoni" panose="02010803020104030203" pitchFamily="2" charset="-79"/>
              </a:rPr>
              <a:t>Given a univariate time series of length </a:t>
            </a:r>
            <a:r>
              <a:rPr lang="en-US" sz="2000" dirty="0" smtClean="0">
                <a:solidFill>
                  <a:srgbClr val="000000"/>
                </a:solidFill>
                <a:cs typeface="Aharoni" panose="02010803020104030203" pitchFamily="2" charset="-79"/>
              </a:rPr>
              <a:t>N.</a:t>
            </a:r>
            <a:endParaRPr lang="en-US" sz="2000" dirty="0" smtClean="0">
              <a:cs typeface="Aharoni" panose="02010803020104030203" pitchFamily="2" charset="-79"/>
            </a:endParaRPr>
          </a:p>
          <a:p>
            <a:pPr marL="0" indent="0">
              <a:lnSpc>
                <a:spcPct val="160000"/>
              </a:lnSpc>
              <a:buNone/>
            </a:pPr>
            <a:r>
              <a:rPr lang="en-US" sz="2000" dirty="0" smtClean="0">
                <a:cs typeface="Aharoni" panose="02010803020104030203" pitchFamily="2" charset="-79"/>
              </a:rPr>
              <a:t>Y</a:t>
            </a:r>
            <a:r>
              <a:rPr lang="en-US" sz="2000" baseline="-25000" dirty="0" smtClean="0">
                <a:cs typeface="Aharoni" panose="02010803020104030203" pitchFamily="2" charset="-79"/>
              </a:rPr>
              <a:t>i</a:t>
            </a:r>
            <a:r>
              <a:rPr lang="en-US" sz="2000" dirty="0" smtClean="0">
                <a:cs typeface="Aharoni" panose="02010803020104030203" pitchFamily="2" charset="-79"/>
              </a:rPr>
              <a:t> </a:t>
            </a:r>
            <a:r>
              <a:rPr lang="en-US" sz="2000" dirty="0">
                <a:cs typeface="Aharoni" panose="02010803020104030203" pitchFamily="2" charset="-79"/>
              </a:rPr>
              <a:t>= a</a:t>
            </a:r>
            <a:r>
              <a:rPr lang="en-US" sz="2000" baseline="-25000" dirty="0">
                <a:cs typeface="Aharoni" panose="02010803020104030203" pitchFamily="2" charset="-79"/>
              </a:rPr>
              <a:t>1</a:t>
            </a:r>
            <a:r>
              <a:rPr lang="en-US" sz="2000" dirty="0">
                <a:cs typeface="Aharoni" panose="02010803020104030203" pitchFamily="2" charset="-79"/>
              </a:rPr>
              <a:t>Y</a:t>
            </a:r>
            <a:r>
              <a:rPr lang="en-US" sz="2000" baseline="-25000" dirty="0">
                <a:cs typeface="Aharoni" panose="02010803020104030203" pitchFamily="2" charset="-79"/>
              </a:rPr>
              <a:t>i-1</a:t>
            </a:r>
            <a:r>
              <a:rPr lang="en-US" sz="2000" dirty="0">
                <a:cs typeface="Aharoni" panose="02010803020104030203" pitchFamily="2" charset="-79"/>
              </a:rPr>
              <a:t> + a</a:t>
            </a:r>
            <a:r>
              <a:rPr lang="en-US" sz="2000" baseline="-25000" dirty="0">
                <a:cs typeface="Aharoni" panose="02010803020104030203" pitchFamily="2" charset="-79"/>
              </a:rPr>
              <a:t>2</a:t>
            </a:r>
            <a:r>
              <a:rPr lang="en-US" sz="2000" dirty="0">
                <a:cs typeface="Aharoni" panose="02010803020104030203" pitchFamily="2" charset="-79"/>
              </a:rPr>
              <a:t>Y</a:t>
            </a:r>
            <a:r>
              <a:rPr lang="en-US" sz="2000" baseline="-25000" dirty="0">
                <a:cs typeface="Aharoni" panose="02010803020104030203" pitchFamily="2" charset="-79"/>
              </a:rPr>
              <a:t>i-2</a:t>
            </a:r>
            <a:r>
              <a:rPr lang="en-US" sz="2000" dirty="0">
                <a:cs typeface="Aharoni" panose="02010803020104030203" pitchFamily="2" charset="-79"/>
              </a:rPr>
              <a:t> + … + a</a:t>
            </a:r>
            <a:r>
              <a:rPr lang="en-US" sz="2000" baseline="-25000" dirty="0">
                <a:cs typeface="Aharoni" panose="02010803020104030203" pitchFamily="2" charset="-79"/>
              </a:rPr>
              <a:t>L-1</a:t>
            </a:r>
            <a:r>
              <a:rPr lang="en-US" sz="2000" dirty="0">
                <a:cs typeface="Aharoni" panose="02010803020104030203" pitchFamily="2" charset="-79"/>
              </a:rPr>
              <a:t>Y</a:t>
            </a:r>
            <a:r>
              <a:rPr lang="en-US" sz="2000" baseline="-25000" dirty="0">
                <a:cs typeface="Aharoni" panose="02010803020104030203" pitchFamily="2" charset="-79"/>
              </a:rPr>
              <a:t>i-L+1</a:t>
            </a:r>
            <a:r>
              <a:rPr lang="en-US" sz="2000" dirty="0">
                <a:cs typeface="Aharoni" panose="02010803020104030203" pitchFamily="2" charset="-79"/>
              </a:rPr>
              <a:t>, for </a:t>
            </a:r>
            <a:r>
              <a:rPr lang="en-US" sz="2000" dirty="0" err="1" smtClean="0">
                <a:cs typeface="Aharoni" panose="02010803020104030203" pitchFamily="2" charset="-79"/>
              </a:rPr>
              <a:t>i</a:t>
            </a:r>
            <a:r>
              <a:rPr lang="en-US" sz="2000" dirty="0" smtClean="0">
                <a:cs typeface="Aharoni" panose="02010803020104030203" pitchFamily="2" charset="-79"/>
              </a:rPr>
              <a:t> </a:t>
            </a:r>
            <a:r>
              <a:rPr lang="en-US" sz="2000" dirty="0">
                <a:cs typeface="Aharoni" panose="02010803020104030203" pitchFamily="2" charset="-79"/>
              </a:rPr>
              <a:t>= N+1, …, </a:t>
            </a:r>
            <a:r>
              <a:rPr lang="en-US" sz="2000" dirty="0" err="1" smtClean="0">
                <a:cs typeface="Aharoni" panose="02010803020104030203" pitchFamily="2" charset="-79"/>
              </a:rPr>
              <a:t>N+h</a:t>
            </a:r>
            <a:endParaRPr lang="en-US" sz="2000" dirty="0">
              <a:solidFill>
                <a:srgbClr val="000000"/>
              </a:solidFill>
              <a:cs typeface="Aharoni" panose="02010803020104030203" pitchFamily="2" charset="-79"/>
            </a:endParaRPr>
          </a:p>
          <a:p>
            <a:pPr marL="0" indent="0">
              <a:lnSpc>
                <a:spcPct val="160000"/>
              </a:lnSpc>
              <a:buNone/>
            </a:pPr>
            <a:r>
              <a:rPr lang="en-US" sz="2000" dirty="0">
                <a:solidFill>
                  <a:srgbClr val="000000"/>
                </a:solidFill>
                <a:cs typeface="Aharoni" panose="02010803020104030203" pitchFamily="2" charset="-79"/>
              </a:rPr>
              <a:t>The coefficients of the LRF a</a:t>
            </a:r>
            <a:r>
              <a:rPr lang="en-US" sz="2000" baseline="-25000" dirty="0">
                <a:solidFill>
                  <a:srgbClr val="000000"/>
                </a:solidFill>
                <a:cs typeface="Aharoni" panose="02010803020104030203" pitchFamily="2" charset="-79"/>
              </a:rPr>
              <a:t>1</a:t>
            </a:r>
            <a:r>
              <a:rPr lang="en-US" sz="2000" dirty="0">
                <a:solidFill>
                  <a:srgbClr val="000000"/>
                </a:solidFill>
                <a:cs typeface="Aharoni" panose="02010803020104030203" pitchFamily="2" charset="-79"/>
              </a:rPr>
              <a:t>, …, a</a:t>
            </a:r>
            <a:r>
              <a:rPr lang="en-US" sz="2000" baseline="-25000" dirty="0">
                <a:solidFill>
                  <a:srgbClr val="000000"/>
                </a:solidFill>
                <a:cs typeface="Aharoni" panose="02010803020104030203" pitchFamily="2" charset="-79"/>
              </a:rPr>
              <a:t>L-1</a:t>
            </a:r>
            <a:r>
              <a:rPr lang="en-US" sz="2000" dirty="0">
                <a:solidFill>
                  <a:srgbClr val="000000"/>
                </a:solidFill>
                <a:cs typeface="Aharoni" panose="02010803020104030203" pitchFamily="2" charset="-79"/>
              </a:rPr>
              <a:t> are computed from a spectral decomposition of an L×K dimensional trajectory matrix in the SVD step. </a:t>
            </a:r>
            <a:br>
              <a:rPr lang="en-US" sz="2000" dirty="0">
                <a:solidFill>
                  <a:srgbClr val="000000"/>
                </a:solidFill>
                <a:cs typeface="Aharoni" panose="02010803020104030203" pitchFamily="2" charset="-79"/>
              </a:rPr>
            </a:br>
            <a:endParaRPr lang="en-US" sz="2000" dirty="0">
              <a:cs typeface="Aharoni" panose="02010803020104030203" pitchFamily="2" charset="-79"/>
            </a:endParaRPr>
          </a:p>
          <a:p>
            <a:pPr>
              <a:lnSpc>
                <a:spcPct val="160000"/>
              </a:lnSpc>
            </a:pPr>
            <a:endParaRPr lang="en-US" sz="2000" dirty="0"/>
          </a:p>
        </p:txBody>
      </p:sp>
    </p:spTree>
    <p:extLst>
      <p:ext uri="{BB962C8B-B14F-4D97-AF65-F5344CB8AC3E}">
        <p14:creationId xmlns:p14="http://schemas.microsoft.com/office/powerpoint/2010/main" val="90727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overview of the methods</a:t>
            </a:r>
          </a:p>
        </p:txBody>
      </p:sp>
      <p:sp>
        <p:nvSpPr>
          <p:cNvPr id="5" name="Freeform 4"/>
          <p:cNvSpPr/>
          <p:nvPr/>
        </p:nvSpPr>
        <p:spPr>
          <a:xfrm flipH="1">
            <a:off x="1197868" y="1628800"/>
            <a:ext cx="4754880" cy="725550"/>
          </a:xfrm>
          <a:custGeom>
            <a:avLst/>
            <a:gdLst>
              <a:gd name="connsiteX0" fmla="*/ 0 w 5269853"/>
              <a:gd name="connsiteY0" fmla="*/ 0 h 725548"/>
              <a:gd name="connsiteX1" fmla="*/ 4907079 w 5269853"/>
              <a:gd name="connsiteY1" fmla="*/ 0 h 725548"/>
              <a:gd name="connsiteX2" fmla="*/ 5269853 w 5269853"/>
              <a:gd name="connsiteY2" fmla="*/ 362774 h 725548"/>
              <a:gd name="connsiteX3" fmla="*/ 4907079 w 5269853"/>
              <a:gd name="connsiteY3" fmla="*/ 725548 h 725548"/>
              <a:gd name="connsiteX4" fmla="*/ 0 w 5269853"/>
              <a:gd name="connsiteY4" fmla="*/ 725548 h 725548"/>
              <a:gd name="connsiteX5" fmla="*/ 0 w 5269853"/>
              <a:gd name="connsiteY5" fmla="*/ 0 h 72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9853" h="725548">
                <a:moveTo>
                  <a:pt x="5269853" y="725547"/>
                </a:moveTo>
                <a:lnTo>
                  <a:pt x="362774" y="725547"/>
                </a:lnTo>
                <a:lnTo>
                  <a:pt x="0" y="362774"/>
                </a:lnTo>
                <a:lnTo>
                  <a:pt x="362774" y="1"/>
                </a:lnTo>
                <a:lnTo>
                  <a:pt x="5269853" y="1"/>
                </a:lnTo>
                <a:lnTo>
                  <a:pt x="5269853" y="725547"/>
                </a:lnTo>
                <a:close/>
              </a:path>
            </a:pathLst>
          </a:custGeom>
          <a:solidFill>
            <a:schemeClr val="tx2">
              <a:lumMod val="20000"/>
              <a:lumOff val="80000"/>
            </a:schemeClr>
          </a:solidFill>
          <a:effectLst>
            <a:outerShdw blurRad="50800" dist="38100" dir="5400000" algn="t" rotWithShape="0">
              <a:prstClr val="black">
                <a:alpha val="40000"/>
              </a:prstClr>
            </a:outerShdw>
          </a:effectLst>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501334" tIns="125731" rIns="234696" bIns="125730" numCol="1" spcCol="1270" anchor="ctr" anchorCtr="0">
            <a:noAutofit/>
          </a:bodyPr>
          <a:lstStyle/>
          <a:p>
            <a:pPr lvl="0" defTabSz="1466850">
              <a:lnSpc>
                <a:spcPct val="90000"/>
              </a:lnSpc>
              <a:spcBef>
                <a:spcPct val="0"/>
              </a:spcBef>
              <a:spcAft>
                <a:spcPct val="35000"/>
              </a:spcAft>
            </a:pPr>
            <a:r>
              <a:rPr lang="en-US" sz="2800" b="1" spc="250" dirty="0" smtClean="0"/>
              <a:t>Fuzzy Time Series</a:t>
            </a:r>
            <a:endParaRPr lang="en-US" sz="2800" b="1" kern="1200" spc="250" dirty="0"/>
          </a:p>
        </p:txBody>
      </p:sp>
      <p:sp>
        <p:nvSpPr>
          <p:cNvPr id="7" name="Content Placeholder 6"/>
          <p:cNvSpPr>
            <a:spLocks noGrp="1"/>
          </p:cNvSpPr>
          <p:nvPr>
            <p:ph idx="1"/>
          </p:nvPr>
        </p:nvSpPr>
        <p:spPr>
          <a:xfrm>
            <a:off x="1557908" y="2636912"/>
            <a:ext cx="10009112" cy="3535288"/>
          </a:xfrm>
        </p:spPr>
        <p:txBody>
          <a:bodyPr>
            <a:noAutofit/>
          </a:bodyPr>
          <a:lstStyle/>
          <a:p>
            <a:pPr marL="0" indent="0">
              <a:lnSpc>
                <a:spcPct val="150000"/>
              </a:lnSpc>
              <a:buNone/>
            </a:pPr>
            <a:r>
              <a:rPr lang="en-US" sz="1800" dirty="0">
                <a:cs typeface="Aharoni" panose="02010803020104030203" pitchFamily="2" charset="-79"/>
              </a:rPr>
              <a:t>Fuzzy time series (FTS) works based on </a:t>
            </a:r>
            <a:r>
              <a:rPr lang="en-US" sz="1800" dirty="0">
                <a:solidFill>
                  <a:srgbClr val="0070C0"/>
                </a:solidFill>
                <a:cs typeface="Aharoni" panose="02010803020104030203" pitchFamily="2" charset="-79"/>
              </a:rPr>
              <a:t>fuzzy logic relationships (FLRs)</a:t>
            </a:r>
            <a:r>
              <a:rPr lang="en-US" sz="1800" dirty="0">
                <a:cs typeface="Aharoni" panose="02010803020104030203" pitchFamily="2" charset="-79"/>
              </a:rPr>
              <a:t>, namely the relationship between the linguistic values of the data at time t-1 to the data at time t. </a:t>
            </a:r>
          </a:p>
          <a:p>
            <a:pPr marL="0" indent="0">
              <a:lnSpc>
                <a:spcPct val="150000"/>
              </a:lnSpc>
              <a:buNone/>
            </a:pPr>
            <a:r>
              <a:rPr lang="en-US" sz="1800" dirty="0">
                <a:cs typeface="Aharoni" panose="02010803020104030203" pitchFamily="2" charset="-79"/>
              </a:rPr>
              <a:t>This kind of fuzzy time series is called the </a:t>
            </a:r>
            <a:r>
              <a:rPr lang="en-US" sz="1800" dirty="0">
                <a:solidFill>
                  <a:srgbClr val="0070C0"/>
                </a:solidFill>
                <a:cs typeface="Aharoni" panose="02010803020104030203" pitchFamily="2" charset="-79"/>
              </a:rPr>
              <a:t>1</a:t>
            </a:r>
            <a:r>
              <a:rPr lang="en-US" sz="1800" baseline="30000" dirty="0">
                <a:solidFill>
                  <a:srgbClr val="0070C0"/>
                </a:solidFill>
                <a:cs typeface="Aharoni" panose="02010803020104030203" pitchFamily="2" charset="-79"/>
              </a:rPr>
              <a:t>st</a:t>
            </a:r>
            <a:r>
              <a:rPr lang="en-US" sz="1800" dirty="0">
                <a:solidFill>
                  <a:srgbClr val="0070C0"/>
                </a:solidFill>
                <a:cs typeface="Aharoni" panose="02010803020104030203" pitchFamily="2" charset="-79"/>
              </a:rPr>
              <a:t> order fuzzy time series</a:t>
            </a:r>
            <a:r>
              <a:rPr lang="en-US" sz="1800" dirty="0">
                <a:cs typeface="Aharoni" panose="02010803020104030203" pitchFamily="2" charset="-79"/>
              </a:rPr>
              <a:t>, such that the relationship is represented by </a:t>
            </a:r>
            <a:endParaRPr lang="en-US" sz="1800" dirty="0" smtClean="0">
              <a:cs typeface="Aharoni" panose="02010803020104030203" pitchFamily="2" charset="-79"/>
            </a:endParaRPr>
          </a:p>
          <a:p>
            <a:pPr marL="0" indent="0" algn="ctr">
              <a:lnSpc>
                <a:spcPct val="150000"/>
              </a:lnSpc>
              <a:buNone/>
            </a:pPr>
            <a:r>
              <a:rPr lang="en-US" sz="1800" dirty="0" smtClean="0">
                <a:cs typeface="Aharoni" panose="02010803020104030203" pitchFamily="2" charset="-79"/>
              </a:rPr>
              <a:t>F(t-1</a:t>
            </a:r>
            <a:r>
              <a:rPr lang="en-US" sz="1800" dirty="0">
                <a:cs typeface="Aharoni" panose="02010803020104030203" pitchFamily="2" charset="-79"/>
              </a:rPr>
              <a:t>)=Ai  </a:t>
            </a:r>
            <a:r>
              <a:rPr lang="en-US" sz="1800" dirty="0">
                <a:cs typeface="Aharoni" panose="02010803020104030203" pitchFamily="2" charset="-79"/>
                <a:sym typeface="Wingdings" panose="05000000000000000000" pitchFamily="2" charset="2"/>
              </a:rPr>
              <a:t> F(t) = </a:t>
            </a:r>
            <a:r>
              <a:rPr lang="en-US" sz="1800" dirty="0" err="1">
                <a:cs typeface="Aharoni" panose="02010803020104030203" pitchFamily="2" charset="-79"/>
                <a:sym typeface="Wingdings" panose="05000000000000000000" pitchFamily="2" charset="2"/>
              </a:rPr>
              <a:t>Aj</a:t>
            </a:r>
            <a:r>
              <a:rPr lang="en-US" sz="1800" dirty="0">
                <a:cs typeface="Aharoni" panose="02010803020104030203" pitchFamily="2" charset="-79"/>
                <a:sym typeface="Wingdings" panose="05000000000000000000" pitchFamily="2" charset="2"/>
              </a:rPr>
              <a:t> </a:t>
            </a:r>
            <a:r>
              <a:rPr lang="en-US" sz="1800" dirty="0">
                <a:solidFill>
                  <a:srgbClr val="0070C0"/>
                </a:solidFill>
                <a:cs typeface="Aharoni" panose="02010803020104030203" pitchFamily="2" charset="-79"/>
                <a:sym typeface="Wingdings" panose="05000000000000000000" pitchFamily="2" charset="2"/>
              </a:rPr>
              <a:t>or</a:t>
            </a:r>
            <a:r>
              <a:rPr lang="en-US" sz="1800" dirty="0">
                <a:cs typeface="Aharoni" panose="02010803020104030203" pitchFamily="2" charset="-79"/>
                <a:sym typeface="Wingdings" panose="05000000000000000000" pitchFamily="2" charset="2"/>
              </a:rPr>
              <a:t> Ai  </a:t>
            </a:r>
            <a:r>
              <a:rPr lang="en-US" sz="1800" dirty="0" err="1">
                <a:cs typeface="Aharoni" panose="02010803020104030203" pitchFamily="2" charset="-79"/>
                <a:sym typeface="Wingdings" panose="05000000000000000000" pitchFamily="2" charset="2"/>
              </a:rPr>
              <a:t>Aj</a:t>
            </a:r>
            <a:endParaRPr lang="en-US" sz="1800" dirty="0">
              <a:cs typeface="Aharoni" panose="02010803020104030203" pitchFamily="2" charset="-79"/>
            </a:endParaRPr>
          </a:p>
          <a:p>
            <a:pPr marL="0" indent="0">
              <a:lnSpc>
                <a:spcPct val="150000"/>
              </a:lnSpc>
              <a:buNone/>
            </a:pPr>
            <a:r>
              <a:rPr lang="en-US" sz="1800" dirty="0" smtClean="0"/>
              <a:t>As </a:t>
            </a:r>
            <a:r>
              <a:rPr lang="en-US" sz="1800" dirty="0"/>
              <a:t>stated in [7,10–12], the performance of the FTS model is influenced by the determination of universe of discourse, length of intervals and fuzzy logical relationship. </a:t>
            </a:r>
          </a:p>
          <a:p>
            <a:pPr>
              <a:lnSpc>
                <a:spcPct val="150000"/>
              </a:lnSpc>
            </a:pPr>
            <a:endParaRPr lang="en-US" sz="1800" dirty="0"/>
          </a:p>
        </p:txBody>
      </p:sp>
    </p:spTree>
    <p:extLst>
      <p:ext uri="{BB962C8B-B14F-4D97-AF65-F5344CB8AC3E}">
        <p14:creationId xmlns:p14="http://schemas.microsoft.com/office/powerpoint/2010/main" val="2502868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214</TotalTime>
  <Words>1113</Words>
  <Application>Microsoft Office PowerPoint</Application>
  <PresentationFormat>Custom</PresentationFormat>
  <Paragraphs>96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Aharoni</vt:lpstr>
      <vt:lpstr>Arial</vt:lpstr>
      <vt:lpstr>Arial Narrow</vt:lpstr>
      <vt:lpstr>Euphemia</vt:lpstr>
      <vt:lpstr>Times New Roman</vt:lpstr>
      <vt:lpstr>Wingdings</vt:lpstr>
      <vt:lpstr>Math 16x9</vt:lpstr>
      <vt:lpstr>A Comparison Forecasting Methods for Trend and Seasonal Indonesia Tourist Arrivals Time Series </vt:lpstr>
      <vt:lpstr>Outline</vt:lpstr>
      <vt:lpstr>Introduction</vt:lpstr>
      <vt:lpstr>Introduction</vt:lpstr>
      <vt:lpstr>Introduction</vt:lpstr>
      <vt:lpstr>Brief overview of the methods</vt:lpstr>
      <vt:lpstr>Brief overview of the methods</vt:lpstr>
      <vt:lpstr>Brief overview of the methods</vt:lpstr>
      <vt:lpstr>Brief overview of the methods</vt:lpstr>
      <vt:lpstr>Brief overview of the methods</vt:lpstr>
      <vt:lpstr>Experimental Setup</vt:lpstr>
      <vt:lpstr>Experimental setup</vt:lpstr>
      <vt:lpstr>Result and discussion</vt:lpstr>
      <vt:lpstr>Result and discussion</vt:lpstr>
      <vt:lpstr>Result and discussion</vt:lpstr>
      <vt:lpstr>Result and discussion</vt:lpstr>
      <vt:lpstr>Result and discussion</vt:lpstr>
      <vt:lpstr>Result and discussion</vt:lpstr>
      <vt:lpstr>Result and discussion</vt:lpstr>
      <vt:lpstr>Conclusion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Winita Sulandari</cp:lastModifiedBy>
  <cp:revision>25</cp:revision>
  <dcterms:created xsi:type="dcterms:W3CDTF">2020-09-15T05:57:11Z</dcterms:created>
  <dcterms:modified xsi:type="dcterms:W3CDTF">2020-09-25T12:29:13Z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