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328" r:id="rId3"/>
    <p:sldId id="324" r:id="rId4"/>
    <p:sldId id="338" r:id="rId5"/>
    <p:sldId id="339" r:id="rId6"/>
    <p:sldId id="340" r:id="rId7"/>
    <p:sldId id="273" r:id="rId8"/>
    <p:sldId id="331" r:id="rId9"/>
    <p:sldId id="330" r:id="rId10"/>
    <p:sldId id="332" r:id="rId11"/>
    <p:sldId id="333" r:id="rId12"/>
    <p:sldId id="334" r:id="rId13"/>
    <p:sldId id="329" r:id="rId14"/>
    <p:sldId id="335" r:id="rId15"/>
    <p:sldId id="336" r:id="rId16"/>
    <p:sldId id="337" r:id="rId17"/>
    <p:sldId id="272"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p:scale>
          <a:sx n="50" d="100"/>
          <a:sy n="50" d="100"/>
        </p:scale>
        <p:origin x="652" y="20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a:solidFill>
                  <a:schemeClr val="accent6">
                    <a:lumMod val="50000"/>
                  </a:schemeClr>
                </a:solidFill>
                <a:effectLst/>
                <a:latin typeface="+mn-lt"/>
                <a:ea typeface="+mn-ea"/>
                <a:cs typeface="+mn-cs"/>
              </a:rPr>
              <a:t>INTERNATIONAL CONFERENCE on MATHEMATICS,</a:t>
            </a:r>
            <a:br>
              <a:rPr lang="en-US" sz="1800" b="1" i="0" kern="1200" dirty="0">
                <a:solidFill>
                  <a:schemeClr val="accent6">
                    <a:lumMod val="50000"/>
                  </a:schemeClr>
                </a:solidFill>
                <a:effectLst/>
                <a:latin typeface="+mn-lt"/>
                <a:ea typeface="+mn-ea"/>
                <a:cs typeface="+mn-cs"/>
              </a:rPr>
            </a:br>
            <a:r>
              <a:rPr lang="en-US" sz="1800" b="1" i="0" kern="1200" dirty="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a:solidFill>
                  <a:schemeClr val="tx1"/>
                </a:solidFill>
                <a:effectLst/>
                <a:latin typeface="+mn-lt"/>
                <a:ea typeface="+mn-ea"/>
                <a:cs typeface="+mn-cs"/>
              </a:rPr>
              <a:t>29</a:t>
            </a:r>
            <a:r>
              <a:rPr lang="en-US" sz="1400" b="1" i="0" kern="1200" baseline="30000" dirty="0">
                <a:solidFill>
                  <a:schemeClr val="tx1"/>
                </a:solidFill>
                <a:effectLst/>
                <a:latin typeface="+mn-lt"/>
                <a:ea typeface="+mn-ea"/>
                <a:cs typeface="+mn-cs"/>
              </a:rPr>
              <a:t>th</a:t>
            </a:r>
            <a:r>
              <a:rPr lang="en-US" sz="1400" b="1" i="0" kern="1200" dirty="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dirty="0"/>
          </a:p>
        </p:txBody>
      </p:sp>
      <p:sp>
        <p:nvSpPr>
          <p:cNvPr id="5" name="Footer Placeholder 4"/>
          <p:cNvSpPr>
            <a:spLocks noGrp="1"/>
          </p:cNvSpPr>
          <p:nvPr>
            <p:ph type="ftr" sz="quarter" idx="11"/>
          </p:nvPr>
        </p:nvSpPr>
        <p:spPr/>
        <p:txBody>
          <a:bodyPr/>
          <a:lstStyle/>
          <a:p>
            <a:r>
              <a:rPr lang="en-US" dirty="0"/>
              <a:t>ICOMCOS 2020, 29</a:t>
            </a:r>
            <a:r>
              <a:rPr lang="en-US" baseline="30000" dirty="0"/>
              <a:t>TH</a:t>
            </a:r>
            <a:r>
              <a:rPr lang="en-US" dirty="0"/>
              <a:t> September 2020</a:t>
            </a: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a:solidFill>
                  <a:schemeClr val="accent6">
                    <a:lumMod val="50000"/>
                  </a:schemeClr>
                </a:solidFill>
                <a:effectLst/>
                <a:latin typeface="+mn-lt"/>
                <a:ea typeface="+mn-ea"/>
                <a:cs typeface="+mn-cs"/>
              </a:rPr>
              <a:t>INTERNATIONAL CONFERENCE on MATHEMATICS,</a:t>
            </a:r>
            <a:br>
              <a:rPr lang="en-US" sz="1800" b="1" i="0" kern="1200" dirty="0">
                <a:solidFill>
                  <a:schemeClr val="accent6">
                    <a:lumMod val="50000"/>
                  </a:schemeClr>
                </a:solidFill>
                <a:effectLst/>
                <a:latin typeface="+mn-lt"/>
                <a:ea typeface="+mn-ea"/>
                <a:cs typeface="+mn-cs"/>
              </a:rPr>
            </a:br>
            <a:r>
              <a:rPr lang="en-US" sz="1800" b="1" i="0" kern="1200" dirty="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a:solidFill>
                  <a:schemeClr val="tx1"/>
                </a:solidFill>
                <a:effectLst/>
                <a:latin typeface="+mn-lt"/>
                <a:ea typeface="+mn-ea"/>
                <a:cs typeface="+mn-cs"/>
              </a:rPr>
              <a:t>29</a:t>
            </a:r>
            <a:r>
              <a:rPr lang="en-US" sz="1400" b="1" i="0" kern="1200" baseline="30000" dirty="0">
                <a:solidFill>
                  <a:schemeClr val="tx1"/>
                </a:solidFill>
                <a:effectLst/>
                <a:latin typeface="+mn-lt"/>
                <a:ea typeface="+mn-ea"/>
                <a:cs typeface="+mn-cs"/>
              </a:rPr>
              <a:t>th</a:t>
            </a:r>
            <a:r>
              <a:rPr lang="en-US" sz="1400" b="1" i="0" kern="1200" dirty="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9/25/2020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9/25/2020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9/25/2020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9/25/2020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9/25/2020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a:t>ICOMCOS 2020, 29</a:t>
            </a:r>
            <a:r>
              <a:rPr lang="en-US" baseline="30000" dirty="0"/>
              <a:t>TH</a:t>
            </a:r>
            <a:r>
              <a:rPr lang="en-US" dirty="0"/>
              <a:t> September 2020</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Bi-response Spline Smoothing Estimator for Modelling the Percentage of Poor Population and Human Development Index in Papua Province</a:t>
            </a:r>
            <a:br>
              <a:rPr lang="en-US" sz="3200" dirty="0"/>
            </a:br>
            <a:endParaRPr lang="en-US" sz="3200" dirty="0"/>
          </a:p>
        </p:txBody>
      </p:sp>
      <p:sp>
        <p:nvSpPr>
          <p:cNvPr id="3" name="Subtitle 2"/>
          <p:cNvSpPr>
            <a:spLocks noGrp="1"/>
          </p:cNvSpPr>
          <p:nvPr>
            <p:ph type="subTitle" idx="1"/>
          </p:nvPr>
        </p:nvSpPr>
        <p:spPr>
          <a:xfrm>
            <a:off x="2428669" y="4344915"/>
            <a:ext cx="7194136" cy="1116085"/>
          </a:xfrm>
        </p:spPr>
        <p:txBody>
          <a:bodyPr>
            <a:noAutofit/>
          </a:bodyPr>
          <a:lstStyle/>
          <a:p>
            <a:pPr marL="0" marR="0">
              <a:lnSpc>
                <a:spcPct val="100000"/>
              </a:lnSpc>
              <a:spcBef>
                <a:spcPts val="1800"/>
              </a:spcBef>
              <a:spcAft>
                <a:spcPts val="1800"/>
              </a:spcAft>
            </a:pPr>
            <a:r>
              <a:rPr lang="en-US" sz="1800" b="1" dirty="0">
                <a:effectLst/>
                <a:latin typeface="+mj-lt"/>
                <a:ea typeface="Times New Roman" panose="02020603050405020304" pitchFamily="18" charset="0"/>
              </a:rPr>
              <a:t>Dyah Putri Rahmawati, I </a:t>
            </a:r>
            <a:r>
              <a:rPr lang="en-US" sz="1800" b="1" dirty="0" err="1">
                <a:effectLst/>
                <a:latin typeface="+mj-lt"/>
                <a:ea typeface="Times New Roman" panose="02020603050405020304" pitchFamily="18" charset="0"/>
              </a:rPr>
              <a:t>Nyoman</a:t>
            </a:r>
            <a:r>
              <a:rPr lang="en-US" sz="1800" b="1" dirty="0">
                <a:effectLst/>
                <a:latin typeface="+mj-lt"/>
                <a:ea typeface="Times New Roman" panose="02020603050405020304" pitchFamily="18" charset="0"/>
              </a:rPr>
              <a:t> </a:t>
            </a:r>
            <a:r>
              <a:rPr lang="en-US" sz="1800" b="1" dirty="0" err="1">
                <a:effectLst/>
                <a:latin typeface="+mj-lt"/>
                <a:ea typeface="Times New Roman" panose="02020603050405020304" pitchFamily="18" charset="0"/>
              </a:rPr>
              <a:t>Budiantara</a:t>
            </a:r>
            <a:r>
              <a:rPr lang="en-US" sz="1800" b="1" baseline="-25000" dirty="0">
                <a:effectLst/>
                <a:latin typeface="+mj-lt"/>
                <a:ea typeface="Times New Roman" panose="02020603050405020304" pitchFamily="18" charset="0"/>
              </a:rPr>
              <a:t>,</a:t>
            </a:r>
            <a:r>
              <a:rPr lang="en-US" sz="1800" b="1" dirty="0">
                <a:effectLst/>
                <a:latin typeface="+mj-lt"/>
                <a:ea typeface="Times New Roman" panose="02020603050405020304" pitchFamily="18" charset="0"/>
              </a:rPr>
              <a:t> Dedy </a:t>
            </a:r>
            <a:r>
              <a:rPr lang="en-US" sz="1800" b="1" dirty="0" err="1">
                <a:effectLst/>
                <a:latin typeface="+mj-lt"/>
                <a:ea typeface="Times New Roman" panose="02020603050405020304" pitchFamily="18" charset="0"/>
              </a:rPr>
              <a:t>Dwi</a:t>
            </a:r>
            <a:r>
              <a:rPr lang="en-US" sz="1800" b="1" dirty="0">
                <a:effectLst/>
                <a:latin typeface="+mj-lt"/>
                <a:ea typeface="Times New Roman" panose="02020603050405020304" pitchFamily="18" charset="0"/>
              </a:rPr>
              <a:t> </a:t>
            </a:r>
            <a:r>
              <a:rPr lang="en-US" sz="1800" b="1" dirty="0" err="1">
                <a:effectLst/>
                <a:latin typeface="+mj-lt"/>
                <a:ea typeface="Times New Roman" panose="02020603050405020304" pitchFamily="18" charset="0"/>
              </a:rPr>
              <a:t>Prastyo</a:t>
            </a:r>
            <a:r>
              <a:rPr lang="en-US" sz="1800" b="1" dirty="0">
                <a:effectLst/>
                <a:latin typeface="+mj-lt"/>
                <a:ea typeface="Times New Roman" panose="02020603050405020304" pitchFamily="18" charset="0"/>
              </a:rPr>
              <a:t> and Made Ayu </a:t>
            </a:r>
            <a:r>
              <a:rPr lang="en-US" sz="1800" b="1" dirty="0" err="1">
                <a:effectLst/>
                <a:latin typeface="+mj-lt"/>
                <a:ea typeface="Times New Roman" panose="02020603050405020304" pitchFamily="18" charset="0"/>
              </a:rPr>
              <a:t>Dwi</a:t>
            </a:r>
            <a:r>
              <a:rPr lang="en-US" sz="1800" b="1" dirty="0">
                <a:effectLst/>
                <a:latin typeface="+mj-lt"/>
                <a:ea typeface="Times New Roman" panose="02020603050405020304" pitchFamily="18" charset="0"/>
              </a:rPr>
              <a:t> </a:t>
            </a:r>
            <a:r>
              <a:rPr lang="en-US" sz="1800" b="1" dirty="0" err="1">
                <a:effectLst/>
                <a:latin typeface="+mj-lt"/>
                <a:ea typeface="Times New Roman" panose="02020603050405020304" pitchFamily="18" charset="0"/>
              </a:rPr>
              <a:t>Octavanny</a:t>
            </a:r>
            <a:br>
              <a:rPr lang="en-US" sz="1800" baseline="30000" dirty="0">
                <a:effectLst/>
                <a:latin typeface="+mj-lt"/>
                <a:ea typeface="Times New Roman" panose="02020603050405020304" pitchFamily="18" charset="0"/>
              </a:rPr>
            </a:br>
            <a:r>
              <a:rPr lang="en-GB" sz="1800" dirty="0">
                <a:effectLst/>
                <a:latin typeface="+mj-lt"/>
                <a:ea typeface="SimSun" panose="02010600030101010101" pitchFamily="2" charset="-122"/>
              </a:rPr>
              <a:t>Department of Statistics, Faculty of Science and Data Analytics, </a:t>
            </a:r>
            <a:r>
              <a:rPr lang="en-GB" sz="1800" dirty="0" err="1">
                <a:effectLst/>
                <a:latin typeface="+mj-lt"/>
                <a:ea typeface="SimSun" panose="02010600030101010101" pitchFamily="2" charset="-122"/>
              </a:rPr>
              <a:t>Institut</a:t>
            </a:r>
            <a:r>
              <a:rPr lang="en-GB" sz="1800" dirty="0">
                <a:effectLst/>
                <a:latin typeface="+mj-lt"/>
                <a:ea typeface="SimSun" panose="02010600030101010101" pitchFamily="2" charset="-122"/>
              </a:rPr>
              <a:t> </a:t>
            </a:r>
            <a:r>
              <a:rPr lang="en-GB" sz="1800" dirty="0" err="1">
                <a:effectLst/>
                <a:latin typeface="+mj-lt"/>
                <a:ea typeface="SimSun" panose="02010600030101010101" pitchFamily="2" charset="-122"/>
              </a:rPr>
              <a:t>Teknologi</a:t>
            </a:r>
            <a:r>
              <a:rPr lang="en-GB" sz="1800" dirty="0">
                <a:effectLst/>
                <a:latin typeface="+mj-lt"/>
                <a:ea typeface="SimSun" panose="02010600030101010101" pitchFamily="2" charset="-122"/>
              </a:rPr>
              <a:t> </a:t>
            </a:r>
            <a:r>
              <a:rPr lang="en-GB" sz="1800" dirty="0" err="1">
                <a:effectLst/>
                <a:latin typeface="+mj-lt"/>
                <a:ea typeface="SimSun" panose="02010600030101010101" pitchFamily="2" charset="-122"/>
              </a:rPr>
              <a:t>Sepuluh</a:t>
            </a:r>
            <a:r>
              <a:rPr lang="en-GB" sz="1800" dirty="0">
                <a:effectLst/>
                <a:latin typeface="+mj-lt"/>
                <a:ea typeface="SimSun" panose="02010600030101010101" pitchFamily="2" charset="-122"/>
              </a:rPr>
              <a:t> </a:t>
            </a:r>
            <a:r>
              <a:rPr lang="en-GB" sz="1800" dirty="0" err="1">
                <a:effectLst/>
                <a:latin typeface="+mj-lt"/>
                <a:ea typeface="SimSun" panose="02010600030101010101" pitchFamily="2" charset="-122"/>
              </a:rPr>
              <a:t>Nopember</a:t>
            </a:r>
            <a:endParaRPr lang="en-ID" sz="1800" dirty="0">
              <a:effectLst/>
              <a:latin typeface="+mj-lt"/>
              <a:ea typeface="SimSun" panose="02010600030101010101" pitchFamily="2" charset="-122"/>
            </a:endParaRPr>
          </a:p>
          <a:p>
            <a:pPr>
              <a:lnSpc>
                <a:spcPct val="100000"/>
              </a:lnSpc>
            </a:pPr>
            <a:endParaRPr lang="en-US" sz="1800" dirty="0">
              <a:latin typeface="+mj-lt"/>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57908" y="-9664"/>
            <a:ext cx="9782801" cy="1239837"/>
          </a:xfrm>
        </p:spPr>
        <p:txBody>
          <a:bodyPr>
            <a:normAutofit/>
          </a:bodyPr>
          <a:lstStyle/>
          <a:p>
            <a:r>
              <a:rPr lang="en-US" sz="2400" b="1" dirty="0"/>
              <a:t>RESULTS AND DISCUSSION</a:t>
            </a:r>
            <a:br>
              <a:rPr lang="en-US" sz="2400" b="1" dirty="0"/>
            </a:br>
            <a:r>
              <a:rPr lang="en-US" sz="2400" b="1" dirty="0"/>
              <a:t>Modelling PPP and HDI in Papua Province</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726881D-D306-4F1B-9191-18B55AA2A3D0}"/>
                  </a:ext>
                </a:extLst>
              </p:cNvPr>
              <p:cNvSpPr/>
              <p:nvPr/>
            </p:nvSpPr>
            <p:spPr>
              <a:xfrm>
                <a:off x="1269877" y="980728"/>
                <a:ext cx="6624735" cy="54493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2174875" algn="l"/>
                    <a:tab pos="2854325" algn="l"/>
                    <a:tab pos="10058400" algn="l"/>
                  </a:tabLst>
                </a:pPr>
                <a:r>
                  <a:rPr lang="en-US" b="1" dirty="0">
                    <a:solidFill>
                      <a:schemeClr val="tx1"/>
                    </a:solidFill>
                  </a:rPr>
                  <a:t>Response Variables </a:t>
                </a:r>
              </a:p>
              <a:p>
                <a:pPr algn="just">
                  <a:tabLst>
                    <a:tab pos="2174875" algn="l"/>
                    <a:tab pos="2854325" algn="l"/>
                    <a:tab pos="10058400" algn="l"/>
                  </a:tabLst>
                </a:pPr>
                <a:r>
                  <a:rPr lang="en-US" dirty="0">
                    <a:solidFill>
                      <a:schemeClr val="tx1"/>
                    </a:solidFill>
                  </a:rPr>
                  <a:t>Y1 : The percentage of the poor population (PPP) </a:t>
                </a:r>
              </a:p>
              <a:p>
                <a:pPr algn="just">
                  <a:tabLst>
                    <a:tab pos="2174875" algn="l"/>
                    <a:tab pos="2520950" algn="l"/>
                    <a:tab pos="2798763" algn="l"/>
                    <a:tab pos="10058400" algn="l"/>
                  </a:tabLst>
                </a:pPr>
                <a:r>
                  <a:rPr lang="en-US" dirty="0">
                    <a:solidFill>
                      <a:schemeClr val="tx1"/>
                    </a:solidFill>
                  </a:rPr>
                  <a:t>Y2 : Human Development Index (HDI )</a:t>
                </a:r>
              </a:p>
              <a:p>
                <a:pPr algn="just">
                  <a:tabLst>
                    <a:tab pos="2174875" algn="l"/>
                    <a:tab pos="2854325" algn="l"/>
                    <a:tab pos="10058400" algn="l"/>
                  </a:tabLst>
                </a:pPr>
                <a:r>
                  <a:rPr lang="en-US" b="1" dirty="0">
                    <a:solidFill>
                      <a:schemeClr val="tx1"/>
                    </a:solidFill>
                  </a:rPr>
                  <a:t>Predictor Variable </a:t>
                </a:r>
                <a:r>
                  <a:rPr lang="en-US" dirty="0">
                    <a:solidFill>
                      <a:schemeClr val="tx1"/>
                    </a:solidFill>
                  </a:rPr>
                  <a:t>	</a:t>
                </a:r>
              </a:p>
              <a:p>
                <a:pPr algn="just">
                  <a:tabLst>
                    <a:tab pos="2174875" algn="l"/>
                    <a:tab pos="2854325" algn="l"/>
                    <a:tab pos="10058400" algn="l"/>
                  </a:tabLst>
                </a:pPr>
                <a:r>
                  <a:rPr lang="en-US" dirty="0">
                    <a:solidFill>
                      <a:schemeClr val="tx1"/>
                    </a:solidFill>
                  </a:rPr>
                  <a:t>X : School Participation Rate (SPR)</a:t>
                </a:r>
              </a:p>
              <a:p>
                <a:pPr algn="just">
                  <a:tabLst>
                    <a:tab pos="2174875" algn="l"/>
                    <a:tab pos="2854325" algn="l"/>
                    <a:tab pos="10058400" algn="l"/>
                  </a:tabLst>
                </a:pPr>
                <a:endParaRPr lang="en-US" dirty="0">
                  <a:solidFill>
                    <a:schemeClr val="tx1"/>
                  </a:solidFill>
                </a:endParaRPr>
              </a:p>
              <a:p>
                <a:pPr algn="just">
                  <a:tabLst>
                    <a:tab pos="2174875" algn="l"/>
                    <a:tab pos="2854325" algn="l"/>
                    <a:tab pos="10058400" algn="l"/>
                  </a:tabLst>
                </a:pPr>
                <a:r>
                  <a:rPr lang="en-US" b="1" dirty="0">
                    <a:solidFill>
                      <a:schemeClr val="tx1"/>
                    </a:solidFill>
                  </a:rPr>
                  <a:t>Observation Units : </a:t>
                </a:r>
              </a:p>
              <a:p>
                <a:pPr algn="just">
                  <a:tabLst>
                    <a:tab pos="2174875" algn="l"/>
                    <a:tab pos="2854325" algn="l"/>
                    <a:tab pos="10058400" algn="l"/>
                  </a:tabLst>
                </a:pPr>
                <a:r>
                  <a:rPr lang="en-US" dirty="0">
                    <a:solidFill>
                      <a:schemeClr val="tx1"/>
                    </a:solidFill>
                  </a:rPr>
                  <a:t>29 districts/cities in Papua Province in 2018. </a:t>
                </a:r>
              </a:p>
              <a:p>
                <a:pPr algn="just">
                  <a:tabLst>
                    <a:tab pos="10058400" algn="l"/>
                  </a:tabLst>
                </a:pPr>
                <a:r>
                  <a:rPr lang="en-US" b="1" dirty="0">
                    <a:solidFill>
                      <a:schemeClr val="tx1"/>
                    </a:solidFill>
                  </a:rPr>
                  <a:t>Data Source : </a:t>
                </a:r>
              </a:p>
              <a:p>
                <a:pPr algn="just">
                  <a:tabLst>
                    <a:tab pos="10058400" algn="l"/>
                  </a:tabLst>
                </a:pPr>
                <a:r>
                  <a:rPr lang="en-US" dirty="0">
                    <a:solidFill>
                      <a:schemeClr val="tx1"/>
                    </a:solidFill>
                  </a:rPr>
                  <a:t>BPS-Statistics Indonesia Papua Province of Indonesia. </a:t>
                </a:r>
              </a:p>
              <a:p>
                <a:pPr marL="285750" indent="-285750" algn="just">
                  <a:buFontTx/>
                  <a:buChar char="›"/>
                  <a:tabLst>
                    <a:tab pos="10058400" algn="l"/>
                  </a:tabLst>
                </a:pPr>
                <a:endParaRPr lang="en-US" dirty="0">
                  <a:solidFill>
                    <a:schemeClr val="tx1"/>
                  </a:solidFill>
                </a:endParaRPr>
              </a:p>
              <a:p>
                <a:pPr marL="285750" indent="-285750" algn="just">
                  <a:buFontTx/>
                  <a:buChar char="›"/>
                  <a:tabLst>
                    <a:tab pos="10058400" algn="l"/>
                  </a:tabLst>
                </a:pPr>
                <a:r>
                  <a:rPr lang="en-US" dirty="0">
                    <a:solidFill>
                      <a:schemeClr val="tx1"/>
                    </a:solidFill>
                  </a:rPr>
                  <a:t>The correlation between PPP and HDI in Papua has a correlation coefficients </a:t>
                </a:r>
                <a14:m>
                  <m:oMath xmlns:m="http://schemas.openxmlformats.org/officeDocument/2006/math">
                    <m:r>
                      <a:rPr lang="en-ID" i="1" smtClean="0">
                        <a:latin typeface="Cambria Math" panose="02040503050406030204" pitchFamily="18" charset="0"/>
                      </a:rPr>
                      <m:t>𝜌</m:t>
                    </m:r>
                    <m:r>
                      <a:rPr lang="en-ID" i="0">
                        <a:latin typeface="Cambria Math" panose="02040503050406030204" pitchFamily="18" charset="0"/>
                      </a:rPr>
                      <m:t>=−0.7615</m:t>
                    </m:r>
                  </m:oMath>
                </a14:m>
                <a:r>
                  <a:rPr lang="en-US" dirty="0">
                    <a:solidFill>
                      <a:schemeClr val="tx1"/>
                    </a:solidFill>
                  </a:rPr>
                  <a:t> and p-value close to zero. </a:t>
                </a:r>
              </a:p>
              <a:p>
                <a:pPr marL="285750" indent="-285750" algn="just">
                  <a:buFontTx/>
                  <a:buChar char="›"/>
                  <a:tabLst>
                    <a:tab pos="10058400" algn="l"/>
                  </a:tabLst>
                </a:pPr>
                <a:r>
                  <a:rPr lang="en-US" dirty="0">
                    <a:solidFill>
                      <a:schemeClr val="tx1"/>
                    </a:solidFill>
                    <a:ea typeface="Times New Roman" panose="02020603050405020304" pitchFamily="18" charset="0"/>
                  </a:rPr>
                  <a:t>The patterns of two response variables concerning the SPR variable are unknown. In such kind of situation, the Spline Smoothing estimator will be appropriate if applied.</a:t>
                </a:r>
              </a:p>
            </p:txBody>
          </p:sp>
        </mc:Choice>
        <mc:Fallback xmlns="">
          <p:sp>
            <p:nvSpPr>
              <p:cNvPr id="22" name="Rectangle 21">
                <a:extLst>
                  <a:ext uri="{FF2B5EF4-FFF2-40B4-BE49-F238E27FC236}">
                    <a16:creationId xmlns:a16="http://schemas.microsoft.com/office/drawing/2014/main" id="{6726881D-D306-4F1B-9191-18B55AA2A3D0}"/>
                  </a:ext>
                </a:extLst>
              </p:cNvPr>
              <p:cNvSpPr>
                <a:spLocks noRot="1" noChangeAspect="1" noMove="1" noResize="1" noEditPoints="1" noAdjustHandles="1" noChangeArrowheads="1" noChangeShapeType="1" noTextEdit="1"/>
              </p:cNvSpPr>
              <p:nvPr/>
            </p:nvSpPr>
            <p:spPr>
              <a:xfrm>
                <a:off x="1269877" y="980728"/>
                <a:ext cx="6624735" cy="5449350"/>
              </a:xfrm>
              <a:prstGeom prst="rect">
                <a:avLst/>
              </a:prstGeom>
              <a:blipFill>
                <a:blip r:embed="rId2"/>
                <a:stretch>
                  <a:fillRect l="-920" r="-828"/>
                </a:stretch>
              </a:blipFill>
              <a:ln>
                <a:noFill/>
              </a:ln>
            </p:spPr>
            <p:txBody>
              <a:bodyPr/>
              <a:lstStyle/>
              <a:p>
                <a:r>
                  <a:rPr lang="en-ID">
                    <a:noFill/>
                  </a:rPr>
                  <a:t> </a:t>
                </a:r>
              </a:p>
            </p:txBody>
          </p:sp>
        </mc:Fallback>
      </mc:AlternateContent>
      <p:pic>
        <p:nvPicPr>
          <p:cNvPr id="8" name="Gambar 1">
            <a:extLst>
              <a:ext uri="{FF2B5EF4-FFF2-40B4-BE49-F238E27FC236}">
                <a16:creationId xmlns:a16="http://schemas.microsoft.com/office/drawing/2014/main" id="{D163106F-DF20-44FF-AC59-FCAC5A00512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182644" y="3623799"/>
            <a:ext cx="3498533" cy="2723768"/>
          </a:xfrm>
          <a:prstGeom prst="rect">
            <a:avLst/>
          </a:prstGeom>
        </p:spPr>
      </p:pic>
      <p:pic>
        <p:nvPicPr>
          <p:cNvPr id="9" name="Gambar 2">
            <a:extLst>
              <a:ext uri="{FF2B5EF4-FFF2-40B4-BE49-F238E27FC236}">
                <a16:creationId xmlns:a16="http://schemas.microsoft.com/office/drawing/2014/main" id="{E3405B73-CDCF-409D-93D6-FFFB92F2507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170786" y="1065272"/>
            <a:ext cx="3438384" cy="2723768"/>
          </a:xfrm>
          <a:prstGeom prst="rect">
            <a:avLst/>
          </a:prstGeom>
        </p:spPr>
      </p:pic>
    </p:spTree>
    <p:extLst>
      <p:ext uri="{BB962C8B-B14F-4D97-AF65-F5344CB8AC3E}">
        <p14:creationId xmlns:p14="http://schemas.microsoft.com/office/powerpoint/2010/main" val="104705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57908" y="-9664"/>
            <a:ext cx="9782801" cy="1239837"/>
          </a:xfrm>
        </p:spPr>
        <p:txBody>
          <a:bodyPr>
            <a:normAutofit/>
          </a:bodyPr>
          <a:lstStyle/>
          <a:p>
            <a:r>
              <a:rPr lang="en-US" sz="2400" b="1" dirty="0"/>
              <a:t>RESULTS AND DISCUSSION</a:t>
            </a:r>
            <a:br>
              <a:rPr lang="en-US" sz="2400" b="1" dirty="0"/>
            </a:br>
            <a:r>
              <a:rPr lang="en-US" sz="2400" b="1" dirty="0"/>
              <a:t>Modelling PPP and HDI in Papua Province</a:t>
            </a:r>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6726881D-D306-4F1B-9191-18B55AA2A3D0}"/>
                  </a:ext>
                </a:extLst>
              </p:cNvPr>
              <p:cNvSpPr/>
              <p:nvPr/>
            </p:nvSpPr>
            <p:spPr>
              <a:xfrm>
                <a:off x="1269877" y="980728"/>
                <a:ext cx="10441159" cy="54493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2174875" algn="l"/>
                    <a:tab pos="2854325" algn="l"/>
                    <a:tab pos="9605963" algn="l"/>
                  </a:tabLst>
                </a:pPr>
                <a:r>
                  <a:rPr lang="en-US" dirty="0">
                    <a:solidFill>
                      <a:schemeClr val="tx1"/>
                    </a:solidFill>
                  </a:rPr>
                  <a:t>By substituting equation (23) into equation (3) we obtain the estimation of bi-response nonparametric regression model as follows:</a:t>
                </a:r>
              </a:p>
              <a:p>
                <a:pPr algn="just">
                  <a:tabLst>
                    <a:tab pos="2174875" algn="l"/>
                    <a:tab pos="2854325" algn="l"/>
                    <a:tab pos="9605963" algn="l"/>
                  </a:tabLst>
                </a:pPr>
                <a14:m>
                  <m:oMath xmlns:m="http://schemas.openxmlformats.org/officeDocument/2006/math">
                    <m:acc>
                      <m:accPr>
                        <m:chr m:val="̂"/>
                        <m:ctrlPr>
                          <a:rPr lang="en-ID" b="1" i="1">
                            <a:solidFill>
                              <a:srgbClr val="836967"/>
                            </a:solidFill>
                            <a:latin typeface="Cambria Math" panose="02040503050406030204" pitchFamily="18" charset="0"/>
                          </a:rPr>
                        </m:ctrlPr>
                      </m:accPr>
                      <m:e>
                        <m:r>
                          <a:rPr lang="en-ID" b="1" i="1">
                            <a:latin typeface="Cambria Math" panose="02040503050406030204" pitchFamily="18" charset="0"/>
                          </a:rPr>
                          <m:t>𝒚</m:t>
                        </m:r>
                      </m:e>
                    </m:acc>
                    <m:r>
                      <a:rPr lang="en-ID">
                        <a:latin typeface="Cambria Math" panose="02040503050406030204" pitchFamily="18" charset="0"/>
                      </a:rPr>
                      <m:t>=</m:t>
                    </m:r>
                    <m:acc>
                      <m:accPr>
                        <m:chr m:val="̂"/>
                        <m:ctrlPr>
                          <a:rPr lang="en-ID" b="1" i="1">
                            <a:solidFill>
                              <a:srgbClr val="836967"/>
                            </a:solidFill>
                            <a:latin typeface="Cambria Math" panose="02040503050406030204" pitchFamily="18" charset="0"/>
                          </a:rPr>
                        </m:ctrlPr>
                      </m:accPr>
                      <m:e>
                        <m:r>
                          <a:rPr lang="en-ID" b="1" i="1">
                            <a:latin typeface="Cambria Math" panose="02040503050406030204" pitchFamily="18" charset="0"/>
                          </a:rPr>
                          <m:t>𝒛</m:t>
                        </m:r>
                      </m:e>
                    </m:acc>
                    <m:r>
                      <a:rPr lang="en-ID" smtClean="0">
                        <a:latin typeface="Cambria Math" panose="02040503050406030204" pitchFamily="18" charset="0"/>
                      </a:rPr>
                      <m:t>=</m:t>
                    </m:r>
                    <m:r>
                      <a:rPr lang="en-ID" b="1" i="0">
                        <a:latin typeface="Cambria Math" panose="02040503050406030204" pitchFamily="18" charset="0"/>
                      </a:rPr>
                      <m:t>𝐔</m:t>
                    </m:r>
                    <m:acc>
                      <m:accPr>
                        <m:chr m:val="̂"/>
                        <m:ctrlPr>
                          <a:rPr lang="en-ID" b="1" i="1">
                            <a:solidFill>
                              <a:srgbClr val="836967"/>
                            </a:solidFill>
                            <a:latin typeface="Cambria Math" panose="02040503050406030204" pitchFamily="18" charset="0"/>
                          </a:rPr>
                        </m:ctrlPr>
                      </m:accPr>
                      <m:e>
                        <m:r>
                          <a:rPr lang="en-ID" b="1" i="0">
                            <a:latin typeface="Cambria Math" panose="02040503050406030204" pitchFamily="18" charset="0"/>
                          </a:rPr>
                          <m:t>𝐜</m:t>
                        </m:r>
                      </m:e>
                    </m:acc>
                    <m:r>
                      <a:rPr lang="en-ID" b="0" i="0">
                        <a:latin typeface="Cambria Math" panose="02040503050406030204" pitchFamily="18" charset="0"/>
                      </a:rPr>
                      <m:t>+</m:t>
                    </m:r>
                    <m:r>
                      <a:rPr lang="en-ID" b="1" i="0">
                        <a:latin typeface="Cambria Math" panose="02040503050406030204" pitchFamily="18" charset="0"/>
                      </a:rPr>
                      <m:t>𝐕</m:t>
                    </m:r>
                    <m:acc>
                      <m:accPr>
                        <m:chr m:val="̂"/>
                        <m:ctrlPr>
                          <a:rPr lang="en-ID" b="1" i="1">
                            <a:solidFill>
                              <a:srgbClr val="836967"/>
                            </a:solidFill>
                            <a:latin typeface="Cambria Math" panose="02040503050406030204" pitchFamily="18" charset="0"/>
                          </a:rPr>
                        </m:ctrlPr>
                      </m:accPr>
                      <m:e>
                        <m:r>
                          <a:rPr lang="en-ID" b="1" i="0">
                            <a:latin typeface="Cambria Math" panose="02040503050406030204" pitchFamily="18" charset="0"/>
                          </a:rPr>
                          <m:t>𝐝</m:t>
                        </m:r>
                      </m:e>
                    </m:acc>
                  </m:oMath>
                </a14:m>
                <a:r>
                  <a:rPr lang="en-US" dirty="0">
                    <a:solidFill>
                      <a:schemeClr val="tx1"/>
                    </a:solidFill>
                  </a:rPr>
                  <a:t>			(28)</a:t>
                </a:r>
              </a:p>
              <a:p>
                <a:pPr algn="just">
                  <a:tabLst>
                    <a:tab pos="2174875" algn="l"/>
                    <a:tab pos="2854325" algn="l"/>
                    <a:tab pos="9605963" algn="l"/>
                  </a:tabLst>
                </a:pPr>
                <a:r>
                  <a:rPr lang="en-US" dirty="0">
                    <a:solidFill>
                      <a:schemeClr val="tx1"/>
                    </a:solidFill>
                  </a:rPr>
                  <a:t>in this case, we use a model with the order </a:t>
                </a:r>
                <a:r>
                  <a:rPr lang="en-US" i="1" dirty="0">
                    <a:solidFill>
                      <a:schemeClr val="tx1"/>
                    </a:solidFill>
                  </a:rPr>
                  <a:t>m</a:t>
                </a:r>
                <a:r>
                  <a:rPr lang="en-US" dirty="0">
                    <a:solidFill>
                      <a:schemeClr val="tx1"/>
                    </a:solidFill>
                  </a:rPr>
                  <a:t>=2 , then the components of the matrix </a:t>
                </a:r>
                <a:r>
                  <a:rPr lang="en-US" b="1" dirty="0">
                    <a:solidFill>
                      <a:schemeClr val="tx1"/>
                    </a:solidFill>
                  </a:rPr>
                  <a:t>U</a:t>
                </a:r>
                <a:r>
                  <a:rPr lang="en-US" dirty="0">
                    <a:solidFill>
                      <a:schemeClr val="tx1"/>
                    </a:solidFill>
                  </a:rPr>
                  <a:t> and </a:t>
                </a:r>
                <a:r>
                  <a:rPr lang="en-US" b="1" dirty="0">
                    <a:solidFill>
                      <a:schemeClr val="tx1"/>
                    </a:solidFill>
                  </a:rPr>
                  <a:t>V</a:t>
                </a:r>
                <a:r>
                  <a:rPr lang="en-US" dirty="0">
                    <a:solidFill>
                      <a:schemeClr val="tx1"/>
                    </a:solidFill>
                  </a:rPr>
                  <a:t> (see eq. 12 and eq. 11) can be described as follows:</a:t>
                </a:r>
              </a:p>
              <a:p>
                <a:pPr algn="just">
                  <a:tabLst>
                    <a:tab pos="2174875" algn="l"/>
                    <a:tab pos="2854325" algn="l"/>
                    <a:tab pos="9605963" algn="l"/>
                  </a:tabLst>
                </a:pPr>
                <a:r>
                  <a:rPr lang="en-US" dirty="0">
                    <a:solidFill>
                      <a:schemeClr val="tx1"/>
                    </a:solidFill>
                  </a:rPr>
                  <a:t>for </a:t>
                </a:r>
                <a14:m>
                  <m:oMath xmlns:m="http://schemas.openxmlformats.org/officeDocument/2006/math">
                    <m:r>
                      <a:rPr lang="en-ID" i="1">
                        <a:latin typeface="Cambria Math" panose="02040503050406030204" pitchFamily="18" charset="0"/>
                      </a:rPr>
                      <m:t>𝑘</m:t>
                    </m:r>
                    <m:r>
                      <a:rPr lang="en-ID">
                        <a:latin typeface="Cambria Math" panose="02040503050406030204" pitchFamily="18" charset="0"/>
                      </a:rPr>
                      <m:t>=1,2</m:t>
                    </m:r>
                  </m:oMath>
                </a14:m>
                <a:r>
                  <a:rPr lang="en-US" dirty="0">
                    <a:solidFill>
                      <a:schemeClr val="tx1"/>
                    </a:solidFill>
                  </a:rPr>
                  <a:t>, </a:t>
                </a:r>
                <a14:m>
                  <m:oMath xmlns:m="http://schemas.openxmlformats.org/officeDocument/2006/math">
                    <m:d>
                      <m:dPr>
                        <m:begChr m:val="〈"/>
                        <m:endChr m:val="〉"/>
                        <m:ctrlPr>
                          <a:rPr lang="en-ID" i="1" smtClean="0">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𝜂</m:t>
                            </m:r>
                          </m:e>
                          <m:sub>
                            <m:r>
                              <a:rPr lang="en-ID" i="1">
                                <a:latin typeface="Cambria Math" panose="02040503050406030204" pitchFamily="18" charset="0"/>
                              </a:rPr>
                              <m:t>h𝑖</m:t>
                            </m:r>
                          </m:sub>
                        </m:sSub>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𝜃</m:t>
                            </m:r>
                          </m:e>
                          <m:sub>
                            <m:r>
                              <a:rPr lang="en-ID" i="1">
                                <a:latin typeface="Cambria Math" panose="02040503050406030204" pitchFamily="18" charset="0"/>
                              </a:rPr>
                              <m:t>h</m:t>
                            </m:r>
                            <m:r>
                              <a:rPr lang="en-ID" i="0">
                                <a:latin typeface="Cambria Math" panose="02040503050406030204" pitchFamily="18" charset="0"/>
                              </a:rPr>
                              <m:t>1</m:t>
                            </m:r>
                          </m:sub>
                        </m:sSub>
                      </m:e>
                    </m:d>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sSubSup>
                          <m:sSubSupPr>
                            <m:ctrlPr>
                              <a:rPr lang="en-ID" i="1">
                                <a:solidFill>
                                  <a:srgbClr val="836967"/>
                                </a:solidFill>
                                <a:latin typeface="Cambria Math" panose="02040503050406030204" pitchFamily="18" charset="0"/>
                              </a:rPr>
                            </m:ctrlPr>
                          </m:sSubSupPr>
                          <m:e>
                            <m:r>
                              <a:rPr lang="en-ID" i="1">
                                <a:latin typeface="Cambria Math" panose="02040503050406030204" pitchFamily="18" charset="0"/>
                              </a:rPr>
                              <m:t>𝑥</m:t>
                            </m:r>
                          </m:e>
                          <m:sub>
                            <m:r>
                              <a:rPr lang="en-ID" i="1">
                                <a:latin typeface="Cambria Math" panose="02040503050406030204" pitchFamily="18" charset="0"/>
                              </a:rPr>
                              <m:t>𝑖</m:t>
                            </m:r>
                          </m:sub>
                          <m:sup>
                            <m:r>
                              <a:rPr lang="en-ID" i="0">
                                <a:latin typeface="Cambria Math" panose="02040503050406030204" pitchFamily="18" charset="0"/>
                              </a:rPr>
                              <m:t>1−1</m:t>
                            </m:r>
                          </m:sup>
                        </m:sSubSup>
                      </m:num>
                      <m:den>
                        <m:d>
                          <m:dPr>
                            <m:ctrlPr>
                              <a:rPr lang="en-ID" i="1">
                                <a:solidFill>
                                  <a:srgbClr val="836967"/>
                                </a:solidFill>
                                <a:latin typeface="Cambria Math" panose="02040503050406030204" pitchFamily="18" charset="0"/>
                              </a:rPr>
                            </m:ctrlPr>
                          </m:dPr>
                          <m:e>
                            <m:r>
                              <a:rPr lang="en-ID" i="0">
                                <a:latin typeface="Cambria Math" panose="02040503050406030204" pitchFamily="18" charset="0"/>
                              </a:rPr>
                              <m:t>1−1</m:t>
                            </m:r>
                          </m:e>
                        </m:d>
                        <m:r>
                          <a:rPr lang="en-ID" i="0">
                            <a:latin typeface="Cambria Math" panose="02040503050406030204" pitchFamily="18" charset="0"/>
                          </a:rPr>
                          <m:t>!</m:t>
                        </m:r>
                      </m:den>
                    </m:f>
                    <m:r>
                      <a:rPr lang="en-ID" i="0">
                        <a:latin typeface="Cambria Math" panose="02040503050406030204" pitchFamily="18" charset="0"/>
                      </a:rPr>
                      <m:t>=1</m:t>
                    </m:r>
                  </m:oMath>
                </a14:m>
                <a:r>
                  <a:rPr lang="en-US" dirty="0">
                    <a:solidFill>
                      <a:schemeClr val="tx1"/>
                    </a:solidFill>
                  </a:rPr>
                  <a:t> and  </a:t>
                </a:r>
                <a14:m>
                  <m:oMath xmlns:m="http://schemas.openxmlformats.org/officeDocument/2006/math">
                    <m:d>
                      <m:dPr>
                        <m:begChr m:val="〈"/>
                        <m:endChr m:val="〉"/>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𝜂</m:t>
                            </m:r>
                          </m:e>
                          <m:sub>
                            <m:r>
                              <a:rPr lang="en-ID" i="1">
                                <a:latin typeface="Cambria Math" panose="02040503050406030204" pitchFamily="18" charset="0"/>
                              </a:rPr>
                              <m:t>h𝑖</m:t>
                            </m:r>
                          </m:sub>
                        </m:sSub>
                        <m:r>
                          <a:rPr lang="en-ID">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𝜃</m:t>
                            </m:r>
                          </m:e>
                          <m:sub>
                            <m:r>
                              <a:rPr lang="en-ID" i="1">
                                <a:latin typeface="Cambria Math" panose="02040503050406030204" pitchFamily="18" charset="0"/>
                              </a:rPr>
                              <m:t>h</m:t>
                            </m:r>
                            <m:r>
                              <a:rPr lang="en-ID">
                                <a:latin typeface="Cambria Math" panose="02040503050406030204" pitchFamily="18" charset="0"/>
                              </a:rPr>
                              <m:t>2</m:t>
                            </m:r>
                          </m:sub>
                        </m:sSub>
                      </m:e>
                    </m:d>
                    <m:r>
                      <a:rPr lang="en-ID">
                        <a:latin typeface="Cambria Math" panose="02040503050406030204" pitchFamily="18" charset="0"/>
                      </a:rPr>
                      <m:t>=</m:t>
                    </m:r>
                    <m:f>
                      <m:fPr>
                        <m:ctrlPr>
                          <a:rPr lang="en-ID" i="1">
                            <a:solidFill>
                              <a:srgbClr val="836967"/>
                            </a:solidFill>
                            <a:latin typeface="Cambria Math" panose="02040503050406030204" pitchFamily="18" charset="0"/>
                          </a:rPr>
                        </m:ctrlPr>
                      </m:fPr>
                      <m:num>
                        <m:sSubSup>
                          <m:sSubSupPr>
                            <m:ctrlPr>
                              <a:rPr lang="en-ID" i="1">
                                <a:solidFill>
                                  <a:srgbClr val="836967"/>
                                </a:solidFill>
                                <a:latin typeface="Cambria Math" panose="02040503050406030204" pitchFamily="18" charset="0"/>
                              </a:rPr>
                            </m:ctrlPr>
                          </m:sSubSupPr>
                          <m:e>
                            <m:r>
                              <a:rPr lang="en-ID" i="1">
                                <a:latin typeface="Cambria Math" panose="02040503050406030204" pitchFamily="18" charset="0"/>
                              </a:rPr>
                              <m:t>𝑥</m:t>
                            </m:r>
                          </m:e>
                          <m:sub>
                            <m:r>
                              <a:rPr lang="en-ID" i="1">
                                <a:latin typeface="Cambria Math" panose="02040503050406030204" pitchFamily="18" charset="0"/>
                              </a:rPr>
                              <m:t>𝑖</m:t>
                            </m:r>
                          </m:sub>
                          <m:sup>
                            <m:r>
                              <a:rPr lang="en-ID">
                                <a:latin typeface="Cambria Math" panose="02040503050406030204" pitchFamily="18" charset="0"/>
                              </a:rPr>
                              <m:t>2−1</m:t>
                            </m:r>
                          </m:sup>
                        </m:sSubSup>
                      </m:num>
                      <m:den>
                        <m:d>
                          <m:dPr>
                            <m:ctrlPr>
                              <a:rPr lang="en-ID" i="1">
                                <a:solidFill>
                                  <a:srgbClr val="836967"/>
                                </a:solidFill>
                                <a:latin typeface="Cambria Math" panose="02040503050406030204" pitchFamily="18" charset="0"/>
                              </a:rPr>
                            </m:ctrlPr>
                          </m:dPr>
                          <m:e>
                            <m:r>
                              <a:rPr lang="en-ID">
                                <a:latin typeface="Cambria Math" panose="02040503050406030204" pitchFamily="18" charset="0"/>
                              </a:rPr>
                              <m:t>2−1</m:t>
                            </m:r>
                          </m:e>
                        </m:d>
                        <m:r>
                          <a:rPr lang="en-ID">
                            <a:latin typeface="Cambria Math" panose="02040503050406030204" pitchFamily="18" charset="0"/>
                          </a:rPr>
                          <m:t>!</m:t>
                        </m:r>
                      </m:den>
                    </m:f>
                    <m:r>
                      <a:rPr lang="en-ID">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oMath>
                </a14:m>
                <a:r>
                  <a:rPr lang="en-US" dirty="0">
                    <a:solidFill>
                      <a:schemeClr val="tx1"/>
                    </a:solidFill>
                  </a:rPr>
                  <a:t>	(29)</a:t>
                </a:r>
              </a:p>
              <a:p>
                <a:pPr algn="just">
                  <a:tabLst>
                    <a:tab pos="2174875" algn="l"/>
                    <a:tab pos="2854325" algn="l"/>
                    <a:tab pos="9605963" algn="l"/>
                  </a:tabLst>
                </a:pPr>
                <a:r>
                  <a:rPr lang="en-US" dirty="0">
                    <a:solidFill>
                      <a:schemeClr val="tx1"/>
                    </a:solidFill>
                  </a:rPr>
                  <a:t>for </a:t>
                </a:r>
                <a14:m>
                  <m:oMath xmlns:m="http://schemas.openxmlformats.org/officeDocument/2006/math">
                    <m:r>
                      <a:rPr lang="en-ID" i="1" smtClean="0">
                        <a:latin typeface="Cambria Math" panose="02040503050406030204" pitchFamily="18" charset="0"/>
                      </a:rPr>
                      <m:t>𝑡</m:t>
                    </m:r>
                    <m:r>
                      <a:rPr lang="en-ID" i="0">
                        <a:latin typeface="Cambria Math" panose="02040503050406030204" pitchFamily="18" charset="0"/>
                      </a:rPr>
                      <m:t>∈</m:t>
                    </m:r>
                    <m:d>
                      <m:dPr>
                        <m:begChr m:val="["/>
                        <m:endChr m:val="]"/>
                        <m:ctrlPr>
                          <a:rPr lang="en-ID" i="1">
                            <a:solidFill>
                              <a:srgbClr val="836967"/>
                            </a:solidFill>
                            <a:latin typeface="Cambria Math" panose="02040503050406030204" pitchFamily="18" charset="0"/>
                          </a:rPr>
                        </m:ctrlPr>
                      </m:dPr>
                      <m:e>
                        <m:r>
                          <a:rPr lang="en-ID" i="0">
                            <a:latin typeface="Cambria Math" panose="02040503050406030204" pitchFamily="18" charset="0"/>
                          </a:rPr>
                          <m:t>0,1</m:t>
                        </m:r>
                      </m:e>
                    </m:d>
                  </m:oMath>
                </a14:m>
                <a:r>
                  <a:rPr lang="en-US" dirty="0">
                    <a:solidFill>
                      <a:schemeClr val="tx1"/>
                    </a:solidFill>
                  </a:rPr>
                  <a:t>, we can obtain </a:t>
                </a:r>
                <a14:m>
                  <m:oMath xmlns:m="http://schemas.openxmlformats.org/officeDocument/2006/math">
                    <m:d>
                      <m:dPr>
                        <m:begChr m:val="〈"/>
                        <m:endChr m:val="〉"/>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𝜓</m:t>
                            </m:r>
                          </m:e>
                          <m:sub>
                            <m:r>
                              <a:rPr lang="en-ID" i="1">
                                <a:latin typeface="Cambria Math" panose="02040503050406030204" pitchFamily="18" charset="0"/>
                              </a:rPr>
                              <m:t>h𝑖</m:t>
                            </m:r>
                          </m:sub>
                        </m:sSub>
                        <m:r>
                          <a:rPr lang="en-ID">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𝜓</m:t>
                            </m:r>
                          </m:e>
                          <m:sub>
                            <m:r>
                              <a:rPr lang="en-ID" i="1">
                                <a:latin typeface="Cambria Math" panose="02040503050406030204" pitchFamily="18" charset="0"/>
                              </a:rPr>
                              <m:t>h𝑖</m:t>
                            </m:r>
                            <m:r>
                              <a:rPr lang="en-ID">
                                <a:latin typeface="Cambria Math" panose="02040503050406030204" pitchFamily="18" charset="0"/>
                              </a:rPr>
                              <m:t>′</m:t>
                            </m:r>
                          </m:sub>
                        </m:sSub>
                      </m:e>
                    </m:d>
                    <m:r>
                      <a:rPr lang="en-ID">
                        <a:latin typeface="Cambria Math" panose="02040503050406030204" pitchFamily="18" charset="0"/>
                      </a:rPr>
                      <m:t>=</m:t>
                    </m:r>
                    <m:nary>
                      <m:naryPr>
                        <m:ctrlPr>
                          <a:rPr lang="en-ID"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1</m:t>
                        </m:r>
                      </m:sup>
                      <m:e>
                        <m:f>
                          <m:fPr>
                            <m:ctrlPr>
                              <a:rPr lang="en-ID" i="1">
                                <a:solidFill>
                                  <a:srgbClr val="836967"/>
                                </a:solidFill>
                                <a:latin typeface="Cambria Math" panose="02040503050406030204" pitchFamily="18" charset="0"/>
                              </a:rPr>
                            </m:ctrlPr>
                          </m:fPr>
                          <m:num>
                            <m:sSubSup>
                              <m:sSubSupPr>
                                <m:ctrlPr>
                                  <a:rPr lang="en-ID" i="1">
                                    <a:solidFill>
                                      <a:srgbClr val="836967"/>
                                    </a:solidFill>
                                    <a:latin typeface="Cambria Math" panose="02040503050406030204" pitchFamily="18" charset="0"/>
                                  </a:rPr>
                                </m:ctrlPr>
                              </m:sSubSupPr>
                              <m:e>
                                <m:d>
                                  <m:dPr>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r>
                                      <a:rPr lang="en-ID">
                                        <a:latin typeface="Cambria Math" panose="02040503050406030204" pitchFamily="18" charset="0"/>
                                      </a:rPr>
                                      <m:t>−</m:t>
                                    </m:r>
                                    <m:r>
                                      <a:rPr lang="en-ID" i="1">
                                        <a:latin typeface="Cambria Math" panose="02040503050406030204" pitchFamily="18" charset="0"/>
                                      </a:rPr>
                                      <m:t>𝑡</m:t>
                                    </m:r>
                                  </m:e>
                                </m:d>
                              </m:e>
                              <m:sub>
                                <m:r>
                                  <a:rPr lang="en-ID">
                                    <a:latin typeface="Cambria Math" panose="02040503050406030204" pitchFamily="18" charset="0"/>
                                  </a:rPr>
                                  <m:t>+</m:t>
                                </m:r>
                              </m:sub>
                              <m:sup>
                                <m:r>
                                  <a:rPr lang="en-ID" i="1">
                                    <a:latin typeface="Cambria Math" panose="02040503050406030204" pitchFamily="18" charset="0"/>
                                  </a:rPr>
                                  <m:t>𝑚</m:t>
                                </m:r>
                                <m:r>
                                  <a:rPr lang="en-ID">
                                    <a:latin typeface="Cambria Math" panose="02040503050406030204" pitchFamily="18" charset="0"/>
                                  </a:rPr>
                                  <m:t>−1</m:t>
                                </m:r>
                              </m:sup>
                            </m:sSubSup>
                            <m:sSubSup>
                              <m:sSubSupPr>
                                <m:ctrlPr>
                                  <a:rPr lang="en-ID" i="1">
                                    <a:solidFill>
                                      <a:srgbClr val="836967"/>
                                    </a:solidFill>
                                    <a:latin typeface="Cambria Math" panose="02040503050406030204" pitchFamily="18" charset="0"/>
                                  </a:rPr>
                                </m:ctrlPr>
                              </m:sSubSupPr>
                              <m:e>
                                <m:d>
                                  <m:dPr>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r>
                                          <a:rPr lang="en-ID">
                                            <a:latin typeface="Cambria Math" panose="02040503050406030204" pitchFamily="18" charset="0"/>
                                          </a:rPr>
                                          <m:t>′</m:t>
                                        </m:r>
                                      </m:sub>
                                    </m:sSub>
                                    <m:r>
                                      <a:rPr lang="en-ID">
                                        <a:latin typeface="Cambria Math" panose="02040503050406030204" pitchFamily="18" charset="0"/>
                                      </a:rPr>
                                      <m:t>−</m:t>
                                    </m:r>
                                    <m:r>
                                      <a:rPr lang="en-ID" i="1">
                                        <a:latin typeface="Cambria Math" panose="02040503050406030204" pitchFamily="18" charset="0"/>
                                      </a:rPr>
                                      <m:t>𝑡</m:t>
                                    </m:r>
                                  </m:e>
                                </m:d>
                              </m:e>
                              <m:sub>
                                <m:r>
                                  <a:rPr lang="en-ID">
                                    <a:latin typeface="Cambria Math" panose="02040503050406030204" pitchFamily="18" charset="0"/>
                                  </a:rPr>
                                  <m:t>+</m:t>
                                </m:r>
                              </m:sub>
                              <m:sup>
                                <m:r>
                                  <a:rPr lang="en-ID" i="1">
                                    <a:latin typeface="Cambria Math" panose="02040503050406030204" pitchFamily="18" charset="0"/>
                                  </a:rPr>
                                  <m:t>𝑚</m:t>
                                </m:r>
                                <m:r>
                                  <a:rPr lang="en-ID">
                                    <a:latin typeface="Cambria Math" panose="02040503050406030204" pitchFamily="18" charset="0"/>
                                  </a:rPr>
                                  <m:t>−1</m:t>
                                </m:r>
                              </m:sup>
                            </m:sSubSup>
                          </m:num>
                          <m:den>
                            <m:sSup>
                              <m:sSupPr>
                                <m:ctrlPr>
                                  <a:rPr lang="en-ID" i="1">
                                    <a:solidFill>
                                      <a:srgbClr val="836967"/>
                                    </a:solidFill>
                                    <a:latin typeface="Cambria Math" panose="02040503050406030204" pitchFamily="18" charset="0"/>
                                  </a:rPr>
                                </m:ctrlPr>
                              </m:sSupPr>
                              <m:e>
                                <m:d>
                                  <m:dPr>
                                    <m:ctrlPr>
                                      <a:rPr lang="en-ID" i="1">
                                        <a:solidFill>
                                          <a:srgbClr val="836967"/>
                                        </a:solidFill>
                                        <a:latin typeface="Cambria Math" panose="02040503050406030204" pitchFamily="18" charset="0"/>
                                      </a:rPr>
                                    </m:ctrlPr>
                                  </m:dPr>
                                  <m:e>
                                    <m:d>
                                      <m:dPr>
                                        <m:ctrlPr>
                                          <a:rPr lang="en-ID" i="1">
                                            <a:solidFill>
                                              <a:srgbClr val="836967"/>
                                            </a:solidFill>
                                            <a:latin typeface="Cambria Math" panose="02040503050406030204" pitchFamily="18" charset="0"/>
                                          </a:rPr>
                                        </m:ctrlPr>
                                      </m:dPr>
                                      <m:e>
                                        <m:r>
                                          <a:rPr lang="en-ID" i="1">
                                            <a:latin typeface="Cambria Math" panose="02040503050406030204" pitchFamily="18" charset="0"/>
                                          </a:rPr>
                                          <m:t>𝑚</m:t>
                                        </m:r>
                                        <m:r>
                                          <a:rPr lang="en-ID">
                                            <a:latin typeface="Cambria Math" panose="02040503050406030204" pitchFamily="18" charset="0"/>
                                          </a:rPr>
                                          <m:t>−1</m:t>
                                        </m:r>
                                      </m:e>
                                    </m:d>
                                    <m:r>
                                      <a:rPr lang="en-ID">
                                        <a:latin typeface="Cambria Math" panose="02040503050406030204" pitchFamily="18" charset="0"/>
                                      </a:rPr>
                                      <m:t>!</m:t>
                                    </m:r>
                                  </m:e>
                                </m:d>
                              </m:e>
                              <m:sup>
                                <m:r>
                                  <a:rPr lang="en-ID">
                                    <a:latin typeface="Cambria Math" panose="02040503050406030204" pitchFamily="18" charset="0"/>
                                  </a:rPr>
                                  <m:t>2</m:t>
                                </m:r>
                              </m:sup>
                            </m:sSup>
                          </m:den>
                        </m:f>
                      </m:e>
                    </m:nary>
                    <m:r>
                      <m:rPr>
                        <m:nor/>
                      </m:rPr>
                      <a:rPr lang="en-ID" i="1"/>
                      <m:t> </m:t>
                    </m:r>
                    <m:r>
                      <a:rPr lang="en-ID" i="1">
                        <a:latin typeface="Cambria Math" panose="02040503050406030204" pitchFamily="18" charset="0"/>
                      </a:rPr>
                      <m:t>𝑑𝑡</m:t>
                    </m:r>
                    <m:r>
                      <a:rPr lang="en-ID">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r>
                          <a:rPr lang="en-ID">
                            <a:latin typeface="Cambria Math" panose="02040503050406030204" pitchFamily="18" charset="0"/>
                          </a:rPr>
                          <m:t>′</m:t>
                        </m:r>
                      </m:sub>
                    </m:sSub>
                    <m:r>
                      <a:rPr lang="en-ID">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a:latin typeface="Cambria Math" panose="02040503050406030204" pitchFamily="18" charset="0"/>
                          </a:rPr>
                          <m:t>1</m:t>
                        </m:r>
                      </m:num>
                      <m:den>
                        <m:r>
                          <a:rPr lang="en-ID">
                            <a:latin typeface="Cambria Math" panose="02040503050406030204" pitchFamily="18" charset="0"/>
                          </a:rPr>
                          <m:t>2</m:t>
                        </m:r>
                      </m:den>
                    </m:f>
                    <m:d>
                      <m:dPr>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r>
                          <a:rPr lang="en-ID">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r>
                              <a:rPr lang="en-ID">
                                <a:latin typeface="Cambria Math" panose="02040503050406030204" pitchFamily="18" charset="0"/>
                              </a:rPr>
                              <m:t>′</m:t>
                            </m:r>
                          </m:sub>
                        </m:sSub>
                      </m:e>
                    </m:d>
                    <m:r>
                      <a:rPr lang="en-ID">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a:latin typeface="Cambria Math" panose="02040503050406030204" pitchFamily="18" charset="0"/>
                          </a:rPr>
                          <m:t>1</m:t>
                        </m:r>
                      </m:num>
                      <m:den>
                        <m:r>
                          <a:rPr lang="en-ID">
                            <a:latin typeface="Cambria Math" panose="02040503050406030204" pitchFamily="18" charset="0"/>
                          </a:rPr>
                          <m:t>3</m:t>
                        </m:r>
                      </m:den>
                    </m:f>
                  </m:oMath>
                </a14:m>
                <a:r>
                  <a:rPr lang="en-US" dirty="0">
                    <a:solidFill>
                      <a:schemeClr val="tx1"/>
                    </a:solidFill>
                  </a:rPr>
                  <a:t>  	(30)</a:t>
                </a:r>
              </a:p>
              <a:p>
                <a:pPr algn="just">
                  <a:tabLst>
                    <a:tab pos="2174875" algn="l"/>
                    <a:tab pos="2854325" algn="l"/>
                    <a:tab pos="9605963" algn="l"/>
                  </a:tabLst>
                </a:pPr>
                <a:endParaRPr lang="en-US" dirty="0">
                  <a:solidFill>
                    <a:schemeClr val="tx1"/>
                  </a:solidFill>
                </a:endParaRPr>
              </a:p>
              <a:p>
                <a:pPr algn="just">
                  <a:tabLst>
                    <a:tab pos="2174875" algn="l"/>
                    <a:tab pos="2854325" algn="l"/>
                    <a:tab pos="9605963" algn="l"/>
                  </a:tabLst>
                </a:pPr>
                <a:r>
                  <a:rPr lang="en-US" dirty="0">
                    <a:solidFill>
                      <a:schemeClr val="tx1"/>
                    </a:solidFill>
                  </a:rPr>
                  <a:t>Therefore, the model of bi-response Spline Smoothing regression (28) with </a:t>
                </a:r>
                <a:r>
                  <a:rPr lang="en-US" i="1" dirty="0">
                    <a:solidFill>
                      <a:schemeClr val="tx1"/>
                    </a:solidFill>
                  </a:rPr>
                  <a:t>m</a:t>
                </a:r>
                <a:r>
                  <a:rPr lang="en-US" dirty="0">
                    <a:solidFill>
                      <a:schemeClr val="tx1"/>
                    </a:solidFill>
                  </a:rPr>
                  <a:t> = 2 can be written in this formula </a:t>
                </a:r>
              </a:p>
              <a:p>
                <a:pPr algn="just">
                  <a:tabLst>
                    <a:tab pos="2174875" algn="l"/>
                    <a:tab pos="2854325" algn="l"/>
                    <a:tab pos="9605963" algn="l"/>
                  </a:tabLst>
                </a:pPr>
                <a14:m>
                  <m:oMath xmlns:m="http://schemas.openxmlformats.org/officeDocument/2006/math">
                    <m:sSub>
                      <m:sSubPr>
                        <m:ctrlPr>
                          <a:rPr lang="en-ID" i="1" smtClean="0">
                            <a:solidFill>
                              <a:srgbClr val="836967"/>
                            </a:solidFill>
                            <a:latin typeface="Cambria Math" panose="02040503050406030204" pitchFamily="18" charset="0"/>
                          </a:rPr>
                        </m:ctrlPr>
                      </m:sSubPr>
                      <m:e>
                        <m:acc>
                          <m:accPr>
                            <m:chr m:val="̂"/>
                            <m:ctrlPr>
                              <a:rPr lang="en-ID" i="1">
                                <a:solidFill>
                                  <a:srgbClr val="836967"/>
                                </a:solidFill>
                                <a:latin typeface="Cambria Math" panose="02040503050406030204" pitchFamily="18" charset="0"/>
                              </a:rPr>
                            </m:ctrlPr>
                          </m:accPr>
                          <m:e>
                            <m:r>
                              <a:rPr lang="en-ID" i="1">
                                <a:latin typeface="Cambria Math" panose="02040503050406030204" pitchFamily="18" charset="0"/>
                              </a:rPr>
                              <m:t>𝑦</m:t>
                            </m:r>
                          </m:e>
                        </m:acc>
                      </m:e>
                      <m:sub>
                        <m:r>
                          <a:rPr lang="en-ID" i="1">
                            <a:latin typeface="Cambria Math" panose="02040503050406030204" pitchFamily="18" charset="0"/>
                          </a:rPr>
                          <m:t>h𝑖</m:t>
                        </m:r>
                      </m:sub>
                    </m:sSub>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acc>
                          <m:accPr>
                            <m:chr m:val="̂"/>
                            <m:ctrlPr>
                              <a:rPr lang="en-ID" i="1">
                                <a:solidFill>
                                  <a:srgbClr val="836967"/>
                                </a:solidFill>
                                <a:latin typeface="Cambria Math" panose="02040503050406030204" pitchFamily="18" charset="0"/>
                              </a:rPr>
                            </m:ctrlPr>
                          </m:accPr>
                          <m:e>
                            <m:r>
                              <a:rPr lang="en-ID" i="1">
                                <a:latin typeface="Cambria Math" panose="02040503050406030204" pitchFamily="18" charset="0"/>
                              </a:rPr>
                              <m:t>𝑑</m:t>
                            </m:r>
                          </m:e>
                        </m:acc>
                      </m:e>
                      <m:sub>
                        <m:r>
                          <a:rPr lang="en-ID" i="1">
                            <a:latin typeface="Cambria Math" panose="02040503050406030204" pitchFamily="18" charset="0"/>
                          </a:rPr>
                          <m:t>h</m:t>
                        </m:r>
                        <m:r>
                          <a:rPr lang="en-ID" i="0">
                            <a:latin typeface="Cambria Math" panose="02040503050406030204" pitchFamily="18" charset="0"/>
                          </a:rPr>
                          <m:t>1</m:t>
                        </m:r>
                      </m:sub>
                    </m:sSub>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acc>
                          <m:accPr>
                            <m:chr m:val="̂"/>
                            <m:ctrlPr>
                              <a:rPr lang="en-ID" i="1">
                                <a:solidFill>
                                  <a:srgbClr val="836967"/>
                                </a:solidFill>
                                <a:latin typeface="Cambria Math" panose="02040503050406030204" pitchFamily="18" charset="0"/>
                              </a:rPr>
                            </m:ctrlPr>
                          </m:accPr>
                          <m:e>
                            <m:r>
                              <a:rPr lang="en-ID" i="1">
                                <a:latin typeface="Cambria Math" panose="02040503050406030204" pitchFamily="18" charset="0"/>
                              </a:rPr>
                              <m:t>𝑑</m:t>
                            </m:r>
                          </m:e>
                        </m:acc>
                      </m:e>
                      <m:sub>
                        <m:r>
                          <a:rPr lang="en-ID" i="1">
                            <a:latin typeface="Cambria Math" panose="02040503050406030204" pitchFamily="18" charset="0"/>
                          </a:rPr>
                          <m:t>h</m:t>
                        </m:r>
                        <m:r>
                          <a:rPr lang="en-ID" i="0">
                            <a:latin typeface="Cambria Math" panose="02040503050406030204" pitchFamily="18" charset="0"/>
                          </a:rPr>
                          <m:t>2</m:t>
                        </m:r>
                      </m:sub>
                    </m:sSub>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r>
                      <a:rPr lang="en-ID" i="0">
                        <a:latin typeface="Cambria Math" panose="02040503050406030204" pitchFamily="18" charset="0"/>
                      </a:rPr>
                      <m:t>+</m:t>
                    </m:r>
                    <m:nary>
                      <m:naryPr>
                        <m:chr m:val="∑"/>
                        <m:limLoc m:val="undOvr"/>
                        <m:grow m:val="on"/>
                        <m:ctrlPr>
                          <a:rPr lang="en-ID" i="1">
                            <a:latin typeface="Cambria Math" panose="02040503050406030204" pitchFamily="18" charset="0"/>
                          </a:rPr>
                        </m:ctrlPr>
                      </m:naryPr>
                      <m:sub>
                        <m:r>
                          <a:rPr lang="en-ID" i="1">
                            <a:latin typeface="Cambria Math" panose="02040503050406030204" pitchFamily="18" charset="0"/>
                          </a:rPr>
                          <m:t>𝑖</m:t>
                        </m:r>
                        <m:r>
                          <a:rPr lang="en-ID" i="0">
                            <a:latin typeface="Cambria Math" panose="02040503050406030204" pitchFamily="18" charset="0"/>
                          </a:rPr>
                          <m:t>′=1</m:t>
                        </m:r>
                      </m:sub>
                      <m:sup>
                        <m:r>
                          <a:rPr lang="en-ID" i="0">
                            <a:latin typeface="Cambria Math" panose="02040503050406030204" pitchFamily="18" charset="0"/>
                          </a:rPr>
                          <m:t>29</m:t>
                        </m:r>
                      </m:sup>
                      <m:e>
                        <m:sSub>
                          <m:sSubPr>
                            <m:ctrlPr>
                              <a:rPr lang="en-ID" i="1">
                                <a:solidFill>
                                  <a:srgbClr val="836967"/>
                                </a:solidFill>
                                <a:latin typeface="Cambria Math" panose="02040503050406030204" pitchFamily="18" charset="0"/>
                              </a:rPr>
                            </m:ctrlPr>
                          </m:sSubPr>
                          <m:e>
                            <m:acc>
                              <m:accPr>
                                <m:chr m:val="̂"/>
                                <m:ctrlPr>
                                  <a:rPr lang="en-ID" i="1">
                                    <a:solidFill>
                                      <a:srgbClr val="836967"/>
                                    </a:solidFill>
                                    <a:latin typeface="Cambria Math" panose="02040503050406030204" pitchFamily="18" charset="0"/>
                                  </a:rPr>
                                </m:ctrlPr>
                              </m:accPr>
                              <m:e>
                                <m:r>
                                  <a:rPr lang="en-ID" i="1">
                                    <a:latin typeface="Cambria Math" panose="02040503050406030204" pitchFamily="18" charset="0"/>
                                  </a:rPr>
                                  <m:t>𝑐</m:t>
                                </m:r>
                              </m:e>
                            </m:acc>
                          </m:e>
                          <m:sub>
                            <m:r>
                              <a:rPr lang="en-ID" i="1">
                                <a:latin typeface="Cambria Math" panose="02040503050406030204" pitchFamily="18" charset="0"/>
                              </a:rPr>
                              <m:t>h𝑖</m:t>
                            </m:r>
                            <m:r>
                              <a:rPr lang="en-ID" i="0">
                                <a:latin typeface="Cambria Math" panose="02040503050406030204" pitchFamily="18" charset="0"/>
                              </a:rPr>
                              <m:t>′</m:t>
                            </m:r>
                          </m:sub>
                        </m:sSub>
                      </m:e>
                    </m:nary>
                    <m:d>
                      <m:dPr>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r>
                              <a:rPr lang="en-ID" i="0">
                                <a:latin typeface="Cambria Math" panose="02040503050406030204" pitchFamily="18" charset="0"/>
                              </a:rPr>
                              <m:t>′</m:t>
                            </m:r>
                          </m:sub>
                        </m:sSub>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1</m:t>
                            </m:r>
                          </m:num>
                          <m:den>
                            <m:r>
                              <a:rPr lang="en-ID" i="0">
                                <a:latin typeface="Cambria Math" panose="02040503050406030204" pitchFamily="18" charset="0"/>
                              </a:rPr>
                              <m:t>2</m:t>
                            </m:r>
                          </m:den>
                        </m:f>
                        <m:d>
                          <m:dPr>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r>
                                  <a:rPr lang="en-ID" i="0">
                                    <a:latin typeface="Cambria Math" panose="02040503050406030204" pitchFamily="18" charset="0"/>
                                  </a:rPr>
                                  <m:t>′</m:t>
                                </m:r>
                              </m:sub>
                            </m:sSub>
                          </m:e>
                        </m:d>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1</m:t>
                            </m:r>
                          </m:num>
                          <m:den>
                            <m:r>
                              <a:rPr lang="en-ID" i="0">
                                <a:latin typeface="Cambria Math" panose="02040503050406030204" pitchFamily="18" charset="0"/>
                              </a:rPr>
                              <m:t>3</m:t>
                            </m:r>
                          </m:den>
                        </m:f>
                      </m:e>
                    </m:d>
                    <m:r>
                      <a:rPr lang="en-ID" i="0">
                        <a:latin typeface="Cambria Math" panose="02040503050406030204" pitchFamily="18" charset="0"/>
                      </a:rPr>
                      <m:t>,</m:t>
                    </m:r>
                    <m:r>
                      <m:rPr>
                        <m:nor/>
                      </m:rPr>
                      <a:rPr lang="en-ID" i="1"/>
                      <m:t> </m:t>
                    </m:r>
                    <m:r>
                      <a:rPr lang="en-ID" i="1">
                        <a:latin typeface="Cambria Math" panose="02040503050406030204" pitchFamily="18" charset="0"/>
                      </a:rPr>
                      <m:t>𝑖</m:t>
                    </m:r>
                    <m:r>
                      <a:rPr lang="en-ID" i="0">
                        <a:latin typeface="Cambria Math" panose="02040503050406030204" pitchFamily="18" charset="0"/>
                      </a:rPr>
                      <m:t>=1,2,...,29</m:t>
                    </m:r>
                  </m:oMath>
                </a14:m>
                <a:r>
                  <a:rPr lang="en-ID" dirty="0"/>
                  <a:t> </a:t>
                </a:r>
                <a:r>
                  <a:rPr lang="en-US" dirty="0">
                    <a:solidFill>
                      <a:schemeClr val="tx1"/>
                    </a:solidFill>
                  </a:rPr>
                  <a:t> 	(31)</a:t>
                </a:r>
              </a:p>
            </p:txBody>
          </p:sp>
        </mc:Choice>
        <mc:Fallback>
          <p:sp>
            <p:nvSpPr>
              <p:cNvPr id="22" name="Rectangle 21">
                <a:extLst>
                  <a:ext uri="{FF2B5EF4-FFF2-40B4-BE49-F238E27FC236}">
                    <a16:creationId xmlns:a16="http://schemas.microsoft.com/office/drawing/2014/main" id="{6726881D-D306-4F1B-9191-18B55AA2A3D0}"/>
                  </a:ext>
                </a:extLst>
              </p:cNvPr>
              <p:cNvSpPr>
                <a:spLocks noRot="1" noChangeAspect="1" noMove="1" noResize="1" noEditPoints="1" noAdjustHandles="1" noChangeArrowheads="1" noChangeShapeType="1" noTextEdit="1"/>
              </p:cNvSpPr>
              <p:nvPr/>
            </p:nvSpPr>
            <p:spPr>
              <a:xfrm>
                <a:off x="1269877" y="980728"/>
                <a:ext cx="10441159" cy="5449350"/>
              </a:xfrm>
              <a:prstGeom prst="rect">
                <a:avLst/>
              </a:prstGeom>
              <a:blipFill>
                <a:blip r:embed="rId2"/>
                <a:stretch>
                  <a:fillRect l="-467" r="-525"/>
                </a:stretch>
              </a:blipFill>
              <a:ln>
                <a:noFill/>
              </a:ln>
            </p:spPr>
            <p:txBody>
              <a:bodyPr/>
              <a:lstStyle/>
              <a:p>
                <a:r>
                  <a:rPr lang="en-ID">
                    <a:noFill/>
                  </a:rPr>
                  <a:t> </a:t>
                </a:r>
              </a:p>
            </p:txBody>
          </p:sp>
        </mc:Fallback>
      </mc:AlternateContent>
    </p:spTree>
    <p:extLst>
      <p:ext uri="{BB962C8B-B14F-4D97-AF65-F5344CB8AC3E}">
        <p14:creationId xmlns:p14="http://schemas.microsoft.com/office/powerpoint/2010/main" val="287399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57908" y="-9664"/>
            <a:ext cx="9782801" cy="1239837"/>
          </a:xfrm>
        </p:spPr>
        <p:txBody>
          <a:bodyPr>
            <a:normAutofit/>
          </a:bodyPr>
          <a:lstStyle/>
          <a:p>
            <a:r>
              <a:rPr lang="en-US" sz="2400" b="1" dirty="0"/>
              <a:t>RESULTS AND DISCUSSION</a:t>
            </a:r>
            <a:br>
              <a:rPr lang="en-US" sz="2400" b="1" dirty="0"/>
            </a:br>
            <a:r>
              <a:rPr lang="en-US" sz="2400" b="1" dirty="0"/>
              <a:t>Modelling PPP and HDI in Papua Province</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726881D-D306-4F1B-9191-18B55AA2A3D0}"/>
                  </a:ext>
                </a:extLst>
              </p:cNvPr>
              <p:cNvSpPr/>
              <p:nvPr/>
            </p:nvSpPr>
            <p:spPr>
              <a:xfrm>
                <a:off x="1557908" y="908720"/>
                <a:ext cx="9649071" cy="54493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2174875" algn="l"/>
                    <a:tab pos="2854325" algn="l"/>
                    <a:tab pos="9605963" algn="l"/>
                  </a:tabLst>
                </a:pPr>
                <a:r>
                  <a:rPr lang="en-US" dirty="0">
                    <a:solidFill>
                      <a:schemeClr val="tx1"/>
                    </a:solidFill>
                  </a:rPr>
                  <a:t>The determination of the smoothing parameter value which gives the minimum GCV value is done using the optimization function </a:t>
                </a:r>
                <a:r>
                  <a:rPr lang="en-US" dirty="0" err="1">
                    <a:solidFill>
                      <a:schemeClr val="tx1"/>
                    </a:solidFill>
                  </a:rPr>
                  <a:t>nlminb</a:t>
                </a:r>
                <a:r>
                  <a:rPr lang="en-US" dirty="0">
                    <a:solidFill>
                      <a:schemeClr val="tx1"/>
                    </a:solidFill>
                  </a:rPr>
                  <a:t>( ) in R. This optimization stops at the 22nd iteration.</a:t>
                </a:r>
              </a:p>
              <a:p>
                <a:pPr algn="just">
                  <a:tabLst>
                    <a:tab pos="2174875" algn="l"/>
                    <a:tab pos="2854325" algn="l"/>
                    <a:tab pos="9605963" algn="l"/>
                  </a:tabLst>
                </a:pPr>
                <a:r>
                  <a:rPr lang="en-US" dirty="0">
                    <a:solidFill>
                      <a:schemeClr val="tx1"/>
                    </a:solidFill>
                  </a:rPr>
                  <a:t>Table 1.</a:t>
                </a:r>
              </a:p>
              <a:p>
                <a:pPr algn="just">
                  <a:tabLst>
                    <a:tab pos="2174875" algn="l"/>
                    <a:tab pos="2854325" algn="l"/>
                    <a:tab pos="9605963" algn="l"/>
                  </a:tabLst>
                </a:pPr>
                <a:endParaRPr lang="en-US" dirty="0">
                  <a:solidFill>
                    <a:schemeClr val="tx1"/>
                  </a:solidFill>
                </a:endParaRPr>
              </a:p>
              <a:p>
                <a:pPr algn="just">
                  <a:tabLst>
                    <a:tab pos="2174875" algn="l"/>
                    <a:tab pos="2854325" algn="l"/>
                    <a:tab pos="9605963" algn="l"/>
                  </a:tabLst>
                </a:pPr>
                <a:endParaRPr lang="en-US" dirty="0">
                  <a:solidFill>
                    <a:schemeClr val="tx1"/>
                  </a:solidFill>
                </a:endParaRPr>
              </a:p>
              <a:p>
                <a:pPr algn="just">
                  <a:tabLst>
                    <a:tab pos="2174875" algn="l"/>
                    <a:tab pos="2854325" algn="l"/>
                    <a:tab pos="9605963" algn="l"/>
                  </a:tabLst>
                </a:pPr>
                <a:endParaRPr lang="en-US" dirty="0">
                  <a:solidFill>
                    <a:schemeClr val="tx1"/>
                  </a:solidFill>
                </a:endParaRPr>
              </a:p>
              <a:p>
                <a:pPr algn="just">
                  <a:tabLst>
                    <a:tab pos="2174875" algn="l"/>
                    <a:tab pos="2854325" algn="l"/>
                    <a:tab pos="9605963" algn="l"/>
                  </a:tabLst>
                </a:pPr>
                <a:endParaRPr lang="en-US" dirty="0">
                  <a:solidFill>
                    <a:schemeClr val="tx1"/>
                  </a:solidFill>
                </a:endParaRPr>
              </a:p>
              <a:p>
                <a:pPr algn="just">
                  <a:tabLst>
                    <a:tab pos="2174875" algn="l"/>
                    <a:tab pos="2854325" algn="l"/>
                    <a:tab pos="9605963" algn="l"/>
                  </a:tabLst>
                </a:pPr>
                <a:endParaRPr lang="en-US" dirty="0">
                  <a:solidFill>
                    <a:schemeClr val="tx1"/>
                  </a:solidFill>
                </a:endParaRPr>
              </a:p>
              <a:p>
                <a:pPr algn="just">
                  <a:tabLst>
                    <a:tab pos="2174875" algn="l"/>
                    <a:tab pos="2854325" algn="l"/>
                    <a:tab pos="9605963" algn="l"/>
                  </a:tabLst>
                </a:pPr>
                <a:endParaRPr lang="en-US" dirty="0">
                  <a:solidFill>
                    <a:schemeClr val="tx1"/>
                  </a:solidFill>
                </a:endParaRPr>
              </a:p>
              <a:p>
                <a:pPr algn="just">
                  <a:tabLst>
                    <a:tab pos="2174875" algn="l"/>
                    <a:tab pos="2854325" algn="l"/>
                    <a:tab pos="9605963" algn="l"/>
                  </a:tabLst>
                </a:pPr>
                <a:endParaRPr lang="en-US" dirty="0">
                  <a:solidFill>
                    <a:schemeClr val="tx1"/>
                  </a:solidFill>
                </a:endParaRPr>
              </a:p>
              <a:p>
                <a:pPr algn="just">
                  <a:tabLst>
                    <a:tab pos="2174875" algn="l"/>
                    <a:tab pos="2854325" algn="l"/>
                    <a:tab pos="9605963" algn="l"/>
                  </a:tabLst>
                </a:pPr>
                <a:endParaRPr lang="en-US" dirty="0">
                  <a:solidFill>
                    <a:schemeClr val="tx1"/>
                  </a:solidFill>
                </a:endParaRPr>
              </a:p>
              <a:p>
                <a:pPr algn="just">
                  <a:tabLst>
                    <a:tab pos="2174875" algn="l"/>
                    <a:tab pos="2854325" algn="l"/>
                    <a:tab pos="9605963" algn="l"/>
                  </a:tabLst>
                </a:pPr>
                <a:endParaRPr lang="en-US" dirty="0">
                  <a:solidFill>
                    <a:schemeClr val="tx1"/>
                  </a:solidFill>
                </a:endParaRPr>
              </a:p>
              <a:p>
                <a:pPr algn="just">
                  <a:tabLst>
                    <a:tab pos="2174875" algn="l"/>
                    <a:tab pos="2854325" algn="l"/>
                    <a:tab pos="9605963" algn="l"/>
                  </a:tabLst>
                </a:pPr>
                <a:r>
                  <a:rPr lang="en-US" dirty="0">
                    <a:solidFill>
                      <a:schemeClr val="tx1"/>
                    </a:solidFill>
                  </a:rPr>
                  <a:t>The best bi-response Spline Smoothing model for this case is model with minimum GCV value of 8.4554 with </a:t>
                </a:r>
                <a14:m>
                  <m:oMath xmlns:m="http://schemas.openxmlformats.org/officeDocument/2006/math">
                    <m:sSub>
                      <m:sSubPr>
                        <m:ctrlPr>
                          <a:rPr lang="en-ID" i="1" smtClean="0">
                            <a:solidFill>
                              <a:srgbClr val="836967"/>
                            </a:solidFill>
                            <a:latin typeface="Cambria Math" panose="02040503050406030204" pitchFamily="18" charset="0"/>
                          </a:rPr>
                        </m:ctrlPr>
                      </m:sSubPr>
                      <m:e>
                        <m:r>
                          <a:rPr lang="en-ID" i="1">
                            <a:latin typeface="Cambria Math" panose="02040503050406030204" pitchFamily="18" charset="0"/>
                          </a:rPr>
                          <m:t>𝜆</m:t>
                        </m:r>
                      </m:e>
                      <m:sub>
                        <m:r>
                          <a:rPr lang="en-ID" i="0">
                            <a:latin typeface="Cambria Math" panose="02040503050406030204" pitchFamily="18" charset="0"/>
                          </a:rPr>
                          <m:t>1</m:t>
                        </m:r>
                      </m:sub>
                    </m:sSub>
                    <m:r>
                      <a:rPr lang="en-ID" i="0">
                        <a:latin typeface="Cambria Math" panose="02040503050406030204" pitchFamily="18" charset="0"/>
                      </a:rPr>
                      <m:t>=</m:t>
                    </m:r>
                    <m:r>
                      <m:rPr>
                        <m:nor/>
                      </m:rPr>
                      <a:rPr lang="en-ID">
                        <a:latin typeface="Cambria Math" panose="02040503050406030204" pitchFamily="18" charset="0"/>
                      </a:rPr>
                      <m:t>218.1296</m:t>
                    </m:r>
                  </m:oMath>
                </a14:m>
                <a:r>
                  <a:rPr lang="en-US" dirty="0">
                    <a:solidFill>
                      <a:schemeClr val="tx1"/>
                    </a:solidFill>
                  </a:rPr>
                  <a:t> and </a:t>
                </a:r>
                <a14:m>
                  <m:oMath xmlns:m="http://schemas.openxmlformats.org/officeDocument/2006/math">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𝜆</m:t>
                        </m:r>
                      </m:e>
                      <m:sub>
                        <m:r>
                          <a:rPr lang="en-ID">
                            <a:latin typeface="Cambria Math" panose="02040503050406030204" pitchFamily="18" charset="0"/>
                          </a:rPr>
                          <m:t>2</m:t>
                        </m:r>
                      </m:sub>
                    </m:sSub>
                    <m:r>
                      <a:rPr lang="en-ID">
                        <a:latin typeface="Cambria Math" panose="02040503050406030204" pitchFamily="18" charset="0"/>
                      </a:rPr>
                      <m:t>=</m:t>
                    </m:r>
                    <m:r>
                      <m:rPr>
                        <m:nor/>
                      </m:rPr>
                      <a:rPr lang="en-ID">
                        <a:latin typeface="Cambria Math" panose="02040503050406030204" pitchFamily="18" charset="0"/>
                      </a:rPr>
                      <m:t>115.8054</m:t>
                    </m:r>
                    <m:r>
                      <m:rPr>
                        <m:nor/>
                      </m:rPr>
                      <a:rPr lang="en-ID" i="1">
                        <a:latin typeface="Cambria Math" panose="02040503050406030204" pitchFamily="18" charset="0"/>
                      </a:rPr>
                      <m:t>.</m:t>
                    </m:r>
                  </m:oMath>
                </a14:m>
                <a:r>
                  <a:rPr lang="en-US" dirty="0">
                    <a:solidFill>
                      <a:schemeClr val="tx1"/>
                    </a:solidFill>
                  </a:rPr>
                  <a:t> This model produces the coefficient of determination </a:t>
                </a:r>
                <a14:m>
                  <m:oMath xmlns:m="http://schemas.openxmlformats.org/officeDocument/2006/math">
                    <m:sSup>
                      <m:sSupPr>
                        <m:ctrlPr>
                          <a:rPr lang="en-ID" i="1">
                            <a:solidFill>
                              <a:srgbClr val="836967"/>
                            </a:solidFill>
                            <a:latin typeface="Cambria Math" panose="02040503050406030204" pitchFamily="18" charset="0"/>
                          </a:rPr>
                        </m:ctrlPr>
                      </m:sSupPr>
                      <m:e>
                        <m:r>
                          <a:rPr lang="en-ID" i="1">
                            <a:latin typeface="Cambria Math" panose="02040503050406030204" pitchFamily="18" charset="0"/>
                          </a:rPr>
                          <m:t>𝑅</m:t>
                        </m:r>
                      </m:e>
                      <m:sup>
                        <m:r>
                          <a:rPr lang="en-ID">
                            <a:latin typeface="Cambria Math" panose="02040503050406030204" pitchFamily="18" charset="0"/>
                          </a:rPr>
                          <m:t>2</m:t>
                        </m:r>
                      </m:sup>
                    </m:sSup>
                    <m:r>
                      <a:rPr lang="en-ID">
                        <a:latin typeface="Cambria Math" panose="02040503050406030204" pitchFamily="18" charset="0"/>
                      </a:rPr>
                      <m:t>=97.63%</m:t>
                    </m:r>
                  </m:oMath>
                </a14:m>
                <a:r>
                  <a:rPr lang="en-US" dirty="0">
                    <a:solidFill>
                      <a:schemeClr val="tx1"/>
                    </a:solidFill>
                  </a:rPr>
                  <a:t> and MSE= 7.0153. </a:t>
                </a:r>
              </a:p>
            </p:txBody>
          </p:sp>
        </mc:Choice>
        <mc:Fallback xmlns="">
          <p:sp>
            <p:nvSpPr>
              <p:cNvPr id="22" name="Rectangle 21">
                <a:extLst>
                  <a:ext uri="{FF2B5EF4-FFF2-40B4-BE49-F238E27FC236}">
                    <a16:creationId xmlns:a16="http://schemas.microsoft.com/office/drawing/2014/main" id="{6726881D-D306-4F1B-9191-18B55AA2A3D0}"/>
                  </a:ext>
                </a:extLst>
              </p:cNvPr>
              <p:cNvSpPr>
                <a:spLocks noRot="1" noChangeAspect="1" noMove="1" noResize="1" noEditPoints="1" noAdjustHandles="1" noChangeArrowheads="1" noChangeShapeType="1" noTextEdit="1"/>
              </p:cNvSpPr>
              <p:nvPr/>
            </p:nvSpPr>
            <p:spPr>
              <a:xfrm>
                <a:off x="1557908" y="908720"/>
                <a:ext cx="9649071" cy="5449350"/>
              </a:xfrm>
              <a:prstGeom prst="rect">
                <a:avLst/>
              </a:prstGeom>
              <a:blipFill>
                <a:blip r:embed="rId3"/>
                <a:stretch>
                  <a:fillRect l="-569" r="-569"/>
                </a:stretch>
              </a:blipFill>
              <a:ln>
                <a:noFill/>
              </a:ln>
            </p:spPr>
            <p:txBody>
              <a:bodyPr/>
              <a:lstStyle/>
              <a:p>
                <a:r>
                  <a:rPr lang="en-ID">
                    <a:noFill/>
                  </a:rPr>
                  <a:t> </a:t>
                </a:r>
              </a:p>
            </p:txBody>
          </p:sp>
        </mc:Fallback>
      </mc:AlternateContent>
      <mc:AlternateContent xmlns:mc="http://schemas.openxmlformats.org/markup-compatibility/2006">
        <mc:Choice xmlns:a14="http://schemas.microsoft.com/office/drawing/2010/main" Requires="a14">
          <p:graphicFrame>
            <p:nvGraphicFramePr>
              <p:cNvPr id="15" name="Table 14">
                <a:extLst>
                  <a:ext uri="{FF2B5EF4-FFF2-40B4-BE49-F238E27FC236}">
                    <a16:creationId xmlns:a16="http://schemas.microsoft.com/office/drawing/2014/main" id="{FA1E0041-E0CC-4978-927D-290AD31697A5}"/>
                  </a:ext>
                </a:extLst>
              </p:cNvPr>
              <p:cNvGraphicFramePr>
                <a:graphicFrameLocks noGrp="1"/>
              </p:cNvGraphicFramePr>
              <p:nvPr>
                <p:extLst>
                  <p:ext uri="{D42A27DB-BD31-4B8C-83A1-F6EECF244321}">
                    <p14:modId xmlns:p14="http://schemas.microsoft.com/office/powerpoint/2010/main" val="3185752944"/>
                  </p:ext>
                </p:extLst>
              </p:nvPr>
            </p:nvGraphicFramePr>
            <p:xfrm>
              <a:off x="4510236" y="2168985"/>
              <a:ext cx="3550633" cy="2520029"/>
            </p:xfrm>
            <a:graphic>
              <a:graphicData uri="http://schemas.openxmlformats.org/drawingml/2006/table">
                <a:tbl>
                  <a:tblPr firstRow="1" firstCol="1" bandRow="1">
                    <a:tableStyleId>{793D81CF-94F2-401A-BA57-92F5A7B2D0C5}</a:tableStyleId>
                  </a:tblPr>
                  <a:tblGrid>
                    <a:gridCol w="724927">
                      <a:extLst>
                        <a:ext uri="{9D8B030D-6E8A-4147-A177-3AD203B41FA5}">
                          <a16:colId xmlns:a16="http://schemas.microsoft.com/office/drawing/2014/main" val="3803783631"/>
                        </a:ext>
                      </a:extLst>
                    </a:gridCol>
                    <a:gridCol w="974121">
                      <a:extLst>
                        <a:ext uri="{9D8B030D-6E8A-4147-A177-3AD203B41FA5}">
                          <a16:colId xmlns:a16="http://schemas.microsoft.com/office/drawing/2014/main" val="3275554727"/>
                        </a:ext>
                      </a:extLst>
                    </a:gridCol>
                    <a:gridCol w="916731">
                      <a:extLst>
                        <a:ext uri="{9D8B030D-6E8A-4147-A177-3AD203B41FA5}">
                          <a16:colId xmlns:a16="http://schemas.microsoft.com/office/drawing/2014/main" val="3513496719"/>
                        </a:ext>
                      </a:extLst>
                    </a:gridCol>
                    <a:gridCol w="934854">
                      <a:extLst>
                        <a:ext uri="{9D8B030D-6E8A-4147-A177-3AD203B41FA5}">
                          <a16:colId xmlns:a16="http://schemas.microsoft.com/office/drawing/2014/main" val="3312087468"/>
                        </a:ext>
                      </a:extLst>
                    </a:gridCol>
                  </a:tblGrid>
                  <a:tr h="432005">
                    <a:tc>
                      <a:txBody>
                        <a:bodyPr/>
                        <a:lstStyle/>
                        <a:p>
                          <a:pPr marL="0" marR="0" algn="ctr">
                            <a:spcBef>
                              <a:spcPts val="0"/>
                            </a:spcBef>
                            <a:spcAft>
                              <a:spcPts val="0"/>
                            </a:spcAft>
                          </a:pPr>
                          <a:r>
                            <a:rPr lang="en-ID" sz="1000">
                              <a:effectLst/>
                            </a:rPr>
                            <a:t>Iteration</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000" dirty="0">
                              <a:effectLst/>
                            </a:rPr>
                            <a:t>GCV</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soli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ID" sz="1200" i="1" smtClean="0">
                                        <a:effectLst/>
                                        <a:latin typeface="Cambria Math" panose="02040503050406030204" pitchFamily="18" charset="0"/>
                                      </a:rPr>
                                    </m:ctrlPr>
                                  </m:sSubPr>
                                  <m:e>
                                    <m:r>
                                      <a:rPr lang="en-ID" sz="1200" b="0" i="1" smtClean="0">
                                        <a:effectLst/>
                                        <a:latin typeface="Cambria Math" panose="02040503050406030204" pitchFamily="18" charset="0"/>
                                        <a:ea typeface="Cambria Math" panose="02040503050406030204" pitchFamily="18" charset="0"/>
                                      </a:rPr>
                                      <m:t>𝜆</m:t>
                                    </m:r>
                                  </m:e>
                                  <m:sub>
                                    <m:r>
                                      <a:rPr lang="en-US" sz="1200" b="1" i="1" smtClean="0">
                                        <a:effectLst/>
                                        <a:latin typeface="Cambria Math" panose="02040503050406030204" pitchFamily="18" charset="0"/>
                                      </a:rPr>
                                      <m:t>𝟏</m:t>
                                    </m:r>
                                  </m:sub>
                                </m:sSub>
                              </m:oMath>
                            </m:oMathPara>
                          </a14:m>
                          <a:endParaRPr lang="en-ID"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soli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ID" sz="1200" i="1" smtClean="0">
                                        <a:effectLst/>
                                        <a:latin typeface="Cambria Math" panose="02040503050406030204" pitchFamily="18" charset="0"/>
                                      </a:rPr>
                                    </m:ctrlPr>
                                  </m:sSubPr>
                                  <m:e>
                                    <m:r>
                                      <a:rPr lang="en-ID" sz="1200" b="0" i="1" smtClean="0">
                                        <a:effectLst/>
                                        <a:latin typeface="Cambria Math" panose="02040503050406030204" pitchFamily="18" charset="0"/>
                                        <a:ea typeface="Cambria Math" panose="02040503050406030204" pitchFamily="18" charset="0"/>
                                      </a:rPr>
                                      <m:t>𝜆</m:t>
                                    </m:r>
                                  </m:e>
                                  <m:sub>
                                    <m:r>
                                      <a:rPr lang="en-US" sz="1200" b="1" i="1" smtClean="0">
                                        <a:effectLst/>
                                        <a:latin typeface="Cambria Math" panose="02040503050406030204" pitchFamily="18" charset="0"/>
                                        <a:ea typeface="Cambria Math" panose="02040503050406030204" pitchFamily="18" charset="0"/>
                                      </a:rPr>
                                      <m:t>𝟐</m:t>
                                    </m:r>
                                  </m:sub>
                                </m:sSub>
                              </m:oMath>
                            </m:oMathPara>
                          </a14:m>
                          <a:endParaRPr lang="en-ID"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solidFill>
                      </a:tcPr>
                    </a:tc>
                    <a:extLst>
                      <a:ext uri="{0D108BD9-81ED-4DB2-BD59-A6C34878D82A}">
                        <a16:rowId xmlns:a16="http://schemas.microsoft.com/office/drawing/2014/main" val="1708507777"/>
                      </a:ext>
                    </a:extLst>
                  </a:tr>
                  <a:tr h="261003">
                    <a:tc>
                      <a:txBody>
                        <a:bodyPr/>
                        <a:lstStyle/>
                        <a:p>
                          <a:pPr marL="0" marR="0" algn="ctr">
                            <a:spcBef>
                              <a:spcPts val="0"/>
                            </a:spcBef>
                            <a:spcAft>
                              <a:spcPts val="0"/>
                            </a:spcAft>
                          </a:pPr>
                          <a:r>
                            <a:rPr lang="en-ID" sz="1000" b="0" dirty="0">
                              <a:effectLst/>
                            </a:rPr>
                            <a:t>1</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16.467379</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0.002754</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0.001</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71930985"/>
                      </a:ext>
                    </a:extLst>
                  </a:tr>
                  <a:tr h="261003">
                    <a:tc>
                      <a:txBody>
                        <a:bodyPr/>
                        <a:lstStyle/>
                        <a:p>
                          <a:pPr marL="0" marR="0" algn="ctr">
                            <a:spcBef>
                              <a:spcPts val="0"/>
                            </a:spcBef>
                            <a:spcAft>
                              <a:spcPts val="0"/>
                            </a:spcAft>
                          </a:pPr>
                          <a:r>
                            <a:rPr lang="en-ID" sz="1000" b="0" dirty="0">
                              <a:effectLst/>
                            </a:rPr>
                            <a:t>2</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15.868058</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0.0039</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0.002327</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93529302"/>
                      </a:ext>
                    </a:extLst>
                  </a:tr>
                  <a:tr h="261003">
                    <a:tc>
                      <a:txBody>
                        <a:bodyPr/>
                        <a:lstStyle/>
                        <a:p>
                          <a:pPr marL="0" marR="0" algn="ctr">
                            <a:spcBef>
                              <a:spcPts val="0"/>
                            </a:spcBef>
                            <a:spcAft>
                              <a:spcPts val="0"/>
                            </a:spcAft>
                          </a:pPr>
                          <a:r>
                            <a:rPr lang="en-ID" sz="1000" b="0" dirty="0">
                              <a:effectLst/>
                            </a:rPr>
                            <a:t>3</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15.824843</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0.005565</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0.002877</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35452709"/>
                      </a:ext>
                    </a:extLst>
                  </a:tr>
                  <a:tr h="261003">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000" b="0" i="1" smtClean="0">
                                    <a:solidFill>
                                      <a:srgbClr val="000000"/>
                                    </a:solidFill>
                                    <a:effectLst/>
                                    <a:latin typeface="Cambria Math" panose="02040503050406030204" pitchFamily="18" charset="0"/>
                                    <a:ea typeface="Cambria Math" panose="02040503050406030204" pitchFamily="18" charset="0"/>
                                  </a:rPr>
                                  <m:t>⋮</m:t>
                                </m:r>
                              </m:oMath>
                            </m:oMathPara>
                          </a14:m>
                          <a:endParaRPr lang="en-US" sz="1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000" i="1" smtClean="0">
                                    <a:solidFill>
                                      <a:srgbClr val="000000"/>
                                    </a:solidFill>
                                    <a:effectLst/>
                                    <a:latin typeface="Cambria Math" panose="02040503050406030204" pitchFamily="18" charset="0"/>
                                    <a:ea typeface="Cambria Math" panose="02040503050406030204" pitchFamily="18" charset="0"/>
                                  </a:rPr>
                                  <m:t>⋮</m:t>
                                </m:r>
                              </m:oMath>
                            </m:oMathPara>
                          </a14:m>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000" i="1" smtClean="0">
                                    <a:solidFill>
                                      <a:srgbClr val="000000"/>
                                    </a:solidFill>
                                    <a:effectLst/>
                                    <a:latin typeface="Cambria Math" panose="02040503050406030204" pitchFamily="18" charset="0"/>
                                    <a:ea typeface="Cambria Math" panose="02040503050406030204" pitchFamily="18" charset="0"/>
                                  </a:rPr>
                                  <m:t>⋮</m:t>
                                </m:r>
                              </m:oMath>
                            </m:oMathPara>
                          </a14:m>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000" i="1" smtClean="0">
                                    <a:solidFill>
                                      <a:srgbClr val="000000"/>
                                    </a:solidFill>
                                    <a:effectLst/>
                                    <a:latin typeface="Cambria Math" panose="02040503050406030204" pitchFamily="18" charset="0"/>
                                    <a:ea typeface="Cambria Math" panose="02040503050406030204" pitchFamily="18" charset="0"/>
                                  </a:rPr>
                                  <m:t>⋮</m:t>
                                </m:r>
                              </m:oMath>
                            </m:oMathPara>
                          </a14:m>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52356151"/>
                      </a:ext>
                    </a:extLst>
                  </a:tr>
                  <a:tr h="261003">
                    <a:tc>
                      <a:txBody>
                        <a:bodyPr/>
                        <a:lstStyle/>
                        <a:p>
                          <a:pPr marL="0" marR="0" algn="ctr">
                            <a:spcBef>
                              <a:spcPts val="0"/>
                            </a:spcBef>
                            <a:spcAft>
                              <a:spcPts val="0"/>
                            </a:spcAft>
                          </a:pPr>
                          <a:r>
                            <a:rPr lang="en-ID" sz="1000" b="0" dirty="0">
                              <a:effectLst/>
                            </a:rPr>
                            <a:t>19</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8.4556649</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214.9072</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114.0946</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04946402"/>
                      </a:ext>
                    </a:extLst>
                  </a:tr>
                  <a:tr h="261003">
                    <a:tc>
                      <a:txBody>
                        <a:bodyPr/>
                        <a:lstStyle/>
                        <a:p>
                          <a:pPr marL="0" marR="0" algn="ctr">
                            <a:spcBef>
                              <a:spcPts val="0"/>
                            </a:spcBef>
                            <a:spcAft>
                              <a:spcPts val="0"/>
                            </a:spcAft>
                          </a:pPr>
                          <a:r>
                            <a:rPr lang="en-ID" sz="1000" b="0" dirty="0">
                              <a:effectLst/>
                            </a:rPr>
                            <a:t>20</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8.4554727</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217.7955</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115.6281</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858286542"/>
                      </a:ext>
                    </a:extLst>
                  </a:tr>
                  <a:tr h="261003">
                    <a:tc>
                      <a:txBody>
                        <a:bodyPr/>
                        <a:lstStyle/>
                        <a:p>
                          <a:pPr marL="0" marR="0" algn="ctr">
                            <a:spcBef>
                              <a:spcPts val="0"/>
                            </a:spcBef>
                            <a:spcAft>
                              <a:spcPts val="0"/>
                            </a:spcAft>
                          </a:pPr>
                          <a:r>
                            <a:rPr lang="en-ID" sz="1000" b="0" dirty="0">
                              <a:effectLst/>
                            </a:rPr>
                            <a:t>21</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8.4554707</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218.1266</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115.8038</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21442900"/>
                      </a:ext>
                    </a:extLst>
                  </a:tr>
                  <a:tr h="261003">
                    <a:tc>
                      <a:txBody>
                        <a:bodyPr/>
                        <a:lstStyle/>
                        <a:p>
                          <a:pPr marL="0" marR="0" algn="ctr">
                            <a:spcBef>
                              <a:spcPts val="0"/>
                            </a:spcBef>
                            <a:spcAft>
                              <a:spcPts val="0"/>
                            </a:spcAft>
                          </a:pPr>
                          <a:r>
                            <a:rPr lang="en-ID" sz="1000" b="1" dirty="0">
                              <a:effectLst/>
                            </a:rPr>
                            <a:t>22</a:t>
                          </a:r>
                          <a:endParaRPr lang="en-ID" sz="12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rPr>
                            <a:t>8.4554707</a:t>
                          </a:r>
                          <a:endParaRPr lang="en-ID" sz="12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rPr>
                            <a:t>218.1296</a:t>
                          </a:r>
                          <a:endParaRPr lang="en-ID" sz="12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rPr>
                            <a:t>115.8054</a:t>
                          </a:r>
                          <a:endParaRPr lang="en-ID" sz="12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28369405"/>
                      </a:ext>
                    </a:extLst>
                  </a:tr>
                </a:tbl>
              </a:graphicData>
            </a:graphic>
          </p:graphicFrame>
        </mc:Choice>
        <mc:Fallback>
          <p:graphicFrame>
            <p:nvGraphicFramePr>
              <p:cNvPr id="15" name="Table 14">
                <a:extLst>
                  <a:ext uri="{FF2B5EF4-FFF2-40B4-BE49-F238E27FC236}">
                    <a16:creationId xmlns:a16="http://schemas.microsoft.com/office/drawing/2014/main" id="{FA1E0041-E0CC-4978-927D-290AD31697A5}"/>
                  </a:ext>
                </a:extLst>
              </p:cNvPr>
              <p:cNvGraphicFramePr>
                <a:graphicFrameLocks noGrp="1"/>
              </p:cNvGraphicFramePr>
              <p:nvPr>
                <p:extLst>
                  <p:ext uri="{D42A27DB-BD31-4B8C-83A1-F6EECF244321}">
                    <p14:modId xmlns:p14="http://schemas.microsoft.com/office/powerpoint/2010/main" val="3185752944"/>
                  </p:ext>
                </p:extLst>
              </p:nvPr>
            </p:nvGraphicFramePr>
            <p:xfrm>
              <a:off x="4510236" y="2168985"/>
              <a:ext cx="3550633" cy="2520029"/>
            </p:xfrm>
            <a:graphic>
              <a:graphicData uri="http://schemas.openxmlformats.org/drawingml/2006/table">
                <a:tbl>
                  <a:tblPr firstRow="1" firstCol="1" bandRow="1">
                    <a:tableStyleId>{793D81CF-94F2-401A-BA57-92F5A7B2D0C5}</a:tableStyleId>
                  </a:tblPr>
                  <a:tblGrid>
                    <a:gridCol w="724927">
                      <a:extLst>
                        <a:ext uri="{9D8B030D-6E8A-4147-A177-3AD203B41FA5}">
                          <a16:colId xmlns:a16="http://schemas.microsoft.com/office/drawing/2014/main" val="3803783631"/>
                        </a:ext>
                      </a:extLst>
                    </a:gridCol>
                    <a:gridCol w="974121">
                      <a:extLst>
                        <a:ext uri="{9D8B030D-6E8A-4147-A177-3AD203B41FA5}">
                          <a16:colId xmlns:a16="http://schemas.microsoft.com/office/drawing/2014/main" val="3275554727"/>
                        </a:ext>
                      </a:extLst>
                    </a:gridCol>
                    <a:gridCol w="916731">
                      <a:extLst>
                        <a:ext uri="{9D8B030D-6E8A-4147-A177-3AD203B41FA5}">
                          <a16:colId xmlns:a16="http://schemas.microsoft.com/office/drawing/2014/main" val="3513496719"/>
                        </a:ext>
                      </a:extLst>
                    </a:gridCol>
                    <a:gridCol w="934854">
                      <a:extLst>
                        <a:ext uri="{9D8B030D-6E8A-4147-A177-3AD203B41FA5}">
                          <a16:colId xmlns:a16="http://schemas.microsoft.com/office/drawing/2014/main" val="3312087468"/>
                        </a:ext>
                      </a:extLst>
                    </a:gridCol>
                  </a:tblGrid>
                  <a:tr h="432005">
                    <a:tc>
                      <a:txBody>
                        <a:bodyPr/>
                        <a:lstStyle/>
                        <a:p>
                          <a:pPr marL="0" marR="0" algn="ctr">
                            <a:spcBef>
                              <a:spcPts val="0"/>
                            </a:spcBef>
                            <a:spcAft>
                              <a:spcPts val="0"/>
                            </a:spcAft>
                          </a:pPr>
                          <a:r>
                            <a:rPr lang="en-ID" sz="1000">
                              <a:effectLst/>
                            </a:rPr>
                            <a:t>Iteration</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000" dirty="0">
                              <a:effectLst/>
                            </a:rPr>
                            <a:t>GCV</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solidFill>
                      </a:tcPr>
                    </a:tc>
                    <a:tc>
                      <a:txBody>
                        <a:bodyPr/>
                        <a:lstStyle/>
                        <a:p>
                          <a:endParaRPr lang="en-US"/>
                        </a:p>
                      </a:txBody>
                      <a:tcPr marL="68580" marR="68580" marT="0" marB="0" anchor="ctr">
                        <a:blipFill>
                          <a:blip r:embed="rId4"/>
                          <a:stretch>
                            <a:fillRect l="-185430" t="-1408" r="-103311" b="-487324"/>
                          </a:stretch>
                        </a:blipFill>
                      </a:tcPr>
                    </a:tc>
                    <a:tc>
                      <a:txBody>
                        <a:bodyPr/>
                        <a:lstStyle/>
                        <a:p>
                          <a:endParaRPr lang="en-US"/>
                        </a:p>
                      </a:txBody>
                      <a:tcPr marL="68580" marR="68580" marT="0" marB="0" anchor="ctr">
                        <a:blipFill>
                          <a:blip r:embed="rId4"/>
                          <a:stretch>
                            <a:fillRect l="-279870" t="-1408" r="-1299" b="-487324"/>
                          </a:stretch>
                        </a:blipFill>
                      </a:tcPr>
                    </a:tc>
                    <a:extLst>
                      <a:ext uri="{0D108BD9-81ED-4DB2-BD59-A6C34878D82A}">
                        <a16:rowId xmlns:a16="http://schemas.microsoft.com/office/drawing/2014/main" val="1708507777"/>
                      </a:ext>
                    </a:extLst>
                  </a:tr>
                  <a:tr h="261003">
                    <a:tc>
                      <a:txBody>
                        <a:bodyPr/>
                        <a:lstStyle/>
                        <a:p>
                          <a:pPr marL="0" marR="0" algn="ctr">
                            <a:spcBef>
                              <a:spcPts val="0"/>
                            </a:spcBef>
                            <a:spcAft>
                              <a:spcPts val="0"/>
                            </a:spcAft>
                          </a:pPr>
                          <a:r>
                            <a:rPr lang="en-ID" sz="1000" b="0" dirty="0">
                              <a:effectLst/>
                            </a:rPr>
                            <a:t>1</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16.467379</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0.002754</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0.001</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71930985"/>
                      </a:ext>
                    </a:extLst>
                  </a:tr>
                  <a:tr h="261003">
                    <a:tc>
                      <a:txBody>
                        <a:bodyPr/>
                        <a:lstStyle/>
                        <a:p>
                          <a:pPr marL="0" marR="0" algn="ctr">
                            <a:spcBef>
                              <a:spcPts val="0"/>
                            </a:spcBef>
                            <a:spcAft>
                              <a:spcPts val="0"/>
                            </a:spcAft>
                          </a:pPr>
                          <a:r>
                            <a:rPr lang="en-ID" sz="1000" b="0" dirty="0">
                              <a:effectLst/>
                            </a:rPr>
                            <a:t>2</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15.868058</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0.0039</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0.002327</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93529302"/>
                      </a:ext>
                    </a:extLst>
                  </a:tr>
                  <a:tr h="261003">
                    <a:tc>
                      <a:txBody>
                        <a:bodyPr/>
                        <a:lstStyle/>
                        <a:p>
                          <a:pPr marL="0" marR="0" algn="ctr">
                            <a:spcBef>
                              <a:spcPts val="0"/>
                            </a:spcBef>
                            <a:spcAft>
                              <a:spcPts val="0"/>
                            </a:spcAft>
                          </a:pPr>
                          <a:r>
                            <a:rPr lang="en-ID" sz="1000" b="0" dirty="0">
                              <a:effectLst/>
                            </a:rPr>
                            <a:t>3</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15.824843</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0.005565</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0.002877</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35452709"/>
                      </a:ext>
                    </a:extLst>
                  </a:tr>
                  <a:tr h="261003">
                    <a:tc>
                      <a:txBody>
                        <a:bodyPr/>
                        <a:lstStyle/>
                        <a:p>
                          <a:endParaRPr lang="en-US"/>
                        </a:p>
                      </a:txBody>
                      <a:tcPr marL="68580" marR="68580" marT="0" marB="0" anchor="ctr">
                        <a:blipFill>
                          <a:blip r:embed="rId4"/>
                          <a:stretch>
                            <a:fillRect l="-840" t="-467442" r="-392437" b="-404651"/>
                          </a:stretch>
                        </a:blipFill>
                      </a:tcPr>
                    </a:tc>
                    <a:tc>
                      <a:txBody>
                        <a:bodyPr/>
                        <a:lstStyle/>
                        <a:p>
                          <a:endParaRPr lang="en-US"/>
                        </a:p>
                      </a:txBody>
                      <a:tcPr marL="68580" marR="68580" marT="0" marB="0" anchor="ctr">
                        <a:blipFill>
                          <a:blip r:embed="rId4"/>
                          <a:stretch>
                            <a:fillRect l="-75000" t="-467442" r="-191875" b="-404651"/>
                          </a:stretch>
                        </a:blipFill>
                      </a:tcPr>
                    </a:tc>
                    <a:tc>
                      <a:txBody>
                        <a:bodyPr/>
                        <a:lstStyle/>
                        <a:p>
                          <a:endParaRPr lang="en-US"/>
                        </a:p>
                      </a:txBody>
                      <a:tcPr marL="68580" marR="68580" marT="0" marB="0" anchor="ctr">
                        <a:blipFill>
                          <a:blip r:embed="rId4"/>
                          <a:stretch>
                            <a:fillRect l="-185430" t="-467442" r="-103311" b="-404651"/>
                          </a:stretch>
                        </a:blipFill>
                      </a:tcPr>
                    </a:tc>
                    <a:tc>
                      <a:txBody>
                        <a:bodyPr/>
                        <a:lstStyle/>
                        <a:p>
                          <a:endParaRPr lang="en-US"/>
                        </a:p>
                      </a:txBody>
                      <a:tcPr marL="68580" marR="68580" marT="0" marB="0" anchor="ctr">
                        <a:blipFill>
                          <a:blip r:embed="rId4"/>
                          <a:stretch>
                            <a:fillRect l="-279870" t="-467442" r="-1299" b="-404651"/>
                          </a:stretch>
                        </a:blipFill>
                      </a:tcPr>
                    </a:tc>
                    <a:extLst>
                      <a:ext uri="{0D108BD9-81ED-4DB2-BD59-A6C34878D82A}">
                        <a16:rowId xmlns:a16="http://schemas.microsoft.com/office/drawing/2014/main" val="2152356151"/>
                      </a:ext>
                    </a:extLst>
                  </a:tr>
                  <a:tr h="261003">
                    <a:tc>
                      <a:txBody>
                        <a:bodyPr/>
                        <a:lstStyle/>
                        <a:p>
                          <a:pPr marL="0" marR="0" algn="ctr">
                            <a:spcBef>
                              <a:spcPts val="0"/>
                            </a:spcBef>
                            <a:spcAft>
                              <a:spcPts val="0"/>
                            </a:spcAft>
                          </a:pPr>
                          <a:r>
                            <a:rPr lang="en-ID" sz="1000" b="0" dirty="0">
                              <a:effectLst/>
                            </a:rPr>
                            <a:t>19</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8.4556649</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214.9072</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114.0946</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04946402"/>
                      </a:ext>
                    </a:extLst>
                  </a:tr>
                  <a:tr h="261003">
                    <a:tc>
                      <a:txBody>
                        <a:bodyPr/>
                        <a:lstStyle/>
                        <a:p>
                          <a:pPr marL="0" marR="0" algn="ctr">
                            <a:spcBef>
                              <a:spcPts val="0"/>
                            </a:spcBef>
                            <a:spcAft>
                              <a:spcPts val="0"/>
                            </a:spcAft>
                          </a:pPr>
                          <a:r>
                            <a:rPr lang="en-ID" sz="1000" b="0" dirty="0">
                              <a:effectLst/>
                            </a:rPr>
                            <a:t>20</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8.4554727</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217.7955</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115.6281</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858286542"/>
                      </a:ext>
                    </a:extLst>
                  </a:tr>
                  <a:tr h="261003">
                    <a:tc>
                      <a:txBody>
                        <a:bodyPr/>
                        <a:lstStyle/>
                        <a:p>
                          <a:pPr marL="0" marR="0" algn="ctr">
                            <a:spcBef>
                              <a:spcPts val="0"/>
                            </a:spcBef>
                            <a:spcAft>
                              <a:spcPts val="0"/>
                            </a:spcAft>
                          </a:pPr>
                          <a:r>
                            <a:rPr lang="en-ID" sz="1000" b="0" dirty="0">
                              <a:effectLst/>
                            </a:rPr>
                            <a:t>21</a:t>
                          </a:r>
                          <a:endParaRPr lang="en-ID" sz="12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8.4554707</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218.1266</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115.8038</a:t>
                          </a:r>
                          <a:endParaRPr lang="en-ID"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21442900"/>
                      </a:ext>
                    </a:extLst>
                  </a:tr>
                  <a:tr h="261003">
                    <a:tc>
                      <a:txBody>
                        <a:bodyPr/>
                        <a:lstStyle/>
                        <a:p>
                          <a:pPr marL="0" marR="0" algn="ctr">
                            <a:spcBef>
                              <a:spcPts val="0"/>
                            </a:spcBef>
                            <a:spcAft>
                              <a:spcPts val="0"/>
                            </a:spcAft>
                          </a:pPr>
                          <a:r>
                            <a:rPr lang="en-ID" sz="1000" b="1" dirty="0">
                              <a:effectLst/>
                            </a:rPr>
                            <a:t>22</a:t>
                          </a:r>
                          <a:endParaRPr lang="en-ID" sz="12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rPr>
                            <a:t>8.4554707</a:t>
                          </a:r>
                          <a:endParaRPr lang="en-ID" sz="12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rPr>
                            <a:t>218.1296</a:t>
                          </a:r>
                          <a:endParaRPr lang="en-ID" sz="12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rPr>
                            <a:t>115.8054</a:t>
                          </a:r>
                          <a:endParaRPr lang="en-ID" sz="12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28369405"/>
                      </a:ext>
                    </a:extLst>
                  </a:tr>
                </a:tbl>
              </a:graphicData>
            </a:graphic>
          </p:graphicFrame>
        </mc:Fallback>
      </mc:AlternateContent>
      <p:pic>
        <p:nvPicPr>
          <p:cNvPr id="1030" name="Picture 6">
            <a:extLst>
              <a:ext uri="{FF2B5EF4-FFF2-40B4-BE49-F238E27FC236}">
                <a16:creationId xmlns:a16="http://schemas.microsoft.com/office/drawing/2014/main" id="{43E15247-1B46-458B-84A0-5BD08F5DEE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7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3E41264C-D7A5-4DD2-BE2B-8D54EF30B1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FB4248D-CB09-4D2C-8878-1B3BA2A436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6200" cy="158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2532EEC8-0C8D-4601-8008-7172BAD994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6200" cy="1587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AC04E23-ADD8-496B-94EF-A9143D42C8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6200" cy="1587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0629C245-B082-4AC9-B524-D09606EE88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6200" cy="15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13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2D0508-8402-4C33-9180-3B6E691F7305}"/>
              </a:ext>
            </a:extLst>
          </p:cNvPr>
          <p:cNvPicPr>
            <a:picLocks noChangeAspect="1"/>
          </p:cNvPicPr>
          <p:nvPr/>
        </p:nvPicPr>
        <p:blipFill>
          <a:blip r:embed="rId2"/>
          <a:stretch>
            <a:fillRect/>
          </a:stretch>
        </p:blipFill>
        <p:spPr>
          <a:xfrm>
            <a:off x="2133972" y="260648"/>
            <a:ext cx="8546363" cy="5976664"/>
          </a:xfrm>
          <a:prstGeom prst="rect">
            <a:avLst/>
          </a:prstGeom>
        </p:spPr>
      </p:pic>
    </p:spTree>
    <p:extLst>
      <p:ext uri="{BB962C8B-B14F-4D97-AF65-F5344CB8AC3E}">
        <p14:creationId xmlns:p14="http://schemas.microsoft.com/office/powerpoint/2010/main" val="373688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57908" y="-9664"/>
            <a:ext cx="9782801" cy="1239837"/>
          </a:xfrm>
        </p:spPr>
        <p:txBody>
          <a:bodyPr>
            <a:normAutofit/>
          </a:bodyPr>
          <a:lstStyle/>
          <a:p>
            <a:r>
              <a:rPr lang="en-US" sz="2400" b="1" dirty="0"/>
              <a:t>RESULTS AND DISCUSSION</a:t>
            </a:r>
            <a:br>
              <a:rPr lang="en-US" sz="2400" b="1" dirty="0"/>
            </a:br>
            <a:r>
              <a:rPr lang="en-US" sz="2400" b="1" dirty="0"/>
              <a:t>Modelling PPP and HDI in Papua Province</a:t>
            </a:r>
          </a:p>
        </p:txBody>
      </p:sp>
      <p:sp>
        <p:nvSpPr>
          <p:cNvPr id="22" name="Rectangle 21">
            <a:extLst>
              <a:ext uri="{FF2B5EF4-FFF2-40B4-BE49-F238E27FC236}">
                <a16:creationId xmlns:a16="http://schemas.microsoft.com/office/drawing/2014/main" id="{6726881D-D306-4F1B-9191-18B55AA2A3D0}"/>
              </a:ext>
            </a:extLst>
          </p:cNvPr>
          <p:cNvSpPr/>
          <p:nvPr/>
        </p:nvSpPr>
        <p:spPr>
          <a:xfrm>
            <a:off x="1557908" y="1340768"/>
            <a:ext cx="9649071" cy="11288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2174875" algn="l"/>
                <a:tab pos="2854325" algn="l"/>
                <a:tab pos="9605963" algn="l"/>
              </a:tabLst>
            </a:pPr>
            <a:r>
              <a:rPr lang="en-US" dirty="0">
                <a:solidFill>
                  <a:schemeClr val="tx1"/>
                </a:solidFill>
              </a:rPr>
              <a:t>Figure 2 show that the estimated values of PPP and HDI are close to the actual value. These results indicate that this model is appropriate for modelling the PPP and HDI modelling in Papua Province. </a:t>
            </a:r>
          </a:p>
        </p:txBody>
      </p:sp>
      <p:pic>
        <p:nvPicPr>
          <p:cNvPr id="9" name="Picture 8">
            <a:extLst>
              <a:ext uri="{FF2B5EF4-FFF2-40B4-BE49-F238E27FC236}">
                <a16:creationId xmlns:a16="http://schemas.microsoft.com/office/drawing/2014/main" id="{550C2799-1748-45C2-A5F9-8E91460989ED}"/>
              </a:ext>
            </a:extLst>
          </p:cNvPr>
          <p:cNvPicPr>
            <a:picLocks noChangeAspect="1"/>
          </p:cNvPicPr>
          <p:nvPr/>
        </p:nvPicPr>
        <p:blipFill>
          <a:blip r:embed="rId2"/>
          <a:stretch>
            <a:fillRect/>
          </a:stretch>
        </p:blipFill>
        <p:spPr>
          <a:xfrm>
            <a:off x="1971667" y="1988840"/>
            <a:ext cx="8299209" cy="4070186"/>
          </a:xfrm>
          <a:prstGeom prst="rect">
            <a:avLst/>
          </a:prstGeom>
        </p:spPr>
      </p:pic>
    </p:spTree>
    <p:extLst>
      <p:ext uri="{BB962C8B-B14F-4D97-AF65-F5344CB8AC3E}">
        <p14:creationId xmlns:p14="http://schemas.microsoft.com/office/powerpoint/2010/main" val="108441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57908" y="-9664"/>
            <a:ext cx="9782801" cy="1239837"/>
          </a:xfrm>
        </p:spPr>
        <p:txBody>
          <a:bodyPr>
            <a:normAutofit/>
          </a:bodyPr>
          <a:lstStyle/>
          <a:p>
            <a:r>
              <a:rPr lang="en-US" sz="2400" b="1" dirty="0"/>
              <a:t>RESULTS AND DISCUSSION</a:t>
            </a:r>
            <a:br>
              <a:rPr lang="en-US" sz="2400" b="1" dirty="0"/>
            </a:br>
            <a:r>
              <a:rPr lang="en-US" sz="2400" b="1" dirty="0"/>
              <a:t>Modelling PPP and HDI in Papua Province</a:t>
            </a:r>
          </a:p>
        </p:txBody>
      </p:sp>
      <p:sp>
        <p:nvSpPr>
          <p:cNvPr id="22" name="Rectangle 21">
            <a:extLst>
              <a:ext uri="{FF2B5EF4-FFF2-40B4-BE49-F238E27FC236}">
                <a16:creationId xmlns:a16="http://schemas.microsoft.com/office/drawing/2014/main" id="{6726881D-D306-4F1B-9191-18B55AA2A3D0}"/>
              </a:ext>
            </a:extLst>
          </p:cNvPr>
          <p:cNvSpPr/>
          <p:nvPr/>
        </p:nvSpPr>
        <p:spPr>
          <a:xfrm>
            <a:off x="1341883" y="1340768"/>
            <a:ext cx="6015545" cy="446449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Euphemia" panose="020B0503040102020104" pitchFamily="34" charset="0"/>
              <a:buChar char="&gt;"/>
              <a:tabLst>
                <a:tab pos="2174875" algn="l"/>
                <a:tab pos="2854325" algn="l"/>
                <a:tab pos="9605963" algn="l"/>
              </a:tabLst>
            </a:pPr>
            <a:r>
              <a:rPr lang="en-US" dirty="0">
                <a:solidFill>
                  <a:schemeClr val="tx1"/>
                </a:solidFill>
              </a:rPr>
              <a:t>The bi-response Spline Smoothing model from the PPP and HDI of the Papua province in 2018 was used to predict the PPP and HDI of the Papua province in 2019. </a:t>
            </a:r>
          </a:p>
          <a:p>
            <a:pPr marL="285750" indent="-285750" algn="just">
              <a:buFont typeface="Euphemia" panose="020B0503040102020104" pitchFamily="34" charset="0"/>
              <a:buChar char="&gt;"/>
              <a:tabLst>
                <a:tab pos="2174875" algn="l"/>
                <a:tab pos="2854325" algn="l"/>
                <a:tab pos="9605963" algn="l"/>
              </a:tabLst>
            </a:pPr>
            <a:r>
              <a:rPr lang="en-US" dirty="0">
                <a:solidFill>
                  <a:schemeClr val="tx1"/>
                </a:solidFill>
              </a:rPr>
              <a:t>The prediction is done using the model in equation (31) by substituting parameter values in Table 2 and the SPR in 2019.</a:t>
            </a:r>
          </a:p>
          <a:p>
            <a:pPr marL="285750" indent="-285750" algn="just">
              <a:buFont typeface="Euphemia" panose="020B0503040102020104" pitchFamily="34" charset="0"/>
              <a:buChar char="&gt;"/>
              <a:tabLst>
                <a:tab pos="2174875" algn="l"/>
                <a:tab pos="2854325" algn="l"/>
                <a:tab pos="9605963" algn="l"/>
              </a:tabLst>
            </a:pPr>
            <a:r>
              <a:rPr lang="en-US" dirty="0">
                <a:solidFill>
                  <a:schemeClr val="tx1"/>
                </a:solidFill>
              </a:rPr>
              <a:t>The MAPE value for PPP and HDI of the Papua Province in 2019 is 6.57% or the accuracy rate is 93.43%.</a:t>
            </a:r>
          </a:p>
          <a:p>
            <a:pPr marL="285750" indent="-285750" algn="just">
              <a:buFont typeface="Euphemia" panose="020B0503040102020104" pitchFamily="34" charset="0"/>
              <a:buChar char="&gt;"/>
              <a:tabLst>
                <a:tab pos="2174875" algn="l"/>
                <a:tab pos="2854325" algn="l"/>
                <a:tab pos="9605963" algn="l"/>
              </a:tabLst>
            </a:pPr>
            <a:r>
              <a:rPr lang="en-US" dirty="0">
                <a:solidFill>
                  <a:schemeClr val="tx1"/>
                </a:solidFill>
              </a:rPr>
              <a:t>It means that the bi-response Spline Smoothing model obtained has a very good ability to predict PPP and HDI in Papua province.  </a:t>
            </a:r>
          </a:p>
        </p:txBody>
      </p:sp>
      <p:pic>
        <p:nvPicPr>
          <p:cNvPr id="3" name="Picture 2">
            <a:extLst>
              <a:ext uri="{FF2B5EF4-FFF2-40B4-BE49-F238E27FC236}">
                <a16:creationId xmlns:a16="http://schemas.microsoft.com/office/drawing/2014/main" id="{41AC41CE-1E1B-43A0-96B6-7512070BE9BE}"/>
              </a:ext>
            </a:extLst>
          </p:cNvPr>
          <p:cNvPicPr>
            <a:picLocks noChangeAspect="1"/>
          </p:cNvPicPr>
          <p:nvPr/>
        </p:nvPicPr>
        <p:blipFill rotWithShape="1">
          <a:blip r:embed="rId2"/>
          <a:srcRect l="-1992" t="-12205" r="48235" b="12205"/>
          <a:stretch/>
        </p:blipFill>
        <p:spPr>
          <a:xfrm>
            <a:off x="7462463" y="-110823"/>
            <a:ext cx="3888430" cy="3539823"/>
          </a:xfrm>
          <a:prstGeom prst="rect">
            <a:avLst/>
          </a:prstGeom>
        </p:spPr>
      </p:pic>
      <p:pic>
        <p:nvPicPr>
          <p:cNvPr id="8" name="Picture 7">
            <a:extLst>
              <a:ext uri="{FF2B5EF4-FFF2-40B4-BE49-F238E27FC236}">
                <a16:creationId xmlns:a16="http://schemas.microsoft.com/office/drawing/2014/main" id="{83285FF7-D5D6-4824-A541-23F5076950F2}"/>
              </a:ext>
            </a:extLst>
          </p:cNvPr>
          <p:cNvPicPr>
            <a:picLocks noChangeAspect="1"/>
          </p:cNvPicPr>
          <p:nvPr/>
        </p:nvPicPr>
        <p:blipFill rotWithShape="1">
          <a:blip r:embed="rId2"/>
          <a:srcRect l="51340" t="-10257" r="-2565" b="10257"/>
          <a:stretch/>
        </p:blipFill>
        <p:spPr>
          <a:xfrm>
            <a:off x="7750596" y="2758502"/>
            <a:ext cx="3705331" cy="3539823"/>
          </a:xfrm>
          <a:prstGeom prst="rect">
            <a:avLst/>
          </a:prstGeom>
        </p:spPr>
      </p:pic>
      <p:sp>
        <p:nvSpPr>
          <p:cNvPr id="10" name="TextBox 9">
            <a:extLst>
              <a:ext uri="{FF2B5EF4-FFF2-40B4-BE49-F238E27FC236}">
                <a16:creationId xmlns:a16="http://schemas.microsoft.com/office/drawing/2014/main" id="{23102FC1-B392-4F09-80E3-D1EA879AC480}"/>
              </a:ext>
            </a:extLst>
          </p:cNvPr>
          <p:cNvSpPr txBox="1"/>
          <p:nvPr/>
        </p:nvSpPr>
        <p:spPr>
          <a:xfrm>
            <a:off x="7606580" y="6217389"/>
            <a:ext cx="4363998" cy="523220"/>
          </a:xfrm>
          <a:prstGeom prst="rect">
            <a:avLst/>
          </a:prstGeom>
          <a:noFill/>
        </p:spPr>
        <p:txBody>
          <a:bodyPr wrap="square">
            <a:spAutoFit/>
          </a:bodyPr>
          <a:lstStyle/>
          <a:p>
            <a:r>
              <a:rPr lang="en-US" sz="1400" dirty="0"/>
              <a:t>FIGURE 3. Comparison of prediction value and actual value of PPP (a) and HDI (b) in 2019.</a:t>
            </a:r>
            <a:endParaRPr lang="en-ID" sz="1400" dirty="0"/>
          </a:p>
        </p:txBody>
      </p:sp>
    </p:spTree>
    <p:extLst>
      <p:ext uri="{BB962C8B-B14F-4D97-AF65-F5344CB8AC3E}">
        <p14:creationId xmlns:p14="http://schemas.microsoft.com/office/powerpoint/2010/main" val="247435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01924" y="0"/>
            <a:ext cx="9782801" cy="1239837"/>
          </a:xfrm>
        </p:spPr>
        <p:txBody>
          <a:bodyPr>
            <a:normAutofit/>
          </a:bodyPr>
          <a:lstStyle/>
          <a:p>
            <a:r>
              <a:rPr lang="en-US" sz="2400" b="1" dirty="0"/>
              <a:t>CONCLUSION</a:t>
            </a:r>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6726881D-D306-4F1B-9191-18B55AA2A3D0}"/>
                  </a:ext>
                </a:extLst>
              </p:cNvPr>
              <p:cNvSpPr/>
              <p:nvPr/>
            </p:nvSpPr>
            <p:spPr>
              <a:xfrm>
                <a:off x="1341883" y="1340768"/>
                <a:ext cx="10297145" cy="446449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FontTx/>
                  <a:buChar char="&gt;"/>
                  <a:tabLst>
                    <a:tab pos="2174875" algn="l"/>
                    <a:tab pos="2854325" algn="l"/>
                    <a:tab pos="9605963" algn="l"/>
                  </a:tabLst>
                </a:pPr>
                <a:r>
                  <a:rPr lang="en-US" sz="2000" dirty="0">
                    <a:solidFill>
                      <a:schemeClr val="tx1"/>
                    </a:solidFill>
                  </a:rPr>
                  <a:t>The best model for the PPP and HDI in Papua province is the model with a minimum GCV value of 8.4554. This model produces the coefficient of determination </a:t>
                </a:r>
                <a14:m>
                  <m:oMath xmlns:m="http://schemas.openxmlformats.org/officeDocument/2006/math">
                    <m:sSup>
                      <m:sSupPr>
                        <m:ctrlPr>
                          <a:rPr lang="en-ID" sz="2000" i="1" smtClean="0">
                            <a:solidFill>
                              <a:srgbClr val="836967"/>
                            </a:solidFill>
                          </a:rPr>
                        </m:ctrlPr>
                      </m:sSupPr>
                      <m:e>
                        <m:r>
                          <a:rPr lang="en-ID" sz="2000" i="1"/>
                          <m:t>𝑅</m:t>
                        </m:r>
                      </m:e>
                      <m:sup>
                        <m:r>
                          <a:rPr lang="en-ID" sz="2000"/>
                          <m:t>2</m:t>
                        </m:r>
                      </m:sup>
                    </m:sSup>
                    <m:r>
                      <a:rPr lang="en-ID" sz="2000"/>
                      <m:t>=97.63%</m:t>
                    </m:r>
                  </m:oMath>
                </a14:m>
                <a:r>
                  <a:rPr lang="en-US" sz="2000" dirty="0">
                    <a:solidFill>
                      <a:schemeClr val="tx1"/>
                    </a:solidFill>
                  </a:rPr>
                  <a:t> and MSE= 7.0153. </a:t>
                </a:r>
              </a:p>
              <a:p>
                <a:pPr marL="342900" indent="-342900" algn="just">
                  <a:buFontTx/>
                  <a:buChar char="&gt;"/>
                  <a:tabLst>
                    <a:tab pos="2174875" algn="l"/>
                    <a:tab pos="2854325" algn="l"/>
                    <a:tab pos="9605963" algn="l"/>
                  </a:tabLst>
                </a:pPr>
                <a:r>
                  <a:rPr lang="en-US" sz="2000" dirty="0">
                    <a:solidFill>
                      <a:schemeClr val="tx1"/>
                    </a:solidFill>
                  </a:rPr>
                  <a:t>The high coefficient of determination value indicates that the bi-response Spline Smoothing model is suitable for modelling PPP and HDI in Papua province. </a:t>
                </a:r>
              </a:p>
              <a:p>
                <a:pPr marL="342900" indent="-342900" algn="just">
                  <a:buFontTx/>
                  <a:buChar char="&gt;"/>
                  <a:tabLst>
                    <a:tab pos="2174875" algn="l"/>
                    <a:tab pos="2854325" algn="l"/>
                    <a:tab pos="9605963" algn="l"/>
                  </a:tabLst>
                </a:pPr>
                <a:r>
                  <a:rPr lang="en-US" sz="2000" dirty="0">
                    <a:solidFill>
                      <a:schemeClr val="tx1"/>
                    </a:solidFill>
                  </a:rPr>
                  <a:t>The MAPE value of this model to predict PPP and HDI of Papua Province in 2019 is 6.57%.</a:t>
                </a:r>
              </a:p>
              <a:p>
                <a:pPr marL="342900" indent="-342900" algn="just">
                  <a:buFontTx/>
                  <a:buChar char="&gt;"/>
                  <a:tabLst>
                    <a:tab pos="2174875" algn="l"/>
                    <a:tab pos="2854325" algn="l"/>
                    <a:tab pos="9605963" algn="l"/>
                  </a:tabLst>
                </a:pPr>
                <a:r>
                  <a:rPr lang="en-US" sz="2000" dirty="0">
                    <a:solidFill>
                      <a:schemeClr val="tx1"/>
                    </a:solidFill>
                  </a:rPr>
                  <a:t>The MAPE value less than 10% indicates that this model has a good ability to predict PPP and HDI in Papua province. </a:t>
                </a:r>
              </a:p>
              <a:p>
                <a:pPr marL="342900" indent="-342900" algn="just">
                  <a:buFontTx/>
                  <a:buChar char="&gt;"/>
                  <a:tabLst>
                    <a:tab pos="2174875" algn="l"/>
                    <a:tab pos="2854325" algn="l"/>
                    <a:tab pos="9605963" algn="l"/>
                  </a:tabLst>
                </a:pPr>
                <a:r>
                  <a:rPr lang="en-US" sz="2000" dirty="0">
                    <a:solidFill>
                      <a:schemeClr val="tx1"/>
                    </a:solidFill>
                  </a:rPr>
                  <a:t>In this modelling, we only use one predictor variable. For future work, modelling of PPP and HDI in Papua province using bi-response Spline Smoothing estimator can be developed by involving more than one predictor variable.</a:t>
                </a:r>
              </a:p>
            </p:txBody>
          </p:sp>
        </mc:Choice>
        <mc:Fallback>
          <p:sp>
            <p:nvSpPr>
              <p:cNvPr id="22" name="Rectangle 21">
                <a:extLst>
                  <a:ext uri="{FF2B5EF4-FFF2-40B4-BE49-F238E27FC236}">
                    <a16:creationId xmlns:a16="http://schemas.microsoft.com/office/drawing/2014/main" id="{6726881D-D306-4F1B-9191-18B55AA2A3D0}"/>
                  </a:ext>
                </a:extLst>
              </p:cNvPr>
              <p:cNvSpPr>
                <a:spLocks noRot="1" noChangeAspect="1" noMove="1" noResize="1" noEditPoints="1" noAdjustHandles="1" noChangeArrowheads="1" noChangeShapeType="1" noTextEdit="1"/>
              </p:cNvSpPr>
              <p:nvPr/>
            </p:nvSpPr>
            <p:spPr>
              <a:xfrm>
                <a:off x="1341883" y="1340768"/>
                <a:ext cx="10297145" cy="4464496"/>
              </a:xfrm>
              <a:prstGeom prst="rect">
                <a:avLst/>
              </a:prstGeom>
              <a:blipFill>
                <a:blip r:embed="rId2"/>
                <a:stretch>
                  <a:fillRect l="-770" r="-651"/>
                </a:stretch>
              </a:blipFill>
              <a:ln>
                <a:noFill/>
              </a:ln>
            </p:spPr>
            <p:txBody>
              <a:bodyPr/>
              <a:lstStyle/>
              <a:p>
                <a:r>
                  <a:rPr lang="en-ID">
                    <a:noFill/>
                  </a:rPr>
                  <a:t> </a:t>
                </a:r>
              </a:p>
            </p:txBody>
          </p:sp>
        </mc:Fallback>
      </mc:AlternateContent>
    </p:spTree>
    <p:extLst>
      <p:ext uri="{BB962C8B-B14F-4D97-AF65-F5344CB8AC3E}">
        <p14:creationId xmlns:p14="http://schemas.microsoft.com/office/powerpoint/2010/main" val="50108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942284" y="482600"/>
            <a:ext cx="6433953" cy="5689600"/>
          </a:xfrm>
        </p:spPr>
        <p:txBody>
          <a:bodyPr>
            <a:normAutofit/>
          </a:bodyPr>
          <a:lstStyle/>
          <a:p>
            <a:pPr marL="0" indent="0" algn="ctr">
              <a:buNone/>
            </a:pPr>
            <a:endParaRPr lang="en-US" sz="7200" b="1" i="1" dirty="0">
              <a:solidFill>
                <a:schemeClr val="accent1">
                  <a:lumMod val="75000"/>
                </a:schemeClr>
              </a:solidFill>
            </a:endParaRPr>
          </a:p>
          <a:p>
            <a:pPr marL="0" indent="0" algn="ctr">
              <a:buNone/>
            </a:pPr>
            <a:endParaRPr lang="en-US" sz="7200" b="1" i="1" dirty="0">
              <a:solidFill>
                <a:schemeClr val="accent1">
                  <a:lumMod val="75000"/>
                </a:schemeClr>
              </a:solidFill>
            </a:endParaRPr>
          </a:p>
          <a:p>
            <a:pPr marL="0" indent="0" algn="ctr">
              <a:buNone/>
            </a:pPr>
            <a:r>
              <a:rPr lang="en-US" sz="7200" b="1" i="1" dirty="0">
                <a:solidFill>
                  <a:schemeClr val="accent1">
                    <a:lumMod val="75000"/>
                  </a:schemeClr>
                </a:solidFill>
              </a:rPr>
              <a:t>Thank You </a:t>
            </a:r>
            <a:r>
              <a:rPr lang="en-US" sz="7200" b="1" i="1" dirty="0">
                <a:solidFill>
                  <a:schemeClr val="accent1">
                    <a:lumMod val="75000"/>
                  </a:schemeClr>
                </a:solidFill>
                <a:sym typeface="Wingdings" panose="05000000000000000000" pitchFamily="2" charset="2"/>
              </a:rPr>
              <a:t></a:t>
            </a:r>
            <a:endParaRPr lang="en-US" sz="7200" b="1" i="1" dirty="0">
              <a:solidFill>
                <a:schemeClr val="accent1">
                  <a:lumMod val="75000"/>
                </a:schemeClr>
              </a:solidFill>
            </a:endParaRPr>
          </a:p>
        </p:txBody>
      </p:sp>
      <p:sp>
        <p:nvSpPr>
          <p:cNvPr id="5" name="Title 4">
            <a:extLst>
              <a:ext uri="{FF2B5EF4-FFF2-40B4-BE49-F238E27FC236}">
                <a16:creationId xmlns:a16="http://schemas.microsoft.com/office/drawing/2014/main" id="{1F70FE14-3AA4-4A69-AF73-B9C3DACFA529}"/>
              </a:ext>
            </a:extLst>
          </p:cNvPr>
          <p:cNvSpPr>
            <a:spLocks noGrp="1"/>
          </p:cNvSpPr>
          <p:nvPr>
            <p:ph type="title"/>
          </p:nvPr>
        </p:nvSpPr>
        <p:spPr/>
        <p:txBody>
          <a:bodyPr/>
          <a:lstStyle/>
          <a:p>
            <a:endParaRPr lang="en-ID"/>
          </a:p>
        </p:txBody>
      </p:sp>
      <p:sp>
        <p:nvSpPr>
          <p:cNvPr id="8" name="Text Placeholder 7">
            <a:extLst>
              <a:ext uri="{FF2B5EF4-FFF2-40B4-BE49-F238E27FC236}">
                <a16:creationId xmlns:a16="http://schemas.microsoft.com/office/drawing/2014/main" id="{717AC0D7-D49A-48D9-A14C-ED33B5A93A18}"/>
              </a:ext>
            </a:extLst>
          </p:cNvPr>
          <p:cNvSpPr>
            <a:spLocks noGrp="1"/>
          </p:cNvSpPr>
          <p:nvPr>
            <p:ph type="body" sz="half" idx="2"/>
          </p:nvPr>
        </p:nvSpPr>
        <p:spPr/>
        <p:txBody>
          <a:bodyPr/>
          <a:lstStyle/>
          <a:p>
            <a:endParaRPr lang="en-ID"/>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3B67F3-7763-431C-85D7-F913367E2B5A}"/>
              </a:ext>
            </a:extLst>
          </p:cNvPr>
          <p:cNvSpPr>
            <a:spLocks noGrp="1"/>
          </p:cNvSpPr>
          <p:nvPr>
            <p:ph type="sldNum" sz="quarter" idx="12"/>
          </p:nvPr>
        </p:nvSpPr>
        <p:spPr/>
        <p:txBody>
          <a:bodyPr/>
          <a:lstStyle/>
          <a:p>
            <a:fld id="{E1641F34-AC65-43F3-A3DE-13990DD5C6AD}" type="slidenum">
              <a:rPr lang="en-US" smtClean="0"/>
              <a:t>2</a:t>
            </a:fld>
            <a:endParaRPr lang="en-US"/>
          </a:p>
        </p:txBody>
      </p:sp>
      <p:sp>
        <p:nvSpPr>
          <p:cNvPr id="3" name="Rectangle 2">
            <a:extLst>
              <a:ext uri="{FF2B5EF4-FFF2-40B4-BE49-F238E27FC236}">
                <a16:creationId xmlns:a16="http://schemas.microsoft.com/office/drawing/2014/main" id="{1E6371EE-BEF6-47C6-A92F-2A29091BEC55}"/>
              </a:ext>
            </a:extLst>
          </p:cNvPr>
          <p:cNvSpPr/>
          <p:nvPr/>
        </p:nvSpPr>
        <p:spPr>
          <a:xfrm>
            <a:off x="8110636" y="1088101"/>
            <a:ext cx="3767533" cy="63124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Percentage of poor people (PPP)</a:t>
            </a:r>
            <a:endParaRPr lang="en-US" sz="1799" dirty="0">
              <a:latin typeface="Berlin Sans FB" panose="020E0602020502020306"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E794228E-B71A-4B94-B71A-435E367882C5}"/>
              </a:ext>
            </a:extLst>
          </p:cNvPr>
          <p:cNvSpPr/>
          <p:nvPr/>
        </p:nvSpPr>
        <p:spPr>
          <a:xfrm>
            <a:off x="605362" y="2895633"/>
            <a:ext cx="3451466" cy="89415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r>
              <a:rPr lang="en-US" dirty="0"/>
              <a:t>Poverty is one of the problems that often occur in Indonesia</a:t>
            </a:r>
            <a:endParaRPr lang="en-US" sz="1799" dirty="0">
              <a:latin typeface="Berlin Sans FB" panose="020E0602020502020306" pitchFamily="34" charset="0"/>
              <a:cs typeface="Aharoni" panose="02010803020104030203" pitchFamily="2" charset="-79"/>
            </a:endParaRPr>
          </a:p>
        </p:txBody>
      </p:sp>
      <p:sp>
        <p:nvSpPr>
          <p:cNvPr id="10" name="Rectangle 9">
            <a:extLst>
              <a:ext uri="{FF2B5EF4-FFF2-40B4-BE49-F238E27FC236}">
                <a16:creationId xmlns:a16="http://schemas.microsoft.com/office/drawing/2014/main" id="{16DA880E-18F1-41D2-BA6E-258D3F388BCC}"/>
              </a:ext>
            </a:extLst>
          </p:cNvPr>
          <p:cNvSpPr/>
          <p:nvPr/>
        </p:nvSpPr>
        <p:spPr>
          <a:xfrm>
            <a:off x="4294212" y="4331474"/>
            <a:ext cx="3642703" cy="197784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r>
              <a:rPr lang="en-US" dirty="0"/>
              <a:t>Besides, Papua Province was the province with the lowest HDI in Indonesia</a:t>
            </a:r>
          </a:p>
          <a:p>
            <a:pPr algn="r"/>
            <a:r>
              <a:rPr lang="en-US" dirty="0"/>
              <a:t>HDI in 2019</a:t>
            </a:r>
          </a:p>
          <a:p>
            <a:pPr algn="r"/>
            <a:r>
              <a:rPr lang="en-US" dirty="0"/>
              <a:t>Papua Province :60.84</a:t>
            </a:r>
          </a:p>
          <a:p>
            <a:pPr algn="r"/>
            <a:r>
              <a:rPr lang="en-US" dirty="0"/>
              <a:t>Indonesia: 71.92.</a:t>
            </a:r>
          </a:p>
          <a:p>
            <a:pPr algn="r"/>
            <a:r>
              <a:rPr lang="en-US" sz="1400" dirty="0">
                <a:cs typeface="Aharoni" panose="02010803020104030203" pitchFamily="2" charset="-79"/>
              </a:rPr>
              <a:t>(Statistics Indonesia,2020)</a:t>
            </a:r>
            <a:endParaRPr lang="en-US" dirty="0">
              <a:cs typeface="Aharoni" panose="02010803020104030203" pitchFamily="2" charset="-79"/>
            </a:endParaRPr>
          </a:p>
        </p:txBody>
      </p:sp>
      <p:pic>
        <p:nvPicPr>
          <p:cNvPr id="18" name="Picture 8" descr="Gambar terkait">
            <a:extLst>
              <a:ext uri="{FF2B5EF4-FFF2-40B4-BE49-F238E27FC236}">
                <a16:creationId xmlns:a16="http://schemas.microsoft.com/office/drawing/2014/main" id="{847068B6-6C41-4C67-8783-784162F1F37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9652" b="89557" l="84048" r="99524">
                        <a14:foregroundMark x1="85655" y1="54589" x2="85714" y2="52848"/>
                        <a14:foregroundMark x1="84643" y1="66772" x2="87321" y2="72943"/>
                        <a14:foregroundMark x1="87321" y1="72943" x2="84048" y2="75000"/>
                        <a14:foregroundMark x1="84048" y1="75000" x2="84762" y2="67089"/>
                        <a14:foregroundMark x1="91429" y1="77057" x2="95060" y2="76582"/>
                        <a14:foregroundMark x1="95060" y1="76582" x2="98214" y2="80222"/>
                        <a14:foregroundMark x1="98214" y1="80222" x2="95655" y2="87975"/>
                        <a14:foregroundMark x1="95655" y1="87975" x2="88631" y2="86076"/>
                        <a14:foregroundMark x1="88631" y1="86076" x2="89286" y2="74209"/>
                        <a14:foregroundMark x1="89286" y1="74209" x2="91488" y2="69937"/>
                        <a14:foregroundMark x1="87143" y1="37184" x2="87202" y2="47310"/>
                        <a14:foregroundMark x1="87202" y1="47310" x2="90655" y2="50633"/>
                        <a14:foregroundMark x1="90655" y1="50633" x2="91726" y2="39873"/>
                        <a14:foregroundMark x1="91726" y1="39873" x2="88274" y2="35601"/>
                        <a14:foregroundMark x1="88274" y1="35601" x2="86607" y2="37658"/>
                        <a14:foregroundMark x1="97440" y1="48892" x2="98512" y2="78639"/>
                        <a14:foregroundMark x1="98512" y1="78639" x2="97381" y2="87816"/>
                        <a14:foregroundMark x1="97381" y1="87816" x2="99940" y2="66614"/>
                        <a14:foregroundMark x1="99940" y1="66614" x2="99524" y2="54272"/>
                        <a14:foregroundMark x1="99524" y1="54272" x2="97024" y2="48101"/>
                        <a14:foregroundMark x1="97024" y1="48101" x2="96964" y2="48101"/>
                        <a14:foregroundMark x1="85238" y1="53323" x2="85357" y2="53481"/>
                        <a14:foregroundMark x1="85536" y1="53639" x2="85774" y2="54272"/>
                        <a14:backgroundMark x1="84881" y1="53481" x2="85238" y2="53006"/>
                      </a14:backgroundRemoval>
                    </a14:imgEffect>
                  </a14:imgLayer>
                </a14:imgProps>
              </a:ext>
              <a:ext uri="{28A0092B-C50C-407E-A947-70E740481C1C}">
                <a14:useLocalDpi xmlns:a14="http://schemas.microsoft.com/office/drawing/2010/main" val="0"/>
              </a:ext>
            </a:extLst>
          </a:blip>
          <a:srcRect l="84212" t="36820" b="11548"/>
          <a:stretch/>
        </p:blipFill>
        <p:spPr bwMode="auto">
          <a:xfrm>
            <a:off x="8926332" y="2773982"/>
            <a:ext cx="1962110" cy="195116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A50BDB7-8AE2-4828-9A3E-BB32C9F8D25A}"/>
              </a:ext>
            </a:extLst>
          </p:cNvPr>
          <p:cNvGrpSpPr/>
          <p:nvPr/>
        </p:nvGrpSpPr>
        <p:grpSpPr>
          <a:xfrm>
            <a:off x="4550487" y="2497253"/>
            <a:ext cx="3128101" cy="1723835"/>
            <a:chOff x="1484027" y="5333175"/>
            <a:chExt cx="2947630" cy="1415253"/>
          </a:xfrm>
        </p:grpSpPr>
        <p:sp>
          <p:nvSpPr>
            <p:cNvPr id="23" name="Rectangle 22">
              <a:extLst>
                <a:ext uri="{FF2B5EF4-FFF2-40B4-BE49-F238E27FC236}">
                  <a16:creationId xmlns:a16="http://schemas.microsoft.com/office/drawing/2014/main" id="{EFA45D5B-8A27-4DD9-9F13-E52365336C80}"/>
                </a:ext>
              </a:extLst>
            </p:cNvPr>
            <p:cNvSpPr/>
            <p:nvPr/>
          </p:nvSpPr>
          <p:spPr>
            <a:xfrm>
              <a:off x="1581572" y="5333175"/>
              <a:ext cx="1409821" cy="301280"/>
            </a:xfrm>
            <a:prstGeom prst="rect">
              <a:avLst/>
            </a:prstGeom>
            <a:noFill/>
          </p:spPr>
          <p:txBody>
            <a:bodyPr wrap="square" lIns="91416" tIns="45708" rIns="91416" bIns="45708">
              <a:spAutoFit/>
            </a:bodyPr>
            <a:lstStyle/>
            <a:p>
              <a:pPr algn="ctr"/>
              <a:r>
                <a:rPr lang="en-US" sz="1799" b="1" i="1" dirty="0">
                  <a:ln w="0"/>
                  <a:effectLst>
                    <a:outerShdw blurRad="38100" dist="19050" dir="2700000" algn="tl" rotWithShape="0">
                      <a:schemeClr val="dk1">
                        <a:alpha val="40000"/>
                      </a:schemeClr>
                    </a:outerShdw>
                  </a:effectLst>
                </a:rPr>
                <a:t>Indonesia</a:t>
              </a:r>
            </a:p>
          </p:txBody>
        </p:sp>
        <p:pic>
          <p:nvPicPr>
            <p:cNvPr id="24" name="Picture 8" descr="Gambar terkait">
              <a:extLst>
                <a:ext uri="{FF2B5EF4-FFF2-40B4-BE49-F238E27FC236}">
                  <a16:creationId xmlns:a16="http://schemas.microsoft.com/office/drawing/2014/main" id="{074BF426-68F8-43CD-8C65-62D37111F7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027" y="5539959"/>
              <a:ext cx="2947630" cy="12084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8AF89196-B5C5-41AC-B487-60CEDBDAF117}"/>
              </a:ext>
            </a:extLst>
          </p:cNvPr>
          <p:cNvGrpSpPr/>
          <p:nvPr/>
        </p:nvGrpSpPr>
        <p:grpSpPr>
          <a:xfrm rot="14757208" flipH="1" flipV="1">
            <a:off x="7718619" y="2983820"/>
            <a:ext cx="1373469" cy="1451928"/>
            <a:chOff x="5116151" y="1966902"/>
            <a:chExt cx="2883260" cy="2474024"/>
          </a:xfrm>
        </p:grpSpPr>
        <p:pic>
          <p:nvPicPr>
            <p:cNvPr id="21" name="Picture 20" descr="Hasil gambar untuk pin png">
              <a:extLst>
                <a:ext uri="{FF2B5EF4-FFF2-40B4-BE49-F238E27FC236}">
                  <a16:creationId xmlns:a16="http://schemas.microsoft.com/office/drawing/2014/main" id="{4C9B59A8-E95F-47A6-BD54-B7DA436DF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642792">
              <a:off x="5638698" y="4274153"/>
              <a:ext cx="103433" cy="23011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Hasil gambar untuk arrow png">
              <a:extLst>
                <a:ext uri="{FF2B5EF4-FFF2-40B4-BE49-F238E27FC236}">
                  <a16:creationId xmlns:a16="http://schemas.microsoft.com/office/drawing/2014/main" id="{CAE80ABC-7899-4149-B469-C0771C5543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595726">
              <a:off x="5116151" y="1966902"/>
              <a:ext cx="2883260" cy="2225235"/>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Rectangle 24">
            <a:extLst>
              <a:ext uri="{FF2B5EF4-FFF2-40B4-BE49-F238E27FC236}">
                <a16:creationId xmlns:a16="http://schemas.microsoft.com/office/drawing/2014/main" id="{E13BBBA9-6FAF-4FC8-99D9-0860138872D6}"/>
              </a:ext>
            </a:extLst>
          </p:cNvPr>
          <p:cNvSpPr/>
          <p:nvPr/>
        </p:nvSpPr>
        <p:spPr>
          <a:xfrm>
            <a:off x="600442" y="3962349"/>
            <a:ext cx="3456385" cy="197784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r>
              <a:rPr lang="en-US" dirty="0"/>
              <a:t>In 2019, Papua Province was a province with the highest PPP in Indonesia.</a:t>
            </a:r>
          </a:p>
          <a:p>
            <a:pPr algn="r"/>
            <a:r>
              <a:rPr lang="en-US" dirty="0"/>
              <a:t>PPP in March 2019 </a:t>
            </a:r>
          </a:p>
          <a:p>
            <a:pPr algn="r"/>
            <a:r>
              <a:rPr lang="en-US" dirty="0"/>
              <a:t>Papua Province: 27.53% </a:t>
            </a:r>
          </a:p>
          <a:p>
            <a:pPr algn="r"/>
            <a:r>
              <a:rPr lang="en-US" dirty="0"/>
              <a:t>Indonesia: 9.41%</a:t>
            </a:r>
          </a:p>
          <a:p>
            <a:pPr algn="r"/>
            <a:r>
              <a:rPr lang="en-US" sz="1400" dirty="0">
                <a:cs typeface="Aharoni" panose="02010803020104030203" pitchFamily="2" charset="-79"/>
              </a:rPr>
              <a:t>(Statistics Indonesia,2020)</a:t>
            </a:r>
          </a:p>
        </p:txBody>
      </p:sp>
      <p:sp>
        <p:nvSpPr>
          <p:cNvPr id="26" name="Rectangle 25">
            <a:extLst>
              <a:ext uri="{FF2B5EF4-FFF2-40B4-BE49-F238E27FC236}">
                <a16:creationId xmlns:a16="http://schemas.microsoft.com/office/drawing/2014/main" id="{EC494AD5-852E-421B-A8A4-9057F8FACFA4}"/>
              </a:ext>
            </a:extLst>
          </p:cNvPr>
          <p:cNvSpPr/>
          <p:nvPr/>
        </p:nvSpPr>
        <p:spPr>
          <a:xfrm>
            <a:off x="8131998" y="4936791"/>
            <a:ext cx="3755299" cy="137252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t>Therefore, Papua Province needs particular attention, </a:t>
            </a:r>
          </a:p>
          <a:p>
            <a:pPr algn="r"/>
            <a:r>
              <a:rPr lang="en-US" dirty="0"/>
              <a:t>especially PPP and HDI.</a:t>
            </a:r>
            <a:endParaRPr lang="en-US" sz="1799" dirty="0">
              <a:latin typeface="Berlin Sans FB" panose="020E0602020502020306" pitchFamily="34" charset="0"/>
              <a:cs typeface="Aharoni" panose="02010803020104030203" pitchFamily="2" charset="-79"/>
            </a:endParaRPr>
          </a:p>
        </p:txBody>
      </p:sp>
      <p:sp>
        <p:nvSpPr>
          <p:cNvPr id="27" name="Rectangle 26">
            <a:extLst>
              <a:ext uri="{FF2B5EF4-FFF2-40B4-BE49-F238E27FC236}">
                <a16:creationId xmlns:a16="http://schemas.microsoft.com/office/drawing/2014/main" id="{2F58876E-456B-47B8-86D9-C517AB1C528E}"/>
              </a:ext>
            </a:extLst>
          </p:cNvPr>
          <p:cNvSpPr/>
          <p:nvPr/>
        </p:nvSpPr>
        <p:spPr>
          <a:xfrm>
            <a:off x="8084918" y="1879329"/>
            <a:ext cx="3767532" cy="61466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t>Human Development Index (HDI). </a:t>
            </a:r>
            <a:endParaRPr lang="en-US" sz="1799" dirty="0">
              <a:latin typeface="Berlin Sans FB" panose="020E0602020502020306"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2016F60F-BF33-407E-9689-668908E02349}"/>
              </a:ext>
            </a:extLst>
          </p:cNvPr>
          <p:cNvSpPr/>
          <p:nvPr/>
        </p:nvSpPr>
        <p:spPr>
          <a:xfrm>
            <a:off x="4056827" y="1197407"/>
            <a:ext cx="3642703" cy="1214872"/>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ysClr val="windowText" lastClr="000000"/>
                </a:solidFill>
              </a:rPr>
              <a:t>The goal of a country's development is to achieve prosperity for its people</a:t>
            </a:r>
            <a:endParaRPr lang="en-US" sz="1799" dirty="0">
              <a:solidFill>
                <a:sysClr val="windowText" lastClr="000000"/>
              </a:solidFill>
              <a:latin typeface="Berlin Sans FB" panose="020E0602020502020306"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45856ACC-FB97-48CE-9248-16E217C66DD7}"/>
              </a:ext>
            </a:extLst>
          </p:cNvPr>
          <p:cNvGrpSpPr/>
          <p:nvPr/>
        </p:nvGrpSpPr>
        <p:grpSpPr>
          <a:xfrm>
            <a:off x="1731695" y="1217994"/>
            <a:ext cx="2580691" cy="1272391"/>
            <a:chOff x="3959760" y="191479"/>
            <a:chExt cx="3642115" cy="1653345"/>
          </a:xfrm>
        </p:grpSpPr>
        <p:pic>
          <p:nvPicPr>
            <p:cNvPr id="11" name="Picture 18" descr="Hasil gambar untuk industri png">
              <a:extLst>
                <a:ext uri="{FF2B5EF4-FFF2-40B4-BE49-F238E27FC236}">
                  <a16:creationId xmlns:a16="http://schemas.microsoft.com/office/drawing/2014/main" id="{5FD6F636-AFD6-4D4D-B15D-D577016AAC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9906" y="191479"/>
              <a:ext cx="3301969" cy="16509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descr="Hasil gambar untuk sdm png">
              <a:extLst>
                <a:ext uri="{FF2B5EF4-FFF2-40B4-BE49-F238E27FC236}">
                  <a16:creationId xmlns:a16="http://schemas.microsoft.com/office/drawing/2014/main" id="{62E5B886-9EEA-43E8-95A6-8B33FE1884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9760" y="1052890"/>
              <a:ext cx="910516" cy="79193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itle 12">
            <a:extLst>
              <a:ext uri="{FF2B5EF4-FFF2-40B4-BE49-F238E27FC236}">
                <a16:creationId xmlns:a16="http://schemas.microsoft.com/office/drawing/2014/main" id="{F92CBF4C-8FE2-4BAF-A752-4BF962E71BA2}"/>
              </a:ext>
            </a:extLst>
          </p:cNvPr>
          <p:cNvSpPr>
            <a:spLocks noGrp="1"/>
          </p:cNvSpPr>
          <p:nvPr>
            <p:ph type="title"/>
          </p:nvPr>
        </p:nvSpPr>
        <p:spPr>
          <a:xfrm>
            <a:off x="1413892" y="548680"/>
            <a:ext cx="9782801" cy="659832"/>
          </a:xfrm>
        </p:spPr>
        <p:txBody>
          <a:bodyPr/>
          <a:lstStyle/>
          <a:p>
            <a:r>
              <a:rPr lang="en-US" b="1" dirty="0"/>
              <a:t>Introduction</a:t>
            </a:r>
          </a:p>
        </p:txBody>
      </p:sp>
      <p:sp>
        <p:nvSpPr>
          <p:cNvPr id="30" name="TextBox 29">
            <a:extLst>
              <a:ext uri="{FF2B5EF4-FFF2-40B4-BE49-F238E27FC236}">
                <a16:creationId xmlns:a16="http://schemas.microsoft.com/office/drawing/2014/main" id="{3655E01F-8ED0-4F0F-9C3C-F19717F379DE}"/>
              </a:ext>
            </a:extLst>
          </p:cNvPr>
          <p:cNvSpPr txBox="1"/>
          <p:nvPr/>
        </p:nvSpPr>
        <p:spPr>
          <a:xfrm>
            <a:off x="9456201" y="685938"/>
            <a:ext cx="1292514" cy="369332"/>
          </a:xfrm>
          <a:prstGeom prst="rect">
            <a:avLst/>
          </a:prstGeom>
          <a:noFill/>
        </p:spPr>
        <p:txBody>
          <a:bodyPr wrap="square">
            <a:spAutoFit/>
          </a:bodyPr>
          <a:lstStyle/>
          <a:p>
            <a:r>
              <a:rPr lang="en-ID" dirty="0">
                <a:solidFill>
                  <a:schemeClr val="accent1">
                    <a:lumMod val="75000"/>
                  </a:schemeClr>
                </a:solidFill>
              </a:rPr>
              <a:t>Indicators</a:t>
            </a:r>
          </a:p>
        </p:txBody>
      </p:sp>
      <p:cxnSp>
        <p:nvCxnSpPr>
          <p:cNvPr id="17" name="Straight Arrow Connector 16">
            <a:extLst>
              <a:ext uri="{FF2B5EF4-FFF2-40B4-BE49-F238E27FC236}">
                <a16:creationId xmlns:a16="http://schemas.microsoft.com/office/drawing/2014/main" id="{A8E2A6D5-9989-4855-AE68-0233B44779C3}"/>
              </a:ext>
            </a:extLst>
          </p:cNvPr>
          <p:cNvCxnSpPr>
            <a:stCxn id="28" idx="3"/>
            <a:endCxn id="3" idx="1"/>
          </p:cNvCxnSpPr>
          <p:nvPr/>
        </p:nvCxnSpPr>
        <p:spPr>
          <a:xfrm flipV="1">
            <a:off x="7699530" y="1403724"/>
            <a:ext cx="411106" cy="401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9F8702B-847C-4112-A22E-E0B951FFF3AA}"/>
              </a:ext>
            </a:extLst>
          </p:cNvPr>
          <p:cNvCxnSpPr>
            <a:cxnSpLocks/>
            <a:stCxn id="28" idx="3"/>
            <a:endCxn id="27" idx="1"/>
          </p:cNvCxnSpPr>
          <p:nvPr/>
        </p:nvCxnSpPr>
        <p:spPr>
          <a:xfrm>
            <a:off x="7699530" y="1804843"/>
            <a:ext cx="385388" cy="381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anim calcmode="lin" valueType="num">
                                      <p:cBhvr>
                                        <p:cTn id="21" dur="500" fill="hold"/>
                                        <p:tgtEl>
                                          <p:spTgt spid="17"/>
                                        </p:tgtEl>
                                        <p:attrNameLst>
                                          <p:attrName>ppt_x</p:attrName>
                                        </p:attrNameLst>
                                      </p:cBhvr>
                                      <p:tavLst>
                                        <p:tav tm="0">
                                          <p:val>
                                            <p:strVal val="#ppt_x"/>
                                          </p:val>
                                        </p:tav>
                                        <p:tav tm="100000">
                                          <p:val>
                                            <p:strVal val="#ppt_x"/>
                                          </p:val>
                                        </p:tav>
                                      </p:tavLst>
                                    </p:anim>
                                    <p:anim calcmode="lin" valueType="num">
                                      <p:cBhvr>
                                        <p:cTn id="22" dur="500" fill="hold"/>
                                        <p:tgtEl>
                                          <p:spTgt spid="1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anim calcmode="lin" valueType="num">
                                      <p:cBhvr>
                                        <p:cTn id="33" dur="500" fill="hold"/>
                                        <p:tgtEl>
                                          <p:spTgt spid="32"/>
                                        </p:tgtEl>
                                        <p:attrNameLst>
                                          <p:attrName>ppt_x</p:attrName>
                                        </p:attrNameLst>
                                      </p:cBhvr>
                                      <p:tavLst>
                                        <p:tav tm="0">
                                          <p:val>
                                            <p:strVal val="#ppt_x"/>
                                          </p:val>
                                        </p:tav>
                                        <p:tav tm="100000">
                                          <p:val>
                                            <p:strVal val="#ppt_x"/>
                                          </p:val>
                                        </p:tav>
                                      </p:tavLst>
                                    </p:anim>
                                    <p:anim calcmode="lin" valueType="num">
                                      <p:cBhvr>
                                        <p:cTn id="34" dur="5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anim calcmode="lin" valueType="num">
                                      <p:cBhvr>
                                        <p:cTn id="38" dur="500" fill="hold"/>
                                        <p:tgtEl>
                                          <p:spTgt spid="27"/>
                                        </p:tgtEl>
                                        <p:attrNameLst>
                                          <p:attrName>ppt_x</p:attrName>
                                        </p:attrNameLst>
                                      </p:cBhvr>
                                      <p:tavLst>
                                        <p:tav tm="0">
                                          <p:val>
                                            <p:strVal val="#ppt_x"/>
                                          </p:val>
                                        </p:tav>
                                        <p:tav tm="100000">
                                          <p:val>
                                            <p:strVal val="#ppt_x"/>
                                          </p:val>
                                        </p:tav>
                                      </p:tavLst>
                                    </p:anim>
                                    <p:anim calcmode="lin" valueType="num">
                                      <p:cBhvr>
                                        <p:cTn id="3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500"/>
                            </p:stCondLst>
                            <p:childTnLst>
                              <p:par>
                                <p:cTn id="57" presetID="42"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anim calcmode="lin" valueType="num">
                                      <p:cBhvr>
                                        <p:cTn id="60" dur="500" fill="hold"/>
                                        <p:tgtEl>
                                          <p:spTgt spid="25"/>
                                        </p:tgtEl>
                                        <p:attrNameLst>
                                          <p:attrName>ppt_x</p:attrName>
                                        </p:attrNameLst>
                                      </p:cBhvr>
                                      <p:tavLst>
                                        <p:tav tm="0">
                                          <p:val>
                                            <p:strVal val="#ppt_x"/>
                                          </p:val>
                                        </p:tav>
                                        <p:tav tm="100000">
                                          <p:val>
                                            <p:strVal val="#ppt_x"/>
                                          </p:val>
                                        </p:tav>
                                      </p:tavLst>
                                    </p:anim>
                                    <p:anim calcmode="lin" valueType="num">
                                      <p:cBhvr>
                                        <p:cTn id="61"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anim calcmode="lin" valueType="num">
                                      <p:cBhvr>
                                        <p:cTn id="67" dur="500" fill="hold"/>
                                        <p:tgtEl>
                                          <p:spTgt spid="10"/>
                                        </p:tgtEl>
                                        <p:attrNameLst>
                                          <p:attrName>ppt_x</p:attrName>
                                        </p:attrNameLst>
                                      </p:cBhvr>
                                      <p:tavLst>
                                        <p:tav tm="0">
                                          <p:val>
                                            <p:strVal val="#ppt_x"/>
                                          </p:val>
                                        </p:tav>
                                        <p:tav tm="100000">
                                          <p:val>
                                            <p:strVal val="#ppt_x"/>
                                          </p:val>
                                        </p:tav>
                                      </p:tavLst>
                                    </p:anim>
                                    <p:anim calcmode="lin" valueType="num">
                                      <p:cBhvr>
                                        <p:cTn id="68"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anim calcmode="lin" valueType="num">
                                      <p:cBhvr>
                                        <p:cTn id="74" dur="500" fill="hold"/>
                                        <p:tgtEl>
                                          <p:spTgt spid="26"/>
                                        </p:tgtEl>
                                        <p:attrNameLst>
                                          <p:attrName>ppt_x</p:attrName>
                                        </p:attrNameLst>
                                      </p:cBhvr>
                                      <p:tavLst>
                                        <p:tav tm="0">
                                          <p:val>
                                            <p:strVal val="#ppt_x"/>
                                          </p:val>
                                        </p:tav>
                                        <p:tav tm="100000">
                                          <p:val>
                                            <p:strVal val="#ppt_x"/>
                                          </p:val>
                                        </p:tav>
                                      </p:tavLst>
                                    </p:anim>
                                    <p:anim calcmode="lin" valueType="num">
                                      <p:cBhvr>
                                        <p:cTn id="75"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0" grpId="0" animBg="1"/>
      <p:bldP spid="25" grpId="0" animBg="1"/>
      <p:bldP spid="26" grpId="0" animBg="1"/>
      <p:bldP spid="27" grpId="0" animBg="1"/>
      <p:bldP spid="28"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3B67F3-7763-431C-85D7-F913367E2B5A}"/>
              </a:ext>
            </a:extLst>
          </p:cNvPr>
          <p:cNvSpPr>
            <a:spLocks noGrp="1"/>
          </p:cNvSpPr>
          <p:nvPr>
            <p:ph type="sldNum" sz="quarter" idx="12"/>
          </p:nvPr>
        </p:nvSpPr>
        <p:spPr/>
        <p:txBody>
          <a:bodyPr/>
          <a:lstStyle/>
          <a:p>
            <a:fld id="{E1641F34-AC65-43F3-A3DE-13990DD5C6AD}" type="slidenum">
              <a:rPr lang="en-US" smtClean="0"/>
              <a:t>3</a:t>
            </a:fld>
            <a:endParaRPr lang="en-US"/>
          </a:p>
        </p:txBody>
      </p:sp>
      <p:sp>
        <p:nvSpPr>
          <p:cNvPr id="3" name="Rectangle 2">
            <a:extLst>
              <a:ext uri="{FF2B5EF4-FFF2-40B4-BE49-F238E27FC236}">
                <a16:creationId xmlns:a16="http://schemas.microsoft.com/office/drawing/2014/main" id="{1E6371EE-BEF6-47C6-A92F-2A29091BEC55}"/>
              </a:ext>
            </a:extLst>
          </p:cNvPr>
          <p:cNvSpPr/>
          <p:nvPr/>
        </p:nvSpPr>
        <p:spPr>
          <a:xfrm>
            <a:off x="1212140" y="1558913"/>
            <a:ext cx="5952215" cy="549562"/>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r>
              <a:rPr lang="en-US" dirty="0"/>
              <a:t>Poverty and HDI has a negative correlation </a:t>
            </a:r>
          </a:p>
          <a:p>
            <a:r>
              <a:rPr lang="en-US" sz="1600" dirty="0"/>
              <a:t>(</a:t>
            </a:r>
            <a:r>
              <a:rPr lang="en-US" sz="1600" dirty="0" err="1"/>
              <a:t>Akhmad</a:t>
            </a:r>
            <a:r>
              <a:rPr lang="en-US" sz="1600" dirty="0"/>
              <a:t> et al,. 2018)</a:t>
            </a:r>
            <a:endParaRPr lang="en-US" sz="1600" dirty="0">
              <a:latin typeface="Berlin Sans FB" panose="020E0602020502020306"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E794228E-B71A-4B94-B71A-435E367882C5}"/>
              </a:ext>
            </a:extLst>
          </p:cNvPr>
          <p:cNvSpPr/>
          <p:nvPr/>
        </p:nvSpPr>
        <p:spPr>
          <a:xfrm>
            <a:off x="1222315" y="3956569"/>
            <a:ext cx="5942039" cy="122413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r>
              <a:rPr lang="en-US" dirty="0"/>
              <a:t>The patterns of PPP and HDI with SPR are unknown, so this case is suitable for modelling with nonparametric regression with </a:t>
            </a:r>
            <a:r>
              <a:rPr lang="en-US" b="1" dirty="0"/>
              <a:t>Spline Smoothing Estimator.</a:t>
            </a:r>
            <a:endParaRPr lang="en-US" sz="1799" b="1" dirty="0">
              <a:latin typeface="Berlin Sans FB" panose="020E0602020502020306" pitchFamily="34" charset="0"/>
              <a:cs typeface="Aharoni" panose="02010803020104030203" pitchFamily="2" charset="-79"/>
            </a:endParaRPr>
          </a:p>
        </p:txBody>
      </p:sp>
      <p:sp>
        <p:nvSpPr>
          <p:cNvPr id="10" name="Rectangle 9">
            <a:extLst>
              <a:ext uri="{FF2B5EF4-FFF2-40B4-BE49-F238E27FC236}">
                <a16:creationId xmlns:a16="http://schemas.microsoft.com/office/drawing/2014/main" id="{16DA880E-18F1-41D2-BA6E-258D3F388BCC}"/>
              </a:ext>
            </a:extLst>
          </p:cNvPr>
          <p:cNvSpPr/>
          <p:nvPr/>
        </p:nvSpPr>
        <p:spPr>
          <a:xfrm>
            <a:off x="1222316" y="2204864"/>
            <a:ext cx="5952216" cy="166504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r>
              <a:rPr lang="en-US" dirty="0"/>
              <a:t>Due to the existence of a correlation between PPP and HDI, and there is variable that affect both like School Participant Rate (SPR) (Sachs, 2005 ; </a:t>
            </a:r>
            <a:r>
              <a:rPr lang="en-US" dirty="0" err="1"/>
              <a:t>Gounder</a:t>
            </a:r>
            <a:r>
              <a:rPr lang="en-US" dirty="0"/>
              <a:t> and Xing, 2012), the modelling of PPP and HDI can be done simultaneously using </a:t>
            </a:r>
            <a:r>
              <a:rPr lang="en-US" b="1" dirty="0"/>
              <a:t>bi-response regression. </a:t>
            </a:r>
            <a:endParaRPr lang="en-US" sz="1799" b="1" dirty="0">
              <a:latin typeface="Berlin Sans FB" panose="020E0602020502020306" pitchFamily="34" charset="0"/>
              <a:cs typeface="Aharoni" panose="02010803020104030203" pitchFamily="2" charset="-79"/>
            </a:endParaRPr>
          </a:p>
        </p:txBody>
      </p:sp>
      <p:sp>
        <p:nvSpPr>
          <p:cNvPr id="25" name="Rectangle 24">
            <a:extLst>
              <a:ext uri="{FF2B5EF4-FFF2-40B4-BE49-F238E27FC236}">
                <a16:creationId xmlns:a16="http://schemas.microsoft.com/office/drawing/2014/main" id="{E13BBBA9-6FAF-4FC8-99D9-0860138872D6}"/>
              </a:ext>
            </a:extLst>
          </p:cNvPr>
          <p:cNvSpPr/>
          <p:nvPr/>
        </p:nvSpPr>
        <p:spPr>
          <a:xfrm>
            <a:off x="1222316" y="5299087"/>
            <a:ext cx="10704744" cy="661909"/>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r>
              <a:rPr lang="en-US" dirty="0"/>
              <a:t>Spline Smoothing estimator in the bi-response nonparametric regression is applied to model the PPP and HDI in Papua Province with SPR as a factor that is considered to influence both. </a:t>
            </a:r>
            <a:endParaRPr lang="en-US" sz="1799" dirty="0">
              <a:latin typeface="Berlin Sans FB" panose="020E0602020502020306" pitchFamily="34" charset="0"/>
              <a:cs typeface="Aharoni" panose="02010803020104030203" pitchFamily="2" charset="-79"/>
            </a:endParaRPr>
          </a:p>
        </p:txBody>
      </p:sp>
      <p:sp>
        <p:nvSpPr>
          <p:cNvPr id="28" name="Title 12">
            <a:extLst>
              <a:ext uri="{FF2B5EF4-FFF2-40B4-BE49-F238E27FC236}">
                <a16:creationId xmlns:a16="http://schemas.microsoft.com/office/drawing/2014/main" id="{7384DE33-FF1C-4E91-8B5F-ECD8B6D27FEC}"/>
              </a:ext>
            </a:extLst>
          </p:cNvPr>
          <p:cNvSpPr>
            <a:spLocks noGrp="1"/>
          </p:cNvSpPr>
          <p:nvPr>
            <p:ph type="title"/>
          </p:nvPr>
        </p:nvSpPr>
        <p:spPr>
          <a:xfrm>
            <a:off x="1593436" y="177800"/>
            <a:ext cx="9782801" cy="1239837"/>
          </a:xfrm>
        </p:spPr>
        <p:txBody>
          <a:bodyPr/>
          <a:lstStyle/>
          <a:p>
            <a:r>
              <a:rPr lang="en-US" b="1" dirty="0"/>
              <a:t>Introduction</a:t>
            </a:r>
          </a:p>
        </p:txBody>
      </p:sp>
      <p:pic>
        <p:nvPicPr>
          <p:cNvPr id="30" name="Gambar 1">
            <a:extLst>
              <a:ext uri="{FF2B5EF4-FFF2-40B4-BE49-F238E27FC236}">
                <a16:creationId xmlns:a16="http://schemas.microsoft.com/office/drawing/2014/main" id="{3B5A61D5-6BE9-4DEA-8B6A-885EF085A4C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318548" y="2564904"/>
            <a:ext cx="4524280" cy="2651760"/>
          </a:xfrm>
          <a:prstGeom prst="rect">
            <a:avLst/>
          </a:prstGeom>
        </p:spPr>
      </p:pic>
      <p:pic>
        <p:nvPicPr>
          <p:cNvPr id="29" name="Gambar 2">
            <a:extLst>
              <a:ext uri="{FF2B5EF4-FFF2-40B4-BE49-F238E27FC236}">
                <a16:creationId xmlns:a16="http://schemas.microsoft.com/office/drawing/2014/main" id="{64F30E3F-CA5E-4049-AAB1-8EE9239ABAE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390556" y="201176"/>
            <a:ext cx="4446496" cy="2651760"/>
          </a:xfrm>
          <a:prstGeom prst="rect">
            <a:avLst/>
          </a:prstGeom>
        </p:spPr>
      </p:pic>
    </p:spTree>
    <p:extLst>
      <p:ext uri="{BB962C8B-B14F-4D97-AF65-F5344CB8AC3E}">
        <p14:creationId xmlns:p14="http://schemas.microsoft.com/office/powerpoint/2010/main" val="132691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ppt_x"/>
                                          </p:val>
                                        </p:tav>
                                        <p:tav tm="100000">
                                          <p:val>
                                            <p:strVal val="#ppt_x"/>
                                          </p:val>
                                        </p:tav>
                                      </p:tavLst>
                                    </p:anim>
                                    <p:anim calcmode="lin" valueType="num">
                                      <p:cBhvr additive="base">
                                        <p:cTn id="27" dur="500" fill="hold"/>
                                        <p:tgtEl>
                                          <p:spTgt spid="25"/>
                                        </p:tgtEl>
                                        <p:attrNameLst>
                                          <p:attrName>ppt_y</p:attrName>
                                        </p:attrNameLst>
                                      </p:cBhvr>
                                      <p:tavLst>
                                        <p:tav tm="0">
                                          <p:val>
                                            <p:strVal val="1+#ppt_h/2"/>
                                          </p:val>
                                        </p:tav>
                                        <p:tav tm="100000">
                                          <p:val>
                                            <p:strVal val="#ppt_y"/>
                                          </p:val>
                                        </p:tav>
                                      </p:tavLst>
                                    </p:anim>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0"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400" b="1" dirty="0"/>
              <a:t>MATERIAL AND METHOD</a:t>
            </a:r>
            <a:br>
              <a:rPr lang="en-US" sz="2400" b="1" dirty="0"/>
            </a:br>
            <a:r>
              <a:rPr lang="en-US" sz="2400" b="1" dirty="0"/>
              <a:t>Nonparametric Regression with Spline Smoothing</a:t>
            </a:r>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6726881D-D306-4F1B-9191-18B55AA2A3D0}"/>
                  </a:ext>
                </a:extLst>
              </p:cNvPr>
              <p:cNvSpPr/>
              <p:nvPr/>
            </p:nvSpPr>
            <p:spPr>
              <a:xfrm>
                <a:off x="1269876" y="1436034"/>
                <a:ext cx="10729191" cy="47292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Tx/>
                  <a:buChar char="&gt;"/>
                  <a:tabLst>
                    <a:tab pos="3481388" algn="l"/>
                    <a:tab pos="9540875" algn="l"/>
                  </a:tabLst>
                </a:pPr>
                <a:r>
                  <a:rPr lang="en-US" dirty="0">
                    <a:solidFill>
                      <a:schemeClr val="tx1"/>
                    </a:solidFill>
                    <a:latin typeface="+mj-lt"/>
                    <a:ea typeface="Times New Roman" panose="02020603050405020304" pitchFamily="18" charset="0"/>
                  </a:rPr>
                  <a:t>A regression model of one response and one predictor can be written as follows:</a:t>
                </a:r>
              </a:p>
              <a:p>
                <a:pPr algn="just">
                  <a:tabLst>
                    <a:tab pos="3481388" algn="l"/>
                    <a:tab pos="9540875" algn="l"/>
                  </a:tabLst>
                </a:pPr>
                <a:endParaRPr lang="en-ID" dirty="0">
                  <a:solidFill>
                    <a:srgbClr val="836967"/>
                  </a:solidFill>
                </a:endParaRPr>
              </a:p>
              <a:p>
                <a:pPr algn="just">
                  <a:tabLst>
                    <a:tab pos="3481388" algn="l"/>
                    <a:tab pos="9540875" algn="l"/>
                  </a:tabLst>
                </a:pPr>
                <a:r>
                  <a:rPr lang="en-ID" dirty="0">
                    <a:solidFill>
                      <a:srgbClr val="836967"/>
                    </a:solidFill>
                  </a:rPr>
                  <a:t>	</a:t>
                </a:r>
                <a14:m>
                  <m:oMath xmlns:m="http://schemas.openxmlformats.org/officeDocument/2006/math">
                    <m:sSub>
                      <m:sSubPr>
                        <m:ctrlPr>
                          <a:rPr lang="en-ID" i="1" smtClean="0">
                            <a:solidFill>
                              <a:srgbClr val="836967"/>
                            </a:solidFill>
                            <a:latin typeface="Cambria Math" panose="02040503050406030204" pitchFamily="18" charset="0"/>
                          </a:rPr>
                        </m:ctrlPr>
                      </m:sSubPr>
                      <m:e>
                        <m:r>
                          <a:rPr lang="en-ID" i="1">
                            <a:latin typeface="Cambria Math" panose="02040503050406030204" pitchFamily="18" charset="0"/>
                          </a:rPr>
                          <m:t>𝑦</m:t>
                        </m:r>
                      </m:e>
                      <m:sub>
                        <m:r>
                          <a:rPr lang="en-ID" i="1">
                            <a:latin typeface="Cambria Math" panose="02040503050406030204" pitchFamily="18" charset="0"/>
                          </a:rPr>
                          <m:t>𝑖</m:t>
                        </m:r>
                      </m:sub>
                    </m:sSub>
                    <m:r>
                      <a:rPr lang="en-ID" i="0">
                        <a:latin typeface="Cambria Math" panose="02040503050406030204" pitchFamily="18" charset="0"/>
                      </a:rPr>
                      <m:t>=</m:t>
                    </m:r>
                    <m:r>
                      <a:rPr lang="en-ID" i="1">
                        <a:latin typeface="Cambria Math" panose="02040503050406030204" pitchFamily="18" charset="0"/>
                      </a:rPr>
                      <m:t>𝑧</m:t>
                    </m:r>
                    <m:d>
                      <m:dPr>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e>
                    </m:d>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𝜀</m:t>
                        </m:r>
                      </m:e>
                      <m:sub>
                        <m:r>
                          <a:rPr lang="en-ID" i="1">
                            <a:latin typeface="Cambria Math" panose="02040503050406030204" pitchFamily="18" charset="0"/>
                          </a:rPr>
                          <m:t>𝑖</m:t>
                        </m:r>
                      </m:sub>
                    </m:sSub>
                    <m:r>
                      <a:rPr lang="en-ID" i="0">
                        <a:latin typeface="Cambria Math" panose="02040503050406030204" pitchFamily="18" charset="0"/>
                      </a:rPr>
                      <m:t>,</m:t>
                    </m:r>
                    <m:r>
                      <m:rPr>
                        <m:nor/>
                      </m:rPr>
                      <a:rPr lang="en-ID" i="1">
                        <a:latin typeface="Cambria Math" panose="02040503050406030204" pitchFamily="18" charset="0"/>
                      </a:rPr>
                      <m:t>  </m:t>
                    </m:r>
                    <m:r>
                      <a:rPr lang="en-ID" i="1">
                        <a:latin typeface="Cambria Math" panose="02040503050406030204" pitchFamily="18" charset="0"/>
                      </a:rPr>
                      <m:t>𝑖</m:t>
                    </m:r>
                    <m:r>
                      <a:rPr lang="en-ID" i="0">
                        <a:latin typeface="Cambria Math" panose="02040503050406030204" pitchFamily="18" charset="0"/>
                      </a:rPr>
                      <m:t>=1,2,...,</m:t>
                    </m:r>
                    <m:r>
                      <a:rPr lang="en-ID" i="1">
                        <a:latin typeface="Cambria Math" panose="02040503050406030204" pitchFamily="18" charset="0"/>
                      </a:rPr>
                      <m:t>𝑛</m:t>
                    </m:r>
                  </m:oMath>
                </a14:m>
                <a:r>
                  <a:rPr lang="en-ID" dirty="0"/>
                  <a:t> 	(1)</a:t>
                </a:r>
              </a:p>
              <a:p>
                <a:pPr marL="285750" indent="-285750" algn="just">
                  <a:buFontTx/>
                  <a:buChar char="&gt;"/>
                  <a:tabLst>
                    <a:tab pos="3481388" algn="l"/>
                    <a:tab pos="9540875" algn="l"/>
                  </a:tabLst>
                </a:pPr>
                <a:endParaRPr lang="en-ID" dirty="0"/>
              </a:p>
              <a:p>
                <a:pPr marL="285750" indent="-285750" algn="just">
                  <a:buFontTx/>
                  <a:buChar char="&gt;"/>
                  <a:tabLst>
                    <a:tab pos="3481388" algn="l"/>
                    <a:tab pos="9540875" algn="l"/>
                  </a:tabLst>
                </a:pPr>
                <a:r>
                  <a:rPr lang="en-US" dirty="0"/>
                  <a:t>If the shape of the regression curve in equation (1) is unknown, the appropriate regression approach is the nonparametric regression, especially using Spline Smoothing estimator.</a:t>
                </a:r>
              </a:p>
              <a:p>
                <a:pPr marL="285750" indent="-285750" algn="just">
                  <a:buFontTx/>
                  <a:buChar char="&gt;"/>
                  <a:tabLst>
                    <a:tab pos="3481388" algn="l"/>
                    <a:tab pos="9540875" algn="l"/>
                  </a:tabLst>
                </a:pPr>
                <a:endParaRPr lang="en-ID" dirty="0"/>
              </a:p>
              <a:p>
                <a:pPr marL="285750" indent="-285750" algn="just">
                  <a:buFontTx/>
                  <a:buChar char="&gt;"/>
                  <a:tabLst>
                    <a:tab pos="3481388" algn="l"/>
                    <a:tab pos="9540875" algn="l"/>
                  </a:tabLst>
                </a:pPr>
                <a:r>
                  <a:rPr lang="en-US" dirty="0"/>
                  <a:t>Spline Smoothing can be obtained by minimizing the Penalized Least Square (PLS), which is an estimation criterion that combines goodness of fit and penalty component as (Eubank, 1999)</a:t>
                </a:r>
              </a:p>
              <a:p>
                <a:pPr algn="just">
                  <a:tabLst>
                    <a:tab pos="2114550" algn="l"/>
                    <a:tab pos="9540875" algn="l"/>
                  </a:tabLst>
                </a:pPr>
                <a:r>
                  <a:rPr lang="en-ID" dirty="0">
                    <a:solidFill>
                      <a:srgbClr val="836967"/>
                    </a:solidFill>
                  </a:rPr>
                  <a:t>	</a:t>
                </a:r>
              </a:p>
              <a:p>
                <a:pPr algn="just">
                  <a:tabLst>
                    <a:tab pos="2114550" algn="l"/>
                    <a:tab pos="9540875" algn="l"/>
                  </a:tabLst>
                </a:pPr>
                <a:r>
                  <a:rPr lang="en-ID" dirty="0">
                    <a:solidFill>
                      <a:srgbClr val="836967"/>
                    </a:solidFill>
                  </a:rPr>
                  <a:t>	</a:t>
                </a:r>
                <a14:m>
                  <m:oMath xmlns:m="http://schemas.openxmlformats.org/officeDocument/2006/math">
                    <m:limLow>
                      <m:limLowPr>
                        <m:ctrlPr>
                          <a:rPr lang="en-ID" i="1" smtClean="0">
                            <a:solidFill>
                              <a:srgbClr val="836967"/>
                            </a:solidFill>
                            <a:latin typeface="Cambria Math" panose="02040503050406030204" pitchFamily="18" charset="0"/>
                          </a:rPr>
                        </m:ctrlPr>
                      </m:limLowPr>
                      <m:e>
                        <m:r>
                          <a:rPr lang="en-ID" i="1">
                            <a:latin typeface="Cambria Math" panose="02040503050406030204" pitchFamily="18" charset="0"/>
                          </a:rPr>
                          <m:t>𝑀𝑖𝑛</m:t>
                        </m:r>
                      </m:e>
                      <m:lim>
                        <m:r>
                          <a:rPr lang="en-ID" i="1">
                            <a:latin typeface="Cambria Math" panose="02040503050406030204" pitchFamily="18" charset="0"/>
                          </a:rPr>
                          <m:t>𝑔</m:t>
                        </m:r>
                        <m:r>
                          <a:rPr lang="en-ID" i="0">
                            <a:latin typeface="Cambria Math" panose="02040503050406030204" pitchFamily="18" charset="0"/>
                          </a:rPr>
                          <m:t>∈</m:t>
                        </m:r>
                        <m:sSubSup>
                          <m:sSubSupPr>
                            <m:ctrlPr>
                              <a:rPr lang="en-ID" i="1">
                                <a:solidFill>
                                  <a:srgbClr val="836967"/>
                                </a:solidFill>
                                <a:latin typeface="Cambria Math" panose="02040503050406030204" pitchFamily="18" charset="0"/>
                              </a:rPr>
                            </m:ctrlPr>
                          </m:sSubSupPr>
                          <m:e>
                            <m:r>
                              <a:rPr lang="en-ID" i="1">
                                <a:latin typeface="Cambria Math" panose="02040503050406030204" pitchFamily="18" charset="0"/>
                              </a:rPr>
                              <m:t>𝑊</m:t>
                            </m:r>
                          </m:e>
                          <m:sub>
                            <m:r>
                              <a:rPr lang="en-ID" i="0">
                                <a:latin typeface="Cambria Math" panose="02040503050406030204" pitchFamily="18" charset="0"/>
                              </a:rPr>
                              <m:t>2</m:t>
                            </m:r>
                          </m:sub>
                          <m:sup>
                            <m:r>
                              <a:rPr lang="en-ID" i="1">
                                <a:latin typeface="Cambria Math" panose="02040503050406030204" pitchFamily="18" charset="0"/>
                              </a:rPr>
                              <m:t>𝑚</m:t>
                            </m:r>
                          </m:sup>
                        </m:sSubSup>
                        <m:d>
                          <m:dPr>
                            <m:ctrlPr>
                              <a:rPr lang="en-ID" i="1">
                                <a:solidFill>
                                  <a:srgbClr val="836967"/>
                                </a:solidFill>
                                <a:latin typeface="Cambria Math" panose="02040503050406030204" pitchFamily="18" charset="0"/>
                              </a:rPr>
                            </m:ctrlPr>
                          </m:dPr>
                          <m:e>
                            <m:r>
                              <a:rPr lang="en-ID" i="1">
                                <a:latin typeface="Cambria Math" panose="02040503050406030204" pitchFamily="18" charset="0"/>
                              </a:rPr>
                              <m:t>𝑎</m:t>
                            </m:r>
                            <m:r>
                              <a:rPr lang="en-ID" i="0">
                                <a:latin typeface="Cambria Math" panose="02040503050406030204" pitchFamily="18" charset="0"/>
                              </a:rPr>
                              <m:t>,</m:t>
                            </m:r>
                            <m:r>
                              <a:rPr lang="en-ID" i="1">
                                <a:latin typeface="Cambria Math" panose="02040503050406030204" pitchFamily="18" charset="0"/>
                              </a:rPr>
                              <m:t>𝑏</m:t>
                            </m:r>
                          </m:e>
                        </m:d>
                      </m:lim>
                    </m:limLow>
                    <m:d>
                      <m:dPr>
                        <m:begChr m:val="{"/>
                        <m:endChr m:val="}"/>
                        <m:ctrlPr>
                          <a:rPr lang="en-ID" i="1">
                            <a:solidFill>
                              <a:srgbClr val="836967"/>
                            </a:solidFill>
                            <a:latin typeface="Cambria Math" panose="02040503050406030204" pitchFamily="18" charset="0"/>
                          </a:rPr>
                        </m:ctrlPr>
                      </m:dPr>
                      <m:e>
                        <m:sSup>
                          <m:sSupPr>
                            <m:ctrlPr>
                              <a:rPr lang="en-ID" i="1">
                                <a:solidFill>
                                  <a:srgbClr val="836967"/>
                                </a:solidFill>
                                <a:latin typeface="Cambria Math" panose="02040503050406030204" pitchFamily="18" charset="0"/>
                              </a:rPr>
                            </m:ctrlPr>
                          </m:sSupPr>
                          <m:e>
                            <m:r>
                              <a:rPr lang="en-ID" i="1">
                                <a:latin typeface="Cambria Math" panose="02040503050406030204" pitchFamily="18" charset="0"/>
                              </a:rPr>
                              <m:t>𝑛</m:t>
                            </m:r>
                          </m:e>
                          <m:sup>
                            <m:r>
                              <a:rPr lang="en-ID" i="0">
                                <a:latin typeface="Cambria Math" panose="02040503050406030204" pitchFamily="18" charset="0"/>
                              </a:rPr>
                              <m:t>−1</m:t>
                            </m:r>
                          </m:sup>
                        </m:sSup>
                        <m:sSup>
                          <m:sSupPr>
                            <m:ctrlPr>
                              <a:rPr lang="en-ID" i="1">
                                <a:solidFill>
                                  <a:srgbClr val="836967"/>
                                </a:solidFill>
                                <a:latin typeface="Cambria Math" panose="02040503050406030204" pitchFamily="18" charset="0"/>
                              </a:rPr>
                            </m:ctrlPr>
                          </m:sSupPr>
                          <m:e>
                            <m:nary>
                              <m:naryPr>
                                <m:chr m:val="∑"/>
                                <m:limLoc m:val="undOvr"/>
                                <m:grow m:val="on"/>
                                <m:ctrlPr>
                                  <a:rPr lang="en-ID" i="1">
                                    <a:latin typeface="Cambria Math" panose="02040503050406030204" pitchFamily="18" charset="0"/>
                                  </a:rPr>
                                </m:ctrlPr>
                              </m:naryPr>
                              <m:sub>
                                <m:r>
                                  <a:rPr lang="en-ID" i="1">
                                    <a:latin typeface="Cambria Math" panose="02040503050406030204" pitchFamily="18" charset="0"/>
                                  </a:rPr>
                                  <m:t>𝑖</m:t>
                                </m:r>
                                <m:r>
                                  <a:rPr lang="en-ID" i="0">
                                    <a:latin typeface="Cambria Math" panose="02040503050406030204" pitchFamily="18" charset="0"/>
                                  </a:rPr>
                                  <m:t>=1</m:t>
                                </m:r>
                              </m:sub>
                              <m:sup>
                                <m:r>
                                  <a:rPr lang="en-ID" i="1">
                                    <a:latin typeface="Cambria Math" panose="02040503050406030204" pitchFamily="18" charset="0"/>
                                  </a:rPr>
                                  <m:t>𝑛</m:t>
                                </m:r>
                              </m:sup>
                              <m:e>
                                <m:d>
                                  <m:dPr>
                                    <m:ctrlPr>
                                      <a:rPr lang="en-ID" i="1">
                                        <a:solidFill>
                                          <a:srgbClr val="836967"/>
                                        </a:solidFill>
                                        <a:latin typeface="Cambria Math" panose="02040503050406030204" pitchFamily="18" charset="0"/>
                                      </a:rPr>
                                    </m:ctrlPr>
                                  </m:dPr>
                                  <m:e>
                                    <m:d>
                                      <m:dPr>
                                        <m:begChr m:val=""/>
                                        <m:sepChr m:val="("/>
                                        <m:ctrlPr>
                                          <a:rPr lang="en-ID" i="1">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𝑦</m:t>
                                            </m:r>
                                          </m:e>
                                          <m:sub>
                                            <m:r>
                                              <a:rPr lang="en-ID" i="1">
                                                <a:latin typeface="Cambria Math" panose="02040503050406030204" pitchFamily="18" charset="0"/>
                                              </a:rPr>
                                              <m:t>𝑖</m:t>
                                            </m:r>
                                          </m:sub>
                                        </m:sSub>
                                      </m:e>
                                      <m:e>
                                        <m:r>
                                          <a:rPr lang="en-ID" i="0">
                                            <a:latin typeface="Cambria Math" panose="02040503050406030204" pitchFamily="18" charset="0"/>
                                          </a:rPr>
                                          <m:t>−</m:t>
                                        </m:r>
                                        <m:r>
                                          <a:rPr lang="en-ID" i="1">
                                            <a:latin typeface="Cambria Math" panose="02040503050406030204" pitchFamily="18" charset="0"/>
                                          </a:rPr>
                                          <m:t>𝑧</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e>
                                    </m:d>
                                  </m:e>
                                </m:d>
                              </m:e>
                            </m:nary>
                          </m:e>
                          <m:sup>
                            <m:r>
                              <a:rPr lang="en-ID" i="0">
                                <a:latin typeface="Cambria Math" panose="02040503050406030204" pitchFamily="18" charset="0"/>
                              </a:rPr>
                              <m:t>2</m:t>
                            </m:r>
                          </m:sup>
                        </m:sSup>
                        <m:r>
                          <a:rPr lang="en-ID" i="0">
                            <a:latin typeface="Cambria Math" panose="02040503050406030204" pitchFamily="18" charset="0"/>
                          </a:rPr>
                          <m:t>+</m:t>
                        </m:r>
                        <m:r>
                          <a:rPr lang="en-ID" i="1">
                            <a:latin typeface="Cambria Math" panose="02040503050406030204" pitchFamily="18" charset="0"/>
                          </a:rPr>
                          <m:t>𝜆</m:t>
                        </m:r>
                        <m:nary>
                          <m:naryPr>
                            <m:limLoc m:val="undOvr"/>
                            <m:grow m:val="on"/>
                            <m:ctrlPr>
                              <a:rPr lang="en-ID" i="1">
                                <a:latin typeface="Cambria Math" panose="02040503050406030204" pitchFamily="18" charset="0"/>
                              </a:rPr>
                            </m:ctrlPr>
                          </m:naryPr>
                          <m:sub>
                            <m:r>
                              <a:rPr lang="en-ID" i="1">
                                <a:latin typeface="Cambria Math" panose="02040503050406030204" pitchFamily="18" charset="0"/>
                              </a:rPr>
                              <m:t>𝑎</m:t>
                            </m:r>
                          </m:sub>
                          <m:sup>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𝑏</m:t>
                                </m:r>
                              </m:e>
                              <m:sub/>
                            </m:sSub>
                          </m:sup>
                          <m:e>
                            <m:sSup>
                              <m:sSupPr>
                                <m:ctrlPr>
                                  <a:rPr lang="en-ID" i="1">
                                    <a:solidFill>
                                      <a:srgbClr val="836967"/>
                                    </a:solidFill>
                                    <a:latin typeface="Cambria Math" panose="02040503050406030204" pitchFamily="18" charset="0"/>
                                  </a:rPr>
                                </m:ctrlPr>
                              </m:sSupPr>
                              <m:e>
                                <m:d>
                                  <m:dPr>
                                    <m:ctrlPr>
                                      <a:rPr lang="en-ID" i="1">
                                        <a:solidFill>
                                          <a:srgbClr val="836967"/>
                                        </a:solidFill>
                                        <a:latin typeface="Cambria Math" panose="02040503050406030204" pitchFamily="18" charset="0"/>
                                      </a:rPr>
                                    </m:ctrlPr>
                                  </m:dPr>
                                  <m:e>
                                    <m:d>
                                      <m:dPr>
                                        <m:begChr m:val=""/>
                                        <m:sepChr m:val="("/>
                                        <m:ctrlPr>
                                          <a:rPr lang="en-ID" i="1">
                                            <a:latin typeface="Cambria Math" panose="02040503050406030204" pitchFamily="18" charset="0"/>
                                          </a:rPr>
                                        </m:ctrlPr>
                                      </m:dPr>
                                      <m:e>
                                        <m:sSup>
                                          <m:sSupPr>
                                            <m:ctrlPr>
                                              <a:rPr lang="en-ID" i="1">
                                                <a:solidFill>
                                                  <a:srgbClr val="836967"/>
                                                </a:solidFill>
                                                <a:latin typeface="Cambria Math" panose="02040503050406030204" pitchFamily="18" charset="0"/>
                                              </a:rPr>
                                            </m:ctrlPr>
                                          </m:sSupPr>
                                          <m:e>
                                            <m:r>
                                              <a:rPr lang="en-ID" i="1">
                                                <a:latin typeface="Cambria Math" panose="02040503050406030204" pitchFamily="18" charset="0"/>
                                              </a:rPr>
                                              <m:t>𝑧</m:t>
                                            </m:r>
                                          </m:e>
                                          <m:sup>
                                            <m:d>
                                              <m:dPr>
                                                <m:ctrlPr>
                                                  <a:rPr lang="en-ID" i="1">
                                                    <a:latin typeface="Cambria Math" panose="02040503050406030204" pitchFamily="18" charset="0"/>
                                                  </a:rPr>
                                                </m:ctrlPr>
                                              </m:dPr>
                                              <m:e>
                                                <m:r>
                                                  <a:rPr lang="en-ID" i="1">
                                                    <a:latin typeface="Cambria Math" panose="02040503050406030204" pitchFamily="18" charset="0"/>
                                                  </a:rPr>
                                                  <m:t>𝑚</m:t>
                                                </m:r>
                                              </m:e>
                                            </m:d>
                                          </m:sup>
                                        </m:sSup>
                                      </m:e>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e>
                                    </m:d>
                                  </m:e>
                                </m:d>
                              </m:e>
                              <m:sup>
                                <m:r>
                                  <a:rPr lang="en-ID" i="0">
                                    <a:latin typeface="Cambria Math" panose="02040503050406030204" pitchFamily="18" charset="0"/>
                                  </a:rPr>
                                  <m:t>2</m:t>
                                </m:r>
                              </m:sup>
                            </m:sSup>
                            <m:r>
                              <a:rPr lang="en-ID" i="1">
                                <a:latin typeface="Cambria Math" panose="02040503050406030204" pitchFamily="18" charset="0"/>
                              </a:rPr>
                              <m:t>𝑑𝑥</m:t>
                            </m:r>
                          </m:e>
                        </m:nary>
                      </m:e>
                    </m:d>
                  </m:oMath>
                </a14:m>
                <a:r>
                  <a:rPr lang="en-ID" dirty="0"/>
                  <a:t>	(2)</a:t>
                </a:r>
              </a:p>
              <a:p>
                <a:pPr marL="285750" indent="-285750" algn="just">
                  <a:buFontTx/>
                  <a:buChar char="&gt;"/>
                  <a:tabLst>
                    <a:tab pos="3481388" algn="l"/>
                    <a:tab pos="9540875" algn="l"/>
                  </a:tabLst>
                </a:pPr>
                <a:endParaRPr lang="en-US" dirty="0"/>
              </a:p>
              <a:p>
                <a:pPr marL="285750" indent="-285750" algn="just">
                  <a:buFontTx/>
                  <a:buChar char="&gt;"/>
                  <a:tabLst>
                    <a:tab pos="3481388" algn="l"/>
                    <a:tab pos="9540875" algn="l"/>
                  </a:tabLst>
                </a:pPr>
                <a:endParaRPr lang="en-US" dirty="0"/>
              </a:p>
              <a:p>
                <a:pPr algn="just">
                  <a:tabLst>
                    <a:tab pos="3481388" algn="l"/>
                    <a:tab pos="9540875" algn="l"/>
                  </a:tabLst>
                </a:pPr>
                <a:endParaRPr lang="en-US" dirty="0"/>
              </a:p>
              <a:p>
                <a:pPr algn="just">
                  <a:tabLst>
                    <a:tab pos="3481388" algn="l"/>
                    <a:tab pos="9540875" algn="l"/>
                  </a:tabLst>
                </a:pPr>
                <a:r>
                  <a:rPr lang="en-US" dirty="0"/>
                  <a:t>the penalty component is the curve roughness determination with </a:t>
                </a:r>
                <a14:m>
                  <m:oMath xmlns:m="http://schemas.openxmlformats.org/officeDocument/2006/math">
                    <m:r>
                      <a:rPr lang="en-ID" i="1" smtClean="0">
                        <a:latin typeface="Cambria Math" panose="02040503050406030204" pitchFamily="18" charset="0"/>
                      </a:rPr>
                      <m:t>𝜆</m:t>
                    </m:r>
                  </m:oMath>
                </a14:m>
                <a:r>
                  <a:rPr lang="en-US" dirty="0"/>
                  <a:t> as the smoothing parameter</a:t>
                </a:r>
                <a:endParaRPr lang="en-ID" dirty="0"/>
              </a:p>
              <a:p>
                <a:pPr marL="285750" indent="-285750" algn="just">
                  <a:buFontTx/>
                  <a:buChar char="&gt;"/>
                  <a:tabLst>
                    <a:tab pos="3481388" algn="l"/>
                    <a:tab pos="9540875" algn="l"/>
                  </a:tabLst>
                </a:pPr>
                <a:endParaRPr lang="en-US" dirty="0">
                  <a:solidFill>
                    <a:schemeClr val="tx1"/>
                  </a:solidFill>
                  <a:latin typeface="+mj-lt"/>
                  <a:ea typeface="Times New Roman" panose="02020603050405020304" pitchFamily="18" charset="0"/>
                </a:endParaRPr>
              </a:p>
            </p:txBody>
          </p:sp>
        </mc:Choice>
        <mc:Fallback>
          <p:sp>
            <p:nvSpPr>
              <p:cNvPr id="22" name="Rectangle 21">
                <a:extLst>
                  <a:ext uri="{FF2B5EF4-FFF2-40B4-BE49-F238E27FC236}">
                    <a16:creationId xmlns:a16="http://schemas.microsoft.com/office/drawing/2014/main" id="{6726881D-D306-4F1B-9191-18B55AA2A3D0}"/>
                  </a:ext>
                </a:extLst>
              </p:cNvPr>
              <p:cNvSpPr>
                <a:spLocks noRot="1" noChangeAspect="1" noMove="1" noResize="1" noEditPoints="1" noAdjustHandles="1" noChangeArrowheads="1" noChangeShapeType="1" noTextEdit="1"/>
              </p:cNvSpPr>
              <p:nvPr/>
            </p:nvSpPr>
            <p:spPr>
              <a:xfrm>
                <a:off x="1269876" y="1436034"/>
                <a:ext cx="10729191" cy="4729270"/>
              </a:xfrm>
              <a:prstGeom prst="rect">
                <a:avLst/>
              </a:prstGeom>
              <a:blipFill>
                <a:blip r:embed="rId2"/>
                <a:stretch>
                  <a:fillRect l="-568" t="-2581" r="-511"/>
                </a:stretch>
              </a:blipFill>
              <a:ln>
                <a:noFill/>
              </a:ln>
            </p:spPr>
            <p:txBody>
              <a:bodyPr/>
              <a:lstStyle/>
              <a:p>
                <a:r>
                  <a:rPr lang="en-ID">
                    <a:noFill/>
                  </a:rPr>
                  <a:t> </a:t>
                </a:r>
              </a:p>
            </p:txBody>
          </p:sp>
        </mc:Fallback>
      </mc:AlternateContent>
      <p:grpSp>
        <p:nvGrpSpPr>
          <p:cNvPr id="15" name="Group 14">
            <a:extLst>
              <a:ext uri="{FF2B5EF4-FFF2-40B4-BE49-F238E27FC236}">
                <a16:creationId xmlns:a16="http://schemas.microsoft.com/office/drawing/2014/main" id="{7F54CA13-E065-45AA-9C7F-E072C56B5AEE}"/>
              </a:ext>
            </a:extLst>
          </p:cNvPr>
          <p:cNvGrpSpPr/>
          <p:nvPr/>
        </p:nvGrpSpPr>
        <p:grpSpPr>
          <a:xfrm>
            <a:off x="4609608" y="4869160"/>
            <a:ext cx="1944216" cy="504056"/>
            <a:chOff x="4654252" y="4797152"/>
            <a:chExt cx="1944216" cy="504056"/>
          </a:xfrm>
        </p:grpSpPr>
        <p:sp>
          <p:nvSpPr>
            <p:cNvPr id="14" name="Rectangle 13">
              <a:extLst>
                <a:ext uri="{FF2B5EF4-FFF2-40B4-BE49-F238E27FC236}">
                  <a16:creationId xmlns:a16="http://schemas.microsoft.com/office/drawing/2014/main" id="{DE5724AF-5F0D-40F8-B5DC-D8FCE3878634}"/>
                </a:ext>
              </a:extLst>
            </p:cNvPr>
            <p:cNvSpPr/>
            <p:nvPr/>
          </p:nvSpPr>
          <p:spPr>
            <a:xfrm>
              <a:off x="4798268" y="5013176"/>
              <a:ext cx="1656184" cy="2880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t>goodness of fit</a:t>
              </a:r>
              <a:endParaRPr lang="en-ID" sz="1400" dirty="0"/>
            </a:p>
          </p:txBody>
        </p:sp>
        <p:sp>
          <p:nvSpPr>
            <p:cNvPr id="12" name="Right Brace 11">
              <a:extLst>
                <a:ext uri="{FF2B5EF4-FFF2-40B4-BE49-F238E27FC236}">
                  <a16:creationId xmlns:a16="http://schemas.microsoft.com/office/drawing/2014/main" id="{6FB4EE4A-6142-4E8E-9111-A8E407BF448D}"/>
                </a:ext>
              </a:extLst>
            </p:cNvPr>
            <p:cNvSpPr/>
            <p:nvPr/>
          </p:nvSpPr>
          <p:spPr>
            <a:xfrm rot="5400000">
              <a:off x="5554352" y="3897052"/>
              <a:ext cx="144016" cy="1944216"/>
            </a:xfrm>
            <a:prstGeom prst="rightBrace">
              <a:avLst>
                <a:gd name="adj1" fmla="val 8333"/>
                <a:gd name="adj2" fmla="val 5025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D"/>
            </a:p>
          </p:txBody>
        </p:sp>
      </p:grpSp>
      <p:grpSp>
        <p:nvGrpSpPr>
          <p:cNvPr id="18" name="Group 17">
            <a:extLst>
              <a:ext uri="{FF2B5EF4-FFF2-40B4-BE49-F238E27FC236}">
                <a16:creationId xmlns:a16="http://schemas.microsoft.com/office/drawing/2014/main" id="{A35CB3FE-DDC9-46C3-890B-9687FD271720}"/>
              </a:ext>
            </a:extLst>
          </p:cNvPr>
          <p:cNvGrpSpPr/>
          <p:nvPr/>
        </p:nvGrpSpPr>
        <p:grpSpPr>
          <a:xfrm>
            <a:off x="7030516" y="4869160"/>
            <a:ext cx="1944216" cy="504056"/>
            <a:chOff x="4654252" y="4797152"/>
            <a:chExt cx="1944216" cy="504056"/>
          </a:xfrm>
        </p:grpSpPr>
        <p:sp>
          <p:nvSpPr>
            <p:cNvPr id="19" name="Rectangle 18">
              <a:extLst>
                <a:ext uri="{FF2B5EF4-FFF2-40B4-BE49-F238E27FC236}">
                  <a16:creationId xmlns:a16="http://schemas.microsoft.com/office/drawing/2014/main" id="{EBE6AFEF-26F7-4CD3-8731-681BF37AF3CC}"/>
                </a:ext>
              </a:extLst>
            </p:cNvPr>
            <p:cNvSpPr/>
            <p:nvPr/>
          </p:nvSpPr>
          <p:spPr>
            <a:xfrm>
              <a:off x="4726260" y="5013176"/>
              <a:ext cx="1872208" cy="2880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t>penalty component</a:t>
              </a:r>
              <a:endParaRPr lang="en-ID" sz="1400" dirty="0"/>
            </a:p>
          </p:txBody>
        </p:sp>
        <p:sp>
          <p:nvSpPr>
            <p:cNvPr id="20" name="Right Brace 19">
              <a:extLst>
                <a:ext uri="{FF2B5EF4-FFF2-40B4-BE49-F238E27FC236}">
                  <a16:creationId xmlns:a16="http://schemas.microsoft.com/office/drawing/2014/main" id="{FA12C73B-D7F1-42D7-886A-04ABD8841EF7}"/>
                </a:ext>
              </a:extLst>
            </p:cNvPr>
            <p:cNvSpPr/>
            <p:nvPr/>
          </p:nvSpPr>
          <p:spPr>
            <a:xfrm rot="5400000">
              <a:off x="5554352" y="3897052"/>
              <a:ext cx="144016" cy="1944216"/>
            </a:xfrm>
            <a:prstGeom prst="rightBrace">
              <a:avLst>
                <a:gd name="adj1" fmla="val 8333"/>
                <a:gd name="adj2" fmla="val 5025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D"/>
            </a:p>
          </p:txBody>
        </p:sp>
      </p:grpSp>
    </p:spTree>
    <p:extLst>
      <p:ext uri="{BB962C8B-B14F-4D97-AF65-F5344CB8AC3E}">
        <p14:creationId xmlns:p14="http://schemas.microsoft.com/office/powerpoint/2010/main" val="43280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400" b="1" dirty="0"/>
              <a:t>MATERIAL AND METHOD</a:t>
            </a:r>
            <a:br>
              <a:rPr lang="en-US" sz="2400" b="1" dirty="0"/>
            </a:br>
            <a:r>
              <a:rPr lang="en-US" sz="2400" b="1" dirty="0">
                <a:solidFill>
                  <a:schemeClr val="tx1"/>
                </a:solidFill>
                <a:latin typeface="+mj-lt"/>
                <a:ea typeface="Times New Roman" panose="02020603050405020304" pitchFamily="18" charset="0"/>
                <a:sym typeface="Wingdings" panose="05000000000000000000" pitchFamily="2" charset="2"/>
              </a:rPr>
              <a:t>B</a:t>
            </a:r>
            <a:r>
              <a:rPr lang="en-US" sz="2400" b="1" dirty="0">
                <a:solidFill>
                  <a:schemeClr val="tx1"/>
                </a:solidFill>
                <a:latin typeface="+mj-lt"/>
                <a:ea typeface="Times New Roman" panose="02020603050405020304" pitchFamily="18" charset="0"/>
              </a:rPr>
              <a:t>i-response nonparametric Regression</a:t>
            </a:r>
            <a:endParaRPr lang="en-US" sz="2400" b="1" dirty="0"/>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6726881D-D306-4F1B-9191-18B55AA2A3D0}"/>
                  </a:ext>
                </a:extLst>
              </p:cNvPr>
              <p:cNvSpPr/>
              <p:nvPr/>
            </p:nvSpPr>
            <p:spPr>
              <a:xfrm>
                <a:off x="1228252" y="1484784"/>
                <a:ext cx="10513168" cy="494043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Tx/>
                  <a:buChar char="&gt;"/>
                  <a:tabLst>
                    <a:tab pos="1311275" algn="l"/>
                    <a:tab pos="9661525" algn="l"/>
                  </a:tabLst>
                </a:pPr>
                <a:r>
                  <a:rPr lang="en-US" dirty="0">
                    <a:solidFill>
                      <a:schemeClr val="tx1"/>
                    </a:solidFill>
                    <a:latin typeface="+mj-lt"/>
                    <a:ea typeface="Times New Roman" panose="02020603050405020304" pitchFamily="18" charset="0"/>
                  </a:rPr>
                  <a:t>If there are two response variables that are observed based on the predictor variables with unknown patterns and there is a correlation between the two variable </a:t>
                </a:r>
                <a:r>
                  <a:rPr lang="en-US" dirty="0">
                    <a:solidFill>
                      <a:schemeClr val="tx1"/>
                    </a:solidFill>
                    <a:latin typeface="+mj-lt"/>
                    <a:ea typeface="Times New Roman" panose="02020603050405020304" pitchFamily="18" charset="0"/>
                    <a:sym typeface="Wingdings" panose="05000000000000000000" pitchFamily="2" charset="2"/>
                  </a:rPr>
                  <a:t> </a:t>
                </a:r>
                <a:r>
                  <a:rPr lang="en-US" b="1" dirty="0">
                    <a:solidFill>
                      <a:schemeClr val="tx1"/>
                    </a:solidFill>
                    <a:latin typeface="+mj-lt"/>
                    <a:ea typeface="Times New Roman" panose="02020603050405020304" pitchFamily="18" charset="0"/>
                    <a:sym typeface="Wingdings" panose="05000000000000000000" pitchFamily="2" charset="2"/>
                  </a:rPr>
                  <a:t>B</a:t>
                </a:r>
                <a:r>
                  <a:rPr lang="en-US" b="1" dirty="0">
                    <a:solidFill>
                      <a:schemeClr val="tx1"/>
                    </a:solidFill>
                    <a:latin typeface="+mj-lt"/>
                    <a:ea typeface="Times New Roman" panose="02020603050405020304" pitchFamily="18" charset="0"/>
                  </a:rPr>
                  <a:t>i-response nonparametric regression </a:t>
                </a:r>
              </a:p>
              <a:p>
                <a:pPr marL="285750" indent="-285750" algn="just">
                  <a:buFontTx/>
                  <a:buChar char="&gt;"/>
                  <a:tabLst>
                    <a:tab pos="1311275" algn="l"/>
                    <a:tab pos="9661525" algn="l"/>
                  </a:tabLst>
                </a:pPr>
                <a:r>
                  <a:rPr lang="en-US" dirty="0">
                    <a:solidFill>
                      <a:schemeClr val="tx1"/>
                    </a:solidFill>
                    <a:latin typeface="+mj-lt"/>
                    <a:ea typeface="Times New Roman" panose="02020603050405020304" pitchFamily="18" charset="0"/>
                  </a:rPr>
                  <a:t>The bi-response nonparametric regression model with n observations can be formulated as follows: </a:t>
                </a:r>
              </a:p>
              <a:p>
                <a:pPr algn="just">
                  <a:tabLst>
                    <a:tab pos="3140075" algn="l"/>
                    <a:tab pos="9661525" algn="l"/>
                  </a:tabLst>
                </a:pPr>
                <a:r>
                  <a:rPr lang="en-ID" dirty="0">
                    <a:solidFill>
                      <a:srgbClr val="836967"/>
                    </a:solidFill>
                  </a:rPr>
                  <a:t>	</a:t>
                </a:r>
                <a14:m>
                  <m:oMath xmlns:m="http://schemas.openxmlformats.org/officeDocument/2006/math">
                    <m:sSub>
                      <m:sSubPr>
                        <m:ctrlPr>
                          <a:rPr lang="en-ID" i="1" smtClean="0">
                            <a:solidFill>
                              <a:srgbClr val="836967"/>
                            </a:solidFill>
                            <a:latin typeface="Cambria Math" panose="02040503050406030204" pitchFamily="18" charset="0"/>
                          </a:rPr>
                        </m:ctrlPr>
                      </m:sSubPr>
                      <m:e>
                        <m:r>
                          <a:rPr lang="en-ID" i="1">
                            <a:latin typeface="Cambria Math" panose="02040503050406030204" pitchFamily="18" charset="0"/>
                          </a:rPr>
                          <m:t>𝑦</m:t>
                        </m:r>
                      </m:e>
                      <m:sub>
                        <m:r>
                          <a:rPr lang="en-ID" i="1">
                            <a:latin typeface="Cambria Math" panose="02040503050406030204" pitchFamily="18" charset="0"/>
                          </a:rPr>
                          <m:t>h𝑖</m:t>
                        </m:r>
                      </m:sub>
                    </m:sSub>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h</m:t>
                        </m:r>
                      </m:sub>
                    </m:sSub>
                    <m:d>
                      <m:dPr>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𝑖</m:t>
                            </m:r>
                          </m:sub>
                        </m:sSub>
                      </m:e>
                    </m:d>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𝜀</m:t>
                        </m:r>
                      </m:e>
                      <m:sub>
                        <m:r>
                          <a:rPr lang="en-ID" i="1">
                            <a:latin typeface="Cambria Math" panose="02040503050406030204" pitchFamily="18" charset="0"/>
                          </a:rPr>
                          <m:t>h𝑖</m:t>
                        </m:r>
                      </m:sub>
                    </m:sSub>
                    <m:r>
                      <a:rPr lang="en-ID" i="0">
                        <a:latin typeface="Cambria Math" panose="02040503050406030204" pitchFamily="18" charset="0"/>
                      </a:rPr>
                      <m:t>;</m:t>
                    </m:r>
                    <m:r>
                      <m:rPr>
                        <m:nor/>
                      </m:rPr>
                      <a:rPr lang="en-ID" i="1">
                        <a:latin typeface="Cambria Math" panose="02040503050406030204" pitchFamily="18" charset="0"/>
                      </a:rPr>
                      <m:t>  </m:t>
                    </m:r>
                    <m:r>
                      <a:rPr lang="en-ID" i="1">
                        <a:latin typeface="Cambria Math" panose="02040503050406030204" pitchFamily="18" charset="0"/>
                      </a:rPr>
                      <m:t>h</m:t>
                    </m:r>
                    <m:r>
                      <a:rPr lang="en-ID" i="0">
                        <a:latin typeface="Cambria Math" panose="02040503050406030204" pitchFamily="18" charset="0"/>
                      </a:rPr>
                      <m:t>=1,2;</m:t>
                    </m:r>
                    <m:r>
                      <m:rPr>
                        <m:nor/>
                      </m:rPr>
                      <a:rPr lang="en-ID" i="1">
                        <a:latin typeface="Cambria Math" panose="02040503050406030204" pitchFamily="18" charset="0"/>
                      </a:rPr>
                      <m:t> </m:t>
                    </m:r>
                    <m:r>
                      <a:rPr lang="en-ID" i="1">
                        <a:latin typeface="Cambria Math" panose="02040503050406030204" pitchFamily="18" charset="0"/>
                      </a:rPr>
                      <m:t>𝑖</m:t>
                    </m:r>
                    <m:r>
                      <a:rPr lang="en-ID" i="0">
                        <a:latin typeface="Cambria Math" panose="02040503050406030204" pitchFamily="18" charset="0"/>
                      </a:rPr>
                      <m:t>=1,2,...,</m:t>
                    </m:r>
                    <m:r>
                      <a:rPr lang="en-ID" i="1">
                        <a:latin typeface="Cambria Math" panose="02040503050406030204" pitchFamily="18" charset="0"/>
                      </a:rPr>
                      <m:t>𝑛</m:t>
                    </m:r>
                  </m:oMath>
                </a14:m>
                <a:r>
                  <a:rPr lang="en-ID" dirty="0"/>
                  <a:t>	(3)</a:t>
                </a:r>
              </a:p>
              <a:p>
                <a:pPr marL="285750" indent="-285750" algn="just">
                  <a:buFontTx/>
                  <a:buChar char="&gt;"/>
                  <a:tabLst>
                    <a:tab pos="1311275" algn="l"/>
                    <a:tab pos="9661525" algn="l"/>
                  </a:tabLst>
                </a:pPr>
                <a:r>
                  <a:rPr lang="en-US" dirty="0">
                    <a:solidFill>
                      <a:schemeClr val="tx1"/>
                    </a:solidFill>
                    <a:latin typeface="+mj-lt"/>
                    <a:ea typeface="Times New Roman" panose="02020603050405020304" pitchFamily="18" charset="0"/>
                  </a:rPr>
                  <a:t>Error correlation between responses can be defined as </a:t>
                </a:r>
                <a14:m>
                  <m:oMath xmlns:m="http://schemas.openxmlformats.org/officeDocument/2006/math">
                    <m:r>
                      <m:rPr>
                        <m:nor/>
                      </m:rPr>
                      <a:rPr lang="en-ID" smtClean="0"/>
                      <m:t>corr</m:t>
                    </m:r>
                    <m:d>
                      <m:dPr>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𝜀</m:t>
                            </m:r>
                          </m:e>
                          <m:sub>
                            <m:r>
                              <a:rPr lang="en-ID" i="1">
                                <a:latin typeface="Cambria Math" panose="02040503050406030204" pitchFamily="18" charset="0"/>
                              </a:rPr>
                              <m:t>h𝑖</m:t>
                            </m:r>
                          </m:sub>
                        </m:sSub>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𝜀</m:t>
                            </m:r>
                          </m:e>
                          <m:sub>
                            <m:r>
                              <a:rPr lang="en-ID" i="1">
                                <a:latin typeface="Cambria Math" panose="02040503050406030204" pitchFamily="18" charset="0"/>
                              </a:rPr>
                              <m:t>h</m:t>
                            </m:r>
                            <m:r>
                              <a:rPr lang="en-ID" i="0">
                                <a:latin typeface="Cambria Math" panose="02040503050406030204" pitchFamily="18" charset="0"/>
                              </a:rPr>
                              <m:t>′</m:t>
                            </m:r>
                            <m:r>
                              <a:rPr lang="en-ID" i="1">
                                <a:latin typeface="Cambria Math" panose="02040503050406030204" pitchFamily="18" charset="0"/>
                              </a:rPr>
                              <m:t>𝑖</m:t>
                            </m:r>
                          </m:sub>
                        </m:sSub>
                      </m:e>
                    </m:d>
                    <m:r>
                      <a:rPr lang="en-ID" i="0">
                        <a:latin typeface="Cambria Math" panose="02040503050406030204" pitchFamily="18" charset="0"/>
                      </a:rPr>
                      <m:t>=</m:t>
                    </m:r>
                    <m:r>
                      <a:rPr lang="en-ID" i="1">
                        <a:latin typeface="Cambria Math" panose="02040503050406030204" pitchFamily="18" charset="0"/>
                      </a:rPr>
                      <m:t>𝜌</m:t>
                    </m:r>
                    <m:r>
                      <a:rPr lang="en-ID" i="0">
                        <a:latin typeface="Cambria Math" panose="02040503050406030204" pitchFamily="18" charset="0"/>
                      </a:rPr>
                      <m:t>,</m:t>
                    </m:r>
                    <m:r>
                      <m:rPr>
                        <m:nor/>
                      </m:rPr>
                      <a:rPr lang="en-ID" i="1">
                        <a:latin typeface="Cambria Math" panose="02040503050406030204" pitchFamily="18" charset="0"/>
                      </a:rPr>
                      <m:t> </m:t>
                    </m:r>
                    <m:r>
                      <a:rPr lang="en-ID" i="1">
                        <a:latin typeface="Cambria Math" panose="02040503050406030204" pitchFamily="18" charset="0"/>
                      </a:rPr>
                      <m:t>𝑖</m:t>
                    </m:r>
                    <m:r>
                      <a:rPr lang="en-ID" i="0">
                        <a:latin typeface="Cambria Math" panose="02040503050406030204" pitchFamily="18" charset="0"/>
                      </a:rPr>
                      <m:t>=1,2,...,</m:t>
                    </m:r>
                    <m:r>
                      <a:rPr lang="en-ID" i="1">
                        <a:latin typeface="Cambria Math" panose="02040503050406030204" pitchFamily="18" charset="0"/>
                      </a:rPr>
                      <m:t>𝑛</m:t>
                    </m:r>
                    <m:r>
                      <a:rPr lang="en-ID" i="0">
                        <a:latin typeface="Cambria Math" panose="02040503050406030204" pitchFamily="18" charset="0"/>
                      </a:rPr>
                      <m:t>;</m:t>
                    </m:r>
                    <m:r>
                      <m:rPr>
                        <m:nor/>
                      </m:rPr>
                      <a:rPr lang="en-ID" i="1">
                        <a:latin typeface="Cambria Math" panose="02040503050406030204" pitchFamily="18" charset="0"/>
                      </a:rPr>
                      <m:t> </m:t>
                    </m:r>
                    <m:r>
                      <a:rPr lang="en-ID" i="1">
                        <a:latin typeface="Cambria Math" panose="02040503050406030204" pitchFamily="18" charset="0"/>
                      </a:rPr>
                      <m:t>h</m:t>
                    </m:r>
                    <m:r>
                      <a:rPr lang="en-ID" i="0">
                        <a:latin typeface="Cambria Math" panose="02040503050406030204" pitchFamily="18" charset="0"/>
                      </a:rPr>
                      <m:t>=1,2,;</m:t>
                    </m:r>
                    <m:r>
                      <a:rPr lang="en-ID" i="1">
                        <a:latin typeface="Cambria Math" panose="02040503050406030204" pitchFamily="18" charset="0"/>
                      </a:rPr>
                      <m:t>h</m:t>
                    </m:r>
                    <m:r>
                      <a:rPr lang="en-ID" i="0">
                        <a:latin typeface="Cambria Math" panose="02040503050406030204" pitchFamily="18" charset="0"/>
                      </a:rPr>
                      <m:t>≠</m:t>
                    </m:r>
                    <m:r>
                      <a:rPr lang="en-ID" i="1">
                        <a:latin typeface="Cambria Math" panose="02040503050406030204" pitchFamily="18" charset="0"/>
                      </a:rPr>
                      <m:t>h</m:t>
                    </m:r>
                    <m:r>
                      <a:rPr lang="en-ID" i="0">
                        <a:latin typeface="Cambria Math" panose="02040503050406030204" pitchFamily="18" charset="0"/>
                      </a:rPr>
                      <m:t>′,</m:t>
                    </m:r>
                  </m:oMath>
                </a14:m>
                <a:endParaRPr lang="en-ID" dirty="0"/>
              </a:p>
              <a:p>
                <a:pPr marL="285750" indent="-285750" algn="just">
                  <a:buFontTx/>
                  <a:buChar char="&gt;"/>
                  <a:tabLst>
                    <a:tab pos="1311275" algn="l"/>
                    <a:tab pos="9661525" algn="l"/>
                  </a:tabLst>
                </a:pPr>
                <a:r>
                  <a:rPr lang="en-US" dirty="0">
                    <a:solidFill>
                      <a:schemeClr val="tx1"/>
                    </a:solidFill>
                    <a:latin typeface="+mj-lt"/>
                    <a:ea typeface="Times New Roman" panose="02020603050405020304" pitchFamily="18" charset="0"/>
                  </a:rPr>
                  <a:t>Random errors </a:t>
                </a:r>
                <a14:m>
                  <m:oMath xmlns:m="http://schemas.openxmlformats.org/officeDocument/2006/math">
                    <m:sSub>
                      <m:sSubPr>
                        <m:ctrlPr>
                          <a:rPr lang="en-ID" i="1" smtClean="0">
                            <a:solidFill>
                              <a:srgbClr val="836967"/>
                            </a:solidFill>
                            <a:latin typeface="Cambria Math" panose="02040503050406030204" pitchFamily="18" charset="0"/>
                          </a:rPr>
                        </m:ctrlPr>
                      </m:sSubPr>
                      <m:e>
                        <m:r>
                          <a:rPr lang="en-ID" i="1">
                            <a:latin typeface="Cambria Math" panose="02040503050406030204" pitchFamily="18" charset="0"/>
                          </a:rPr>
                          <m:t>𝜀</m:t>
                        </m:r>
                      </m:e>
                      <m:sub>
                        <m:r>
                          <a:rPr lang="en-ID" i="1">
                            <a:latin typeface="Cambria Math" panose="02040503050406030204" pitchFamily="18" charset="0"/>
                          </a:rPr>
                          <m:t>h𝑖</m:t>
                        </m:r>
                      </m:sub>
                    </m:sSub>
                  </m:oMath>
                </a14:m>
                <a:r>
                  <a:rPr lang="en-US" dirty="0">
                    <a:solidFill>
                      <a:schemeClr val="tx1"/>
                    </a:solidFill>
                    <a:latin typeface="+mj-lt"/>
                    <a:ea typeface="Times New Roman" panose="02020603050405020304" pitchFamily="18" charset="0"/>
                  </a:rPr>
                  <a:t> are assumed to have normal N-variate distribution, with mean </a:t>
                </a:r>
                <a14:m>
                  <m:oMath xmlns:m="http://schemas.openxmlformats.org/officeDocument/2006/math">
                    <m:r>
                      <a:rPr lang="en-ID" b="1">
                        <a:latin typeface="Cambria Math" panose="02040503050406030204" pitchFamily="18" charset="0"/>
                      </a:rPr>
                      <m:t>𝟎</m:t>
                    </m:r>
                  </m:oMath>
                </a14:m>
                <a:r>
                  <a:rPr lang="en-ID" dirty="0"/>
                  <a:t> </a:t>
                </a:r>
                <a:r>
                  <a:rPr lang="en-US" dirty="0">
                    <a:solidFill>
                      <a:schemeClr val="tx1"/>
                    </a:solidFill>
                    <a:latin typeface="+mj-lt"/>
                    <a:ea typeface="Times New Roman" panose="02020603050405020304" pitchFamily="18" charset="0"/>
                  </a:rPr>
                  <a:t>and covariance-matrix </a:t>
                </a:r>
                <a14:m>
                  <m:oMath xmlns:m="http://schemas.openxmlformats.org/officeDocument/2006/math">
                    <m:r>
                      <a:rPr lang="en-ID" b="1">
                        <a:latin typeface="Cambria Math" panose="02040503050406030204" pitchFamily="18" charset="0"/>
                      </a:rPr>
                      <m:t>𝚺</m:t>
                    </m:r>
                  </m:oMath>
                </a14:m>
                <a:r>
                  <a:rPr lang="en-US" dirty="0">
                    <a:solidFill>
                      <a:schemeClr val="tx1"/>
                    </a:solidFill>
                    <a:latin typeface="+mj-lt"/>
                    <a:ea typeface="Times New Roman" panose="02020603050405020304" pitchFamily="18" charset="0"/>
                  </a:rPr>
                  <a:t> as follows (Wang et al., 2000):</a:t>
                </a:r>
              </a:p>
              <a:p>
                <a:pPr algn="just">
                  <a:tabLst>
                    <a:tab pos="1311275" algn="l"/>
                    <a:tab pos="9661525" algn="l"/>
                  </a:tabLst>
                </a:pPr>
                <a14:m>
                  <m:oMathPara xmlns:m="http://schemas.openxmlformats.org/officeDocument/2006/math">
                    <m:oMathParaPr>
                      <m:jc m:val="centerGroup"/>
                    </m:oMathParaPr>
                    <m:oMath xmlns:m="http://schemas.openxmlformats.org/officeDocument/2006/math">
                      <m:r>
                        <m:rPr>
                          <m:nor/>
                        </m:rPr>
                        <a:rPr lang="en-ID" sz="1600" smtClean="0"/>
                        <m:t> </m:t>
                      </m:r>
                      <m:r>
                        <a:rPr lang="en-ID" sz="1600" b="1" i="0">
                          <a:latin typeface="Cambria Math" panose="02040503050406030204" pitchFamily="18" charset="0"/>
                        </a:rPr>
                        <m:t>𝚺</m:t>
                      </m:r>
                      <m:r>
                        <a:rPr lang="en-ID" sz="1600" b="0" i="0">
                          <a:latin typeface="Cambria Math" panose="02040503050406030204" pitchFamily="18" charset="0"/>
                        </a:rPr>
                        <m:t>=</m:t>
                      </m:r>
                      <m:d>
                        <m:dPr>
                          <m:ctrlPr>
                            <a:rPr lang="en-ID" sz="1600" b="0" i="1">
                              <a:solidFill>
                                <a:srgbClr val="836967"/>
                              </a:solidFill>
                              <a:latin typeface="Cambria Math" panose="02040503050406030204" pitchFamily="18" charset="0"/>
                            </a:rPr>
                          </m:ctrlPr>
                        </m:dPr>
                        <m:e>
                          <m:m>
                            <m:mPr>
                              <m:plcHide m:val="on"/>
                              <m:mcs>
                                <m:mc>
                                  <m:mcPr>
                                    <m:count m:val="6"/>
                                    <m:mcJc m:val="center"/>
                                  </m:mcPr>
                                </m:mc>
                              </m:mcs>
                              <m:ctrlPr>
                                <a:rPr lang="en-ID" sz="1600" b="0" i="1">
                                  <a:solidFill>
                                    <a:srgbClr val="836967"/>
                                  </a:solidFill>
                                  <a:latin typeface="Cambria Math" panose="02040503050406030204" pitchFamily="18" charset="0"/>
                                </a:rPr>
                              </m:ctrlPr>
                            </m:mPr>
                            <m:mr>
                              <m:e>
                                <m:sSubSup>
                                  <m:sSubSupPr>
                                    <m:ctrlPr>
                                      <a:rPr lang="en-ID" sz="1600" b="0" i="1">
                                        <a:solidFill>
                                          <a:srgbClr val="836967"/>
                                        </a:solidFill>
                                        <a:latin typeface="Cambria Math" panose="02040503050406030204" pitchFamily="18" charset="0"/>
                                      </a:rPr>
                                    </m:ctrlPr>
                                  </m:sSubSupPr>
                                  <m:e>
                                    <m:r>
                                      <a:rPr lang="en-ID" sz="1600" b="0" i="1">
                                        <a:latin typeface="Cambria Math" panose="02040503050406030204" pitchFamily="18" charset="0"/>
                                      </a:rPr>
                                      <m:t>𝜎</m:t>
                                    </m:r>
                                  </m:e>
                                  <m:sub>
                                    <m:r>
                                      <a:rPr lang="en-ID" sz="1600" b="0" i="0">
                                        <a:latin typeface="Cambria Math" panose="02040503050406030204" pitchFamily="18" charset="0"/>
                                      </a:rPr>
                                      <m:t>1</m:t>
                                    </m:r>
                                  </m:sub>
                                  <m:sup>
                                    <m:r>
                                      <a:rPr lang="en-ID" sz="1600" b="0" i="0">
                                        <a:latin typeface="Cambria Math" panose="02040503050406030204" pitchFamily="18" charset="0"/>
                                      </a:rPr>
                                      <m:t>2</m:t>
                                    </m:r>
                                  </m:sup>
                                </m:sSubSup>
                              </m:e>
                              <m:e>
                                <m:r>
                                  <a:rPr lang="en-ID" sz="1600" b="0" i="0">
                                    <a:latin typeface="Cambria Math" panose="02040503050406030204" pitchFamily="18" charset="0"/>
                                  </a:rPr>
                                  <m:t>⋯</m:t>
                                </m:r>
                              </m:e>
                              <m:e>
                                <m:r>
                                  <a:rPr lang="en-ID" sz="1600" b="0" i="0">
                                    <a:latin typeface="Cambria Math" panose="02040503050406030204" pitchFamily="18" charset="0"/>
                                  </a:rPr>
                                  <m:t>0</m:t>
                                </m:r>
                              </m:e>
                              <m:e>
                                <m:r>
                                  <a:rPr lang="en-ID" sz="1600" b="0" i="1">
                                    <a:latin typeface="Cambria Math" panose="02040503050406030204" pitchFamily="18" charset="0"/>
                                  </a:rPr>
                                  <m:t>𝜌</m:t>
                                </m:r>
                                <m:sSub>
                                  <m:sSubPr>
                                    <m:ctrlPr>
                                      <a:rPr lang="en-ID" sz="1600" b="0" i="1">
                                        <a:solidFill>
                                          <a:srgbClr val="836967"/>
                                        </a:solidFill>
                                        <a:latin typeface="Cambria Math" panose="02040503050406030204" pitchFamily="18" charset="0"/>
                                      </a:rPr>
                                    </m:ctrlPr>
                                  </m:sSubPr>
                                  <m:e>
                                    <m:r>
                                      <a:rPr lang="en-ID" sz="1600" b="0" i="1">
                                        <a:latin typeface="Cambria Math" panose="02040503050406030204" pitchFamily="18" charset="0"/>
                                      </a:rPr>
                                      <m:t>𝜎</m:t>
                                    </m:r>
                                  </m:e>
                                  <m:sub>
                                    <m:r>
                                      <a:rPr lang="en-ID" sz="1600" b="0" i="0">
                                        <a:latin typeface="Cambria Math" panose="02040503050406030204" pitchFamily="18" charset="0"/>
                                      </a:rPr>
                                      <m:t>1</m:t>
                                    </m:r>
                                  </m:sub>
                                </m:sSub>
                                <m:sSub>
                                  <m:sSubPr>
                                    <m:ctrlPr>
                                      <a:rPr lang="en-ID" sz="1600" b="0" i="1">
                                        <a:solidFill>
                                          <a:srgbClr val="836967"/>
                                        </a:solidFill>
                                        <a:latin typeface="Cambria Math" panose="02040503050406030204" pitchFamily="18" charset="0"/>
                                      </a:rPr>
                                    </m:ctrlPr>
                                  </m:sSubPr>
                                  <m:e>
                                    <m:r>
                                      <a:rPr lang="en-ID" sz="1600" b="0" i="1">
                                        <a:latin typeface="Cambria Math" panose="02040503050406030204" pitchFamily="18" charset="0"/>
                                      </a:rPr>
                                      <m:t>𝜎</m:t>
                                    </m:r>
                                  </m:e>
                                  <m:sub>
                                    <m:r>
                                      <a:rPr lang="en-ID" sz="1600" b="0" i="0">
                                        <a:latin typeface="Cambria Math" panose="02040503050406030204" pitchFamily="18" charset="0"/>
                                      </a:rPr>
                                      <m:t>2</m:t>
                                    </m:r>
                                  </m:sub>
                                </m:sSub>
                              </m:e>
                              <m:e>
                                <m:r>
                                  <a:rPr lang="en-ID" sz="1600" b="0" i="0">
                                    <a:latin typeface="Cambria Math" panose="02040503050406030204" pitchFamily="18" charset="0"/>
                                  </a:rPr>
                                  <m:t>⋯</m:t>
                                </m:r>
                              </m:e>
                              <m:e>
                                <m:r>
                                  <a:rPr lang="en-ID" sz="1600" b="0" i="0">
                                    <a:latin typeface="Cambria Math" panose="02040503050406030204" pitchFamily="18" charset="0"/>
                                  </a:rPr>
                                  <m:t>0</m:t>
                                </m:r>
                              </m:e>
                            </m:mr>
                            <m:mr>
                              <m:e>
                                <m:r>
                                  <a:rPr lang="en-ID" sz="1600" b="0" i="0">
                                    <a:latin typeface="Cambria Math" panose="02040503050406030204" pitchFamily="18" charset="0"/>
                                  </a:rPr>
                                  <m:t>⋮</m:t>
                                </m:r>
                              </m:e>
                              <m:e>
                                <m:r>
                                  <a:rPr lang="en-ID" sz="1600" b="0" i="0">
                                    <a:latin typeface="Cambria Math" panose="02040503050406030204" pitchFamily="18" charset="0"/>
                                  </a:rPr>
                                  <m:t>⋱</m:t>
                                </m:r>
                              </m:e>
                              <m:e>
                                <m:r>
                                  <a:rPr lang="en-ID" sz="1600" b="0" i="0">
                                    <a:latin typeface="Cambria Math" panose="02040503050406030204" pitchFamily="18" charset="0"/>
                                  </a:rPr>
                                  <m:t>⋮</m:t>
                                </m:r>
                              </m:e>
                              <m:e>
                                <m:r>
                                  <a:rPr lang="en-ID" sz="1600" b="0" i="0">
                                    <a:latin typeface="Cambria Math" panose="02040503050406030204" pitchFamily="18" charset="0"/>
                                  </a:rPr>
                                  <m:t>⋮</m:t>
                                </m:r>
                              </m:e>
                              <m:e>
                                <m:r>
                                  <a:rPr lang="en-ID" sz="1600" b="0" i="0">
                                    <a:latin typeface="Cambria Math" panose="02040503050406030204" pitchFamily="18" charset="0"/>
                                  </a:rPr>
                                  <m:t>⋱</m:t>
                                </m:r>
                              </m:e>
                              <m:e>
                                <m:r>
                                  <a:rPr lang="en-ID" sz="1600" b="0" i="0">
                                    <a:latin typeface="Cambria Math" panose="02040503050406030204" pitchFamily="18" charset="0"/>
                                  </a:rPr>
                                  <m:t>⋮</m:t>
                                </m:r>
                              </m:e>
                            </m:mr>
                            <m:mr>
                              <m:e>
                                <m:r>
                                  <a:rPr lang="en-ID" sz="1600" b="0" i="0">
                                    <a:latin typeface="Cambria Math" panose="02040503050406030204" pitchFamily="18" charset="0"/>
                                  </a:rPr>
                                  <m:t>0</m:t>
                                </m:r>
                              </m:e>
                              <m:e>
                                <m:r>
                                  <a:rPr lang="en-ID" sz="1600" b="0" i="0">
                                    <a:latin typeface="Cambria Math" panose="02040503050406030204" pitchFamily="18" charset="0"/>
                                  </a:rPr>
                                  <m:t>⋯</m:t>
                                </m:r>
                              </m:e>
                              <m:e>
                                <m:sSubSup>
                                  <m:sSubSupPr>
                                    <m:ctrlPr>
                                      <a:rPr lang="en-ID" sz="1600" b="0" i="1">
                                        <a:solidFill>
                                          <a:srgbClr val="836967"/>
                                        </a:solidFill>
                                        <a:latin typeface="Cambria Math" panose="02040503050406030204" pitchFamily="18" charset="0"/>
                                      </a:rPr>
                                    </m:ctrlPr>
                                  </m:sSubSupPr>
                                  <m:e>
                                    <m:r>
                                      <a:rPr lang="en-ID" sz="1600" b="0" i="1">
                                        <a:latin typeface="Cambria Math" panose="02040503050406030204" pitchFamily="18" charset="0"/>
                                      </a:rPr>
                                      <m:t>𝜎</m:t>
                                    </m:r>
                                  </m:e>
                                  <m:sub>
                                    <m:r>
                                      <a:rPr lang="en-ID" sz="1600" b="0" i="0">
                                        <a:latin typeface="Cambria Math" panose="02040503050406030204" pitchFamily="18" charset="0"/>
                                      </a:rPr>
                                      <m:t>1</m:t>
                                    </m:r>
                                  </m:sub>
                                  <m:sup>
                                    <m:r>
                                      <a:rPr lang="en-ID" sz="1600" b="0" i="0">
                                        <a:latin typeface="Cambria Math" panose="02040503050406030204" pitchFamily="18" charset="0"/>
                                      </a:rPr>
                                      <m:t>2</m:t>
                                    </m:r>
                                  </m:sup>
                                </m:sSubSup>
                              </m:e>
                              <m:e>
                                <m:r>
                                  <a:rPr lang="en-ID" sz="1600" b="0" i="0">
                                    <a:latin typeface="Cambria Math" panose="02040503050406030204" pitchFamily="18" charset="0"/>
                                  </a:rPr>
                                  <m:t>0</m:t>
                                </m:r>
                              </m:e>
                              <m:e>
                                <m:r>
                                  <a:rPr lang="en-ID" sz="1600" b="0" i="0">
                                    <a:latin typeface="Cambria Math" panose="02040503050406030204" pitchFamily="18" charset="0"/>
                                  </a:rPr>
                                  <m:t>⋯</m:t>
                                </m:r>
                              </m:e>
                              <m:e>
                                <m:r>
                                  <a:rPr lang="en-ID" sz="1600" b="0" i="1">
                                    <a:latin typeface="Cambria Math" panose="02040503050406030204" pitchFamily="18" charset="0"/>
                                  </a:rPr>
                                  <m:t>𝜌</m:t>
                                </m:r>
                                <m:sSub>
                                  <m:sSubPr>
                                    <m:ctrlPr>
                                      <a:rPr lang="en-ID" sz="1600" b="0" i="1">
                                        <a:solidFill>
                                          <a:srgbClr val="836967"/>
                                        </a:solidFill>
                                        <a:latin typeface="Cambria Math" panose="02040503050406030204" pitchFamily="18" charset="0"/>
                                      </a:rPr>
                                    </m:ctrlPr>
                                  </m:sSubPr>
                                  <m:e>
                                    <m:r>
                                      <a:rPr lang="en-ID" sz="1600" b="0" i="1">
                                        <a:latin typeface="Cambria Math" panose="02040503050406030204" pitchFamily="18" charset="0"/>
                                      </a:rPr>
                                      <m:t>𝜎</m:t>
                                    </m:r>
                                  </m:e>
                                  <m:sub>
                                    <m:r>
                                      <a:rPr lang="en-ID" sz="1600" b="0" i="0">
                                        <a:latin typeface="Cambria Math" panose="02040503050406030204" pitchFamily="18" charset="0"/>
                                      </a:rPr>
                                      <m:t>1</m:t>
                                    </m:r>
                                  </m:sub>
                                </m:sSub>
                                <m:sSub>
                                  <m:sSubPr>
                                    <m:ctrlPr>
                                      <a:rPr lang="en-ID" sz="1600" b="0" i="1">
                                        <a:solidFill>
                                          <a:srgbClr val="836967"/>
                                        </a:solidFill>
                                        <a:latin typeface="Cambria Math" panose="02040503050406030204" pitchFamily="18" charset="0"/>
                                      </a:rPr>
                                    </m:ctrlPr>
                                  </m:sSubPr>
                                  <m:e>
                                    <m:r>
                                      <a:rPr lang="en-ID" sz="1600" b="0" i="1">
                                        <a:latin typeface="Cambria Math" panose="02040503050406030204" pitchFamily="18" charset="0"/>
                                      </a:rPr>
                                      <m:t>𝜎</m:t>
                                    </m:r>
                                  </m:e>
                                  <m:sub>
                                    <m:r>
                                      <a:rPr lang="en-ID" sz="1600" b="0" i="0">
                                        <a:latin typeface="Cambria Math" panose="02040503050406030204" pitchFamily="18" charset="0"/>
                                      </a:rPr>
                                      <m:t>2</m:t>
                                    </m:r>
                                  </m:sub>
                                </m:sSub>
                              </m:e>
                            </m:mr>
                            <m:mr>
                              <m:e>
                                <m:r>
                                  <a:rPr lang="en-ID" sz="1600" b="0" i="1">
                                    <a:latin typeface="Cambria Math" panose="02040503050406030204" pitchFamily="18" charset="0"/>
                                  </a:rPr>
                                  <m:t>𝜌</m:t>
                                </m:r>
                                <m:sSub>
                                  <m:sSubPr>
                                    <m:ctrlPr>
                                      <a:rPr lang="en-ID" sz="1600" b="0" i="1">
                                        <a:solidFill>
                                          <a:srgbClr val="836967"/>
                                        </a:solidFill>
                                        <a:latin typeface="Cambria Math" panose="02040503050406030204" pitchFamily="18" charset="0"/>
                                      </a:rPr>
                                    </m:ctrlPr>
                                  </m:sSubPr>
                                  <m:e>
                                    <m:r>
                                      <a:rPr lang="en-ID" sz="1600" b="0" i="1">
                                        <a:latin typeface="Cambria Math" panose="02040503050406030204" pitchFamily="18" charset="0"/>
                                      </a:rPr>
                                      <m:t>𝜎</m:t>
                                    </m:r>
                                  </m:e>
                                  <m:sub>
                                    <m:r>
                                      <a:rPr lang="en-ID" sz="1600" b="0" i="0">
                                        <a:latin typeface="Cambria Math" panose="02040503050406030204" pitchFamily="18" charset="0"/>
                                      </a:rPr>
                                      <m:t>2</m:t>
                                    </m:r>
                                  </m:sub>
                                </m:sSub>
                                <m:sSub>
                                  <m:sSubPr>
                                    <m:ctrlPr>
                                      <a:rPr lang="en-ID" sz="1600" b="0" i="1">
                                        <a:solidFill>
                                          <a:srgbClr val="836967"/>
                                        </a:solidFill>
                                        <a:latin typeface="Cambria Math" panose="02040503050406030204" pitchFamily="18" charset="0"/>
                                      </a:rPr>
                                    </m:ctrlPr>
                                  </m:sSubPr>
                                  <m:e>
                                    <m:r>
                                      <a:rPr lang="en-ID" sz="1600" b="0" i="1">
                                        <a:latin typeface="Cambria Math" panose="02040503050406030204" pitchFamily="18" charset="0"/>
                                      </a:rPr>
                                      <m:t>𝜎</m:t>
                                    </m:r>
                                  </m:e>
                                  <m:sub>
                                    <m:r>
                                      <a:rPr lang="en-ID" sz="1600" b="0" i="0">
                                        <a:latin typeface="Cambria Math" panose="02040503050406030204" pitchFamily="18" charset="0"/>
                                      </a:rPr>
                                      <m:t>1</m:t>
                                    </m:r>
                                  </m:sub>
                                </m:sSub>
                              </m:e>
                              <m:e>
                                <m:r>
                                  <a:rPr lang="en-ID" sz="1600" b="0" i="0">
                                    <a:latin typeface="Cambria Math" panose="02040503050406030204" pitchFamily="18" charset="0"/>
                                  </a:rPr>
                                  <m:t>⋯</m:t>
                                </m:r>
                              </m:e>
                              <m:e>
                                <m:r>
                                  <a:rPr lang="en-ID" sz="1600" b="0" i="0">
                                    <a:latin typeface="Cambria Math" panose="02040503050406030204" pitchFamily="18" charset="0"/>
                                  </a:rPr>
                                  <m:t>0</m:t>
                                </m:r>
                              </m:e>
                              <m:e>
                                <m:sSubSup>
                                  <m:sSubSupPr>
                                    <m:ctrlPr>
                                      <a:rPr lang="en-ID" sz="1600" b="0" i="1">
                                        <a:solidFill>
                                          <a:srgbClr val="836967"/>
                                        </a:solidFill>
                                        <a:latin typeface="Cambria Math" panose="02040503050406030204" pitchFamily="18" charset="0"/>
                                      </a:rPr>
                                    </m:ctrlPr>
                                  </m:sSubSupPr>
                                  <m:e>
                                    <m:r>
                                      <a:rPr lang="en-ID" sz="1600" b="0" i="1">
                                        <a:latin typeface="Cambria Math" panose="02040503050406030204" pitchFamily="18" charset="0"/>
                                      </a:rPr>
                                      <m:t>𝜎</m:t>
                                    </m:r>
                                  </m:e>
                                  <m:sub>
                                    <m:r>
                                      <a:rPr lang="en-ID" sz="1600" b="0" i="0">
                                        <a:latin typeface="Cambria Math" panose="02040503050406030204" pitchFamily="18" charset="0"/>
                                      </a:rPr>
                                      <m:t>2</m:t>
                                    </m:r>
                                  </m:sub>
                                  <m:sup>
                                    <m:r>
                                      <a:rPr lang="en-ID" sz="1600" b="0" i="0">
                                        <a:latin typeface="Cambria Math" panose="02040503050406030204" pitchFamily="18" charset="0"/>
                                      </a:rPr>
                                      <m:t>2</m:t>
                                    </m:r>
                                  </m:sup>
                                </m:sSubSup>
                              </m:e>
                              <m:e>
                                <m:r>
                                  <a:rPr lang="en-ID" sz="1600" b="0" i="0">
                                    <a:latin typeface="Cambria Math" panose="02040503050406030204" pitchFamily="18" charset="0"/>
                                  </a:rPr>
                                  <m:t>⋯</m:t>
                                </m:r>
                              </m:e>
                              <m:e>
                                <m:r>
                                  <a:rPr lang="en-ID" sz="1600" b="0" i="0">
                                    <a:latin typeface="Cambria Math" panose="02040503050406030204" pitchFamily="18" charset="0"/>
                                  </a:rPr>
                                  <m:t>0</m:t>
                                </m:r>
                              </m:e>
                            </m:mr>
                            <m:mr>
                              <m:e>
                                <m:r>
                                  <a:rPr lang="en-ID" sz="1600" b="0" i="0">
                                    <a:latin typeface="Cambria Math" panose="02040503050406030204" pitchFamily="18" charset="0"/>
                                  </a:rPr>
                                  <m:t>⋮</m:t>
                                </m:r>
                              </m:e>
                              <m:e>
                                <m:r>
                                  <a:rPr lang="en-ID" sz="1600" b="0" i="0">
                                    <a:latin typeface="Cambria Math" panose="02040503050406030204" pitchFamily="18" charset="0"/>
                                  </a:rPr>
                                  <m:t>⋱</m:t>
                                </m:r>
                              </m:e>
                              <m:e>
                                <m:r>
                                  <a:rPr lang="en-ID" sz="1600" b="0" i="0">
                                    <a:latin typeface="Cambria Math" panose="02040503050406030204" pitchFamily="18" charset="0"/>
                                  </a:rPr>
                                  <m:t>⋮</m:t>
                                </m:r>
                              </m:e>
                              <m:e>
                                <m:r>
                                  <a:rPr lang="en-ID" sz="1600" b="0" i="0">
                                    <a:latin typeface="Cambria Math" panose="02040503050406030204" pitchFamily="18" charset="0"/>
                                  </a:rPr>
                                  <m:t>⋮</m:t>
                                </m:r>
                              </m:e>
                              <m:e>
                                <m:r>
                                  <a:rPr lang="en-ID" sz="1600" b="0" i="0">
                                    <a:latin typeface="Cambria Math" panose="02040503050406030204" pitchFamily="18" charset="0"/>
                                  </a:rPr>
                                  <m:t>⋱</m:t>
                                </m:r>
                              </m:e>
                              <m:e>
                                <m:r>
                                  <a:rPr lang="en-ID" sz="1600" b="0" i="0">
                                    <a:latin typeface="Cambria Math" panose="02040503050406030204" pitchFamily="18" charset="0"/>
                                  </a:rPr>
                                  <m:t>⋮</m:t>
                                </m:r>
                              </m:e>
                            </m:mr>
                            <m:mr>
                              <m:e>
                                <m:r>
                                  <a:rPr lang="en-ID" sz="1600" b="0" i="0">
                                    <a:latin typeface="Cambria Math" panose="02040503050406030204" pitchFamily="18" charset="0"/>
                                  </a:rPr>
                                  <m:t>0</m:t>
                                </m:r>
                              </m:e>
                              <m:e>
                                <m:r>
                                  <a:rPr lang="en-ID" sz="1600" b="0" i="0">
                                    <a:latin typeface="Cambria Math" panose="02040503050406030204" pitchFamily="18" charset="0"/>
                                  </a:rPr>
                                  <m:t>⋯</m:t>
                                </m:r>
                              </m:e>
                              <m:e>
                                <m:r>
                                  <a:rPr lang="en-ID" sz="1600" b="0" i="1">
                                    <a:latin typeface="Cambria Math" panose="02040503050406030204" pitchFamily="18" charset="0"/>
                                  </a:rPr>
                                  <m:t>𝜌</m:t>
                                </m:r>
                                <m:sSub>
                                  <m:sSubPr>
                                    <m:ctrlPr>
                                      <a:rPr lang="en-ID" sz="1600" b="0" i="1">
                                        <a:solidFill>
                                          <a:srgbClr val="836967"/>
                                        </a:solidFill>
                                        <a:latin typeface="Cambria Math" panose="02040503050406030204" pitchFamily="18" charset="0"/>
                                      </a:rPr>
                                    </m:ctrlPr>
                                  </m:sSubPr>
                                  <m:e>
                                    <m:r>
                                      <a:rPr lang="en-ID" sz="1600" b="0" i="1">
                                        <a:latin typeface="Cambria Math" panose="02040503050406030204" pitchFamily="18" charset="0"/>
                                      </a:rPr>
                                      <m:t>𝜎</m:t>
                                    </m:r>
                                  </m:e>
                                  <m:sub>
                                    <m:r>
                                      <a:rPr lang="en-ID" sz="1600" b="0" i="0">
                                        <a:latin typeface="Cambria Math" panose="02040503050406030204" pitchFamily="18" charset="0"/>
                                      </a:rPr>
                                      <m:t>2</m:t>
                                    </m:r>
                                  </m:sub>
                                </m:sSub>
                                <m:sSub>
                                  <m:sSubPr>
                                    <m:ctrlPr>
                                      <a:rPr lang="en-ID" sz="1600" b="0" i="1">
                                        <a:solidFill>
                                          <a:srgbClr val="836967"/>
                                        </a:solidFill>
                                        <a:latin typeface="Cambria Math" panose="02040503050406030204" pitchFamily="18" charset="0"/>
                                      </a:rPr>
                                    </m:ctrlPr>
                                  </m:sSubPr>
                                  <m:e>
                                    <m:r>
                                      <a:rPr lang="en-ID" sz="1600" b="0" i="1">
                                        <a:latin typeface="Cambria Math" panose="02040503050406030204" pitchFamily="18" charset="0"/>
                                      </a:rPr>
                                      <m:t>𝜎</m:t>
                                    </m:r>
                                  </m:e>
                                  <m:sub>
                                    <m:r>
                                      <a:rPr lang="en-ID" sz="1600" b="0" i="0">
                                        <a:latin typeface="Cambria Math" panose="02040503050406030204" pitchFamily="18" charset="0"/>
                                      </a:rPr>
                                      <m:t>1</m:t>
                                    </m:r>
                                  </m:sub>
                                </m:sSub>
                              </m:e>
                              <m:e>
                                <m:r>
                                  <a:rPr lang="en-ID" sz="1600" b="0" i="0">
                                    <a:latin typeface="Cambria Math" panose="02040503050406030204" pitchFamily="18" charset="0"/>
                                  </a:rPr>
                                  <m:t>0</m:t>
                                </m:r>
                              </m:e>
                              <m:e>
                                <m:r>
                                  <a:rPr lang="en-ID" sz="1600" b="0" i="0">
                                    <a:latin typeface="Cambria Math" panose="02040503050406030204" pitchFamily="18" charset="0"/>
                                  </a:rPr>
                                  <m:t>⋯</m:t>
                                </m:r>
                              </m:e>
                              <m:e>
                                <m:sSubSup>
                                  <m:sSubSupPr>
                                    <m:ctrlPr>
                                      <a:rPr lang="en-ID" sz="1600" b="0" i="1">
                                        <a:solidFill>
                                          <a:srgbClr val="836967"/>
                                        </a:solidFill>
                                        <a:latin typeface="Cambria Math" panose="02040503050406030204" pitchFamily="18" charset="0"/>
                                      </a:rPr>
                                    </m:ctrlPr>
                                  </m:sSubSupPr>
                                  <m:e>
                                    <m:r>
                                      <a:rPr lang="en-ID" sz="1600" b="0" i="1">
                                        <a:latin typeface="Cambria Math" panose="02040503050406030204" pitchFamily="18" charset="0"/>
                                      </a:rPr>
                                      <m:t>𝜎</m:t>
                                    </m:r>
                                  </m:e>
                                  <m:sub>
                                    <m:r>
                                      <a:rPr lang="en-ID" sz="1600" b="0" i="0">
                                        <a:latin typeface="Cambria Math" panose="02040503050406030204" pitchFamily="18" charset="0"/>
                                      </a:rPr>
                                      <m:t>2</m:t>
                                    </m:r>
                                  </m:sub>
                                  <m:sup>
                                    <m:r>
                                      <a:rPr lang="en-ID" sz="1600" b="0" i="0">
                                        <a:latin typeface="Cambria Math" panose="02040503050406030204" pitchFamily="18" charset="0"/>
                                      </a:rPr>
                                      <m:t>2</m:t>
                                    </m:r>
                                  </m:sup>
                                </m:sSubSup>
                              </m:e>
                            </m:mr>
                          </m:m>
                        </m:e>
                      </m:d>
                    </m:oMath>
                  </m:oMathPara>
                </a14:m>
                <a:endParaRPr lang="en-US" sz="1600" dirty="0">
                  <a:solidFill>
                    <a:schemeClr val="tx1"/>
                  </a:solidFill>
                  <a:latin typeface="+mj-lt"/>
                  <a:ea typeface="Times New Roman" panose="02020603050405020304" pitchFamily="18" charset="0"/>
                </a:endParaRPr>
              </a:p>
              <a:p>
                <a:pPr algn="just">
                  <a:tabLst>
                    <a:tab pos="1311275" algn="l"/>
                    <a:tab pos="9661525" algn="l"/>
                  </a:tabLst>
                </a:pPr>
                <a:endParaRPr lang="en-US" dirty="0">
                  <a:solidFill>
                    <a:schemeClr val="tx1"/>
                  </a:solidFill>
                  <a:latin typeface="+mj-lt"/>
                  <a:ea typeface="Times New Roman" panose="02020603050405020304" pitchFamily="18" charset="0"/>
                </a:endParaRPr>
              </a:p>
            </p:txBody>
          </p:sp>
        </mc:Choice>
        <mc:Fallback>
          <p:sp>
            <p:nvSpPr>
              <p:cNvPr id="22" name="Rectangle 21">
                <a:extLst>
                  <a:ext uri="{FF2B5EF4-FFF2-40B4-BE49-F238E27FC236}">
                    <a16:creationId xmlns:a16="http://schemas.microsoft.com/office/drawing/2014/main" id="{6726881D-D306-4F1B-9191-18B55AA2A3D0}"/>
                  </a:ext>
                </a:extLst>
              </p:cNvPr>
              <p:cNvSpPr>
                <a:spLocks noRot="1" noChangeAspect="1" noMove="1" noResize="1" noEditPoints="1" noAdjustHandles="1" noChangeArrowheads="1" noChangeShapeType="1" noTextEdit="1"/>
              </p:cNvSpPr>
              <p:nvPr/>
            </p:nvSpPr>
            <p:spPr>
              <a:xfrm>
                <a:off x="1228252" y="1484784"/>
                <a:ext cx="10513168" cy="4940433"/>
              </a:xfrm>
              <a:prstGeom prst="rect">
                <a:avLst/>
              </a:prstGeom>
              <a:blipFill>
                <a:blip r:embed="rId2"/>
                <a:stretch>
                  <a:fillRect l="-580" r="-522"/>
                </a:stretch>
              </a:blipFill>
              <a:ln>
                <a:noFill/>
              </a:ln>
            </p:spPr>
            <p:txBody>
              <a:bodyPr/>
              <a:lstStyle/>
              <a:p>
                <a:r>
                  <a:rPr lang="en-ID">
                    <a:noFill/>
                  </a:rPr>
                  <a:t> </a:t>
                </a:r>
              </a:p>
            </p:txBody>
          </p:sp>
        </mc:Fallback>
      </mc:AlternateContent>
    </p:spTree>
    <p:extLst>
      <p:ext uri="{BB962C8B-B14F-4D97-AF65-F5344CB8AC3E}">
        <p14:creationId xmlns:p14="http://schemas.microsoft.com/office/powerpoint/2010/main" val="296925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400" b="1" dirty="0"/>
              <a:t>MATERIAL AND METHOD</a:t>
            </a:r>
            <a:br>
              <a:rPr lang="en-US" sz="2400" b="1" dirty="0"/>
            </a:br>
            <a:r>
              <a:rPr lang="en-US" sz="2400" b="1" dirty="0">
                <a:solidFill>
                  <a:schemeClr val="tx1"/>
                </a:solidFill>
                <a:latin typeface="+mj-lt"/>
                <a:ea typeface="Times New Roman" panose="02020603050405020304" pitchFamily="18" charset="0"/>
                <a:sym typeface="Wingdings" panose="05000000000000000000" pitchFamily="2" charset="2"/>
              </a:rPr>
              <a:t>Penalized Weighted Least Square</a:t>
            </a:r>
            <a:endParaRPr lang="en-US" sz="2400" b="1" dirty="0"/>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6726881D-D306-4F1B-9191-18B55AA2A3D0}"/>
                  </a:ext>
                </a:extLst>
              </p:cNvPr>
              <p:cNvSpPr/>
              <p:nvPr/>
            </p:nvSpPr>
            <p:spPr>
              <a:xfrm>
                <a:off x="1197868" y="1484784"/>
                <a:ext cx="10513168" cy="436436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Tx/>
                  <a:buChar char="&gt;"/>
                  <a:tabLst>
                    <a:tab pos="1311275" algn="l"/>
                    <a:tab pos="9661525" algn="l"/>
                  </a:tabLst>
                </a:pPr>
                <a:r>
                  <a:rPr lang="en-US" dirty="0"/>
                  <a:t>In the matrix notation </a:t>
                </a:r>
                <a:r>
                  <a:rPr lang="en-US" dirty="0">
                    <a:solidFill>
                      <a:schemeClr val="tx1"/>
                    </a:solidFill>
                    <a:ea typeface="Times New Roman" panose="02020603050405020304" pitchFamily="18" charset="0"/>
                  </a:rPr>
                  <a:t>bi-response nonparametric regression model in </a:t>
                </a:r>
                <a:r>
                  <a:rPr lang="en-US" dirty="0"/>
                  <a:t>equation (3) can be stated as follows: </a:t>
                </a:r>
              </a:p>
              <a:p>
                <a:pPr algn="just">
                  <a:tabLst>
                    <a:tab pos="3771900" algn="l"/>
                    <a:tab pos="9661525" algn="l"/>
                  </a:tabLst>
                </a:pPr>
                <a:r>
                  <a:rPr lang="en-US" dirty="0"/>
                  <a:t>	</a:t>
                </a:r>
                <a14:m>
                  <m:oMath xmlns:m="http://schemas.openxmlformats.org/officeDocument/2006/math">
                    <m:r>
                      <a:rPr lang="en-ID" b="1" i="1"/>
                      <m:t>𝒚</m:t>
                    </m:r>
                    <m:r>
                      <a:rPr lang="en-ID" b="1"/>
                      <m:t>=</m:t>
                    </m:r>
                    <m:r>
                      <a:rPr lang="en-ID" b="1" i="1"/>
                      <m:t>𝒛</m:t>
                    </m:r>
                    <m:r>
                      <a:rPr lang="en-ID" b="1"/>
                      <m:t>+</m:t>
                    </m:r>
                    <m:r>
                      <a:rPr lang="en-ID" b="1" i="1"/>
                      <m:t>𝜺</m:t>
                    </m:r>
                  </m:oMath>
                </a14:m>
                <a:r>
                  <a:rPr lang="en-US" dirty="0"/>
                  <a:t>	 (6)</a:t>
                </a:r>
                <a:endParaRPr lang="en-ID" dirty="0"/>
              </a:p>
              <a:p>
                <a:pPr marL="285750" indent="-285750" algn="just">
                  <a:buFontTx/>
                  <a:buChar char="&gt;"/>
                  <a:tabLst>
                    <a:tab pos="1311275" algn="l"/>
                    <a:tab pos="9661525" algn="l"/>
                  </a:tabLst>
                </a:pPr>
                <a:r>
                  <a:rPr lang="en-US" dirty="0">
                    <a:solidFill>
                      <a:schemeClr val="tx1"/>
                    </a:solidFill>
                    <a:ea typeface="Times New Roman" panose="02020603050405020304" pitchFamily="18" charset="0"/>
                  </a:rPr>
                  <a:t>If the bi-response nonparametric regression model in equation (6) is approached with spline smoothing, the regression curve estimation </a:t>
                </a:r>
                <a14:m>
                  <m:oMath xmlns:m="http://schemas.openxmlformats.org/officeDocument/2006/math">
                    <m:acc>
                      <m:accPr>
                        <m:chr m:val="̂"/>
                        <m:ctrlPr>
                          <a:rPr lang="en-ID" b="1" i="1" smtClean="0">
                            <a:solidFill>
                              <a:srgbClr val="836967"/>
                            </a:solidFill>
                          </a:rPr>
                        </m:ctrlPr>
                      </m:accPr>
                      <m:e>
                        <m:r>
                          <a:rPr lang="en-ID" b="1" i="1"/>
                          <m:t>𝒛</m:t>
                        </m:r>
                      </m:e>
                    </m:acc>
                  </m:oMath>
                </a14:m>
                <a:r>
                  <a:rPr lang="en-US" dirty="0">
                    <a:solidFill>
                      <a:schemeClr val="tx1"/>
                    </a:solidFill>
                    <a:ea typeface="Times New Roman" panose="02020603050405020304" pitchFamily="18" charset="0"/>
                  </a:rPr>
                  <a:t> can be obtained by completing Penalized Weighted Least Squares (PWLS) optimization as follows (Wang et al., 2000):</a:t>
                </a:r>
              </a:p>
              <a:p>
                <a:pPr algn="just">
                  <a:tabLst>
                    <a:tab pos="858838" algn="l"/>
                    <a:tab pos="9661525" algn="l"/>
                  </a:tabLst>
                </a:pPr>
                <a:r>
                  <a:rPr lang="en-ID" dirty="0">
                    <a:solidFill>
                      <a:srgbClr val="836967"/>
                    </a:solidFill>
                  </a:rPr>
                  <a:t>	</a:t>
                </a:r>
              </a:p>
              <a:p>
                <a:pPr algn="just">
                  <a:tabLst>
                    <a:tab pos="858838" algn="l"/>
                    <a:tab pos="9661525" algn="l"/>
                  </a:tabLst>
                </a:pPr>
                <a:endParaRPr lang="en-ID" dirty="0">
                  <a:solidFill>
                    <a:srgbClr val="836967"/>
                  </a:solidFill>
                </a:endParaRPr>
              </a:p>
              <a:p>
                <a:pPr algn="just">
                  <a:tabLst>
                    <a:tab pos="858838" algn="l"/>
                    <a:tab pos="9661525" algn="l"/>
                  </a:tabLst>
                </a:pPr>
                <a:r>
                  <a:rPr lang="en-ID" dirty="0">
                    <a:solidFill>
                      <a:srgbClr val="836967"/>
                    </a:solidFill>
                  </a:rPr>
                  <a:t>	</a:t>
                </a:r>
                <a14:m>
                  <m:oMath xmlns:m="http://schemas.openxmlformats.org/officeDocument/2006/math">
                    <m:limLow>
                      <m:limLowPr>
                        <m:ctrlPr>
                          <a:rPr lang="en-ID" i="1" smtClean="0">
                            <a:solidFill>
                              <a:srgbClr val="836967"/>
                            </a:solidFill>
                          </a:rPr>
                        </m:ctrlPr>
                      </m:limLowPr>
                      <m:e>
                        <m:r>
                          <a:rPr lang="en-ID" i="1"/>
                          <m:t>𝑀𝑖𝑛</m:t>
                        </m:r>
                      </m:e>
                      <m:lim>
                        <m:r>
                          <a:rPr lang="en-ID" b="1" i="1"/>
                          <m:t>𝒛</m:t>
                        </m:r>
                        <m:r>
                          <a:rPr lang="en-ID"/>
                          <m:t>∈</m:t>
                        </m:r>
                        <m:sSubSup>
                          <m:sSubSupPr>
                            <m:ctrlPr>
                              <a:rPr lang="en-ID" i="1">
                                <a:solidFill>
                                  <a:srgbClr val="836967"/>
                                </a:solidFill>
                              </a:rPr>
                            </m:ctrlPr>
                          </m:sSubSupPr>
                          <m:e>
                            <m:r>
                              <a:rPr lang="en-ID" i="1"/>
                              <m:t>𝑊</m:t>
                            </m:r>
                          </m:e>
                          <m:sub>
                            <m:r>
                              <a:rPr lang="en-ID"/>
                              <m:t>2</m:t>
                            </m:r>
                          </m:sub>
                          <m:sup>
                            <m:r>
                              <a:rPr lang="en-ID" i="1"/>
                              <m:t>𝑚</m:t>
                            </m:r>
                          </m:sup>
                        </m:sSubSup>
                        <m:d>
                          <m:dPr>
                            <m:begChr m:val="["/>
                            <m:endChr m:val="]"/>
                            <m:ctrlPr>
                              <a:rPr lang="en-ID" i="1"/>
                            </m:ctrlPr>
                          </m:dPr>
                          <m:e>
                            <m:sSub>
                              <m:sSubPr>
                                <m:ctrlPr>
                                  <a:rPr lang="en-ID" i="1">
                                    <a:solidFill>
                                      <a:srgbClr val="836967"/>
                                    </a:solidFill>
                                  </a:rPr>
                                </m:ctrlPr>
                              </m:sSubPr>
                              <m:e>
                                <m:r>
                                  <a:rPr lang="en-ID" i="1"/>
                                  <m:t>𝑎</m:t>
                                </m:r>
                              </m:e>
                              <m:sub>
                                <m:r>
                                  <a:rPr lang="en-ID" i="1"/>
                                  <m:t>h</m:t>
                                </m:r>
                              </m:sub>
                            </m:sSub>
                            <m:sSub>
                              <m:sSubPr>
                                <m:ctrlPr>
                                  <a:rPr lang="en-ID" i="1">
                                    <a:solidFill>
                                      <a:srgbClr val="836967"/>
                                    </a:solidFill>
                                  </a:rPr>
                                </m:ctrlPr>
                              </m:sSubPr>
                              <m:e>
                                <m:r>
                                  <a:rPr lang="en-US" i="1">
                                    <a:solidFill>
                                      <a:srgbClr val="836967"/>
                                    </a:solidFill>
                                  </a:rPr>
                                  <m:t>,</m:t>
                                </m:r>
                                <m:r>
                                  <a:rPr lang="en-ID" i="1"/>
                                  <m:t>𝑏</m:t>
                                </m:r>
                              </m:e>
                              <m:sub>
                                <m:r>
                                  <a:rPr lang="en-ID" i="1"/>
                                  <m:t>h</m:t>
                                </m:r>
                              </m:sub>
                            </m:sSub>
                          </m:e>
                        </m:d>
                      </m:lim>
                    </m:limLow>
                    <m:d>
                      <m:dPr>
                        <m:begChr m:val="{"/>
                        <m:endChr m:val="}"/>
                        <m:ctrlPr>
                          <a:rPr lang="en-ID" i="1">
                            <a:solidFill>
                              <a:srgbClr val="836967"/>
                            </a:solidFill>
                          </a:rPr>
                        </m:ctrlPr>
                      </m:dPr>
                      <m:e>
                        <m:sSup>
                          <m:sSupPr>
                            <m:ctrlPr>
                              <a:rPr lang="en-ID" i="1">
                                <a:solidFill>
                                  <a:srgbClr val="836967"/>
                                </a:solidFill>
                              </a:rPr>
                            </m:ctrlPr>
                          </m:sSupPr>
                          <m:e>
                            <m:r>
                              <a:rPr lang="en-ID" i="1"/>
                              <m:t>𝑁</m:t>
                            </m:r>
                          </m:e>
                          <m:sup>
                            <m:r>
                              <a:rPr lang="en-ID" i="0"/>
                              <m:t>−1</m:t>
                            </m:r>
                          </m:sup>
                        </m:sSup>
                        <m:sSup>
                          <m:sSupPr>
                            <m:ctrlPr>
                              <a:rPr lang="en-ID" i="1">
                                <a:solidFill>
                                  <a:srgbClr val="836967"/>
                                </a:solidFill>
                              </a:rPr>
                            </m:ctrlPr>
                          </m:sSupPr>
                          <m:e>
                            <m:d>
                              <m:dPr>
                                <m:ctrlPr>
                                  <a:rPr lang="en-ID" b="1" i="1">
                                    <a:solidFill>
                                      <a:srgbClr val="836967"/>
                                    </a:solidFill>
                                  </a:rPr>
                                </m:ctrlPr>
                              </m:dPr>
                              <m:e>
                                <m:r>
                                  <a:rPr lang="en-ID" b="1" i="1"/>
                                  <m:t>𝒚</m:t>
                                </m:r>
                                <m:r>
                                  <a:rPr lang="en-ID" b="1" i="0"/>
                                  <m:t>−</m:t>
                                </m:r>
                                <m:r>
                                  <a:rPr lang="en-ID" b="1" i="1"/>
                                  <m:t>𝒛</m:t>
                                </m:r>
                              </m:e>
                            </m:d>
                          </m:e>
                          <m:sup>
                            <m:r>
                              <a:rPr lang="en-ID" i="1"/>
                              <m:t>𝑇</m:t>
                            </m:r>
                          </m:sup>
                        </m:sSup>
                        <m:sSup>
                          <m:sSupPr>
                            <m:ctrlPr>
                              <a:rPr lang="en-ID" i="1">
                                <a:solidFill>
                                  <a:srgbClr val="836967"/>
                                </a:solidFill>
                              </a:rPr>
                            </m:ctrlPr>
                          </m:sSupPr>
                          <m:e>
                            <m:r>
                              <a:rPr lang="en-ID" sz="1800" b="1" i="0"/>
                              <m:t>𝚺</m:t>
                            </m:r>
                          </m:e>
                          <m:sup>
                            <m:r>
                              <a:rPr lang="en-ID" sz="1800" b="0" i="0"/>
                              <m:t>−1</m:t>
                            </m:r>
                          </m:sup>
                        </m:sSup>
                        <m:d>
                          <m:dPr>
                            <m:ctrlPr>
                              <a:rPr lang="en-ID" sz="1800" b="1" i="1">
                                <a:solidFill>
                                  <a:srgbClr val="836967"/>
                                </a:solidFill>
                              </a:rPr>
                            </m:ctrlPr>
                          </m:dPr>
                          <m:e>
                            <m:r>
                              <a:rPr lang="en-ID" sz="1800" b="1" i="1"/>
                              <m:t>𝒚</m:t>
                            </m:r>
                            <m:r>
                              <a:rPr lang="en-ID" sz="1800" b="1" i="0"/>
                              <m:t>−</m:t>
                            </m:r>
                            <m:r>
                              <a:rPr lang="en-ID" sz="1800" b="1" i="1"/>
                              <m:t>𝒛</m:t>
                            </m:r>
                          </m:e>
                        </m:d>
                        <m:r>
                          <a:rPr lang="en-ID" sz="1800" b="0" i="0"/>
                          <m:t>+</m:t>
                        </m:r>
                        <m:nary>
                          <m:naryPr>
                            <m:chr m:val="∑"/>
                            <m:limLoc m:val="subSup"/>
                            <m:ctrlPr>
                              <a:rPr lang="en-ID" sz="1800" b="0" i="1" smtClean="0"/>
                            </m:ctrlPr>
                          </m:naryPr>
                          <m:sub>
                            <m:r>
                              <m:rPr>
                                <m:brk m:alnAt="25"/>
                              </m:rPr>
                              <a:rPr lang="en-US" sz="1800" b="0" i="1" smtClean="0"/>
                              <m:t>h</m:t>
                            </m:r>
                            <m:r>
                              <a:rPr lang="en-US" sz="1800" b="0" i="1" smtClean="0"/>
                              <m:t>=1</m:t>
                            </m:r>
                          </m:sub>
                          <m:sup>
                            <m:r>
                              <a:rPr lang="en-US" sz="1800" b="0" i="1" smtClean="0"/>
                              <m:t>2</m:t>
                            </m:r>
                          </m:sup>
                          <m:e>
                            <m:sSub>
                              <m:sSubPr>
                                <m:ctrlPr>
                                  <a:rPr lang="en-ID" i="1">
                                    <a:solidFill>
                                      <a:srgbClr val="836967"/>
                                    </a:solidFill>
                                  </a:rPr>
                                </m:ctrlPr>
                              </m:sSubPr>
                              <m:e>
                                <m:r>
                                  <a:rPr lang="en-ID" i="1"/>
                                  <m:t>𝜆</m:t>
                                </m:r>
                              </m:e>
                              <m:sub>
                                <m:r>
                                  <a:rPr lang="en-ID" i="1"/>
                                  <m:t>h</m:t>
                                </m:r>
                              </m:sub>
                            </m:sSub>
                            <m:nary>
                              <m:naryPr>
                                <m:ctrlPr>
                                  <a:rPr lang="en-ID" i="1" smtClean="0"/>
                                </m:ctrlPr>
                              </m:naryPr>
                              <m:sub>
                                <m:sSub>
                                  <m:sSubPr>
                                    <m:ctrlPr>
                                      <a:rPr lang="en-ID" i="1">
                                        <a:solidFill>
                                          <a:srgbClr val="836967"/>
                                        </a:solidFill>
                                      </a:rPr>
                                    </m:ctrlPr>
                                  </m:sSubPr>
                                  <m:e>
                                    <m:r>
                                      <a:rPr lang="en-ID" i="1"/>
                                      <m:t>𝑎</m:t>
                                    </m:r>
                                  </m:e>
                                  <m:sub>
                                    <m:r>
                                      <a:rPr lang="en-ID" i="1"/>
                                      <m:t>h</m:t>
                                    </m:r>
                                  </m:sub>
                                </m:sSub>
                              </m:sub>
                              <m:sup>
                                <m:sSub>
                                  <m:sSubPr>
                                    <m:ctrlPr>
                                      <a:rPr lang="en-ID" i="1">
                                        <a:solidFill>
                                          <a:srgbClr val="836967"/>
                                        </a:solidFill>
                                      </a:rPr>
                                    </m:ctrlPr>
                                  </m:sSubPr>
                                  <m:e>
                                    <m:r>
                                      <a:rPr lang="en-ID" i="1"/>
                                      <m:t>𝑏</m:t>
                                    </m:r>
                                  </m:e>
                                  <m:sub>
                                    <m:r>
                                      <a:rPr lang="en-ID" i="1"/>
                                      <m:t>h</m:t>
                                    </m:r>
                                  </m:sub>
                                </m:sSub>
                              </m:sup>
                              <m:e>
                                <m:sSup>
                                  <m:sSupPr>
                                    <m:ctrlPr>
                                      <a:rPr lang="en-ID" i="1">
                                        <a:solidFill>
                                          <a:srgbClr val="836967"/>
                                        </a:solidFill>
                                      </a:rPr>
                                    </m:ctrlPr>
                                  </m:sSupPr>
                                  <m:e>
                                    <m:d>
                                      <m:dPr>
                                        <m:ctrlPr>
                                          <a:rPr lang="en-ID" i="1">
                                            <a:solidFill>
                                              <a:srgbClr val="836967"/>
                                            </a:solidFill>
                                          </a:rPr>
                                        </m:ctrlPr>
                                      </m:dPr>
                                      <m:e>
                                        <m:d>
                                          <m:dPr>
                                            <m:begChr m:val=""/>
                                            <m:sepChr m:val="("/>
                                            <m:ctrlPr>
                                              <a:rPr lang="en-ID" i="1"/>
                                            </m:ctrlPr>
                                          </m:dPr>
                                          <m:e>
                                            <m:sSubSup>
                                              <m:sSubSupPr>
                                                <m:ctrlPr>
                                                  <a:rPr lang="en-ID" i="1">
                                                    <a:solidFill>
                                                      <a:srgbClr val="836967"/>
                                                    </a:solidFill>
                                                  </a:rPr>
                                                </m:ctrlPr>
                                              </m:sSubSupPr>
                                              <m:e>
                                                <m:r>
                                                  <a:rPr lang="en-ID" i="1"/>
                                                  <m:t>𝑧</m:t>
                                                </m:r>
                                              </m:e>
                                              <m:sub>
                                                <m:r>
                                                  <a:rPr lang="en-ID" i="1"/>
                                                  <m:t>h</m:t>
                                                </m:r>
                                              </m:sub>
                                              <m:sup>
                                                <m:d>
                                                  <m:dPr>
                                                    <m:ctrlPr>
                                                      <a:rPr lang="en-ID" i="1"/>
                                                    </m:ctrlPr>
                                                  </m:dPr>
                                                  <m:e>
                                                    <m:r>
                                                      <a:rPr lang="en-ID" i="1"/>
                                                      <m:t>𝑚</m:t>
                                                    </m:r>
                                                  </m:e>
                                                </m:d>
                                              </m:sup>
                                            </m:sSubSup>
                                          </m:e>
                                          <m:e>
                                            <m:r>
                                              <a:rPr lang="en-ID" i="1"/>
                                              <m:t>𝑥</m:t>
                                            </m:r>
                                          </m:e>
                                        </m:d>
                                      </m:e>
                                    </m:d>
                                  </m:e>
                                  <m:sup>
                                    <m:r>
                                      <a:rPr lang="en-ID"/>
                                      <m:t>2</m:t>
                                    </m:r>
                                  </m:sup>
                                </m:sSup>
                                <m:r>
                                  <a:rPr lang="en-ID" i="1"/>
                                  <m:t>𝑑𝑥</m:t>
                                </m:r>
                              </m:e>
                            </m:nary>
                          </m:e>
                        </m:nary>
                      </m:e>
                    </m:d>
                    <m:r>
                      <a:rPr lang="en-ID" sz="1800" b="0" i="0"/>
                      <m:t>,0&lt;</m:t>
                    </m:r>
                    <m:sSub>
                      <m:sSubPr>
                        <m:ctrlPr>
                          <a:rPr lang="en-ID" sz="1800" b="0" i="1">
                            <a:solidFill>
                              <a:srgbClr val="836967"/>
                            </a:solidFill>
                          </a:rPr>
                        </m:ctrlPr>
                      </m:sSubPr>
                      <m:e>
                        <m:r>
                          <a:rPr lang="en-ID" sz="1800" b="0" i="1"/>
                          <m:t>𝜆</m:t>
                        </m:r>
                      </m:e>
                      <m:sub>
                        <m:r>
                          <a:rPr lang="en-ID" sz="1800" b="0" i="1"/>
                          <m:t>h</m:t>
                        </m:r>
                      </m:sub>
                    </m:sSub>
                    <m:r>
                      <a:rPr lang="en-ID" sz="1800" b="0" i="0"/>
                      <m:t>&lt;∞;</m:t>
                    </m:r>
                    <m:r>
                      <a:rPr lang="en-ID" sz="1800" b="0" i="1"/>
                      <m:t>𝑁</m:t>
                    </m:r>
                    <m:r>
                      <a:rPr lang="en-ID" sz="1800" b="0" i="0"/>
                      <m:t>=2</m:t>
                    </m:r>
                    <m:r>
                      <a:rPr lang="en-ID" sz="1800" b="0" i="1"/>
                      <m:t>𝑛</m:t>
                    </m:r>
                  </m:oMath>
                </a14:m>
                <a:r>
                  <a:rPr lang="en-ID" dirty="0"/>
                  <a:t> 	(7)</a:t>
                </a:r>
              </a:p>
              <a:p>
                <a:pPr marL="285750" indent="-285750" algn="just">
                  <a:buFontTx/>
                  <a:buChar char="&gt;"/>
                  <a:tabLst>
                    <a:tab pos="1311275" algn="l"/>
                    <a:tab pos="9661525" algn="l"/>
                  </a:tabLst>
                </a:pPr>
                <a:endParaRPr lang="en-US" dirty="0">
                  <a:solidFill>
                    <a:schemeClr val="tx1"/>
                  </a:solidFill>
                  <a:ea typeface="Times New Roman" panose="02020603050405020304" pitchFamily="18" charset="0"/>
                </a:endParaRPr>
              </a:p>
              <a:p>
                <a:pPr algn="just">
                  <a:tabLst>
                    <a:tab pos="1311275" algn="l"/>
                    <a:tab pos="9661525" algn="l"/>
                  </a:tabLst>
                </a:pPr>
                <a:endParaRPr lang="en-US" dirty="0">
                  <a:solidFill>
                    <a:schemeClr val="tx1"/>
                  </a:solidFill>
                  <a:ea typeface="Times New Roman" panose="02020603050405020304" pitchFamily="18" charset="0"/>
                </a:endParaRPr>
              </a:p>
              <a:p>
                <a:pPr marL="285750" indent="-285750" algn="just">
                  <a:buFontTx/>
                  <a:buChar char="&gt;"/>
                  <a:tabLst>
                    <a:tab pos="1311275" algn="l"/>
                    <a:tab pos="9661525" algn="l"/>
                  </a:tabLst>
                </a:pPr>
                <a:r>
                  <a:rPr lang="en-US" dirty="0">
                    <a:solidFill>
                      <a:schemeClr val="tx1"/>
                    </a:solidFill>
                    <a:ea typeface="Times New Roman" panose="02020603050405020304" pitchFamily="18" charset="0"/>
                  </a:rPr>
                  <a:t>In the bi-response nonparametric regression, there is a correlation between response variables, thus a weighting matrix is required in the estimation process.</a:t>
                </a:r>
              </a:p>
              <a:p>
                <a:pPr marL="285750" indent="-285750" algn="just">
                  <a:buFontTx/>
                  <a:buChar char="&gt;"/>
                  <a:tabLst>
                    <a:tab pos="1311275" algn="l"/>
                    <a:tab pos="9661525" algn="l"/>
                  </a:tabLst>
                </a:pPr>
                <a:r>
                  <a:rPr lang="en-US" dirty="0">
                    <a:solidFill>
                      <a:schemeClr val="tx1"/>
                    </a:solidFill>
                    <a:ea typeface="Times New Roman" panose="02020603050405020304" pitchFamily="18" charset="0"/>
                  </a:rPr>
                  <a:t>The weighted matrix is obtained from the inverse of the variance-covariance matrix </a:t>
                </a:r>
                <a14:m>
                  <m:oMath xmlns:m="http://schemas.openxmlformats.org/officeDocument/2006/math">
                    <m:d>
                      <m:dPr>
                        <m:ctrlPr>
                          <a:rPr lang="en-ID" sz="1800" b="1" i="1" smtClean="0">
                            <a:solidFill>
                              <a:srgbClr val="836967"/>
                            </a:solidFill>
                          </a:rPr>
                        </m:ctrlPr>
                      </m:dPr>
                      <m:e>
                        <m:sSup>
                          <m:sSupPr>
                            <m:ctrlPr>
                              <a:rPr lang="en-ID" sz="1800" b="1" i="1">
                                <a:solidFill>
                                  <a:srgbClr val="836967"/>
                                </a:solidFill>
                              </a:rPr>
                            </m:ctrlPr>
                          </m:sSupPr>
                          <m:e>
                            <m:r>
                              <a:rPr lang="en-ID" sz="1800" b="1"/>
                              <m:t>𝚺</m:t>
                            </m:r>
                          </m:e>
                          <m:sup>
                            <m:r>
                              <a:rPr lang="en-ID" sz="1800" b="0" i="0"/>
                              <m:t>−1</m:t>
                            </m:r>
                          </m:sup>
                        </m:sSup>
                      </m:e>
                    </m:d>
                  </m:oMath>
                </a14:m>
                <a:r>
                  <a:rPr lang="en-ID" dirty="0"/>
                  <a:t>.</a:t>
                </a:r>
              </a:p>
              <a:p>
                <a:pPr algn="just">
                  <a:tabLst>
                    <a:tab pos="1311275" algn="l"/>
                    <a:tab pos="9661525" algn="l"/>
                  </a:tabLst>
                </a:pPr>
                <a:endParaRPr lang="en-US" dirty="0">
                  <a:solidFill>
                    <a:schemeClr val="tx1"/>
                  </a:solidFill>
                  <a:ea typeface="Times New Roman" panose="02020603050405020304" pitchFamily="18" charset="0"/>
                </a:endParaRPr>
              </a:p>
            </p:txBody>
          </p:sp>
        </mc:Choice>
        <mc:Fallback>
          <p:sp>
            <p:nvSpPr>
              <p:cNvPr id="22" name="Rectangle 21">
                <a:extLst>
                  <a:ext uri="{FF2B5EF4-FFF2-40B4-BE49-F238E27FC236}">
                    <a16:creationId xmlns:a16="http://schemas.microsoft.com/office/drawing/2014/main" id="{6726881D-D306-4F1B-9191-18B55AA2A3D0}"/>
                  </a:ext>
                </a:extLst>
              </p:cNvPr>
              <p:cNvSpPr>
                <a:spLocks noRot="1" noChangeAspect="1" noMove="1" noResize="1" noEditPoints="1" noAdjustHandles="1" noChangeArrowheads="1" noChangeShapeType="1" noTextEdit="1"/>
              </p:cNvSpPr>
              <p:nvPr/>
            </p:nvSpPr>
            <p:spPr>
              <a:xfrm>
                <a:off x="1197868" y="1484784"/>
                <a:ext cx="10513168" cy="4364369"/>
              </a:xfrm>
              <a:prstGeom prst="rect">
                <a:avLst/>
              </a:prstGeom>
              <a:blipFill>
                <a:blip r:embed="rId2"/>
                <a:stretch>
                  <a:fillRect l="-638" t="-4050" r="-522"/>
                </a:stretch>
              </a:blipFill>
              <a:ln>
                <a:noFill/>
              </a:ln>
            </p:spPr>
            <p:txBody>
              <a:bodyPr/>
              <a:lstStyle/>
              <a:p>
                <a:r>
                  <a:rPr lang="en-ID">
                    <a:noFill/>
                  </a:rPr>
                  <a:t> </a:t>
                </a:r>
              </a:p>
            </p:txBody>
          </p:sp>
        </mc:Fallback>
      </mc:AlternateContent>
      <p:grpSp>
        <p:nvGrpSpPr>
          <p:cNvPr id="16" name="Group 15">
            <a:extLst>
              <a:ext uri="{FF2B5EF4-FFF2-40B4-BE49-F238E27FC236}">
                <a16:creationId xmlns:a16="http://schemas.microsoft.com/office/drawing/2014/main" id="{72197E19-00D6-48E3-9081-848E7C912858}"/>
              </a:ext>
            </a:extLst>
          </p:cNvPr>
          <p:cNvGrpSpPr/>
          <p:nvPr/>
        </p:nvGrpSpPr>
        <p:grpSpPr>
          <a:xfrm>
            <a:off x="3358108" y="4149080"/>
            <a:ext cx="2232248" cy="504056"/>
            <a:chOff x="4654252" y="4797152"/>
            <a:chExt cx="1944216" cy="504056"/>
          </a:xfrm>
        </p:grpSpPr>
        <p:sp>
          <p:nvSpPr>
            <p:cNvPr id="17" name="Rectangle 16">
              <a:extLst>
                <a:ext uri="{FF2B5EF4-FFF2-40B4-BE49-F238E27FC236}">
                  <a16:creationId xmlns:a16="http://schemas.microsoft.com/office/drawing/2014/main" id="{41E827A4-38DC-4693-A692-C8C6C32F3D12}"/>
                </a:ext>
              </a:extLst>
            </p:cNvPr>
            <p:cNvSpPr/>
            <p:nvPr/>
          </p:nvSpPr>
          <p:spPr>
            <a:xfrm>
              <a:off x="4798268" y="5013176"/>
              <a:ext cx="1656184" cy="2880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t>goodness of fit</a:t>
              </a:r>
              <a:endParaRPr lang="en-ID" sz="1400" dirty="0"/>
            </a:p>
          </p:txBody>
        </p:sp>
        <p:sp>
          <p:nvSpPr>
            <p:cNvPr id="18" name="Right Brace 17">
              <a:extLst>
                <a:ext uri="{FF2B5EF4-FFF2-40B4-BE49-F238E27FC236}">
                  <a16:creationId xmlns:a16="http://schemas.microsoft.com/office/drawing/2014/main" id="{B12DD84F-52B1-4ED1-8AAA-B4B3EA68C193}"/>
                </a:ext>
              </a:extLst>
            </p:cNvPr>
            <p:cNvSpPr/>
            <p:nvPr/>
          </p:nvSpPr>
          <p:spPr>
            <a:xfrm rot="5400000">
              <a:off x="5554352" y="3897052"/>
              <a:ext cx="144016" cy="1944216"/>
            </a:xfrm>
            <a:prstGeom prst="rightBrace">
              <a:avLst>
                <a:gd name="adj1" fmla="val 8333"/>
                <a:gd name="adj2" fmla="val 5025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D"/>
            </a:p>
          </p:txBody>
        </p:sp>
      </p:grpSp>
      <p:grpSp>
        <p:nvGrpSpPr>
          <p:cNvPr id="19" name="Group 18">
            <a:extLst>
              <a:ext uri="{FF2B5EF4-FFF2-40B4-BE49-F238E27FC236}">
                <a16:creationId xmlns:a16="http://schemas.microsoft.com/office/drawing/2014/main" id="{A949B2C0-21E0-4E83-B39B-0075EBA49B42}"/>
              </a:ext>
            </a:extLst>
          </p:cNvPr>
          <p:cNvGrpSpPr/>
          <p:nvPr/>
        </p:nvGrpSpPr>
        <p:grpSpPr>
          <a:xfrm>
            <a:off x="5878388" y="4149080"/>
            <a:ext cx="2448272" cy="504056"/>
            <a:chOff x="4654252" y="4797152"/>
            <a:chExt cx="1944216" cy="504056"/>
          </a:xfrm>
        </p:grpSpPr>
        <p:sp>
          <p:nvSpPr>
            <p:cNvPr id="20" name="Rectangle 19">
              <a:extLst>
                <a:ext uri="{FF2B5EF4-FFF2-40B4-BE49-F238E27FC236}">
                  <a16:creationId xmlns:a16="http://schemas.microsoft.com/office/drawing/2014/main" id="{71290166-B54E-47E1-BC80-B184FDD0EDF1}"/>
                </a:ext>
              </a:extLst>
            </p:cNvPr>
            <p:cNvSpPr/>
            <p:nvPr/>
          </p:nvSpPr>
          <p:spPr>
            <a:xfrm>
              <a:off x="4726260" y="5013176"/>
              <a:ext cx="1872208" cy="2880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t>penalty component</a:t>
              </a:r>
              <a:endParaRPr lang="en-ID" sz="1400" dirty="0"/>
            </a:p>
          </p:txBody>
        </p:sp>
        <p:sp>
          <p:nvSpPr>
            <p:cNvPr id="21" name="Right Brace 20">
              <a:extLst>
                <a:ext uri="{FF2B5EF4-FFF2-40B4-BE49-F238E27FC236}">
                  <a16:creationId xmlns:a16="http://schemas.microsoft.com/office/drawing/2014/main" id="{EB35092E-775D-47F5-A869-8E71DE2C9484}"/>
                </a:ext>
              </a:extLst>
            </p:cNvPr>
            <p:cNvSpPr/>
            <p:nvPr/>
          </p:nvSpPr>
          <p:spPr>
            <a:xfrm rot="5400000">
              <a:off x="5554352" y="3897052"/>
              <a:ext cx="144016" cy="1944216"/>
            </a:xfrm>
            <a:prstGeom prst="rightBrace">
              <a:avLst>
                <a:gd name="adj1" fmla="val 8333"/>
                <a:gd name="adj2" fmla="val 5025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D"/>
            </a:p>
          </p:txBody>
        </p:sp>
      </p:grpSp>
      <p:grpSp>
        <p:nvGrpSpPr>
          <p:cNvPr id="23" name="Group 22">
            <a:extLst>
              <a:ext uri="{FF2B5EF4-FFF2-40B4-BE49-F238E27FC236}">
                <a16:creationId xmlns:a16="http://schemas.microsoft.com/office/drawing/2014/main" id="{E107E5B9-E192-4EA0-99CC-0260C7D7A923}"/>
              </a:ext>
            </a:extLst>
          </p:cNvPr>
          <p:cNvGrpSpPr/>
          <p:nvPr/>
        </p:nvGrpSpPr>
        <p:grpSpPr>
          <a:xfrm flipV="1">
            <a:off x="3646140" y="3252466"/>
            <a:ext cx="1901543" cy="480782"/>
            <a:chOff x="4798268" y="4820426"/>
            <a:chExt cx="1656184" cy="480782"/>
          </a:xfrm>
        </p:grpSpPr>
        <p:sp>
          <p:nvSpPr>
            <p:cNvPr id="24" name="Rectangle 23">
              <a:extLst>
                <a:ext uri="{FF2B5EF4-FFF2-40B4-BE49-F238E27FC236}">
                  <a16:creationId xmlns:a16="http://schemas.microsoft.com/office/drawing/2014/main" id="{D181D743-6AD9-424F-8217-EF825FA71B3C}"/>
                </a:ext>
              </a:extLst>
            </p:cNvPr>
            <p:cNvSpPr/>
            <p:nvPr/>
          </p:nvSpPr>
          <p:spPr>
            <a:xfrm flipV="1">
              <a:off x="4798268" y="5013176"/>
              <a:ext cx="1656184" cy="2880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t>weighted matrix</a:t>
              </a:r>
              <a:endParaRPr lang="en-ID" sz="1400" dirty="0"/>
            </a:p>
          </p:txBody>
        </p:sp>
        <p:sp>
          <p:nvSpPr>
            <p:cNvPr id="25" name="Right Brace 24">
              <a:extLst>
                <a:ext uri="{FF2B5EF4-FFF2-40B4-BE49-F238E27FC236}">
                  <a16:creationId xmlns:a16="http://schemas.microsoft.com/office/drawing/2014/main" id="{EBA8473C-D1F0-4E81-A470-9BFECD22C116}"/>
                </a:ext>
              </a:extLst>
            </p:cNvPr>
            <p:cNvSpPr/>
            <p:nvPr/>
          </p:nvSpPr>
          <p:spPr>
            <a:xfrm rot="5400000">
              <a:off x="5651515" y="4763917"/>
              <a:ext cx="120758" cy="233775"/>
            </a:xfrm>
            <a:prstGeom prst="rightBrace">
              <a:avLst>
                <a:gd name="adj1" fmla="val 8333"/>
                <a:gd name="adj2" fmla="val 5025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D"/>
            </a:p>
          </p:txBody>
        </p:sp>
      </p:grpSp>
    </p:spTree>
    <p:extLst>
      <p:ext uri="{BB962C8B-B14F-4D97-AF65-F5344CB8AC3E}">
        <p14:creationId xmlns:p14="http://schemas.microsoft.com/office/powerpoint/2010/main" val="220544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400" b="1" dirty="0"/>
              <a:t>RESULTS AND DISCUSSION</a:t>
            </a:r>
            <a:br>
              <a:rPr lang="en-US" sz="2400" b="1" dirty="0"/>
            </a:br>
            <a:r>
              <a:rPr lang="en-US" sz="2400" b="1" dirty="0"/>
              <a:t>The Form Function of Bi-response Spline Smoothing </a:t>
            </a:r>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6726881D-D306-4F1B-9191-18B55AA2A3D0}"/>
                  </a:ext>
                </a:extLst>
              </p:cNvPr>
              <p:cNvSpPr/>
              <p:nvPr/>
            </p:nvSpPr>
            <p:spPr>
              <a:xfrm>
                <a:off x="1341884" y="1340768"/>
                <a:ext cx="10729191" cy="47292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indent="0">
                  <a:buNone/>
                  <a:tabLst>
                    <a:tab pos="9540875" algn="l"/>
                  </a:tabLst>
                </a:pPr>
                <a:r>
                  <a:rPr lang="en-GB" sz="1600" dirty="0">
                    <a:solidFill>
                      <a:schemeClr val="tx1"/>
                    </a:solidFill>
                    <a:latin typeface="+mj-lt"/>
                    <a:ea typeface="Times New Roman" panose="02020603050405020304" pitchFamily="18" charset="0"/>
                  </a:rPr>
                  <a:t>Using Reproducing Kernel Hilbert Space, t</a:t>
                </a:r>
                <a:r>
                  <a:rPr lang="en-GB" sz="1600" dirty="0">
                    <a:solidFill>
                      <a:schemeClr val="tx1"/>
                    </a:solidFill>
                    <a:effectLst/>
                    <a:latin typeface="+mj-lt"/>
                    <a:ea typeface="Times New Roman" panose="02020603050405020304" pitchFamily="18" charset="0"/>
                  </a:rPr>
                  <a:t>he function form of the Spline Smoothing component in bi-response regression is obtained as follows:</a:t>
                </a:r>
              </a:p>
              <a:p>
                <a:pPr marL="0" indent="0">
                  <a:buNone/>
                  <a:tabLst>
                    <a:tab pos="9540875" algn="l"/>
                  </a:tabLst>
                </a:pPr>
                <a:endParaRPr lang="en-GB" sz="1600" dirty="0">
                  <a:solidFill>
                    <a:schemeClr val="tx1"/>
                  </a:solidFill>
                  <a:effectLst/>
                  <a:latin typeface="+mj-lt"/>
                  <a:ea typeface="Times New Roman" panose="02020603050405020304" pitchFamily="18" charset="0"/>
                </a:endParaRPr>
              </a:p>
              <a:p>
                <a:pPr marL="0" indent="0">
                  <a:buNone/>
                  <a:tabLst>
                    <a:tab pos="9540875" algn="l"/>
                  </a:tabLst>
                </a:pPr>
                <a14:m>
                  <m:oMath xmlns:m="http://schemas.openxmlformats.org/officeDocument/2006/math">
                    <m:r>
                      <a:rPr lang="en-ID" sz="1600" b="1" i="1" smtClean="0">
                        <a:solidFill>
                          <a:schemeClr val="tx1"/>
                        </a:solidFill>
                        <a:latin typeface="Cambria Math" panose="02040503050406030204" pitchFamily="18" charset="0"/>
                      </a:rPr>
                      <m:t>𝒛</m:t>
                    </m:r>
                    <m:r>
                      <a:rPr lang="en-ID" sz="1600" i="0">
                        <a:solidFill>
                          <a:schemeClr val="tx1"/>
                        </a:solidFill>
                        <a:latin typeface="Cambria Math" panose="02040503050406030204" pitchFamily="18" charset="0"/>
                      </a:rPr>
                      <m:t>=</m:t>
                    </m:r>
                    <m:d>
                      <m:dPr>
                        <m:ctrlPr>
                          <a:rPr lang="en-ID" sz="1600" i="1">
                            <a:solidFill>
                              <a:schemeClr val="tx1"/>
                            </a:solidFill>
                            <a:latin typeface="Cambria Math" panose="02040503050406030204" pitchFamily="18" charset="0"/>
                          </a:rPr>
                        </m:ctrlPr>
                      </m:dPr>
                      <m:e>
                        <m:m>
                          <m:mPr>
                            <m:plcHide m:val="on"/>
                            <m:mcs>
                              <m:mc>
                                <m:mcPr>
                                  <m:count m:val="1"/>
                                  <m:mcJc m:val="center"/>
                                </m:mcPr>
                              </m:mc>
                            </m:mcs>
                            <m:ctrlPr>
                              <a:rPr lang="en-ID" sz="1600" i="1">
                                <a:solidFill>
                                  <a:schemeClr val="tx1"/>
                                </a:solidFill>
                                <a:latin typeface="Cambria Math" panose="02040503050406030204" pitchFamily="18" charset="0"/>
                              </a:rPr>
                            </m:ctrlPr>
                          </m:mPr>
                          <m:mr>
                            <m:e>
                              <m:sSub>
                                <m:sSubPr>
                                  <m:ctrlPr>
                                    <a:rPr lang="en-ID" sz="160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𝐔</m:t>
                                  </m:r>
                                </m:e>
                                <m:sub>
                                  <m:r>
                                    <a:rPr lang="en-ID" sz="1600" b="0" i="0">
                                      <a:solidFill>
                                        <a:schemeClr val="tx1"/>
                                      </a:solidFill>
                                      <a:latin typeface="Cambria Math" panose="02040503050406030204" pitchFamily="18" charset="0"/>
                                    </a:rPr>
                                    <m:t>1</m:t>
                                  </m:r>
                                </m:sub>
                              </m:sSub>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𝐜</m:t>
                                  </m:r>
                                </m:e>
                                <m:sub>
                                  <m:r>
                                    <a:rPr lang="en-ID" sz="1600" b="0" i="0">
                                      <a:solidFill>
                                        <a:schemeClr val="tx1"/>
                                      </a:solidFill>
                                      <a:latin typeface="Cambria Math" panose="02040503050406030204" pitchFamily="18" charset="0"/>
                                    </a:rPr>
                                    <m:t>1</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𝐕</m:t>
                                  </m:r>
                                </m:e>
                                <m:sub>
                                  <m:r>
                                    <a:rPr lang="en-ID" sz="1600" b="0" i="0">
                                      <a:solidFill>
                                        <a:schemeClr val="tx1"/>
                                      </a:solidFill>
                                      <a:latin typeface="Cambria Math" panose="02040503050406030204" pitchFamily="18" charset="0"/>
                                    </a:rPr>
                                    <m:t>1</m:t>
                                  </m:r>
                                </m:sub>
                              </m:sSub>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𝐝</m:t>
                                  </m:r>
                                </m:e>
                                <m:sub>
                                  <m:r>
                                    <a:rPr lang="en-ID" sz="1600" b="0" i="0">
                                      <a:solidFill>
                                        <a:schemeClr val="tx1"/>
                                      </a:solidFill>
                                      <a:latin typeface="Cambria Math" panose="02040503050406030204" pitchFamily="18" charset="0"/>
                                    </a:rPr>
                                    <m:t>1</m:t>
                                  </m:r>
                                </m:sub>
                              </m:sSub>
                            </m:e>
                          </m:mr>
                          <m:mr>
                            <m:e>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𝐔</m:t>
                                  </m:r>
                                </m:e>
                                <m:sub>
                                  <m:r>
                                    <a:rPr lang="en-ID" sz="1600" b="0" i="0">
                                      <a:solidFill>
                                        <a:schemeClr val="tx1"/>
                                      </a:solidFill>
                                      <a:latin typeface="Cambria Math" panose="02040503050406030204" pitchFamily="18" charset="0"/>
                                    </a:rPr>
                                    <m:t>2</m:t>
                                  </m:r>
                                </m:sub>
                              </m:sSub>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𝐜</m:t>
                                  </m:r>
                                </m:e>
                                <m:sub>
                                  <m:r>
                                    <a:rPr lang="en-ID" sz="1600" b="0" i="0">
                                      <a:solidFill>
                                        <a:schemeClr val="tx1"/>
                                      </a:solidFill>
                                      <a:latin typeface="Cambria Math" panose="02040503050406030204" pitchFamily="18" charset="0"/>
                                    </a:rPr>
                                    <m:t>2</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𝐕</m:t>
                                  </m:r>
                                </m:e>
                                <m:sub>
                                  <m:r>
                                    <a:rPr lang="en-ID" sz="1600" b="0" i="0">
                                      <a:solidFill>
                                        <a:schemeClr val="tx1"/>
                                      </a:solidFill>
                                      <a:latin typeface="Cambria Math" panose="02040503050406030204" pitchFamily="18" charset="0"/>
                                    </a:rPr>
                                    <m:t>2</m:t>
                                  </m:r>
                                </m:sub>
                              </m:sSub>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𝐝</m:t>
                                  </m:r>
                                </m:e>
                                <m:sub>
                                  <m:r>
                                    <a:rPr lang="en-ID" sz="1600" b="0" i="0">
                                      <a:solidFill>
                                        <a:schemeClr val="tx1"/>
                                      </a:solidFill>
                                      <a:latin typeface="Cambria Math" panose="02040503050406030204" pitchFamily="18" charset="0"/>
                                    </a:rPr>
                                    <m:t>2</m:t>
                                  </m:r>
                                </m:sub>
                              </m:sSub>
                            </m:e>
                          </m:mr>
                        </m:m>
                      </m:e>
                    </m:d>
                  </m:oMath>
                </a14:m>
                <a:r>
                  <a:rPr lang="en-GB" sz="1600" dirty="0">
                    <a:solidFill>
                      <a:schemeClr val="tx1"/>
                    </a:solidFill>
                    <a:effectLst/>
                    <a:latin typeface="+mj-lt"/>
                    <a:ea typeface="Times New Roman" panose="02020603050405020304" pitchFamily="18" charset="0"/>
                  </a:rPr>
                  <a:t> </a:t>
                </a:r>
              </a:p>
              <a:p>
                <a:pPr marL="0" indent="0">
                  <a:buNone/>
                  <a:tabLst>
                    <a:tab pos="9540875" algn="l"/>
                  </a:tabLst>
                </a:pPr>
                <a14:m>
                  <m:oMath xmlns:m="http://schemas.openxmlformats.org/officeDocument/2006/math">
                    <m:r>
                      <a:rPr lang="en-ID" sz="1600" b="1" i="1">
                        <a:solidFill>
                          <a:schemeClr val="tx1"/>
                        </a:solidFill>
                        <a:latin typeface="Cambria Math" panose="02040503050406030204" pitchFamily="18" charset="0"/>
                      </a:rPr>
                      <m:t>𝒛</m:t>
                    </m:r>
                    <m:r>
                      <a:rPr lang="en-ID" sz="1600" b="0" i="0" smtClean="0">
                        <a:solidFill>
                          <a:schemeClr val="tx1"/>
                        </a:solidFill>
                        <a:latin typeface="Cambria Math" panose="02040503050406030204" pitchFamily="18" charset="0"/>
                      </a:rPr>
                      <m:t>=</m:t>
                    </m:r>
                    <m:d>
                      <m:dPr>
                        <m:ctrlPr>
                          <a:rPr lang="en-ID" sz="1600" b="0" i="1">
                            <a:solidFill>
                              <a:schemeClr val="tx1"/>
                            </a:solidFill>
                            <a:latin typeface="Cambria Math" panose="02040503050406030204" pitchFamily="18" charset="0"/>
                          </a:rPr>
                        </m:ctrlPr>
                      </m:dPr>
                      <m:e>
                        <m:m>
                          <m:mPr>
                            <m:plcHide m:val="on"/>
                            <m:mcs>
                              <m:mc>
                                <m:mcPr>
                                  <m:count m:val="2"/>
                                  <m:mcJc m:val="center"/>
                                </m:mcPr>
                              </m:mc>
                            </m:mcs>
                            <m:ctrlPr>
                              <a:rPr lang="en-ID" sz="1600" b="0" i="1">
                                <a:solidFill>
                                  <a:schemeClr val="tx1"/>
                                </a:solidFill>
                                <a:latin typeface="Cambria Math" panose="02040503050406030204" pitchFamily="18" charset="0"/>
                              </a:rPr>
                            </m:ctrlPr>
                          </m:mPr>
                          <m:mr>
                            <m:e>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𝐔</m:t>
                                  </m:r>
                                </m:e>
                                <m:sub>
                                  <m:r>
                                    <a:rPr lang="en-ID" sz="1600" b="0" i="0">
                                      <a:solidFill>
                                        <a:schemeClr val="tx1"/>
                                      </a:solidFill>
                                      <a:latin typeface="Cambria Math" panose="02040503050406030204" pitchFamily="18" charset="0"/>
                                    </a:rPr>
                                    <m:t>1</m:t>
                                  </m:r>
                                </m:sub>
                              </m:sSub>
                            </m:e>
                            <m:e>
                              <m:r>
                                <a:rPr lang="en-ID" sz="1600" b="0" i="0">
                                  <a:solidFill>
                                    <a:schemeClr val="tx1"/>
                                  </a:solidFill>
                                  <a:latin typeface="Cambria Math" panose="02040503050406030204" pitchFamily="18" charset="0"/>
                                </a:rPr>
                                <m:t>0</m:t>
                              </m:r>
                            </m:e>
                          </m:mr>
                          <m:mr>
                            <m:e>
                              <m:r>
                                <a:rPr lang="en-ID" sz="1600" b="0" i="0">
                                  <a:solidFill>
                                    <a:schemeClr val="tx1"/>
                                  </a:solidFill>
                                  <a:latin typeface="Cambria Math" panose="02040503050406030204" pitchFamily="18" charset="0"/>
                                </a:rPr>
                                <m:t>0</m:t>
                              </m:r>
                            </m:e>
                            <m:e>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𝐔</m:t>
                                  </m:r>
                                </m:e>
                                <m:sub>
                                  <m:r>
                                    <a:rPr lang="en-ID" sz="1600" b="0" i="0">
                                      <a:solidFill>
                                        <a:schemeClr val="tx1"/>
                                      </a:solidFill>
                                      <a:latin typeface="Cambria Math" panose="02040503050406030204" pitchFamily="18" charset="0"/>
                                    </a:rPr>
                                    <m:t>2</m:t>
                                  </m:r>
                                </m:sub>
                              </m:sSub>
                            </m:e>
                          </m:mr>
                        </m:m>
                      </m:e>
                    </m:d>
                    <m:d>
                      <m:dPr>
                        <m:ctrlPr>
                          <a:rPr lang="en-ID" sz="1600" b="0" i="1">
                            <a:solidFill>
                              <a:schemeClr val="tx1"/>
                            </a:solidFill>
                            <a:latin typeface="Cambria Math" panose="02040503050406030204" pitchFamily="18" charset="0"/>
                          </a:rPr>
                        </m:ctrlPr>
                      </m:dPr>
                      <m:e>
                        <m:m>
                          <m:mPr>
                            <m:plcHide m:val="on"/>
                            <m:mcs>
                              <m:mc>
                                <m:mcPr>
                                  <m:count m:val="1"/>
                                  <m:mcJc m:val="center"/>
                                </m:mcPr>
                              </m:mc>
                            </m:mcs>
                            <m:ctrlPr>
                              <a:rPr lang="en-ID" sz="1600" b="0" i="1">
                                <a:solidFill>
                                  <a:schemeClr val="tx1"/>
                                </a:solidFill>
                                <a:latin typeface="Cambria Math" panose="02040503050406030204" pitchFamily="18" charset="0"/>
                              </a:rPr>
                            </m:ctrlPr>
                          </m:mPr>
                          <m:mr>
                            <m:e>
                              <m:sSubSup>
                                <m:sSubSupPr>
                                  <m:ctrlPr>
                                    <a:rPr lang="en-ID" sz="1600" b="0" i="1">
                                      <a:solidFill>
                                        <a:schemeClr val="tx1"/>
                                      </a:solidFill>
                                      <a:latin typeface="Cambria Math" panose="02040503050406030204" pitchFamily="18" charset="0"/>
                                    </a:rPr>
                                  </m:ctrlPr>
                                </m:sSubSupPr>
                                <m:e>
                                  <m:r>
                                    <a:rPr lang="en-ID" sz="1600" b="1" i="0">
                                      <a:solidFill>
                                        <a:schemeClr val="tx1"/>
                                      </a:solidFill>
                                      <a:latin typeface="Cambria Math" panose="02040503050406030204" pitchFamily="18" charset="0"/>
                                    </a:rPr>
                                    <m:t>𝐜</m:t>
                                  </m:r>
                                </m:e>
                                <m:sub>
                                  <m:r>
                                    <a:rPr lang="en-ID" sz="1600" b="0" i="0">
                                      <a:solidFill>
                                        <a:schemeClr val="tx1"/>
                                      </a:solidFill>
                                      <a:latin typeface="Cambria Math" panose="02040503050406030204" pitchFamily="18" charset="0"/>
                                    </a:rPr>
                                    <m:t>1</m:t>
                                  </m:r>
                                </m:sub>
                                <m:sup/>
                              </m:sSubSup>
                            </m:e>
                          </m:mr>
                          <m:mr>
                            <m:e>
                              <m:sSubSup>
                                <m:sSubSupPr>
                                  <m:ctrlPr>
                                    <a:rPr lang="en-ID" sz="1600" b="0" i="1">
                                      <a:solidFill>
                                        <a:schemeClr val="tx1"/>
                                      </a:solidFill>
                                      <a:latin typeface="Cambria Math" panose="02040503050406030204" pitchFamily="18" charset="0"/>
                                    </a:rPr>
                                  </m:ctrlPr>
                                </m:sSubSupPr>
                                <m:e>
                                  <m:r>
                                    <a:rPr lang="en-ID" sz="1600" b="1" i="0">
                                      <a:solidFill>
                                        <a:schemeClr val="tx1"/>
                                      </a:solidFill>
                                      <a:latin typeface="Cambria Math" panose="02040503050406030204" pitchFamily="18" charset="0"/>
                                    </a:rPr>
                                    <m:t>𝐜</m:t>
                                  </m:r>
                                </m:e>
                                <m:sub>
                                  <m:r>
                                    <a:rPr lang="en-ID" sz="1600" b="0" i="0">
                                      <a:solidFill>
                                        <a:schemeClr val="tx1"/>
                                      </a:solidFill>
                                      <a:latin typeface="Cambria Math" panose="02040503050406030204" pitchFamily="18" charset="0"/>
                                    </a:rPr>
                                    <m:t>2</m:t>
                                  </m:r>
                                </m:sub>
                                <m:sup/>
                              </m:sSubSup>
                            </m:e>
                          </m:mr>
                        </m:m>
                      </m:e>
                    </m:d>
                    <m:r>
                      <a:rPr lang="en-ID" sz="1600" b="0" i="0">
                        <a:solidFill>
                          <a:schemeClr val="tx1"/>
                        </a:solidFill>
                        <a:latin typeface="Cambria Math" panose="02040503050406030204" pitchFamily="18" charset="0"/>
                      </a:rPr>
                      <m:t>+</m:t>
                    </m:r>
                    <m:d>
                      <m:dPr>
                        <m:ctrlPr>
                          <a:rPr lang="en-ID" sz="1600" b="0" i="1">
                            <a:solidFill>
                              <a:schemeClr val="tx1"/>
                            </a:solidFill>
                            <a:latin typeface="Cambria Math" panose="02040503050406030204" pitchFamily="18" charset="0"/>
                          </a:rPr>
                        </m:ctrlPr>
                      </m:dPr>
                      <m:e>
                        <m:m>
                          <m:mPr>
                            <m:plcHide m:val="on"/>
                            <m:mcs>
                              <m:mc>
                                <m:mcPr>
                                  <m:count m:val="2"/>
                                  <m:mcJc m:val="center"/>
                                </m:mcPr>
                              </m:mc>
                            </m:mcs>
                            <m:ctrlPr>
                              <a:rPr lang="en-ID" sz="1600" b="0" i="1">
                                <a:solidFill>
                                  <a:schemeClr val="tx1"/>
                                </a:solidFill>
                                <a:latin typeface="Cambria Math" panose="02040503050406030204" pitchFamily="18" charset="0"/>
                              </a:rPr>
                            </m:ctrlPr>
                          </m:mPr>
                          <m:mr>
                            <m:e>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𝐕</m:t>
                                  </m:r>
                                </m:e>
                                <m:sub>
                                  <m:r>
                                    <a:rPr lang="en-ID" sz="1600" b="0" i="0">
                                      <a:solidFill>
                                        <a:schemeClr val="tx1"/>
                                      </a:solidFill>
                                      <a:latin typeface="Cambria Math" panose="02040503050406030204" pitchFamily="18" charset="0"/>
                                    </a:rPr>
                                    <m:t>1</m:t>
                                  </m:r>
                                </m:sub>
                              </m:sSub>
                            </m:e>
                            <m:e>
                              <m:r>
                                <a:rPr lang="en-ID" sz="1600" b="0" i="0">
                                  <a:solidFill>
                                    <a:schemeClr val="tx1"/>
                                  </a:solidFill>
                                  <a:latin typeface="Cambria Math" panose="02040503050406030204" pitchFamily="18" charset="0"/>
                                </a:rPr>
                                <m:t>0</m:t>
                              </m:r>
                            </m:e>
                          </m:mr>
                          <m:mr>
                            <m:e>
                              <m:r>
                                <a:rPr lang="en-ID" sz="1600" b="0" i="0">
                                  <a:solidFill>
                                    <a:schemeClr val="tx1"/>
                                  </a:solidFill>
                                  <a:latin typeface="Cambria Math" panose="02040503050406030204" pitchFamily="18" charset="0"/>
                                </a:rPr>
                                <m:t>0</m:t>
                              </m:r>
                            </m:e>
                            <m:e>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𝐕</m:t>
                                  </m:r>
                                </m:e>
                                <m:sub>
                                  <m:r>
                                    <a:rPr lang="en-ID" sz="1600" b="0" i="0">
                                      <a:solidFill>
                                        <a:schemeClr val="tx1"/>
                                      </a:solidFill>
                                      <a:latin typeface="Cambria Math" panose="02040503050406030204" pitchFamily="18" charset="0"/>
                                    </a:rPr>
                                    <m:t>2</m:t>
                                  </m:r>
                                </m:sub>
                              </m:sSub>
                            </m:e>
                          </m:mr>
                        </m:m>
                      </m:e>
                    </m:d>
                    <m:d>
                      <m:dPr>
                        <m:ctrlPr>
                          <a:rPr lang="en-ID" sz="1600" b="0" i="1">
                            <a:solidFill>
                              <a:schemeClr val="tx1"/>
                            </a:solidFill>
                            <a:latin typeface="Cambria Math" panose="02040503050406030204" pitchFamily="18" charset="0"/>
                          </a:rPr>
                        </m:ctrlPr>
                      </m:dPr>
                      <m:e>
                        <m:m>
                          <m:mPr>
                            <m:plcHide m:val="on"/>
                            <m:mcs>
                              <m:mc>
                                <m:mcPr>
                                  <m:count m:val="1"/>
                                  <m:mcJc m:val="center"/>
                                </m:mcPr>
                              </m:mc>
                            </m:mcs>
                            <m:ctrlPr>
                              <a:rPr lang="en-ID" sz="1600" b="0" i="1">
                                <a:solidFill>
                                  <a:schemeClr val="tx1"/>
                                </a:solidFill>
                                <a:latin typeface="Cambria Math" panose="02040503050406030204" pitchFamily="18" charset="0"/>
                              </a:rPr>
                            </m:ctrlPr>
                          </m:mPr>
                          <m:mr>
                            <m:e>
                              <m:sSubSup>
                                <m:sSubSupPr>
                                  <m:ctrlPr>
                                    <a:rPr lang="en-ID" sz="1600" b="0" i="1">
                                      <a:solidFill>
                                        <a:schemeClr val="tx1"/>
                                      </a:solidFill>
                                      <a:latin typeface="Cambria Math" panose="02040503050406030204" pitchFamily="18" charset="0"/>
                                    </a:rPr>
                                  </m:ctrlPr>
                                </m:sSubSupPr>
                                <m:e>
                                  <m:r>
                                    <a:rPr lang="en-ID" sz="1600" b="1" i="0">
                                      <a:solidFill>
                                        <a:schemeClr val="tx1"/>
                                      </a:solidFill>
                                      <a:latin typeface="Cambria Math" panose="02040503050406030204" pitchFamily="18" charset="0"/>
                                    </a:rPr>
                                    <m:t>𝐝</m:t>
                                  </m:r>
                                </m:e>
                                <m:sub>
                                  <m:r>
                                    <a:rPr lang="en-ID" sz="1600" b="0" i="0">
                                      <a:solidFill>
                                        <a:schemeClr val="tx1"/>
                                      </a:solidFill>
                                      <a:latin typeface="Cambria Math" panose="02040503050406030204" pitchFamily="18" charset="0"/>
                                    </a:rPr>
                                    <m:t>1</m:t>
                                  </m:r>
                                </m:sub>
                                <m:sup/>
                              </m:sSubSup>
                            </m:e>
                          </m:mr>
                          <m:mr>
                            <m:e>
                              <m:sSubSup>
                                <m:sSubSupPr>
                                  <m:ctrlPr>
                                    <a:rPr lang="en-ID" sz="1600" b="0" i="1">
                                      <a:solidFill>
                                        <a:schemeClr val="tx1"/>
                                      </a:solidFill>
                                      <a:latin typeface="Cambria Math" panose="02040503050406030204" pitchFamily="18" charset="0"/>
                                    </a:rPr>
                                  </m:ctrlPr>
                                </m:sSubSupPr>
                                <m:e>
                                  <m:r>
                                    <a:rPr lang="en-ID" sz="1600" b="1" i="0">
                                      <a:solidFill>
                                        <a:schemeClr val="tx1"/>
                                      </a:solidFill>
                                      <a:latin typeface="Cambria Math" panose="02040503050406030204" pitchFamily="18" charset="0"/>
                                    </a:rPr>
                                    <m:t>𝐝</m:t>
                                  </m:r>
                                </m:e>
                                <m:sub>
                                  <m:r>
                                    <a:rPr lang="en-ID" sz="1600" b="0" i="0">
                                      <a:solidFill>
                                        <a:schemeClr val="tx1"/>
                                      </a:solidFill>
                                      <a:latin typeface="Cambria Math" panose="02040503050406030204" pitchFamily="18" charset="0"/>
                                    </a:rPr>
                                    <m:t>2</m:t>
                                  </m:r>
                                </m:sub>
                                <m:sup/>
                              </m:sSubSup>
                            </m:e>
                          </m:mr>
                        </m:m>
                      </m:e>
                    </m:d>
                  </m:oMath>
                </a14:m>
                <a:r>
                  <a:rPr lang="en-GB" sz="1600" dirty="0">
                    <a:solidFill>
                      <a:schemeClr val="tx1"/>
                    </a:solidFill>
                    <a:effectLst/>
                    <a:latin typeface="+mj-lt"/>
                    <a:ea typeface="Times New Roman" panose="02020603050405020304" pitchFamily="18" charset="0"/>
                  </a:rPr>
                  <a:t> </a:t>
                </a:r>
              </a:p>
              <a:p>
                <a:pPr marL="0" indent="0">
                  <a:buNone/>
                  <a:tabLst>
                    <a:tab pos="9661525" algn="l"/>
                  </a:tabLst>
                </a:pPr>
                <a14:m>
                  <m:oMath xmlns:m="http://schemas.openxmlformats.org/officeDocument/2006/math">
                    <m:r>
                      <a:rPr lang="en-ID" sz="1600" b="1" i="1" smtClean="0">
                        <a:solidFill>
                          <a:schemeClr val="tx1"/>
                        </a:solidFill>
                        <a:latin typeface="Cambria Math" panose="02040503050406030204" pitchFamily="18" charset="0"/>
                      </a:rPr>
                      <m:t>𝒛</m:t>
                    </m:r>
                    <m:r>
                      <a:rPr lang="en-ID" sz="1600" i="0">
                        <a:solidFill>
                          <a:schemeClr val="tx1"/>
                        </a:solidFill>
                        <a:latin typeface="Cambria Math" panose="02040503050406030204" pitchFamily="18" charset="0"/>
                      </a:rPr>
                      <m:t>=</m:t>
                    </m:r>
                    <m:r>
                      <a:rPr lang="en-ID" sz="1600" b="1" i="0">
                        <a:solidFill>
                          <a:schemeClr val="tx1"/>
                        </a:solidFill>
                        <a:latin typeface="Cambria Math" panose="02040503050406030204" pitchFamily="18" charset="0"/>
                      </a:rPr>
                      <m:t>𝐔𝐜</m:t>
                    </m:r>
                    <m:r>
                      <a:rPr lang="en-ID" sz="1600" b="0" i="0">
                        <a:solidFill>
                          <a:schemeClr val="tx1"/>
                        </a:solidFill>
                        <a:latin typeface="Cambria Math" panose="02040503050406030204" pitchFamily="18" charset="0"/>
                      </a:rPr>
                      <m:t>+</m:t>
                    </m:r>
                    <m:r>
                      <a:rPr lang="en-ID" sz="1600" b="1" i="0">
                        <a:solidFill>
                          <a:schemeClr val="tx1"/>
                        </a:solidFill>
                        <a:latin typeface="Cambria Math" panose="02040503050406030204" pitchFamily="18" charset="0"/>
                      </a:rPr>
                      <m:t>𝐕𝐝</m:t>
                    </m:r>
                    <m:r>
                      <m:rPr>
                        <m:nor/>
                      </m:rPr>
                      <a:rPr lang="en-ID" sz="1600" b="1" i="1">
                        <a:solidFill>
                          <a:schemeClr val="tx1"/>
                        </a:solidFill>
                        <a:latin typeface="+mj-lt"/>
                      </a:rPr>
                      <m:t> </m:t>
                    </m:r>
                  </m:oMath>
                </a14:m>
                <a:r>
                  <a:rPr lang="en-ID" sz="1600" dirty="0">
                    <a:solidFill>
                      <a:schemeClr val="tx1"/>
                    </a:solidFill>
                    <a:latin typeface="+mj-lt"/>
                  </a:rPr>
                  <a:t> 	(12)</a:t>
                </a:r>
              </a:p>
              <a:p>
                <a:pPr>
                  <a:tabLst>
                    <a:tab pos="9540875" algn="l"/>
                  </a:tabLst>
                </a:pPr>
                <a:endParaRPr lang="en-ID" sz="1600" dirty="0">
                  <a:solidFill>
                    <a:schemeClr val="tx1"/>
                  </a:solidFill>
                  <a:latin typeface="+mj-lt"/>
                </a:endParaRPr>
              </a:p>
              <a:p>
                <a:pPr>
                  <a:tabLst>
                    <a:tab pos="9540875" algn="l"/>
                  </a:tabLst>
                </a:pPr>
                <a:r>
                  <a:rPr lang="en-ID" sz="1600" dirty="0">
                    <a:solidFill>
                      <a:schemeClr val="tx1"/>
                    </a:solidFill>
                    <a:latin typeface="+mj-lt"/>
                  </a:rPr>
                  <a:t>where </a:t>
                </a:r>
                <a14:m>
                  <m:oMath xmlns:m="http://schemas.openxmlformats.org/officeDocument/2006/math">
                    <m:sSub>
                      <m:sSubPr>
                        <m:ctrlPr>
                          <a:rPr lang="en-ID" sz="1600" b="1" i="1" smtClean="0">
                            <a:solidFill>
                              <a:schemeClr val="tx1"/>
                            </a:solidFill>
                            <a:latin typeface="Cambria Math" panose="02040503050406030204" pitchFamily="18" charset="0"/>
                          </a:rPr>
                        </m:ctrlPr>
                      </m:sSubPr>
                      <m:e>
                        <m:r>
                          <a:rPr lang="en-ID" sz="1600" b="1">
                            <a:solidFill>
                              <a:schemeClr val="tx1"/>
                            </a:solidFill>
                            <a:latin typeface="Cambria Math" panose="02040503050406030204" pitchFamily="18" charset="0"/>
                          </a:rPr>
                          <m:t>𝐔</m:t>
                        </m:r>
                      </m:e>
                      <m:sub>
                        <m:r>
                          <a:rPr lang="en-ID" sz="1600" b="0" i="1">
                            <a:solidFill>
                              <a:schemeClr val="tx1"/>
                            </a:solidFill>
                            <a:latin typeface="Cambria Math" panose="02040503050406030204" pitchFamily="18" charset="0"/>
                          </a:rPr>
                          <m:t>h</m:t>
                        </m:r>
                      </m:sub>
                    </m:sSub>
                    <m:r>
                      <a:rPr lang="en-ID" sz="1600" b="0" i="0">
                        <a:solidFill>
                          <a:schemeClr val="tx1"/>
                        </a:solidFill>
                        <a:latin typeface="Cambria Math" panose="02040503050406030204" pitchFamily="18" charset="0"/>
                      </a:rPr>
                      <m:t>=</m:t>
                    </m:r>
                    <m:d>
                      <m:dPr>
                        <m:ctrlPr>
                          <a:rPr lang="en-ID" sz="1600" b="0" i="1">
                            <a:solidFill>
                              <a:schemeClr val="tx1"/>
                            </a:solidFill>
                            <a:latin typeface="Cambria Math" panose="02040503050406030204" pitchFamily="18" charset="0"/>
                          </a:rPr>
                        </m:ctrlPr>
                      </m:dPr>
                      <m:e>
                        <m:m>
                          <m:mPr>
                            <m:plcHide m:val="on"/>
                            <m:mcs>
                              <m:mc>
                                <m:mcPr>
                                  <m:count m:val="4"/>
                                  <m:mcJc m:val="center"/>
                                </m:mcPr>
                              </m:mc>
                            </m:mcs>
                            <m:ctrlPr>
                              <a:rPr lang="en-ID" sz="1600" b="0" i="1">
                                <a:solidFill>
                                  <a:schemeClr val="tx1"/>
                                </a:solidFill>
                                <a:latin typeface="Cambria Math" panose="02040503050406030204" pitchFamily="18" charset="0"/>
                              </a:rPr>
                            </m:ctrlPr>
                          </m:mPr>
                          <m:mr>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𝜃</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e>
                              </m:d>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𝜃</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e>
                              </m:d>
                            </m:e>
                            <m:e>
                              <m:r>
                                <a:rPr lang="en-ID" sz="1600" b="0" i="0">
                                  <a:solidFill>
                                    <a:schemeClr val="tx1"/>
                                  </a:solidFill>
                                  <a:latin typeface="Cambria Math" panose="02040503050406030204" pitchFamily="18" charset="0"/>
                                </a:rPr>
                                <m:t>⋯</m:t>
                              </m:r>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𝜃</m:t>
                                      </m:r>
                                    </m:e>
                                    <m:sub>
                                      <m:r>
                                        <a:rPr lang="en-ID" sz="1600" b="0" i="1">
                                          <a:solidFill>
                                            <a:schemeClr val="tx1"/>
                                          </a:solidFill>
                                          <a:latin typeface="Cambria Math" panose="02040503050406030204" pitchFamily="18" charset="0"/>
                                        </a:rPr>
                                        <m:t>h𝑚</m:t>
                                      </m:r>
                                    </m:sub>
                                  </m:sSub>
                                </m:e>
                              </m:d>
                            </m:e>
                          </m:mr>
                          <m:mr>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𝜃</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e>
                              </m:d>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𝜃</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e>
                              </m:d>
                            </m:e>
                            <m:e>
                              <m:r>
                                <a:rPr lang="en-ID" sz="1600" b="0" i="0">
                                  <a:solidFill>
                                    <a:schemeClr val="tx1"/>
                                  </a:solidFill>
                                  <a:latin typeface="Cambria Math" panose="02040503050406030204" pitchFamily="18" charset="0"/>
                                </a:rPr>
                                <m:t>⋯</m:t>
                              </m:r>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𝜃</m:t>
                                      </m:r>
                                    </m:e>
                                    <m:sub>
                                      <m:r>
                                        <a:rPr lang="en-ID" sz="1600" b="0" i="1">
                                          <a:solidFill>
                                            <a:schemeClr val="tx1"/>
                                          </a:solidFill>
                                          <a:latin typeface="Cambria Math" panose="02040503050406030204" pitchFamily="18" charset="0"/>
                                        </a:rPr>
                                        <m:t>h𝑚</m:t>
                                      </m:r>
                                    </m:sub>
                                  </m:sSub>
                                </m:e>
                              </m:d>
                            </m:e>
                          </m:mr>
                          <m:mr>
                            <m:e>
                              <m:r>
                                <a:rPr lang="en-ID" sz="1600" b="0" i="0">
                                  <a:solidFill>
                                    <a:schemeClr val="tx1"/>
                                  </a:solidFill>
                                  <a:latin typeface="Cambria Math" panose="02040503050406030204" pitchFamily="18" charset="0"/>
                                </a:rPr>
                                <m:t>⋮</m:t>
                              </m:r>
                            </m:e>
                            <m:e>
                              <m:r>
                                <a:rPr lang="en-ID" sz="1600" b="0" i="0">
                                  <a:solidFill>
                                    <a:schemeClr val="tx1"/>
                                  </a:solidFill>
                                  <a:latin typeface="Cambria Math" panose="02040503050406030204" pitchFamily="18" charset="0"/>
                                </a:rPr>
                                <m:t>⋮</m:t>
                              </m:r>
                            </m:e>
                            <m:e>
                              <m:r>
                                <a:rPr lang="en-ID" sz="1600" b="0" i="0">
                                  <a:solidFill>
                                    <a:schemeClr val="tx1"/>
                                  </a:solidFill>
                                  <a:latin typeface="Cambria Math" panose="02040503050406030204" pitchFamily="18" charset="0"/>
                                </a:rPr>
                                <m:t>⋱</m:t>
                              </m:r>
                            </m:e>
                            <m:e>
                              <m:r>
                                <a:rPr lang="en-ID" sz="1600" b="0" i="0">
                                  <a:solidFill>
                                    <a:schemeClr val="tx1"/>
                                  </a:solidFill>
                                  <a:latin typeface="Cambria Math" panose="02040503050406030204" pitchFamily="18" charset="0"/>
                                </a:rPr>
                                <m:t>⋮</m:t>
                              </m:r>
                            </m:e>
                          </m:mr>
                          <m:mr>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h𝑛</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𝜃</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e>
                              </m:d>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h𝑛</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𝜃</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e>
                              </m:d>
                            </m:e>
                            <m:e>
                              <m:r>
                                <a:rPr lang="en-ID" sz="1600" b="0" i="0">
                                  <a:solidFill>
                                    <a:schemeClr val="tx1"/>
                                  </a:solidFill>
                                  <a:latin typeface="Cambria Math" panose="02040503050406030204" pitchFamily="18" charset="0"/>
                                </a:rPr>
                                <m:t>⋯</m:t>
                              </m:r>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h𝑛</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𝜃</m:t>
                                      </m:r>
                                    </m:e>
                                    <m:sub>
                                      <m:r>
                                        <a:rPr lang="en-ID" sz="1600" b="0" i="1">
                                          <a:solidFill>
                                            <a:schemeClr val="tx1"/>
                                          </a:solidFill>
                                          <a:latin typeface="Cambria Math" panose="02040503050406030204" pitchFamily="18" charset="0"/>
                                        </a:rPr>
                                        <m:t>h𝑚</m:t>
                                      </m:r>
                                    </m:sub>
                                  </m:sSub>
                                </m:e>
                              </m:d>
                            </m:e>
                          </m:mr>
                        </m:m>
                      </m:e>
                    </m:d>
                    <m:r>
                      <a:rPr lang="en-US" sz="1600" b="0" i="1" smtClean="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𝐜</m:t>
                        </m:r>
                      </m:e>
                      <m:sub>
                        <m:r>
                          <a:rPr lang="en-ID" sz="1600" b="0" i="1">
                            <a:solidFill>
                              <a:schemeClr val="tx1"/>
                            </a:solidFill>
                            <a:latin typeface="Cambria Math" panose="02040503050406030204" pitchFamily="18" charset="0"/>
                          </a:rPr>
                          <m:t>h</m:t>
                        </m:r>
                      </m:sub>
                    </m:sSub>
                    <m:r>
                      <a:rPr lang="en-ID" sz="1600" b="0" i="0">
                        <a:solidFill>
                          <a:schemeClr val="tx1"/>
                        </a:solidFill>
                        <a:latin typeface="Cambria Math" panose="02040503050406030204" pitchFamily="18" charset="0"/>
                      </a:rPr>
                      <m:t>=</m:t>
                    </m:r>
                    <m:d>
                      <m:dPr>
                        <m:ctrlPr>
                          <a:rPr lang="en-ID" sz="1600" b="0" i="1">
                            <a:solidFill>
                              <a:schemeClr val="tx1"/>
                            </a:solidFill>
                            <a:latin typeface="Cambria Math" panose="02040503050406030204" pitchFamily="18" charset="0"/>
                          </a:rPr>
                        </m:ctrlPr>
                      </m:dPr>
                      <m:e>
                        <m:m>
                          <m:mPr>
                            <m:plcHide m:val="on"/>
                            <m:mcs>
                              <m:mc>
                                <m:mcPr>
                                  <m:count m:val="1"/>
                                  <m:mcJc m:val="center"/>
                                </m:mcPr>
                              </m:mc>
                            </m:mcs>
                            <m:ctrlPr>
                              <a:rPr lang="en-ID" sz="1600" b="0" i="1">
                                <a:solidFill>
                                  <a:schemeClr val="tx1"/>
                                </a:solidFill>
                                <a:latin typeface="Cambria Math" panose="02040503050406030204" pitchFamily="18" charset="0"/>
                              </a:rPr>
                            </m:ctrlPr>
                          </m:mPr>
                          <m:m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𝑐</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e>
                          </m:mr>
                          <m:m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𝑐</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e>
                          </m:mr>
                          <m:mr>
                            <m:e>
                              <m:r>
                                <a:rPr lang="en-ID" sz="1600" b="0" i="0">
                                  <a:solidFill>
                                    <a:schemeClr val="tx1"/>
                                  </a:solidFill>
                                  <a:latin typeface="Cambria Math" panose="02040503050406030204" pitchFamily="18" charset="0"/>
                                </a:rPr>
                                <m:t>⋮</m:t>
                              </m:r>
                            </m:e>
                          </m:mr>
                          <m:m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𝑐</m:t>
                                  </m:r>
                                </m:e>
                                <m:sub>
                                  <m:r>
                                    <a:rPr lang="en-ID" sz="1600" b="0" i="1">
                                      <a:solidFill>
                                        <a:schemeClr val="tx1"/>
                                      </a:solidFill>
                                      <a:latin typeface="Cambria Math" panose="02040503050406030204" pitchFamily="18" charset="0"/>
                                    </a:rPr>
                                    <m:t>h𝑚</m:t>
                                  </m:r>
                                </m:sub>
                              </m:sSub>
                            </m:e>
                          </m:mr>
                        </m:m>
                      </m:e>
                    </m:d>
                    <m:r>
                      <a:rPr lang="en-US" sz="1600" b="0" i="1" smtClean="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𝐕</m:t>
                        </m:r>
                      </m:e>
                      <m:sub>
                        <m:r>
                          <a:rPr lang="en-ID" sz="1600" b="0" i="1">
                            <a:solidFill>
                              <a:schemeClr val="tx1"/>
                            </a:solidFill>
                            <a:latin typeface="Cambria Math" panose="02040503050406030204" pitchFamily="18" charset="0"/>
                          </a:rPr>
                          <m:t>h</m:t>
                        </m:r>
                      </m:sub>
                    </m:sSub>
                    <m:r>
                      <a:rPr lang="en-ID" sz="1600" b="0" i="0">
                        <a:solidFill>
                          <a:schemeClr val="tx1"/>
                        </a:solidFill>
                        <a:latin typeface="Cambria Math" panose="02040503050406030204" pitchFamily="18" charset="0"/>
                      </a:rPr>
                      <m:t>=</m:t>
                    </m:r>
                    <m:d>
                      <m:dPr>
                        <m:ctrlPr>
                          <a:rPr lang="en-ID" sz="1600" b="0" i="1">
                            <a:solidFill>
                              <a:schemeClr val="tx1"/>
                            </a:solidFill>
                            <a:latin typeface="Cambria Math" panose="02040503050406030204" pitchFamily="18" charset="0"/>
                          </a:rPr>
                        </m:ctrlPr>
                      </m:dPr>
                      <m:e>
                        <m:m>
                          <m:mPr>
                            <m:plcHide m:val="on"/>
                            <m:mcs>
                              <m:mc>
                                <m:mcPr>
                                  <m:count m:val="4"/>
                                  <m:mcJc m:val="center"/>
                                </m:mcPr>
                              </m:mc>
                            </m:mcs>
                            <m:ctrlPr>
                              <a:rPr lang="en-ID" sz="1600" b="0" i="1">
                                <a:solidFill>
                                  <a:schemeClr val="tx1"/>
                                </a:solidFill>
                                <a:latin typeface="Cambria Math" panose="02040503050406030204" pitchFamily="18" charset="0"/>
                              </a:rPr>
                            </m:ctrlPr>
                          </m:mPr>
                          <m:mr>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𝜓</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e>
                              </m:d>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𝜓</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e>
                              </m:d>
                            </m:e>
                            <m:e>
                              <m:r>
                                <a:rPr lang="en-ID" sz="1600" b="0" i="0">
                                  <a:solidFill>
                                    <a:schemeClr val="tx1"/>
                                  </a:solidFill>
                                  <a:latin typeface="Cambria Math" panose="02040503050406030204" pitchFamily="18" charset="0"/>
                                </a:rPr>
                                <m:t>⋯</m:t>
                              </m:r>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𝜓</m:t>
                                      </m:r>
                                    </m:e>
                                    <m:sub>
                                      <m:r>
                                        <a:rPr lang="en-ID" sz="1600" b="0" i="1">
                                          <a:solidFill>
                                            <a:schemeClr val="tx1"/>
                                          </a:solidFill>
                                          <a:latin typeface="Cambria Math" panose="02040503050406030204" pitchFamily="18" charset="0"/>
                                        </a:rPr>
                                        <m:t>h𝑛</m:t>
                                      </m:r>
                                    </m:sub>
                                  </m:sSub>
                                </m:e>
                              </m:d>
                            </m:e>
                          </m:mr>
                          <m:mr>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𝜓</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e>
                              </m:d>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𝜓</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e>
                              </m:d>
                            </m:e>
                            <m:e>
                              <m:r>
                                <a:rPr lang="en-ID" sz="1600" b="0" i="0">
                                  <a:solidFill>
                                    <a:schemeClr val="tx1"/>
                                  </a:solidFill>
                                  <a:latin typeface="Cambria Math" panose="02040503050406030204" pitchFamily="18" charset="0"/>
                                </a:rPr>
                                <m:t>⋯</m:t>
                              </m:r>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𝜓</m:t>
                                      </m:r>
                                    </m:e>
                                    <m:sub>
                                      <m:r>
                                        <a:rPr lang="en-ID" sz="1600" b="0" i="1">
                                          <a:solidFill>
                                            <a:schemeClr val="tx1"/>
                                          </a:solidFill>
                                          <a:latin typeface="Cambria Math" panose="02040503050406030204" pitchFamily="18" charset="0"/>
                                        </a:rPr>
                                        <m:t>h𝑛</m:t>
                                      </m:r>
                                    </m:sub>
                                  </m:sSub>
                                </m:e>
                              </m:d>
                            </m:e>
                          </m:mr>
                          <m:mr>
                            <m:e>
                              <m:r>
                                <a:rPr lang="en-ID" sz="1600" b="0" i="0">
                                  <a:solidFill>
                                    <a:schemeClr val="tx1"/>
                                  </a:solidFill>
                                  <a:latin typeface="Cambria Math" panose="02040503050406030204" pitchFamily="18" charset="0"/>
                                </a:rPr>
                                <m:t>⋮</m:t>
                              </m:r>
                            </m:e>
                            <m:e>
                              <m:r>
                                <a:rPr lang="en-ID" sz="1600" b="0" i="0">
                                  <a:solidFill>
                                    <a:schemeClr val="tx1"/>
                                  </a:solidFill>
                                  <a:latin typeface="Cambria Math" panose="02040503050406030204" pitchFamily="18" charset="0"/>
                                </a:rPr>
                                <m:t>⋮</m:t>
                              </m:r>
                            </m:e>
                            <m:e>
                              <m:r>
                                <a:rPr lang="en-ID" sz="1600" b="0" i="0">
                                  <a:solidFill>
                                    <a:schemeClr val="tx1"/>
                                  </a:solidFill>
                                  <a:latin typeface="Cambria Math" panose="02040503050406030204" pitchFamily="18" charset="0"/>
                                </a:rPr>
                                <m:t>⋱</m:t>
                              </m:r>
                            </m:e>
                            <m:e>
                              <m:r>
                                <a:rPr lang="en-ID" sz="1600" b="0" i="0">
                                  <a:solidFill>
                                    <a:schemeClr val="tx1"/>
                                  </a:solidFill>
                                  <a:latin typeface="Cambria Math" panose="02040503050406030204" pitchFamily="18" charset="0"/>
                                </a:rPr>
                                <m:t>⋮</m:t>
                              </m:r>
                            </m:e>
                          </m:mr>
                          <m:mr>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h𝑛</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𝜓</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e>
                              </m:d>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h𝑛</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𝜓</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e>
                              </m:d>
                            </m:e>
                            <m:e>
                              <m:r>
                                <a:rPr lang="en-ID" sz="1600" b="0" i="0">
                                  <a:solidFill>
                                    <a:schemeClr val="tx1"/>
                                  </a:solidFill>
                                  <a:latin typeface="Cambria Math" panose="02040503050406030204" pitchFamily="18" charset="0"/>
                                </a:rPr>
                                <m:t>⋯</m:t>
                              </m:r>
                            </m:e>
                            <m:e>
                              <m:d>
                                <m:dPr>
                                  <m:begChr m:val="〈"/>
                                  <m:endChr m:val="〉"/>
                                  <m:ctrlPr>
                                    <a:rPr lang="en-ID" sz="1600" b="0" i="1">
                                      <a:solidFill>
                                        <a:schemeClr val="tx1"/>
                                      </a:solidFill>
                                      <a:latin typeface="Cambria Math" panose="02040503050406030204" pitchFamily="18" charset="0"/>
                                    </a:rPr>
                                  </m:ctrlPr>
                                </m:dP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𝜂</m:t>
                                      </m:r>
                                    </m:e>
                                    <m:sub>
                                      <m:r>
                                        <a:rPr lang="en-ID" sz="1600" b="0" i="1">
                                          <a:solidFill>
                                            <a:schemeClr val="tx1"/>
                                          </a:solidFill>
                                          <a:latin typeface="Cambria Math" panose="02040503050406030204" pitchFamily="18" charset="0"/>
                                        </a:rPr>
                                        <m:t>h𝑛</m:t>
                                      </m:r>
                                    </m:sub>
                                  </m:sSub>
                                  <m:r>
                                    <a:rPr lang="en-ID" sz="1600" b="0" i="0">
                                      <a:solidFill>
                                        <a:schemeClr val="tx1"/>
                                      </a:solidFill>
                                      <a:latin typeface="Cambria Math" panose="02040503050406030204" pitchFamily="18" charset="0"/>
                                    </a:rPr>
                                    <m:t>,</m:t>
                                  </m:r>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𝜓</m:t>
                                      </m:r>
                                    </m:e>
                                    <m:sub>
                                      <m:r>
                                        <a:rPr lang="en-ID" sz="1600" b="0" i="1">
                                          <a:solidFill>
                                            <a:schemeClr val="tx1"/>
                                          </a:solidFill>
                                          <a:latin typeface="Cambria Math" panose="02040503050406030204" pitchFamily="18" charset="0"/>
                                        </a:rPr>
                                        <m:t>h𝑛</m:t>
                                      </m:r>
                                    </m:sub>
                                  </m:sSub>
                                </m:e>
                              </m:d>
                            </m:e>
                          </m:mr>
                        </m:m>
                      </m:e>
                    </m:d>
                    <m:r>
                      <a:rPr lang="en-US" sz="1600" b="0" i="1" smtClean="0">
                        <a:solidFill>
                          <a:schemeClr val="tx1"/>
                        </a:solidFill>
                        <a:latin typeface="Cambria Math" panose="02040503050406030204" pitchFamily="18" charset="0"/>
                      </a:rPr>
                      <m:t>,  </m:t>
                    </m:r>
                    <m:sSub>
                      <m:sSubPr>
                        <m:ctrlPr>
                          <a:rPr lang="en-ID" sz="1600" b="0" i="1">
                            <a:solidFill>
                              <a:schemeClr val="tx1"/>
                            </a:solidFill>
                            <a:latin typeface="Cambria Math" panose="02040503050406030204" pitchFamily="18" charset="0"/>
                          </a:rPr>
                        </m:ctrlPr>
                      </m:sSubPr>
                      <m:e>
                        <m:r>
                          <a:rPr lang="en-ID" sz="1600" b="1" i="0">
                            <a:solidFill>
                              <a:schemeClr val="tx1"/>
                            </a:solidFill>
                            <a:latin typeface="Cambria Math" panose="02040503050406030204" pitchFamily="18" charset="0"/>
                          </a:rPr>
                          <m:t>𝐝</m:t>
                        </m:r>
                      </m:e>
                      <m:sub>
                        <m:r>
                          <a:rPr lang="en-ID" sz="1600" b="0" i="1">
                            <a:solidFill>
                              <a:schemeClr val="tx1"/>
                            </a:solidFill>
                            <a:latin typeface="Cambria Math" panose="02040503050406030204" pitchFamily="18" charset="0"/>
                          </a:rPr>
                          <m:t>h</m:t>
                        </m:r>
                      </m:sub>
                    </m:sSub>
                    <m:r>
                      <a:rPr lang="en-ID" sz="1600" b="0" i="0">
                        <a:solidFill>
                          <a:schemeClr val="tx1"/>
                        </a:solidFill>
                        <a:latin typeface="Cambria Math" panose="02040503050406030204" pitchFamily="18" charset="0"/>
                      </a:rPr>
                      <m:t>=</m:t>
                    </m:r>
                    <m:d>
                      <m:dPr>
                        <m:ctrlPr>
                          <a:rPr lang="en-ID" sz="1600" b="0" i="1">
                            <a:solidFill>
                              <a:schemeClr val="tx1"/>
                            </a:solidFill>
                            <a:latin typeface="Cambria Math" panose="02040503050406030204" pitchFamily="18" charset="0"/>
                          </a:rPr>
                        </m:ctrlPr>
                      </m:dPr>
                      <m:e>
                        <m:m>
                          <m:mPr>
                            <m:plcHide m:val="on"/>
                            <m:mcs>
                              <m:mc>
                                <m:mcPr>
                                  <m:count m:val="1"/>
                                  <m:mcJc m:val="center"/>
                                </m:mcPr>
                              </m:mc>
                            </m:mcs>
                            <m:ctrlPr>
                              <a:rPr lang="en-ID" sz="1600" b="0" i="1">
                                <a:solidFill>
                                  <a:schemeClr val="tx1"/>
                                </a:solidFill>
                                <a:latin typeface="Cambria Math" panose="02040503050406030204" pitchFamily="18" charset="0"/>
                              </a:rPr>
                            </m:ctrlPr>
                          </m:mPr>
                          <m:m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𝑑</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1</m:t>
                                  </m:r>
                                </m:sub>
                              </m:sSub>
                            </m:e>
                          </m:mr>
                          <m:m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𝑑</m:t>
                                  </m:r>
                                </m:e>
                                <m:sub>
                                  <m:r>
                                    <a:rPr lang="en-ID" sz="1600" b="0" i="1">
                                      <a:solidFill>
                                        <a:schemeClr val="tx1"/>
                                      </a:solidFill>
                                      <a:latin typeface="Cambria Math" panose="02040503050406030204" pitchFamily="18" charset="0"/>
                                    </a:rPr>
                                    <m:t>h</m:t>
                                  </m:r>
                                  <m:r>
                                    <a:rPr lang="en-ID" sz="1600" b="0" i="0">
                                      <a:solidFill>
                                        <a:schemeClr val="tx1"/>
                                      </a:solidFill>
                                      <a:latin typeface="Cambria Math" panose="02040503050406030204" pitchFamily="18" charset="0"/>
                                    </a:rPr>
                                    <m:t>2</m:t>
                                  </m:r>
                                </m:sub>
                              </m:sSub>
                            </m:e>
                          </m:mr>
                          <m:mr>
                            <m:e>
                              <m:r>
                                <a:rPr lang="en-ID" sz="1600" b="0" i="0">
                                  <a:solidFill>
                                    <a:schemeClr val="tx1"/>
                                  </a:solidFill>
                                  <a:latin typeface="Cambria Math" panose="02040503050406030204" pitchFamily="18" charset="0"/>
                                </a:rPr>
                                <m:t>⋮</m:t>
                              </m:r>
                            </m:e>
                          </m:mr>
                          <m:mr>
                            <m:e>
                              <m:sSub>
                                <m:sSubPr>
                                  <m:ctrlPr>
                                    <a:rPr lang="en-ID" sz="1600" b="0" i="1">
                                      <a:solidFill>
                                        <a:schemeClr val="tx1"/>
                                      </a:solidFill>
                                      <a:latin typeface="Cambria Math" panose="02040503050406030204" pitchFamily="18" charset="0"/>
                                    </a:rPr>
                                  </m:ctrlPr>
                                </m:sSubPr>
                                <m:e>
                                  <m:r>
                                    <a:rPr lang="en-ID" sz="1600" b="0" i="1">
                                      <a:solidFill>
                                        <a:schemeClr val="tx1"/>
                                      </a:solidFill>
                                      <a:latin typeface="Cambria Math" panose="02040503050406030204" pitchFamily="18" charset="0"/>
                                    </a:rPr>
                                    <m:t>𝑑</m:t>
                                  </m:r>
                                </m:e>
                                <m:sub>
                                  <m:r>
                                    <a:rPr lang="en-ID" sz="1600" b="0" i="1">
                                      <a:solidFill>
                                        <a:schemeClr val="tx1"/>
                                      </a:solidFill>
                                      <a:latin typeface="Cambria Math" panose="02040503050406030204" pitchFamily="18" charset="0"/>
                                    </a:rPr>
                                    <m:t>h𝑛</m:t>
                                  </m:r>
                                </m:sub>
                              </m:sSub>
                            </m:e>
                          </m:mr>
                        </m:m>
                      </m:e>
                    </m:d>
                    <m:r>
                      <a:rPr lang="en-US" sz="1600" b="0" i="1" smtClean="0">
                        <a:solidFill>
                          <a:schemeClr val="tx1"/>
                        </a:solidFill>
                        <a:latin typeface="Cambria Math" panose="02040503050406030204" pitchFamily="18" charset="0"/>
                      </a:rPr>
                      <m:t>, </m:t>
                    </m:r>
                  </m:oMath>
                </a14:m>
                <a:r>
                  <a:rPr lang="en-ID" sz="1600" dirty="0">
                    <a:solidFill>
                      <a:schemeClr val="tx1"/>
                    </a:solidFill>
                    <a:latin typeface="+mj-lt"/>
                  </a:rPr>
                  <a:t> </a:t>
                </a:r>
                <a14:m>
                  <m:oMath xmlns:m="http://schemas.openxmlformats.org/officeDocument/2006/math">
                    <m:d>
                      <m:dPr>
                        <m:begChr m:val="〈"/>
                        <m:endChr m:val="〉"/>
                        <m:ctrlPr>
                          <a:rPr lang="en-ID" sz="1600" i="1" smtClean="0">
                            <a:solidFill>
                              <a:schemeClr val="tx1"/>
                            </a:solidFill>
                            <a:latin typeface="Cambria Math" panose="02040503050406030204" pitchFamily="18" charset="0"/>
                          </a:rPr>
                        </m:ctrlPr>
                      </m:dPr>
                      <m:e>
                        <m:sSub>
                          <m:sSubPr>
                            <m:ctrlPr>
                              <a:rPr lang="en-ID" sz="1600" i="1">
                                <a:solidFill>
                                  <a:schemeClr val="tx1"/>
                                </a:solidFill>
                                <a:latin typeface="Cambria Math" panose="02040503050406030204" pitchFamily="18" charset="0"/>
                              </a:rPr>
                            </m:ctrlPr>
                          </m:sSubPr>
                          <m:e>
                            <m:r>
                              <a:rPr lang="en-ID" sz="1600" i="1">
                                <a:solidFill>
                                  <a:schemeClr val="tx1"/>
                                </a:solidFill>
                                <a:latin typeface="Cambria Math" panose="02040503050406030204" pitchFamily="18" charset="0"/>
                              </a:rPr>
                              <m:t>𝜂</m:t>
                            </m:r>
                          </m:e>
                          <m:sub>
                            <m:r>
                              <a:rPr lang="en-ID" sz="1600" i="1">
                                <a:solidFill>
                                  <a:schemeClr val="tx1"/>
                                </a:solidFill>
                                <a:latin typeface="Cambria Math" panose="02040503050406030204" pitchFamily="18" charset="0"/>
                              </a:rPr>
                              <m:t>h𝑖</m:t>
                            </m:r>
                          </m:sub>
                        </m:sSub>
                        <m:r>
                          <a:rPr lang="en-ID" sz="1600" i="0">
                            <a:solidFill>
                              <a:schemeClr val="tx1"/>
                            </a:solidFill>
                            <a:latin typeface="Cambria Math" panose="02040503050406030204" pitchFamily="18" charset="0"/>
                          </a:rPr>
                          <m:t>,</m:t>
                        </m:r>
                        <m:sSub>
                          <m:sSubPr>
                            <m:ctrlPr>
                              <a:rPr lang="en-ID" sz="1600" i="1">
                                <a:solidFill>
                                  <a:schemeClr val="tx1"/>
                                </a:solidFill>
                                <a:latin typeface="Cambria Math" panose="02040503050406030204" pitchFamily="18" charset="0"/>
                              </a:rPr>
                            </m:ctrlPr>
                          </m:sSubPr>
                          <m:e>
                            <m:r>
                              <a:rPr lang="en-ID" sz="1600" i="1">
                                <a:solidFill>
                                  <a:schemeClr val="tx1"/>
                                </a:solidFill>
                                <a:latin typeface="Cambria Math" panose="02040503050406030204" pitchFamily="18" charset="0"/>
                              </a:rPr>
                              <m:t>𝜃</m:t>
                            </m:r>
                          </m:e>
                          <m:sub>
                            <m:r>
                              <a:rPr lang="en-ID" sz="1600" i="1">
                                <a:solidFill>
                                  <a:schemeClr val="tx1"/>
                                </a:solidFill>
                                <a:latin typeface="Cambria Math" panose="02040503050406030204" pitchFamily="18" charset="0"/>
                              </a:rPr>
                              <m:t>h𝑘</m:t>
                            </m:r>
                          </m:sub>
                        </m:sSub>
                      </m:e>
                    </m:d>
                    <m:r>
                      <a:rPr lang="en-ID" sz="1600" i="0">
                        <a:solidFill>
                          <a:schemeClr val="tx1"/>
                        </a:solidFill>
                        <a:latin typeface="Cambria Math" panose="02040503050406030204" pitchFamily="18" charset="0"/>
                      </a:rPr>
                      <m:t>=</m:t>
                    </m:r>
                    <m:f>
                      <m:fPr>
                        <m:ctrlPr>
                          <a:rPr lang="en-ID" sz="1600" i="1">
                            <a:solidFill>
                              <a:schemeClr val="tx1"/>
                            </a:solidFill>
                            <a:latin typeface="Cambria Math" panose="02040503050406030204" pitchFamily="18" charset="0"/>
                          </a:rPr>
                        </m:ctrlPr>
                      </m:fPr>
                      <m:num>
                        <m:sSubSup>
                          <m:sSubSupPr>
                            <m:ctrlPr>
                              <a:rPr lang="en-ID" sz="1600" i="1">
                                <a:solidFill>
                                  <a:schemeClr val="tx1"/>
                                </a:solidFill>
                                <a:latin typeface="Cambria Math" panose="02040503050406030204" pitchFamily="18" charset="0"/>
                              </a:rPr>
                            </m:ctrlPr>
                          </m:sSubSupPr>
                          <m:e>
                            <m:r>
                              <a:rPr lang="en-ID" sz="1600" i="1">
                                <a:solidFill>
                                  <a:schemeClr val="tx1"/>
                                </a:solidFill>
                                <a:latin typeface="Cambria Math" panose="02040503050406030204" pitchFamily="18" charset="0"/>
                              </a:rPr>
                              <m:t>𝑥</m:t>
                            </m:r>
                          </m:e>
                          <m:sub>
                            <m:r>
                              <a:rPr lang="en-ID" sz="1600" i="1">
                                <a:solidFill>
                                  <a:schemeClr val="tx1"/>
                                </a:solidFill>
                                <a:latin typeface="Cambria Math" panose="02040503050406030204" pitchFamily="18" charset="0"/>
                              </a:rPr>
                              <m:t>𝑖</m:t>
                            </m:r>
                          </m:sub>
                          <m:sup>
                            <m:r>
                              <a:rPr lang="en-ID" sz="1600" i="1">
                                <a:solidFill>
                                  <a:schemeClr val="tx1"/>
                                </a:solidFill>
                                <a:latin typeface="Cambria Math" panose="02040503050406030204" pitchFamily="18" charset="0"/>
                              </a:rPr>
                              <m:t>𝑘</m:t>
                            </m:r>
                            <m:r>
                              <a:rPr lang="en-ID" sz="1600" i="0">
                                <a:solidFill>
                                  <a:schemeClr val="tx1"/>
                                </a:solidFill>
                                <a:latin typeface="Cambria Math" panose="02040503050406030204" pitchFamily="18" charset="0"/>
                              </a:rPr>
                              <m:t>−1</m:t>
                            </m:r>
                          </m:sup>
                        </m:sSubSup>
                      </m:num>
                      <m:den>
                        <m:d>
                          <m:dPr>
                            <m:ctrlPr>
                              <a:rPr lang="en-ID" sz="1600" i="1">
                                <a:solidFill>
                                  <a:schemeClr val="tx1"/>
                                </a:solidFill>
                                <a:latin typeface="Cambria Math" panose="02040503050406030204" pitchFamily="18" charset="0"/>
                              </a:rPr>
                            </m:ctrlPr>
                          </m:dPr>
                          <m:e>
                            <m:r>
                              <a:rPr lang="en-ID" sz="1600" i="1">
                                <a:solidFill>
                                  <a:schemeClr val="tx1"/>
                                </a:solidFill>
                                <a:latin typeface="Cambria Math" panose="02040503050406030204" pitchFamily="18" charset="0"/>
                              </a:rPr>
                              <m:t>𝑘</m:t>
                            </m:r>
                            <m:r>
                              <a:rPr lang="en-ID" sz="1600" i="0">
                                <a:solidFill>
                                  <a:schemeClr val="tx1"/>
                                </a:solidFill>
                                <a:latin typeface="Cambria Math" panose="02040503050406030204" pitchFamily="18" charset="0"/>
                              </a:rPr>
                              <m:t>−1</m:t>
                            </m:r>
                          </m:e>
                        </m:d>
                        <m:r>
                          <a:rPr lang="en-ID" sz="1600" i="0">
                            <a:solidFill>
                              <a:schemeClr val="tx1"/>
                            </a:solidFill>
                            <a:latin typeface="Cambria Math" panose="02040503050406030204" pitchFamily="18" charset="0"/>
                          </a:rPr>
                          <m:t>!</m:t>
                        </m:r>
                      </m:den>
                    </m:f>
                  </m:oMath>
                </a14:m>
                <a:r>
                  <a:rPr lang="en-ID" sz="1600" dirty="0">
                    <a:solidFill>
                      <a:schemeClr val="tx1"/>
                    </a:solidFill>
                    <a:latin typeface="+mj-lt"/>
                  </a:rPr>
                  <a:t> and  </a:t>
                </a:r>
                <a14:m>
                  <m:oMath xmlns:m="http://schemas.openxmlformats.org/officeDocument/2006/math">
                    <m:d>
                      <m:dPr>
                        <m:begChr m:val="〈"/>
                        <m:endChr m:val="〉"/>
                        <m:ctrlPr>
                          <a:rPr lang="en-ID" sz="1600" i="1">
                            <a:solidFill>
                              <a:schemeClr val="tx1"/>
                            </a:solidFill>
                            <a:latin typeface="Cambria Math" panose="02040503050406030204" pitchFamily="18" charset="0"/>
                          </a:rPr>
                        </m:ctrlPr>
                      </m:dPr>
                      <m:e>
                        <m:sSub>
                          <m:sSubPr>
                            <m:ctrlPr>
                              <a:rPr lang="en-ID" sz="1600" i="1">
                                <a:solidFill>
                                  <a:schemeClr val="tx1"/>
                                </a:solidFill>
                                <a:latin typeface="Cambria Math" panose="02040503050406030204" pitchFamily="18" charset="0"/>
                              </a:rPr>
                            </m:ctrlPr>
                          </m:sSubPr>
                          <m:e>
                            <m:r>
                              <a:rPr lang="en-ID" sz="1600" i="1">
                                <a:solidFill>
                                  <a:schemeClr val="tx1"/>
                                </a:solidFill>
                                <a:latin typeface="Cambria Math" panose="02040503050406030204" pitchFamily="18" charset="0"/>
                              </a:rPr>
                              <m:t>𝜂</m:t>
                            </m:r>
                          </m:e>
                          <m:sub>
                            <m:r>
                              <a:rPr lang="en-ID" sz="1600" i="1">
                                <a:solidFill>
                                  <a:schemeClr val="tx1"/>
                                </a:solidFill>
                                <a:latin typeface="Cambria Math" panose="02040503050406030204" pitchFamily="18" charset="0"/>
                              </a:rPr>
                              <m:t>h𝑖</m:t>
                            </m:r>
                          </m:sub>
                        </m:sSub>
                        <m:r>
                          <a:rPr lang="en-ID" sz="1600">
                            <a:solidFill>
                              <a:schemeClr val="tx1"/>
                            </a:solidFill>
                            <a:latin typeface="Cambria Math" panose="02040503050406030204" pitchFamily="18" charset="0"/>
                          </a:rPr>
                          <m:t>,</m:t>
                        </m:r>
                        <m:sSub>
                          <m:sSubPr>
                            <m:ctrlPr>
                              <a:rPr lang="en-ID" sz="1600" i="1">
                                <a:solidFill>
                                  <a:schemeClr val="tx1"/>
                                </a:solidFill>
                                <a:latin typeface="Cambria Math" panose="02040503050406030204" pitchFamily="18" charset="0"/>
                              </a:rPr>
                            </m:ctrlPr>
                          </m:sSubPr>
                          <m:e>
                            <m:r>
                              <a:rPr lang="en-ID" sz="1600" i="1">
                                <a:solidFill>
                                  <a:schemeClr val="tx1"/>
                                </a:solidFill>
                                <a:latin typeface="Cambria Math" panose="02040503050406030204" pitchFamily="18" charset="0"/>
                              </a:rPr>
                              <m:t>𝜓</m:t>
                            </m:r>
                          </m:e>
                          <m:sub>
                            <m:r>
                              <a:rPr lang="en-ID" sz="1600" i="1">
                                <a:solidFill>
                                  <a:schemeClr val="tx1"/>
                                </a:solidFill>
                                <a:latin typeface="Cambria Math" panose="02040503050406030204" pitchFamily="18" charset="0"/>
                              </a:rPr>
                              <m:t>h𝑖</m:t>
                            </m:r>
                          </m:sub>
                        </m:sSub>
                      </m:e>
                    </m:d>
                  </m:oMath>
                </a14:m>
                <a:r>
                  <a:rPr lang="en-ID" sz="1600" dirty="0">
                    <a:solidFill>
                      <a:schemeClr val="tx1"/>
                    </a:solidFill>
                    <a:latin typeface="+mj-lt"/>
                  </a:rPr>
                  <a:t> equal to </a:t>
                </a:r>
                <a14:m>
                  <m:oMath xmlns:m="http://schemas.openxmlformats.org/officeDocument/2006/math">
                    <m:d>
                      <m:dPr>
                        <m:begChr m:val="〈"/>
                        <m:endChr m:val="〉"/>
                        <m:ctrlPr>
                          <a:rPr lang="en-ID" sz="1600" i="1">
                            <a:solidFill>
                              <a:schemeClr val="tx1"/>
                            </a:solidFill>
                            <a:latin typeface="Cambria Math" panose="02040503050406030204" pitchFamily="18" charset="0"/>
                          </a:rPr>
                        </m:ctrlPr>
                      </m:dPr>
                      <m:e>
                        <m:sSub>
                          <m:sSubPr>
                            <m:ctrlPr>
                              <a:rPr lang="en-ID" sz="1600" i="1">
                                <a:solidFill>
                                  <a:schemeClr val="tx1"/>
                                </a:solidFill>
                                <a:latin typeface="Cambria Math" panose="02040503050406030204" pitchFamily="18" charset="0"/>
                              </a:rPr>
                            </m:ctrlPr>
                          </m:sSubPr>
                          <m:e>
                            <m:r>
                              <a:rPr lang="en-ID" sz="1600" i="1">
                                <a:solidFill>
                                  <a:schemeClr val="tx1"/>
                                </a:solidFill>
                                <a:latin typeface="Cambria Math" panose="02040503050406030204" pitchFamily="18" charset="0"/>
                              </a:rPr>
                              <m:t>𝜓</m:t>
                            </m:r>
                          </m:e>
                          <m:sub>
                            <m:r>
                              <a:rPr lang="en-ID" sz="1600" i="1">
                                <a:solidFill>
                                  <a:schemeClr val="tx1"/>
                                </a:solidFill>
                                <a:latin typeface="Cambria Math" panose="02040503050406030204" pitchFamily="18" charset="0"/>
                              </a:rPr>
                              <m:t>h𝑖</m:t>
                            </m:r>
                          </m:sub>
                        </m:sSub>
                        <m:r>
                          <a:rPr lang="en-ID" sz="1600">
                            <a:solidFill>
                              <a:schemeClr val="tx1"/>
                            </a:solidFill>
                            <a:latin typeface="Cambria Math" panose="02040503050406030204" pitchFamily="18" charset="0"/>
                          </a:rPr>
                          <m:t>,</m:t>
                        </m:r>
                        <m:sSub>
                          <m:sSubPr>
                            <m:ctrlPr>
                              <a:rPr lang="en-ID" sz="1600" i="1">
                                <a:solidFill>
                                  <a:schemeClr val="tx1"/>
                                </a:solidFill>
                                <a:latin typeface="Cambria Math" panose="02040503050406030204" pitchFamily="18" charset="0"/>
                              </a:rPr>
                            </m:ctrlPr>
                          </m:sSubPr>
                          <m:e>
                            <m:r>
                              <a:rPr lang="en-ID" sz="1600" i="1">
                                <a:solidFill>
                                  <a:schemeClr val="tx1"/>
                                </a:solidFill>
                                <a:latin typeface="Cambria Math" panose="02040503050406030204" pitchFamily="18" charset="0"/>
                              </a:rPr>
                              <m:t>𝜓</m:t>
                            </m:r>
                          </m:e>
                          <m:sub>
                            <m:r>
                              <a:rPr lang="en-ID" sz="1600" i="1">
                                <a:solidFill>
                                  <a:schemeClr val="tx1"/>
                                </a:solidFill>
                                <a:latin typeface="Cambria Math" panose="02040503050406030204" pitchFamily="18" charset="0"/>
                              </a:rPr>
                              <m:t>h𝑖</m:t>
                            </m:r>
                            <m:r>
                              <a:rPr lang="en-ID" sz="1600">
                                <a:solidFill>
                                  <a:schemeClr val="tx1"/>
                                </a:solidFill>
                                <a:latin typeface="Cambria Math" panose="02040503050406030204" pitchFamily="18" charset="0"/>
                              </a:rPr>
                              <m:t>′</m:t>
                            </m:r>
                          </m:sub>
                        </m:sSub>
                      </m:e>
                    </m:d>
                  </m:oMath>
                </a14:m>
                <a:r>
                  <a:rPr lang="en-ID" sz="1600" dirty="0">
                    <a:solidFill>
                      <a:schemeClr val="tx1"/>
                    </a:solidFill>
                    <a:latin typeface="+mj-lt"/>
                  </a:rPr>
                  <a:t> with </a:t>
                </a:r>
                <a14:m>
                  <m:oMath xmlns:m="http://schemas.openxmlformats.org/officeDocument/2006/math">
                    <m:d>
                      <m:dPr>
                        <m:begChr m:val="〈"/>
                        <m:endChr m:val="〉"/>
                        <m:ctrlPr>
                          <a:rPr lang="en-ID" sz="1600" i="1">
                            <a:solidFill>
                              <a:schemeClr val="tx1"/>
                            </a:solidFill>
                            <a:latin typeface="Cambria Math" panose="02040503050406030204" pitchFamily="18" charset="0"/>
                          </a:rPr>
                        </m:ctrlPr>
                      </m:dPr>
                      <m:e>
                        <m:sSub>
                          <m:sSubPr>
                            <m:ctrlPr>
                              <a:rPr lang="en-ID" sz="1600" i="1">
                                <a:solidFill>
                                  <a:schemeClr val="tx1"/>
                                </a:solidFill>
                                <a:latin typeface="Cambria Math" panose="02040503050406030204" pitchFamily="18" charset="0"/>
                              </a:rPr>
                            </m:ctrlPr>
                          </m:sSubPr>
                          <m:e>
                            <m:r>
                              <a:rPr lang="en-ID" sz="1600" i="1">
                                <a:solidFill>
                                  <a:schemeClr val="tx1"/>
                                </a:solidFill>
                                <a:latin typeface="Cambria Math" panose="02040503050406030204" pitchFamily="18" charset="0"/>
                              </a:rPr>
                              <m:t>𝜓</m:t>
                            </m:r>
                          </m:e>
                          <m:sub>
                            <m:r>
                              <a:rPr lang="en-ID" sz="1600" i="1">
                                <a:solidFill>
                                  <a:schemeClr val="tx1"/>
                                </a:solidFill>
                                <a:latin typeface="Cambria Math" panose="02040503050406030204" pitchFamily="18" charset="0"/>
                              </a:rPr>
                              <m:t>h𝑖</m:t>
                            </m:r>
                          </m:sub>
                        </m:sSub>
                        <m:r>
                          <a:rPr lang="en-ID" sz="1600">
                            <a:solidFill>
                              <a:schemeClr val="tx1"/>
                            </a:solidFill>
                            <a:latin typeface="Cambria Math" panose="02040503050406030204" pitchFamily="18" charset="0"/>
                          </a:rPr>
                          <m:t>,</m:t>
                        </m:r>
                        <m:sSub>
                          <m:sSubPr>
                            <m:ctrlPr>
                              <a:rPr lang="en-ID" sz="1600" i="1">
                                <a:solidFill>
                                  <a:schemeClr val="tx1"/>
                                </a:solidFill>
                                <a:latin typeface="Cambria Math" panose="02040503050406030204" pitchFamily="18" charset="0"/>
                              </a:rPr>
                            </m:ctrlPr>
                          </m:sSubPr>
                          <m:e>
                            <m:r>
                              <a:rPr lang="en-ID" sz="1600" i="1">
                                <a:solidFill>
                                  <a:schemeClr val="tx1"/>
                                </a:solidFill>
                                <a:latin typeface="Cambria Math" panose="02040503050406030204" pitchFamily="18" charset="0"/>
                              </a:rPr>
                              <m:t>𝜓</m:t>
                            </m:r>
                          </m:e>
                          <m:sub>
                            <m:r>
                              <a:rPr lang="en-ID" sz="1600" i="1">
                                <a:solidFill>
                                  <a:schemeClr val="tx1"/>
                                </a:solidFill>
                                <a:latin typeface="Cambria Math" panose="02040503050406030204" pitchFamily="18" charset="0"/>
                              </a:rPr>
                              <m:t>h𝑖</m:t>
                            </m:r>
                            <m:r>
                              <a:rPr lang="en-ID" sz="1600">
                                <a:solidFill>
                                  <a:schemeClr val="tx1"/>
                                </a:solidFill>
                                <a:latin typeface="Cambria Math" panose="02040503050406030204" pitchFamily="18" charset="0"/>
                              </a:rPr>
                              <m:t>′</m:t>
                            </m:r>
                          </m:sub>
                        </m:sSub>
                      </m:e>
                    </m:d>
                    <m:r>
                      <a:rPr lang="en-ID" sz="1600">
                        <a:solidFill>
                          <a:schemeClr val="tx1"/>
                        </a:solidFill>
                        <a:latin typeface="Cambria Math" panose="02040503050406030204" pitchFamily="18" charset="0"/>
                      </a:rPr>
                      <m:t>=</m:t>
                    </m:r>
                    <m:nary>
                      <m:naryPr>
                        <m:limLoc m:val="undOvr"/>
                        <m:grow m:val="on"/>
                        <m:ctrlPr>
                          <a:rPr lang="en-ID" sz="1600" i="1">
                            <a:solidFill>
                              <a:schemeClr val="tx1"/>
                            </a:solidFill>
                            <a:latin typeface="Cambria Math" panose="02040503050406030204" pitchFamily="18" charset="0"/>
                          </a:rPr>
                        </m:ctrlPr>
                      </m:naryPr>
                      <m:sub>
                        <m:r>
                          <a:rPr lang="en-ID" sz="1600" i="1">
                            <a:solidFill>
                              <a:schemeClr val="tx1"/>
                            </a:solidFill>
                            <a:latin typeface="Cambria Math" panose="02040503050406030204" pitchFamily="18" charset="0"/>
                          </a:rPr>
                          <m:t>𝑎</m:t>
                        </m:r>
                      </m:sub>
                      <m:sup>
                        <m:r>
                          <a:rPr lang="en-ID" sz="1600" i="1">
                            <a:solidFill>
                              <a:schemeClr val="tx1"/>
                            </a:solidFill>
                            <a:latin typeface="Cambria Math" panose="02040503050406030204" pitchFamily="18" charset="0"/>
                          </a:rPr>
                          <m:t>𝑏</m:t>
                        </m:r>
                      </m:sup>
                      <m:e>
                        <m:f>
                          <m:fPr>
                            <m:ctrlPr>
                              <a:rPr lang="en-ID" sz="1600" i="1">
                                <a:solidFill>
                                  <a:schemeClr val="tx1"/>
                                </a:solidFill>
                                <a:latin typeface="Cambria Math" panose="02040503050406030204" pitchFamily="18" charset="0"/>
                              </a:rPr>
                            </m:ctrlPr>
                          </m:fPr>
                          <m:num>
                            <m:sSubSup>
                              <m:sSubSupPr>
                                <m:ctrlPr>
                                  <a:rPr lang="en-ID" sz="1600" i="1">
                                    <a:solidFill>
                                      <a:schemeClr val="tx1"/>
                                    </a:solidFill>
                                    <a:latin typeface="Cambria Math" panose="02040503050406030204" pitchFamily="18" charset="0"/>
                                  </a:rPr>
                                </m:ctrlPr>
                              </m:sSubSupPr>
                              <m:e>
                                <m:d>
                                  <m:dPr>
                                    <m:ctrlPr>
                                      <a:rPr lang="en-ID" sz="1600" i="1">
                                        <a:solidFill>
                                          <a:schemeClr val="tx1"/>
                                        </a:solidFill>
                                        <a:latin typeface="Cambria Math" panose="02040503050406030204" pitchFamily="18" charset="0"/>
                                      </a:rPr>
                                    </m:ctrlPr>
                                  </m:dPr>
                                  <m:e>
                                    <m:sSub>
                                      <m:sSubPr>
                                        <m:ctrlPr>
                                          <a:rPr lang="en-ID" sz="1600" i="1">
                                            <a:solidFill>
                                              <a:schemeClr val="tx1"/>
                                            </a:solidFill>
                                            <a:latin typeface="Cambria Math" panose="02040503050406030204" pitchFamily="18" charset="0"/>
                                          </a:rPr>
                                        </m:ctrlPr>
                                      </m:sSubPr>
                                      <m:e>
                                        <m:r>
                                          <a:rPr lang="en-ID" sz="1600" i="1">
                                            <a:solidFill>
                                              <a:schemeClr val="tx1"/>
                                            </a:solidFill>
                                            <a:latin typeface="Cambria Math" panose="02040503050406030204" pitchFamily="18" charset="0"/>
                                          </a:rPr>
                                          <m:t>𝑥</m:t>
                                        </m:r>
                                      </m:e>
                                      <m:sub>
                                        <m:r>
                                          <a:rPr lang="en-ID" sz="1600" i="1">
                                            <a:solidFill>
                                              <a:schemeClr val="tx1"/>
                                            </a:solidFill>
                                            <a:latin typeface="Cambria Math" panose="02040503050406030204" pitchFamily="18" charset="0"/>
                                          </a:rPr>
                                          <m:t>𝑖</m:t>
                                        </m:r>
                                      </m:sub>
                                    </m:sSub>
                                    <m:r>
                                      <a:rPr lang="en-ID" sz="1600">
                                        <a:solidFill>
                                          <a:schemeClr val="tx1"/>
                                        </a:solidFill>
                                        <a:latin typeface="Cambria Math" panose="02040503050406030204" pitchFamily="18" charset="0"/>
                                      </a:rPr>
                                      <m:t>−</m:t>
                                    </m:r>
                                    <m:r>
                                      <a:rPr lang="en-ID" sz="1600" i="1">
                                        <a:solidFill>
                                          <a:schemeClr val="tx1"/>
                                        </a:solidFill>
                                        <a:latin typeface="Cambria Math" panose="02040503050406030204" pitchFamily="18" charset="0"/>
                                      </a:rPr>
                                      <m:t>𝑡</m:t>
                                    </m:r>
                                  </m:e>
                                </m:d>
                              </m:e>
                              <m:sub>
                                <m:r>
                                  <a:rPr lang="en-ID" sz="1600">
                                    <a:solidFill>
                                      <a:schemeClr val="tx1"/>
                                    </a:solidFill>
                                    <a:latin typeface="Cambria Math" panose="02040503050406030204" pitchFamily="18" charset="0"/>
                                  </a:rPr>
                                  <m:t>+</m:t>
                                </m:r>
                              </m:sub>
                              <m:sup>
                                <m:r>
                                  <a:rPr lang="en-ID" sz="1600" i="1">
                                    <a:solidFill>
                                      <a:schemeClr val="tx1"/>
                                    </a:solidFill>
                                    <a:latin typeface="Cambria Math" panose="02040503050406030204" pitchFamily="18" charset="0"/>
                                  </a:rPr>
                                  <m:t>𝑚</m:t>
                                </m:r>
                                <m:r>
                                  <a:rPr lang="en-ID" sz="1600">
                                    <a:solidFill>
                                      <a:schemeClr val="tx1"/>
                                    </a:solidFill>
                                    <a:latin typeface="Cambria Math" panose="02040503050406030204" pitchFamily="18" charset="0"/>
                                  </a:rPr>
                                  <m:t>−1</m:t>
                                </m:r>
                              </m:sup>
                            </m:sSubSup>
                            <m:sSubSup>
                              <m:sSubSupPr>
                                <m:ctrlPr>
                                  <a:rPr lang="en-ID" sz="1600" i="1">
                                    <a:solidFill>
                                      <a:schemeClr val="tx1"/>
                                    </a:solidFill>
                                    <a:latin typeface="Cambria Math" panose="02040503050406030204" pitchFamily="18" charset="0"/>
                                  </a:rPr>
                                </m:ctrlPr>
                              </m:sSubSupPr>
                              <m:e>
                                <m:d>
                                  <m:dPr>
                                    <m:ctrlPr>
                                      <a:rPr lang="en-ID" sz="1600" i="1">
                                        <a:solidFill>
                                          <a:schemeClr val="tx1"/>
                                        </a:solidFill>
                                        <a:latin typeface="Cambria Math" panose="02040503050406030204" pitchFamily="18" charset="0"/>
                                      </a:rPr>
                                    </m:ctrlPr>
                                  </m:dPr>
                                  <m:e>
                                    <m:sSub>
                                      <m:sSubPr>
                                        <m:ctrlPr>
                                          <a:rPr lang="en-ID" sz="1600" i="1">
                                            <a:solidFill>
                                              <a:schemeClr val="tx1"/>
                                            </a:solidFill>
                                            <a:latin typeface="Cambria Math" panose="02040503050406030204" pitchFamily="18" charset="0"/>
                                          </a:rPr>
                                        </m:ctrlPr>
                                      </m:sSubPr>
                                      <m:e>
                                        <m:r>
                                          <a:rPr lang="en-ID" sz="1600" i="1">
                                            <a:solidFill>
                                              <a:schemeClr val="tx1"/>
                                            </a:solidFill>
                                            <a:latin typeface="Cambria Math" panose="02040503050406030204" pitchFamily="18" charset="0"/>
                                          </a:rPr>
                                          <m:t>𝑥</m:t>
                                        </m:r>
                                      </m:e>
                                      <m:sub>
                                        <m:r>
                                          <a:rPr lang="en-ID" sz="1600" i="1">
                                            <a:solidFill>
                                              <a:schemeClr val="tx1"/>
                                            </a:solidFill>
                                            <a:latin typeface="Cambria Math" panose="02040503050406030204" pitchFamily="18" charset="0"/>
                                          </a:rPr>
                                          <m:t>𝑖</m:t>
                                        </m:r>
                                        <m:r>
                                          <a:rPr lang="en-ID" sz="1600">
                                            <a:solidFill>
                                              <a:schemeClr val="tx1"/>
                                            </a:solidFill>
                                            <a:latin typeface="Cambria Math" panose="02040503050406030204" pitchFamily="18" charset="0"/>
                                          </a:rPr>
                                          <m:t>′</m:t>
                                        </m:r>
                                      </m:sub>
                                    </m:sSub>
                                    <m:r>
                                      <a:rPr lang="en-ID" sz="1600">
                                        <a:solidFill>
                                          <a:schemeClr val="tx1"/>
                                        </a:solidFill>
                                        <a:latin typeface="Cambria Math" panose="02040503050406030204" pitchFamily="18" charset="0"/>
                                      </a:rPr>
                                      <m:t>−</m:t>
                                    </m:r>
                                    <m:r>
                                      <a:rPr lang="en-ID" sz="1600" i="1">
                                        <a:solidFill>
                                          <a:schemeClr val="tx1"/>
                                        </a:solidFill>
                                        <a:latin typeface="Cambria Math" panose="02040503050406030204" pitchFamily="18" charset="0"/>
                                      </a:rPr>
                                      <m:t>𝑡</m:t>
                                    </m:r>
                                  </m:e>
                                </m:d>
                              </m:e>
                              <m:sub>
                                <m:r>
                                  <a:rPr lang="en-ID" sz="1600">
                                    <a:solidFill>
                                      <a:schemeClr val="tx1"/>
                                    </a:solidFill>
                                    <a:latin typeface="Cambria Math" panose="02040503050406030204" pitchFamily="18" charset="0"/>
                                  </a:rPr>
                                  <m:t>+</m:t>
                                </m:r>
                              </m:sub>
                              <m:sup>
                                <m:r>
                                  <a:rPr lang="en-ID" sz="1600" i="1">
                                    <a:solidFill>
                                      <a:schemeClr val="tx1"/>
                                    </a:solidFill>
                                    <a:latin typeface="Cambria Math" panose="02040503050406030204" pitchFamily="18" charset="0"/>
                                  </a:rPr>
                                  <m:t>𝑚</m:t>
                                </m:r>
                                <m:r>
                                  <a:rPr lang="en-ID" sz="1600">
                                    <a:solidFill>
                                      <a:schemeClr val="tx1"/>
                                    </a:solidFill>
                                    <a:latin typeface="Cambria Math" panose="02040503050406030204" pitchFamily="18" charset="0"/>
                                  </a:rPr>
                                  <m:t>−1</m:t>
                                </m:r>
                              </m:sup>
                            </m:sSubSup>
                          </m:num>
                          <m:den>
                            <m:sSup>
                              <m:sSupPr>
                                <m:ctrlPr>
                                  <a:rPr lang="en-ID" sz="1600" i="1">
                                    <a:solidFill>
                                      <a:schemeClr val="tx1"/>
                                    </a:solidFill>
                                    <a:latin typeface="Cambria Math" panose="02040503050406030204" pitchFamily="18" charset="0"/>
                                  </a:rPr>
                                </m:ctrlPr>
                              </m:sSupPr>
                              <m:e>
                                <m:d>
                                  <m:dPr>
                                    <m:ctrlPr>
                                      <a:rPr lang="en-ID" sz="1600" i="1">
                                        <a:solidFill>
                                          <a:schemeClr val="tx1"/>
                                        </a:solidFill>
                                        <a:latin typeface="Cambria Math" panose="02040503050406030204" pitchFamily="18" charset="0"/>
                                      </a:rPr>
                                    </m:ctrlPr>
                                  </m:dPr>
                                  <m:e>
                                    <m:d>
                                      <m:dPr>
                                        <m:ctrlPr>
                                          <a:rPr lang="en-ID" sz="1600" i="1">
                                            <a:solidFill>
                                              <a:schemeClr val="tx1"/>
                                            </a:solidFill>
                                            <a:latin typeface="Cambria Math" panose="02040503050406030204" pitchFamily="18" charset="0"/>
                                          </a:rPr>
                                        </m:ctrlPr>
                                      </m:dPr>
                                      <m:e>
                                        <m:r>
                                          <a:rPr lang="en-ID" sz="1600" i="1">
                                            <a:solidFill>
                                              <a:schemeClr val="tx1"/>
                                            </a:solidFill>
                                            <a:latin typeface="Cambria Math" panose="02040503050406030204" pitchFamily="18" charset="0"/>
                                          </a:rPr>
                                          <m:t>𝑚</m:t>
                                        </m:r>
                                        <m:r>
                                          <a:rPr lang="en-ID" sz="1600">
                                            <a:solidFill>
                                              <a:schemeClr val="tx1"/>
                                            </a:solidFill>
                                            <a:latin typeface="Cambria Math" panose="02040503050406030204" pitchFamily="18" charset="0"/>
                                          </a:rPr>
                                          <m:t>−1</m:t>
                                        </m:r>
                                      </m:e>
                                    </m:d>
                                    <m:r>
                                      <a:rPr lang="en-ID" sz="1600">
                                        <a:solidFill>
                                          <a:schemeClr val="tx1"/>
                                        </a:solidFill>
                                        <a:latin typeface="Cambria Math" panose="02040503050406030204" pitchFamily="18" charset="0"/>
                                      </a:rPr>
                                      <m:t>!</m:t>
                                    </m:r>
                                  </m:e>
                                </m:d>
                              </m:e>
                              <m:sup>
                                <m:r>
                                  <a:rPr lang="en-ID" sz="1600">
                                    <a:solidFill>
                                      <a:schemeClr val="tx1"/>
                                    </a:solidFill>
                                    <a:latin typeface="Cambria Math" panose="02040503050406030204" pitchFamily="18" charset="0"/>
                                  </a:rPr>
                                  <m:t>2</m:t>
                                </m:r>
                              </m:sup>
                            </m:sSup>
                          </m:den>
                        </m:f>
                      </m:e>
                    </m:nary>
                    <m:r>
                      <m:rPr>
                        <m:nor/>
                      </m:rPr>
                      <a:rPr lang="en-ID" sz="1600" i="1">
                        <a:solidFill>
                          <a:schemeClr val="tx1"/>
                        </a:solidFill>
                        <a:latin typeface="+mj-lt"/>
                      </a:rPr>
                      <m:t> </m:t>
                    </m:r>
                    <m:r>
                      <a:rPr lang="en-ID" sz="1600" i="1">
                        <a:solidFill>
                          <a:schemeClr val="tx1"/>
                        </a:solidFill>
                        <a:latin typeface="Cambria Math" panose="02040503050406030204" pitchFamily="18" charset="0"/>
                      </a:rPr>
                      <m:t>𝑑𝑡</m:t>
                    </m:r>
                    <m:r>
                      <a:rPr lang="en-ID" sz="160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oMath>
                </a14:m>
                <a:endParaRPr lang="en-ID" sz="1600" b="0" i="1" dirty="0">
                  <a:solidFill>
                    <a:schemeClr val="tx1"/>
                  </a:solidFill>
                  <a:latin typeface="+mj-lt"/>
                </a:endParaRPr>
              </a:p>
              <a:p>
                <a:pPr>
                  <a:tabLst>
                    <a:tab pos="9540875" algn="l"/>
                  </a:tabLst>
                </a:pPr>
                <a14:m>
                  <m:oMath xmlns:m="http://schemas.openxmlformats.org/officeDocument/2006/math">
                    <m:r>
                      <a:rPr lang="en-ID" sz="1600" i="1" smtClean="0">
                        <a:latin typeface="Cambria Math" panose="02040503050406030204" pitchFamily="18" charset="0"/>
                      </a:rPr>
                      <m:t>𝑖</m:t>
                    </m:r>
                    <m:r>
                      <a:rPr lang="en-ID" sz="1600">
                        <a:latin typeface="Cambria Math" panose="02040503050406030204" pitchFamily="18" charset="0"/>
                      </a:rPr>
                      <m:t>=1,2,...,</m:t>
                    </m:r>
                    <m:r>
                      <a:rPr lang="en-ID" sz="1600" i="1">
                        <a:latin typeface="Cambria Math" panose="02040503050406030204" pitchFamily="18" charset="0"/>
                      </a:rPr>
                      <m:t>𝑛</m:t>
                    </m:r>
                    <m:r>
                      <a:rPr lang="en-ID" sz="1600">
                        <a:latin typeface="Cambria Math" panose="02040503050406030204" pitchFamily="18" charset="0"/>
                      </a:rPr>
                      <m:t>;</m:t>
                    </m:r>
                    <m:r>
                      <a:rPr lang="en-ID" sz="1600" i="1">
                        <a:latin typeface="Cambria Math" panose="02040503050406030204" pitchFamily="18" charset="0"/>
                      </a:rPr>
                      <m:t>𝑖</m:t>
                    </m:r>
                    <m:r>
                      <a:rPr lang="en-ID" sz="1600">
                        <a:latin typeface="Cambria Math" panose="02040503050406030204" pitchFamily="18" charset="0"/>
                      </a:rPr>
                      <m:t>′=1,2,...,</m:t>
                    </m:r>
                    <m:r>
                      <a:rPr lang="en-ID" sz="1600" i="1">
                        <a:latin typeface="Cambria Math" panose="02040503050406030204" pitchFamily="18" charset="0"/>
                      </a:rPr>
                      <m:t>𝑛</m:t>
                    </m:r>
                    <m:r>
                      <a:rPr lang="en-ID" sz="1600">
                        <a:latin typeface="Cambria Math" panose="02040503050406030204" pitchFamily="18" charset="0"/>
                      </a:rPr>
                      <m:t>;</m:t>
                    </m:r>
                    <m:r>
                      <m:rPr>
                        <m:nor/>
                      </m:rPr>
                      <a:rPr lang="en-ID" sz="1600" i="1">
                        <a:latin typeface="+mj-lt"/>
                      </a:rPr>
                      <m:t> </m:t>
                    </m:r>
                    <m:r>
                      <a:rPr lang="en-ID" sz="1600" i="1">
                        <a:latin typeface="Cambria Math" panose="02040503050406030204" pitchFamily="18" charset="0"/>
                      </a:rPr>
                      <m:t>𝑘</m:t>
                    </m:r>
                    <m:r>
                      <a:rPr lang="en-ID" sz="1600">
                        <a:latin typeface="Cambria Math" panose="02040503050406030204" pitchFamily="18" charset="0"/>
                      </a:rPr>
                      <m:t>=1,2,...,</m:t>
                    </m:r>
                    <m:r>
                      <a:rPr lang="en-ID" sz="1600" i="1">
                        <a:latin typeface="Cambria Math" panose="02040503050406030204" pitchFamily="18" charset="0"/>
                      </a:rPr>
                      <m:t>𝑚</m:t>
                    </m:r>
                    <m:r>
                      <a:rPr lang="en-ID" sz="1600">
                        <a:latin typeface="Cambria Math" panose="02040503050406030204" pitchFamily="18" charset="0"/>
                      </a:rPr>
                      <m:t>,</m:t>
                    </m:r>
                    <m:r>
                      <m:rPr>
                        <m:nor/>
                      </m:rPr>
                      <a:rPr lang="en-ID" sz="1600" i="1">
                        <a:latin typeface="+mj-lt"/>
                      </a:rPr>
                      <m:t> </m:t>
                    </m:r>
                    <m:r>
                      <a:rPr lang="en-ID" sz="1600" i="1">
                        <a:latin typeface="Cambria Math" panose="02040503050406030204" pitchFamily="18" charset="0"/>
                      </a:rPr>
                      <m:t>h</m:t>
                    </m:r>
                    <m:r>
                      <a:rPr lang="en-ID" sz="1600">
                        <a:latin typeface="Cambria Math" panose="02040503050406030204" pitchFamily="18" charset="0"/>
                      </a:rPr>
                      <m:t>=1,2.</m:t>
                    </m:r>
                  </m:oMath>
                </a14:m>
                <a:r>
                  <a:rPr lang="en-US" sz="1600" dirty="0">
                    <a:solidFill>
                      <a:schemeClr val="tx1"/>
                    </a:solidFill>
                    <a:latin typeface="+mj-lt"/>
                  </a:rPr>
                  <a:t> </a:t>
                </a:r>
                <a:endParaRPr lang="en-US" sz="1600" b="0" i="1" dirty="0">
                  <a:solidFill>
                    <a:schemeClr val="tx1"/>
                  </a:solidFill>
                  <a:latin typeface="+mj-lt"/>
                </a:endParaRPr>
              </a:p>
            </p:txBody>
          </p:sp>
        </mc:Choice>
        <mc:Fallback>
          <p:sp>
            <p:nvSpPr>
              <p:cNvPr id="22" name="Rectangle 21">
                <a:extLst>
                  <a:ext uri="{FF2B5EF4-FFF2-40B4-BE49-F238E27FC236}">
                    <a16:creationId xmlns:a16="http://schemas.microsoft.com/office/drawing/2014/main" id="{6726881D-D306-4F1B-9191-18B55AA2A3D0}"/>
                  </a:ext>
                </a:extLst>
              </p:cNvPr>
              <p:cNvSpPr>
                <a:spLocks noRot="1" noChangeAspect="1" noMove="1" noResize="1" noEditPoints="1" noAdjustHandles="1" noChangeArrowheads="1" noChangeShapeType="1" noTextEdit="1"/>
              </p:cNvSpPr>
              <p:nvPr/>
            </p:nvSpPr>
            <p:spPr>
              <a:xfrm>
                <a:off x="1341884" y="1340768"/>
                <a:ext cx="10729191" cy="4729270"/>
              </a:xfrm>
              <a:prstGeom prst="rect">
                <a:avLst/>
              </a:prstGeom>
              <a:blipFill>
                <a:blip r:embed="rId2"/>
                <a:stretch>
                  <a:fillRect l="-284"/>
                </a:stretch>
              </a:blipFill>
              <a:ln>
                <a:noFill/>
              </a:ln>
            </p:spPr>
            <p:txBody>
              <a:bodyPr/>
              <a:lstStyle/>
              <a:p>
                <a:r>
                  <a:rPr lang="en-ID">
                    <a:noFill/>
                  </a:rPr>
                  <a:t> </a:t>
                </a:r>
              </a:p>
            </p:txBody>
          </p:sp>
        </mc:Fallback>
      </mc:AlternateContent>
    </p:spTree>
    <p:extLst>
      <p:ext uri="{BB962C8B-B14F-4D97-AF65-F5344CB8AC3E}">
        <p14:creationId xmlns:p14="http://schemas.microsoft.com/office/powerpoint/2010/main" val="81945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400" b="1" dirty="0"/>
              <a:t>RESULTS AND DISCUSSION</a:t>
            </a:r>
            <a:br>
              <a:rPr lang="en-US" sz="2400" b="1" dirty="0"/>
            </a:br>
            <a:r>
              <a:rPr lang="en-US" sz="2400" b="1" dirty="0"/>
              <a:t>Estimation of Bi-response Spline Smoothing using PWLS</a:t>
            </a:r>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6726881D-D306-4F1B-9191-18B55AA2A3D0}"/>
                  </a:ext>
                </a:extLst>
              </p:cNvPr>
              <p:cNvSpPr/>
              <p:nvPr/>
            </p:nvSpPr>
            <p:spPr>
              <a:xfrm>
                <a:off x="1269877" y="1580050"/>
                <a:ext cx="10918948" cy="47292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indent="0">
                  <a:buNone/>
                  <a:tabLst>
                    <a:tab pos="9826625" algn="l"/>
                  </a:tabLst>
                </a:pPr>
                <a:r>
                  <a:rPr lang="en-US" dirty="0">
                    <a:solidFill>
                      <a:schemeClr val="tx1"/>
                    </a:solidFill>
                    <a:ea typeface="Times New Roman" panose="02020603050405020304" pitchFamily="18" charset="0"/>
                  </a:rPr>
                  <a:t>The penalty component of PWLS formula can be obtained through the following decomposition (Fernandes et al., 2014):</a:t>
                </a:r>
              </a:p>
              <a:p>
                <a:pPr>
                  <a:tabLst>
                    <a:tab pos="9826625" algn="l"/>
                  </a:tabLst>
                </a:pPr>
                <a14:m>
                  <m:oMath xmlns:m="http://schemas.openxmlformats.org/officeDocument/2006/math">
                    <m:nary>
                      <m:naryPr>
                        <m:limLoc m:val="undOvr"/>
                        <m:grow m:val="on"/>
                        <m:ctrlPr>
                          <a:rPr lang="en-ID" i="1" smtClean="0">
                            <a:solidFill>
                              <a:srgbClr val="836967"/>
                            </a:solidFill>
                            <a:latin typeface="Cambria Math" panose="02040503050406030204" pitchFamily="18" charset="0"/>
                          </a:rPr>
                        </m:ctrlPr>
                      </m:naryPr>
                      <m:sub>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𝑎</m:t>
                            </m:r>
                          </m:e>
                          <m:sub>
                            <m:r>
                              <a:rPr lang="en-ID" i="1">
                                <a:latin typeface="Cambria Math" panose="02040503050406030204" pitchFamily="18" charset="0"/>
                              </a:rPr>
                              <m:t>h</m:t>
                            </m:r>
                          </m:sub>
                        </m:sSub>
                      </m:sub>
                      <m:sup>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𝑏</m:t>
                            </m:r>
                          </m:e>
                          <m:sub>
                            <m:r>
                              <a:rPr lang="en-ID" i="1">
                                <a:latin typeface="Cambria Math" panose="02040503050406030204" pitchFamily="18" charset="0"/>
                              </a:rPr>
                              <m:t>h</m:t>
                            </m:r>
                          </m:sub>
                        </m:sSub>
                      </m:sup>
                      <m:e>
                        <m:sSup>
                          <m:sSupPr>
                            <m:ctrlPr>
                              <a:rPr lang="en-ID" i="1">
                                <a:solidFill>
                                  <a:srgbClr val="836967"/>
                                </a:solidFill>
                                <a:latin typeface="Cambria Math" panose="02040503050406030204" pitchFamily="18" charset="0"/>
                              </a:rPr>
                            </m:ctrlPr>
                          </m:sSupPr>
                          <m:e>
                            <m:d>
                              <m:dPr>
                                <m:begChr m:val="["/>
                                <m:endChr m:val="]"/>
                                <m:ctrlPr>
                                  <a:rPr lang="en-ID" i="1">
                                    <a:solidFill>
                                      <a:srgbClr val="836967"/>
                                    </a:solidFill>
                                    <a:latin typeface="Cambria Math" panose="02040503050406030204" pitchFamily="18" charset="0"/>
                                  </a:rPr>
                                </m:ctrlPr>
                              </m:dPr>
                              <m:e>
                                <m:d>
                                  <m:dPr>
                                    <m:begChr m:val=""/>
                                    <m:sepChr m:val="("/>
                                    <m:ctrlPr>
                                      <a:rPr lang="en-ID" i="1">
                                        <a:latin typeface="Cambria Math" panose="02040503050406030204" pitchFamily="18" charset="0"/>
                                      </a:rPr>
                                    </m:ctrlPr>
                                  </m:dPr>
                                  <m:e>
                                    <m:sSubSup>
                                      <m:sSubSupPr>
                                        <m:ctrlPr>
                                          <a:rPr lang="en-ID" i="1">
                                            <a:solidFill>
                                              <a:srgbClr val="836967"/>
                                            </a:solidFill>
                                            <a:latin typeface="Cambria Math" panose="02040503050406030204" pitchFamily="18" charset="0"/>
                                          </a:rPr>
                                        </m:ctrlPr>
                                      </m:sSubSupPr>
                                      <m:e>
                                        <m:r>
                                          <a:rPr lang="en-ID" i="1">
                                            <a:latin typeface="Cambria Math" panose="02040503050406030204" pitchFamily="18" charset="0"/>
                                          </a:rPr>
                                          <m:t>𝑧</m:t>
                                        </m:r>
                                      </m:e>
                                      <m:sub>
                                        <m:r>
                                          <a:rPr lang="en-ID" i="1">
                                            <a:latin typeface="Cambria Math" panose="02040503050406030204" pitchFamily="18" charset="0"/>
                                          </a:rPr>
                                          <m:t>h</m:t>
                                        </m:r>
                                      </m:sub>
                                      <m:sup>
                                        <m:d>
                                          <m:dPr>
                                            <m:ctrlPr>
                                              <a:rPr lang="en-ID" i="1">
                                                <a:latin typeface="Cambria Math" panose="02040503050406030204" pitchFamily="18" charset="0"/>
                                              </a:rPr>
                                            </m:ctrlPr>
                                          </m:dPr>
                                          <m:e>
                                            <m:r>
                                              <a:rPr lang="en-ID" i="1">
                                                <a:latin typeface="Cambria Math" panose="02040503050406030204" pitchFamily="18" charset="0"/>
                                              </a:rPr>
                                              <m:t>𝑚</m:t>
                                            </m:r>
                                          </m:e>
                                        </m:d>
                                      </m:sup>
                                    </m:sSubSup>
                                  </m:e>
                                  <m:e>
                                    <m:r>
                                      <a:rPr lang="en-ID" i="1">
                                        <a:latin typeface="Cambria Math" panose="02040503050406030204" pitchFamily="18" charset="0"/>
                                      </a:rPr>
                                      <m:t>𝑥</m:t>
                                    </m:r>
                                  </m:e>
                                </m:d>
                              </m:e>
                            </m:d>
                          </m:e>
                          <m:sup>
                            <m:r>
                              <a:rPr lang="en-ID" i="0">
                                <a:latin typeface="Cambria Math" panose="02040503050406030204" pitchFamily="18" charset="0"/>
                              </a:rPr>
                              <m:t>2</m:t>
                            </m:r>
                          </m:sup>
                        </m:sSup>
                      </m:e>
                    </m:nary>
                    <m:r>
                      <a:rPr lang="en-ID" i="1">
                        <a:latin typeface="Cambria Math" panose="02040503050406030204" pitchFamily="18" charset="0"/>
                      </a:rPr>
                      <m:t>𝑑𝑥</m:t>
                    </m:r>
                    <m:r>
                      <a:rPr lang="en-ID" i="0">
                        <a:latin typeface="Cambria Math" panose="02040503050406030204" pitchFamily="18" charset="0"/>
                      </a:rPr>
                      <m:t>=</m:t>
                    </m:r>
                    <m:sSup>
                      <m:sSupPr>
                        <m:ctrlPr>
                          <a:rPr lang="en-ID" i="1">
                            <a:solidFill>
                              <a:srgbClr val="836967"/>
                            </a:solidFill>
                            <a:latin typeface="Cambria Math" panose="02040503050406030204" pitchFamily="18" charset="0"/>
                          </a:rPr>
                        </m:ctrlPr>
                      </m:sSupPr>
                      <m:e>
                        <m:d>
                          <m:dPr>
                            <m:begChr m:val="‖"/>
                            <m:endChr m:val="‖"/>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𝑃</m:t>
                                </m:r>
                              </m:e>
                              <m:sub>
                                <m:r>
                                  <a:rPr lang="en-ID" i="0">
                                    <a:latin typeface="Cambria Math" panose="02040503050406030204" pitchFamily="18" charset="0"/>
                                  </a:rPr>
                                  <m:t>1</m:t>
                                </m:r>
                              </m:sub>
                            </m:sSub>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h</m:t>
                                </m:r>
                              </m:sub>
                            </m:sSub>
                          </m:e>
                        </m:d>
                      </m:e>
                      <m:sup>
                        <m:r>
                          <a:rPr lang="en-ID" i="0">
                            <a:latin typeface="Cambria Math" panose="02040503050406030204" pitchFamily="18" charset="0"/>
                          </a:rPr>
                          <m:t>2</m:t>
                        </m:r>
                      </m:sup>
                    </m:sSup>
                  </m:oMath>
                </a14:m>
                <a:r>
                  <a:rPr lang="en-US" b="0" i="1" dirty="0">
                    <a:solidFill>
                      <a:schemeClr val="tx1"/>
                    </a:solidFill>
                  </a:rPr>
                  <a:t> </a:t>
                </a:r>
                <a14:m>
                  <m:oMath xmlns:m="http://schemas.openxmlformats.org/officeDocument/2006/math">
                    <m:r>
                      <a:rPr lang="en-ID">
                        <a:latin typeface="Cambria Math" panose="02040503050406030204" pitchFamily="18" charset="0"/>
                      </a:rPr>
                      <m:t>=</m:t>
                    </m:r>
                    <m:d>
                      <m:dPr>
                        <m:begChr m:val="〈"/>
                        <m:endChr m:val="〉"/>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𝑃</m:t>
                            </m:r>
                          </m:e>
                          <m:sub>
                            <m:r>
                              <a:rPr lang="en-ID">
                                <a:latin typeface="Cambria Math" panose="02040503050406030204" pitchFamily="18" charset="0"/>
                              </a:rPr>
                              <m:t>1</m:t>
                            </m:r>
                          </m:sub>
                        </m:sSub>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h</m:t>
                            </m:r>
                          </m:sub>
                        </m:sSub>
                        <m:r>
                          <a:rPr lang="en-ID">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𝑃</m:t>
                            </m:r>
                          </m:e>
                          <m:sub>
                            <m:r>
                              <a:rPr lang="en-ID">
                                <a:latin typeface="Cambria Math" panose="02040503050406030204" pitchFamily="18" charset="0"/>
                              </a:rPr>
                              <m:t>1</m:t>
                            </m:r>
                          </m:sub>
                        </m:sSub>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h</m:t>
                            </m:r>
                          </m:sub>
                        </m:sSub>
                      </m:e>
                    </m:d>
                  </m:oMath>
                </a14:m>
                <a:r>
                  <a:rPr lang="en-ID" dirty="0"/>
                  <a:t> </a:t>
                </a:r>
                <a14:m>
                  <m:oMath xmlns:m="http://schemas.openxmlformats.org/officeDocument/2006/math">
                    <m:r>
                      <a:rPr lang="en-ID">
                        <a:latin typeface="Cambria Math" panose="02040503050406030204" pitchFamily="18" charset="0"/>
                      </a:rPr>
                      <m:t>=</m:t>
                    </m:r>
                    <m:d>
                      <m:dPr>
                        <m:begChr m:val="〈"/>
                        <m:endChr m:val="〉"/>
                        <m:ctrlPr>
                          <a:rPr lang="en-ID" i="1">
                            <a:solidFill>
                              <a:srgbClr val="836967"/>
                            </a:solidFill>
                            <a:latin typeface="Cambria Math" panose="02040503050406030204" pitchFamily="18" charset="0"/>
                          </a:rPr>
                        </m:ctrlPr>
                      </m:dPr>
                      <m:e>
                        <m:sSubSup>
                          <m:sSubSupPr>
                            <m:ctrlPr>
                              <a:rPr lang="en-ID" i="1">
                                <a:solidFill>
                                  <a:srgbClr val="836967"/>
                                </a:solidFill>
                                <a:latin typeface="Cambria Math" panose="02040503050406030204" pitchFamily="18" charset="0"/>
                              </a:rPr>
                            </m:ctrlPr>
                          </m:sSubSupPr>
                          <m:e>
                            <m:r>
                              <a:rPr lang="en-ID" b="1">
                                <a:latin typeface="Cambria Math" panose="02040503050406030204" pitchFamily="18" charset="0"/>
                              </a:rPr>
                              <m:t>𝛙</m:t>
                            </m:r>
                          </m:e>
                          <m:sub>
                            <m:r>
                              <a:rPr lang="en-ID" i="1">
                                <a:latin typeface="Cambria Math" panose="02040503050406030204" pitchFamily="18" charset="0"/>
                              </a:rPr>
                              <m:t>h</m:t>
                            </m:r>
                          </m:sub>
                          <m:sup>
                            <m:r>
                              <a:rPr lang="en-ID" i="1">
                                <a:latin typeface="Cambria Math" panose="02040503050406030204" pitchFamily="18" charset="0"/>
                              </a:rPr>
                              <m:t>𝑇</m:t>
                            </m:r>
                          </m:sup>
                        </m:sSubSup>
                        <m:sSubSup>
                          <m:sSubSupPr>
                            <m:ctrlPr>
                              <a:rPr lang="en-ID" i="1">
                                <a:solidFill>
                                  <a:srgbClr val="836967"/>
                                </a:solidFill>
                                <a:latin typeface="Cambria Math" panose="02040503050406030204" pitchFamily="18" charset="0"/>
                              </a:rPr>
                            </m:ctrlPr>
                          </m:sSubSupPr>
                          <m:e>
                            <m:r>
                              <a:rPr lang="en-ID" b="1">
                                <a:latin typeface="Cambria Math" panose="02040503050406030204" pitchFamily="18" charset="0"/>
                              </a:rPr>
                              <m:t>𝐝</m:t>
                            </m:r>
                          </m:e>
                          <m:sub>
                            <m:r>
                              <a:rPr lang="en-ID" i="1">
                                <a:latin typeface="Cambria Math" panose="02040503050406030204" pitchFamily="18" charset="0"/>
                              </a:rPr>
                              <m:t>h</m:t>
                            </m:r>
                          </m:sub>
                          <m:sup/>
                        </m:sSubSup>
                        <m:r>
                          <a:rPr lang="en-ID">
                            <a:latin typeface="Cambria Math" panose="02040503050406030204" pitchFamily="18" charset="0"/>
                          </a:rPr>
                          <m:t>,</m:t>
                        </m:r>
                        <m:sSubSup>
                          <m:sSubSupPr>
                            <m:ctrlPr>
                              <a:rPr lang="en-ID" i="1">
                                <a:solidFill>
                                  <a:srgbClr val="836967"/>
                                </a:solidFill>
                                <a:latin typeface="Cambria Math" panose="02040503050406030204" pitchFamily="18" charset="0"/>
                              </a:rPr>
                            </m:ctrlPr>
                          </m:sSubSupPr>
                          <m:e>
                            <m:r>
                              <a:rPr lang="en-ID" b="1">
                                <a:latin typeface="Cambria Math" panose="02040503050406030204" pitchFamily="18" charset="0"/>
                              </a:rPr>
                              <m:t>𝛙</m:t>
                            </m:r>
                          </m:e>
                          <m:sub>
                            <m:r>
                              <a:rPr lang="en-ID" i="1">
                                <a:latin typeface="Cambria Math" panose="02040503050406030204" pitchFamily="18" charset="0"/>
                              </a:rPr>
                              <m:t>h</m:t>
                            </m:r>
                          </m:sub>
                          <m:sup>
                            <m:r>
                              <a:rPr lang="en-ID" i="1">
                                <a:latin typeface="Cambria Math" panose="02040503050406030204" pitchFamily="18" charset="0"/>
                              </a:rPr>
                              <m:t>𝑇</m:t>
                            </m:r>
                          </m:sup>
                        </m:sSubSup>
                        <m:sSubSup>
                          <m:sSubSupPr>
                            <m:ctrlPr>
                              <a:rPr lang="en-ID" i="1">
                                <a:solidFill>
                                  <a:srgbClr val="836967"/>
                                </a:solidFill>
                                <a:latin typeface="Cambria Math" panose="02040503050406030204" pitchFamily="18" charset="0"/>
                              </a:rPr>
                            </m:ctrlPr>
                          </m:sSubSupPr>
                          <m:e>
                            <m:r>
                              <a:rPr lang="en-ID" b="1">
                                <a:latin typeface="Cambria Math" panose="02040503050406030204" pitchFamily="18" charset="0"/>
                              </a:rPr>
                              <m:t>𝐝</m:t>
                            </m:r>
                          </m:e>
                          <m:sub>
                            <m:r>
                              <a:rPr lang="en-ID" i="1">
                                <a:latin typeface="Cambria Math" panose="02040503050406030204" pitchFamily="18" charset="0"/>
                              </a:rPr>
                              <m:t>h</m:t>
                            </m:r>
                          </m:sub>
                          <m:sup/>
                        </m:sSubSup>
                      </m:e>
                    </m:d>
                    <m:r>
                      <m:rPr>
                        <m:nor/>
                      </m:rPr>
                      <a:rPr lang="en-ID"/>
                      <m:t> </m:t>
                    </m:r>
                    <m:r>
                      <a:rPr lang="en-ID">
                        <a:latin typeface="Cambria Math" panose="02040503050406030204" pitchFamily="18" charset="0"/>
                      </a:rPr>
                      <m:t>=</m:t>
                    </m:r>
                    <m:sSubSup>
                      <m:sSubSupPr>
                        <m:ctrlPr>
                          <a:rPr lang="en-ID" i="1">
                            <a:solidFill>
                              <a:srgbClr val="836967"/>
                            </a:solidFill>
                            <a:latin typeface="Cambria Math" panose="02040503050406030204" pitchFamily="18" charset="0"/>
                          </a:rPr>
                        </m:ctrlPr>
                      </m:sSubSupPr>
                      <m:e>
                        <m:r>
                          <a:rPr lang="en-ID" b="1">
                            <a:latin typeface="Cambria Math" panose="02040503050406030204" pitchFamily="18" charset="0"/>
                          </a:rPr>
                          <m:t>𝐝</m:t>
                        </m:r>
                      </m:e>
                      <m:sub>
                        <m:r>
                          <a:rPr lang="en-ID" i="1">
                            <a:latin typeface="Cambria Math" panose="02040503050406030204" pitchFamily="18" charset="0"/>
                          </a:rPr>
                          <m:t>h</m:t>
                        </m:r>
                      </m:sub>
                      <m:sup>
                        <m:r>
                          <a:rPr lang="en-ID" i="1">
                            <a:latin typeface="Cambria Math" panose="02040503050406030204" pitchFamily="18" charset="0"/>
                          </a:rPr>
                          <m:t>𝑇</m:t>
                        </m:r>
                      </m:sup>
                    </m:sSubSup>
                    <m:sSubSup>
                      <m:sSubSupPr>
                        <m:ctrlPr>
                          <a:rPr lang="en-ID" i="1">
                            <a:solidFill>
                              <a:srgbClr val="836967"/>
                            </a:solidFill>
                            <a:latin typeface="Cambria Math" panose="02040503050406030204" pitchFamily="18" charset="0"/>
                          </a:rPr>
                        </m:ctrlPr>
                      </m:sSubSupPr>
                      <m:e>
                        <m:r>
                          <a:rPr lang="en-ID" b="1">
                            <a:latin typeface="Cambria Math" panose="02040503050406030204" pitchFamily="18" charset="0"/>
                          </a:rPr>
                          <m:t>𝐕</m:t>
                        </m:r>
                      </m:e>
                      <m:sub>
                        <m:r>
                          <a:rPr lang="en-ID" i="1">
                            <a:latin typeface="Cambria Math" panose="02040503050406030204" pitchFamily="18" charset="0"/>
                          </a:rPr>
                          <m:t>h</m:t>
                        </m:r>
                      </m:sub>
                      <m:sup/>
                    </m:sSubSup>
                    <m:sSubSup>
                      <m:sSubSupPr>
                        <m:ctrlPr>
                          <a:rPr lang="en-ID" i="1">
                            <a:solidFill>
                              <a:srgbClr val="836967"/>
                            </a:solidFill>
                            <a:latin typeface="Cambria Math" panose="02040503050406030204" pitchFamily="18" charset="0"/>
                          </a:rPr>
                        </m:ctrlPr>
                      </m:sSubSupPr>
                      <m:e>
                        <m:r>
                          <a:rPr lang="en-ID" b="1">
                            <a:latin typeface="Cambria Math" panose="02040503050406030204" pitchFamily="18" charset="0"/>
                          </a:rPr>
                          <m:t>𝐝</m:t>
                        </m:r>
                      </m:e>
                      <m:sub>
                        <m:r>
                          <a:rPr lang="en-ID" i="1">
                            <a:latin typeface="Cambria Math" panose="02040503050406030204" pitchFamily="18" charset="0"/>
                          </a:rPr>
                          <m:t>h</m:t>
                        </m:r>
                      </m:sub>
                      <m:sup/>
                    </m:sSubSup>
                  </m:oMath>
                </a14:m>
                <a:r>
                  <a:rPr lang="en-ID" dirty="0"/>
                  <a:t>	(13)</a:t>
                </a:r>
              </a:p>
              <a:p>
                <a:pPr>
                  <a:tabLst>
                    <a:tab pos="9826625" algn="l"/>
                  </a:tabLst>
                </a:pPr>
                <a:r>
                  <a:rPr lang="en-US" b="0" dirty="0">
                    <a:solidFill>
                      <a:schemeClr val="tx1"/>
                    </a:solidFill>
                  </a:rPr>
                  <a:t>thus we obtain the following penalty components:</a:t>
                </a:r>
              </a:p>
              <a:p>
                <a:pPr>
                  <a:tabLst>
                    <a:tab pos="9826625" algn="l"/>
                  </a:tabLst>
                </a:pPr>
                <a14:m>
                  <m:oMath xmlns:m="http://schemas.openxmlformats.org/officeDocument/2006/math">
                    <m:nary>
                      <m:naryPr>
                        <m:chr m:val="∑"/>
                        <m:ctrlPr>
                          <a:rPr lang="en-ID" sz="1700" i="1" smtClean="0">
                            <a:latin typeface="Cambria Math" panose="02040503050406030204" pitchFamily="18" charset="0"/>
                          </a:rPr>
                        </m:ctrlPr>
                      </m:naryPr>
                      <m:sub>
                        <m:r>
                          <m:rPr>
                            <m:brk m:alnAt="23"/>
                          </m:rPr>
                          <a:rPr lang="en-US" sz="1700" b="0" i="1" smtClean="0">
                            <a:latin typeface="Cambria Math" panose="02040503050406030204" pitchFamily="18" charset="0"/>
                          </a:rPr>
                          <m:t>h</m:t>
                        </m:r>
                        <m:r>
                          <a:rPr lang="en-US" sz="1700" b="0" i="1" smtClean="0">
                            <a:latin typeface="Cambria Math" panose="02040503050406030204" pitchFamily="18" charset="0"/>
                          </a:rPr>
                          <m:t>=1</m:t>
                        </m:r>
                      </m:sub>
                      <m:sup>
                        <m:r>
                          <a:rPr lang="en-US" sz="1700" b="0" i="1" smtClean="0">
                            <a:latin typeface="Cambria Math" panose="02040503050406030204" pitchFamily="18" charset="0"/>
                          </a:rPr>
                          <m:t>2</m:t>
                        </m:r>
                      </m:sup>
                      <m:e>
                        <m:sSub>
                          <m:sSubPr>
                            <m:ctrlPr>
                              <a:rPr lang="en-ID" sz="1700" i="1">
                                <a:solidFill>
                                  <a:srgbClr val="836967"/>
                                </a:solidFill>
                                <a:latin typeface="Cambria Math" panose="02040503050406030204" pitchFamily="18" charset="0"/>
                              </a:rPr>
                            </m:ctrlPr>
                          </m:sSubPr>
                          <m:e>
                            <m:r>
                              <a:rPr lang="en-ID" sz="1700" i="1">
                                <a:latin typeface="Cambria Math" panose="02040503050406030204" pitchFamily="18" charset="0"/>
                              </a:rPr>
                              <m:t>𝜆</m:t>
                            </m:r>
                          </m:e>
                          <m:sub>
                            <m:r>
                              <a:rPr lang="en-ID" sz="1700" i="1">
                                <a:latin typeface="Cambria Math" panose="02040503050406030204" pitchFamily="18" charset="0"/>
                              </a:rPr>
                              <m:t>h</m:t>
                            </m:r>
                          </m:sub>
                        </m:sSub>
                        <m:nary>
                          <m:naryPr>
                            <m:limLoc m:val="undOvr"/>
                            <m:grow m:val="on"/>
                            <m:ctrlPr>
                              <a:rPr lang="en-ID" sz="1700" i="1">
                                <a:latin typeface="Cambria Math" panose="02040503050406030204" pitchFamily="18" charset="0"/>
                              </a:rPr>
                            </m:ctrlPr>
                          </m:naryPr>
                          <m:sub>
                            <m:sSub>
                              <m:sSubPr>
                                <m:ctrlPr>
                                  <a:rPr lang="en-ID" sz="1700" i="1">
                                    <a:solidFill>
                                      <a:srgbClr val="836967"/>
                                    </a:solidFill>
                                    <a:latin typeface="Cambria Math" panose="02040503050406030204" pitchFamily="18" charset="0"/>
                                  </a:rPr>
                                </m:ctrlPr>
                              </m:sSubPr>
                              <m:e>
                                <m:r>
                                  <a:rPr lang="en-ID" sz="1700" i="1">
                                    <a:latin typeface="Cambria Math" panose="02040503050406030204" pitchFamily="18" charset="0"/>
                                  </a:rPr>
                                  <m:t>𝑎</m:t>
                                </m:r>
                              </m:e>
                              <m:sub>
                                <m:r>
                                  <a:rPr lang="en-ID" sz="1700" i="1">
                                    <a:latin typeface="Cambria Math" panose="02040503050406030204" pitchFamily="18" charset="0"/>
                                  </a:rPr>
                                  <m:t>h</m:t>
                                </m:r>
                              </m:sub>
                            </m:sSub>
                          </m:sub>
                          <m:sup>
                            <m:sSub>
                              <m:sSubPr>
                                <m:ctrlPr>
                                  <a:rPr lang="en-ID" sz="1700" i="1">
                                    <a:solidFill>
                                      <a:srgbClr val="836967"/>
                                    </a:solidFill>
                                    <a:latin typeface="Cambria Math" panose="02040503050406030204" pitchFamily="18" charset="0"/>
                                  </a:rPr>
                                </m:ctrlPr>
                              </m:sSubPr>
                              <m:e>
                                <m:r>
                                  <a:rPr lang="en-ID" sz="1700" i="1">
                                    <a:latin typeface="Cambria Math" panose="02040503050406030204" pitchFamily="18" charset="0"/>
                                  </a:rPr>
                                  <m:t>𝑏</m:t>
                                </m:r>
                              </m:e>
                              <m:sub>
                                <m:r>
                                  <a:rPr lang="en-ID" sz="1700" i="1">
                                    <a:latin typeface="Cambria Math" panose="02040503050406030204" pitchFamily="18" charset="0"/>
                                  </a:rPr>
                                  <m:t>h</m:t>
                                </m:r>
                              </m:sub>
                            </m:sSub>
                          </m:sup>
                          <m:e>
                            <m:sSup>
                              <m:sSupPr>
                                <m:ctrlPr>
                                  <a:rPr lang="en-ID" sz="1700" i="1">
                                    <a:solidFill>
                                      <a:srgbClr val="836967"/>
                                    </a:solidFill>
                                    <a:latin typeface="Cambria Math" panose="02040503050406030204" pitchFamily="18" charset="0"/>
                                  </a:rPr>
                                </m:ctrlPr>
                              </m:sSupPr>
                              <m:e>
                                <m:d>
                                  <m:dPr>
                                    <m:begChr m:val="["/>
                                    <m:endChr m:val="]"/>
                                    <m:ctrlPr>
                                      <a:rPr lang="en-ID" sz="1700" i="1">
                                        <a:solidFill>
                                          <a:srgbClr val="836967"/>
                                        </a:solidFill>
                                        <a:latin typeface="Cambria Math" panose="02040503050406030204" pitchFamily="18" charset="0"/>
                                      </a:rPr>
                                    </m:ctrlPr>
                                  </m:dPr>
                                  <m:e>
                                    <m:d>
                                      <m:dPr>
                                        <m:begChr m:val=""/>
                                        <m:sepChr m:val="("/>
                                        <m:ctrlPr>
                                          <a:rPr lang="en-ID" sz="1700" i="1">
                                            <a:latin typeface="Cambria Math" panose="02040503050406030204" pitchFamily="18" charset="0"/>
                                          </a:rPr>
                                        </m:ctrlPr>
                                      </m:dPr>
                                      <m:e>
                                        <m:sSubSup>
                                          <m:sSubSupPr>
                                            <m:ctrlPr>
                                              <a:rPr lang="en-ID" sz="1700" i="1">
                                                <a:solidFill>
                                                  <a:srgbClr val="836967"/>
                                                </a:solidFill>
                                                <a:latin typeface="Cambria Math" panose="02040503050406030204" pitchFamily="18" charset="0"/>
                                              </a:rPr>
                                            </m:ctrlPr>
                                          </m:sSubSupPr>
                                          <m:e>
                                            <m:r>
                                              <a:rPr lang="en-ID" sz="1700" i="1">
                                                <a:latin typeface="Cambria Math" panose="02040503050406030204" pitchFamily="18" charset="0"/>
                                              </a:rPr>
                                              <m:t>𝑧</m:t>
                                            </m:r>
                                          </m:e>
                                          <m:sub>
                                            <m:r>
                                              <a:rPr lang="en-ID" sz="1700" i="1">
                                                <a:latin typeface="Cambria Math" panose="02040503050406030204" pitchFamily="18" charset="0"/>
                                              </a:rPr>
                                              <m:t>h</m:t>
                                            </m:r>
                                          </m:sub>
                                          <m:sup>
                                            <m:d>
                                              <m:dPr>
                                                <m:ctrlPr>
                                                  <a:rPr lang="en-ID" sz="1700" i="1">
                                                    <a:latin typeface="Cambria Math" panose="02040503050406030204" pitchFamily="18" charset="0"/>
                                                  </a:rPr>
                                                </m:ctrlPr>
                                              </m:dPr>
                                              <m:e>
                                                <m:r>
                                                  <a:rPr lang="en-ID" sz="1700" i="1">
                                                    <a:latin typeface="Cambria Math" panose="02040503050406030204" pitchFamily="18" charset="0"/>
                                                  </a:rPr>
                                                  <m:t>𝑚</m:t>
                                                </m:r>
                                              </m:e>
                                            </m:d>
                                          </m:sup>
                                        </m:sSubSup>
                                      </m:e>
                                      <m:e>
                                        <m:r>
                                          <a:rPr lang="en-ID" sz="1700" i="1">
                                            <a:latin typeface="Cambria Math" panose="02040503050406030204" pitchFamily="18" charset="0"/>
                                          </a:rPr>
                                          <m:t>𝑥</m:t>
                                        </m:r>
                                      </m:e>
                                    </m:d>
                                  </m:e>
                                </m:d>
                              </m:e>
                              <m:sup>
                                <m:r>
                                  <a:rPr lang="en-ID" sz="1700">
                                    <a:latin typeface="Cambria Math" panose="02040503050406030204" pitchFamily="18" charset="0"/>
                                  </a:rPr>
                                  <m:t>2</m:t>
                                </m:r>
                              </m:sup>
                            </m:sSup>
                          </m:e>
                        </m:nary>
                      </m:e>
                    </m:nary>
                    <m:r>
                      <a:rPr lang="en-ID" sz="1700" i="1">
                        <a:latin typeface="Cambria Math" panose="02040503050406030204" pitchFamily="18" charset="0"/>
                      </a:rPr>
                      <m:t>𝑑𝑥</m:t>
                    </m:r>
                    <m:r>
                      <a:rPr lang="en-ID" sz="1700" i="0">
                        <a:latin typeface="Cambria Math" panose="02040503050406030204" pitchFamily="18" charset="0"/>
                      </a:rPr>
                      <m:t>=</m:t>
                    </m:r>
                    <m:nary>
                      <m:naryPr>
                        <m:chr m:val="∑"/>
                        <m:limLoc m:val="undOvr"/>
                        <m:grow m:val="on"/>
                        <m:ctrlPr>
                          <a:rPr lang="en-ID" sz="1700" i="1">
                            <a:latin typeface="Cambria Math" panose="02040503050406030204" pitchFamily="18" charset="0"/>
                          </a:rPr>
                        </m:ctrlPr>
                      </m:naryPr>
                      <m:sub>
                        <m:r>
                          <a:rPr lang="en-ID" sz="1700" i="1">
                            <a:latin typeface="Cambria Math" panose="02040503050406030204" pitchFamily="18" charset="0"/>
                          </a:rPr>
                          <m:t>h</m:t>
                        </m:r>
                        <m:r>
                          <a:rPr lang="en-ID" sz="1700" i="0">
                            <a:latin typeface="Cambria Math" panose="02040503050406030204" pitchFamily="18" charset="0"/>
                          </a:rPr>
                          <m:t>=1</m:t>
                        </m:r>
                      </m:sub>
                      <m:sup>
                        <m:r>
                          <a:rPr lang="en-ID" sz="1700" i="0">
                            <a:latin typeface="Cambria Math" panose="02040503050406030204" pitchFamily="18" charset="0"/>
                          </a:rPr>
                          <m:t>2</m:t>
                        </m:r>
                      </m:sup>
                      <m:e>
                        <m:sSub>
                          <m:sSubPr>
                            <m:ctrlPr>
                              <a:rPr lang="en-ID" sz="1700" i="1">
                                <a:solidFill>
                                  <a:srgbClr val="836967"/>
                                </a:solidFill>
                                <a:latin typeface="Cambria Math" panose="02040503050406030204" pitchFamily="18" charset="0"/>
                              </a:rPr>
                            </m:ctrlPr>
                          </m:sSubPr>
                          <m:e>
                            <m:r>
                              <a:rPr lang="en-ID" sz="1700" i="1">
                                <a:latin typeface="Cambria Math" panose="02040503050406030204" pitchFamily="18" charset="0"/>
                              </a:rPr>
                              <m:t>𝜆</m:t>
                            </m:r>
                          </m:e>
                          <m:sub>
                            <m:r>
                              <a:rPr lang="en-ID" sz="1700" i="1">
                                <a:latin typeface="Cambria Math" panose="02040503050406030204" pitchFamily="18" charset="0"/>
                              </a:rPr>
                              <m:t>h</m:t>
                            </m:r>
                          </m:sub>
                        </m:sSub>
                        <m:sSubSup>
                          <m:sSubSupPr>
                            <m:ctrlPr>
                              <a:rPr lang="en-ID" sz="1700" i="1">
                                <a:solidFill>
                                  <a:srgbClr val="836967"/>
                                </a:solidFill>
                                <a:latin typeface="Cambria Math" panose="02040503050406030204" pitchFamily="18" charset="0"/>
                              </a:rPr>
                            </m:ctrlPr>
                          </m:sSubSupPr>
                          <m:e>
                            <m:r>
                              <a:rPr lang="en-ID" sz="1700" b="1" i="0">
                                <a:latin typeface="Cambria Math" panose="02040503050406030204" pitchFamily="18" charset="0"/>
                              </a:rPr>
                              <m:t>𝐝</m:t>
                            </m:r>
                          </m:e>
                          <m:sub>
                            <m:r>
                              <a:rPr lang="en-ID" sz="1700" b="0" i="1">
                                <a:latin typeface="Cambria Math" panose="02040503050406030204" pitchFamily="18" charset="0"/>
                              </a:rPr>
                              <m:t>h</m:t>
                            </m:r>
                          </m:sub>
                          <m:sup>
                            <m:r>
                              <a:rPr lang="en-ID" sz="1700" b="0" i="1">
                                <a:latin typeface="Cambria Math" panose="02040503050406030204" pitchFamily="18" charset="0"/>
                              </a:rPr>
                              <m:t>𝑇</m:t>
                            </m:r>
                          </m:sup>
                        </m:sSubSup>
                        <m:sSubSup>
                          <m:sSubSupPr>
                            <m:ctrlPr>
                              <a:rPr lang="en-ID" sz="1700" b="0" i="1">
                                <a:solidFill>
                                  <a:srgbClr val="836967"/>
                                </a:solidFill>
                                <a:latin typeface="Cambria Math" panose="02040503050406030204" pitchFamily="18" charset="0"/>
                              </a:rPr>
                            </m:ctrlPr>
                          </m:sSubSupPr>
                          <m:e>
                            <m:r>
                              <a:rPr lang="en-ID" sz="1700" b="1" i="0">
                                <a:latin typeface="Cambria Math" panose="02040503050406030204" pitchFamily="18" charset="0"/>
                              </a:rPr>
                              <m:t>𝐕</m:t>
                            </m:r>
                          </m:e>
                          <m:sub>
                            <m:r>
                              <a:rPr lang="en-ID" sz="1700" b="0" i="1">
                                <a:latin typeface="Cambria Math" panose="02040503050406030204" pitchFamily="18" charset="0"/>
                              </a:rPr>
                              <m:t>h</m:t>
                            </m:r>
                          </m:sub>
                          <m:sup/>
                        </m:sSubSup>
                        <m:sSubSup>
                          <m:sSubSupPr>
                            <m:ctrlPr>
                              <a:rPr lang="en-ID" sz="1700" b="0" i="1">
                                <a:solidFill>
                                  <a:srgbClr val="836967"/>
                                </a:solidFill>
                                <a:latin typeface="Cambria Math" panose="02040503050406030204" pitchFamily="18" charset="0"/>
                              </a:rPr>
                            </m:ctrlPr>
                          </m:sSubSupPr>
                          <m:e>
                            <m:r>
                              <a:rPr lang="en-ID" sz="1700" b="1" i="0">
                                <a:latin typeface="Cambria Math" panose="02040503050406030204" pitchFamily="18" charset="0"/>
                              </a:rPr>
                              <m:t>𝐝</m:t>
                            </m:r>
                          </m:e>
                          <m:sub>
                            <m:r>
                              <a:rPr lang="en-ID" sz="1700" b="0" i="1">
                                <a:latin typeface="Cambria Math" panose="02040503050406030204" pitchFamily="18" charset="0"/>
                              </a:rPr>
                              <m:t>h</m:t>
                            </m:r>
                          </m:sub>
                          <m:sup/>
                        </m:sSubSup>
                      </m:e>
                    </m:nary>
                  </m:oMath>
                </a14:m>
                <a:r>
                  <a:rPr lang="en-US" sz="1700" dirty="0">
                    <a:solidFill>
                      <a:schemeClr val="tx1"/>
                    </a:solidFill>
                  </a:rPr>
                  <a:t> </a:t>
                </a:r>
                <a14:m>
                  <m:oMath xmlns:m="http://schemas.openxmlformats.org/officeDocument/2006/math">
                    <m:r>
                      <a:rPr lang="en-ID" sz="1700">
                        <a:latin typeface="Cambria Math" panose="02040503050406030204" pitchFamily="18" charset="0"/>
                      </a:rPr>
                      <m:t>=</m:t>
                    </m:r>
                    <m:d>
                      <m:dPr>
                        <m:ctrlPr>
                          <a:rPr lang="en-ID" sz="1700" i="1">
                            <a:solidFill>
                              <a:srgbClr val="836967"/>
                            </a:solidFill>
                            <a:latin typeface="Cambria Math" panose="02040503050406030204" pitchFamily="18" charset="0"/>
                          </a:rPr>
                        </m:ctrlPr>
                      </m:dPr>
                      <m:e>
                        <m:m>
                          <m:mPr>
                            <m:plcHide m:val="on"/>
                            <m:mcs>
                              <m:mc>
                                <m:mcPr>
                                  <m:count m:val="2"/>
                                  <m:mcJc m:val="center"/>
                                </m:mcPr>
                              </m:mc>
                            </m:mcs>
                            <m:ctrlPr>
                              <a:rPr lang="en-ID" sz="1700" i="1">
                                <a:solidFill>
                                  <a:srgbClr val="836967"/>
                                </a:solidFill>
                                <a:latin typeface="Cambria Math" panose="02040503050406030204" pitchFamily="18" charset="0"/>
                              </a:rPr>
                            </m:ctrlPr>
                          </m:mPr>
                          <m:mr>
                            <m:e>
                              <m:sSubSup>
                                <m:sSubSupPr>
                                  <m:ctrlPr>
                                    <a:rPr lang="en-ID" sz="1700" i="1">
                                      <a:solidFill>
                                        <a:srgbClr val="836967"/>
                                      </a:solidFill>
                                      <a:latin typeface="Cambria Math" panose="02040503050406030204" pitchFamily="18" charset="0"/>
                                    </a:rPr>
                                  </m:ctrlPr>
                                </m:sSubSupPr>
                                <m:e>
                                  <m:r>
                                    <a:rPr lang="en-ID" sz="1700" b="1">
                                      <a:latin typeface="Cambria Math" panose="02040503050406030204" pitchFamily="18" charset="0"/>
                                    </a:rPr>
                                    <m:t>𝐝</m:t>
                                  </m:r>
                                </m:e>
                                <m:sub>
                                  <m:r>
                                    <a:rPr lang="en-ID" sz="1700">
                                      <a:latin typeface="Cambria Math" panose="02040503050406030204" pitchFamily="18" charset="0"/>
                                    </a:rPr>
                                    <m:t>1</m:t>
                                  </m:r>
                                </m:sub>
                                <m:sup/>
                              </m:sSubSup>
                            </m:e>
                            <m:e>
                              <m:sSubSup>
                                <m:sSubSupPr>
                                  <m:ctrlPr>
                                    <a:rPr lang="en-ID" sz="1700" i="1">
                                      <a:solidFill>
                                        <a:srgbClr val="836967"/>
                                      </a:solidFill>
                                      <a:latin typeface="Cambria Math" panose="02040503050406030204" pitchFamily="18" charset="0"/>
                                    </a:rPr>
                                  </m:ctrlPr>
                                </m:sSubSupPr>
                                <m:e>
                                  <m:r>
                                    <a:rPr lang="en-ID" sz="1700" b="1">
                                      <a:latin typeface="Cambria Math" panose="02040503050406030204" pitchFamily="18" charset="0"/>
                                    </a:rPr>
                                    <m:t>𝐝</m:t>
                                  </m:r>
                                </m:e>
                                <m:sub>
                                  <m:r>
                                    <a:rPr lang="en-ID" sz="1700">
                                      <a:latin typeface="Cambria Math" panose="02040503050406030204" pitchFamily="18" charset="0"/>
                                    </a:rPr>
                                    <m:t>2</m:t>
                                  </m:r>
                                </m:sub>
                                <m:sup/>
                              </m:sSubSup>
                            </m:e>
                          </m:mr>
                        </m:m>
                      </m:e>
                    </m:d>
                    <m:d>
                      <m:dPr>
                        <m:ctrlPr>
                          <a:rPr lang="en-ID" sz="1700" i="1">
                            <a:solidFill>
                              <a:srgbClr val="836967"/>
                            </a:solidFill>
                            <a:latin typeface="Cambria Math" panose="02040503050406030204" pitchFamily="18" charset="0"/>
                          </a:rPr>
                        </m:ctrlPr>
                      </m:dPr>
                      <m:e>
                        <m:m>
                          <m:mPr>
                            <m:plcHide m:val="on"/>
                            <m:mcs>
                              <m:mc>
                                <m:mcPr>
                                  <m:count m:val="2"/>
                                  <m:mcJc m:val="center"/>
                                </m:mcPr>
                              </m:mc>
                            </m:mcs>
                            <m:ctrlPr>
                              <a:rPr lang="en-ID" sz="1700" i="1">
                                <a:solidFill>
                                  <a:srgbClr val="836967"/>
                                </a:solidFill>
                                <a:latin typeface="Cambria Math" panose="02040503050406030204" pitchFamily="18" charset="0"/>
                              </a:rPr>
                            </m:ctrlPr>
                          </m:mPr>
                          <m:mr>
                            <m:e>
                              <m:sSub>
                                <m:sSubPr>
                                  <m:ctrlPr>
                                    <a:rPr lang="en-ID" sz="1700" i="1">
                                      <a:solidFill>
                                        <a:srgbClr val="836967"/>
                                      </a:solidFill>
                                      <a:latin typeface="Cambria Math" panose="02040503050406030204" pitchFamily="18" charset="0"/>
                                    </a:rPr>
                                  </m:ctrlPr>
                                </m:sSubPr>
                                <m:e>
                                  <m:r>
                                    <a:rPr lang="en-ID" sz="1700" i="1">
                                      <a:latin typeface="Cambria Math" panose="02040503050406030204" pitchFamily="18" charset="0"/>
                                    </a:rPr>
                                    <m:t>𝜆</m:t>
                                  </m:r>
                                </m:e>
                                <m:sub>
                                  <m:r>
                                    <a:rPr lang="en-ID" sz="1700">
                                      <a:latin typeface="Cambria Math" panose="02040503050406030204" pitchFamily="18" charset="0"/>
                                    </a:rPr>
                                    <m:t>1</m:t>
                                  </m:r>
                                </m:sub>
                              </m:sSub>
                              <m:sSub>
                                <m:sSubPr>
                                  <m:ctrlPr>
                                    <a:rPr lang="en-ID" sz="1700" i="1">
                                      <a:solidFill>
                                        <a:srgbClr val="836967"/>
                                      </a:solidFill>
                                      <a:latin typeface="Cambria Math" panose="02040503050406030204" pitchFamily="18" charset="0"/>
                                    </a:rPr>
                                  </m:ctrlPr>
                                </m:sSubPr>
                                <m:e>
                                  <m:r>
                                    <a:rPr lang="en-ID" sz="1700" b="1" i="0">
                                      <a:latin typeface="Cambria Math" panose="02040503050406030204" pitchFamily="18" charset="0"/>
                                    </a:rPr>
                                    <m:t>𝐈</m:t>
                                  </m:r>
                                </m:e>
                                <m:sub>
                                  <m:r>
                                    <a:rPr lang="en-ID" sz="1700" i="1">
                                      <a:latin typeface="Cambria Math" panose="02040503050406030204" pitchFamily="18" charset="0"/>
                                    </a:rPr>
                                    <m:t>𝑛</m:t>
                                  </m:r>
                                </m:sub>
                              </m:sSub>
                            </m:e>
                            <m:e>
                              <m:r>
                                <a:rPr lang="en-ID" sz="1700" b="1">
                                  <a:latin typeface="Cambria Math" panose="02040503050406030204" pitchFamily="18" charset="0"/>
                                </a:rPr>
                                <m:t>𝟎</m:t>
                              </m:r>
                            </m:e>
                          </m:mr>
                          <m:mr>
                            <m:e>
                              <m:r>
                                <a:rPr lang="en-ID" sz="1700" b="1">
                                  <a:latin typeface="Cambria Math" panose="02040503050406030204" pitchFamily="18" charset="0"/>
                                </a:rPr>
                                <m:t>𝟎</m:t>
                              </m:r>
                            </m:e>
                            <m:e>
                              <m:sSub>
                                <m:sSubPr>
                                  <m:ctrlPr>
                                    <a:rPr lang="en-ID" sz="1700" b="1" i="1">
                                      <a:solidFill>
                                        <a:srgbClr val="836967"/>
                                      </a:solidFill>
                                      <a:latin typeface="Cambria Math" panose="02040503050406030204" pitchFamily="18" charset="0"/>
                                    </a:rPr>
                                  </m:ctrlPr>
                                </m:sSubPr>
                                <m:e>
                                  <m:r>
                                    <a:rPr lang="en-ID" sz="1700" i="1">
                                      <a:latin typeface="Cambria Math" panose="02040503050406030204" pitchFamily="18" charset="0"/>
                                    </a:rPr>
                                    <m:t>𝜆</m:t>
                                  </m:r>
                                </m:e>
                                <m:sub>
                                  <m:r>
                                    <a:rPr lang="en-ID" sz="1700">
                                      <a:latin typeface="Cambria Math" panose="02040503050406030204" pitchFamily="18" charset="0"/>
                                    </a:rPr>
                                    <m:t>2</m:t>
                                  </m:r>
                                </m:sub>
                              </m:sSub>
                              <m:sSub>
                                <m:sSubPr>
                                  <m:ctrlPr>
                                    <a:rPr lang="en-ID" sz="1700" b="1" i="1">
                                      <a:solidFill>
                                        <a:srgbClr val="836967"/>
                                      </a:solidFill>
                                      <a:latin typeface="Cambria Math" panose="02040503050406030204" pitchFamily="18" charset="0"/>
                                    </a:rPr>
                                  </m:ctrlPr>
                                </m:sSubPr>
                                <m:e>
                                  <m:r>
                                    <a:rPr lang="en-ID" sz="1700" b="1">
                                      <a:latin typeface="Cambria Math" panose="02040503050406030204" pitchFamily="18" charset="0"/>
                                    </a:rPr>
                                    <m:t>𝐈</m:t>
                                  </m:r>
                                </m:e>
                                <m:sub>
                                  <m:r>
                                    <a:rPr lang="en-ID" sz="1700" i="1">
                                      <a:latin typeface="Cambria Math" panose="02040503050406030204" pitchFamily="18" charset="0"/>
                                    </a:rPr>
                                    <m:t>𝑛</m:t>
                                  </m:r>
                                </m:sub>
                              </m:sSub>
                            </m:e>
                          </m:mr>
                        </m:m>
                      </m:e>
                    </m:d>
                    <m:d>
                      <m:dPr>
                        <m:ctrlPr>
                          <a:rPr lang="en-ID" sz="1700" i="1">
                            <a:solidFill>
                              <a:srgbClr val="836967"/>
                            </a:solidFill>
                            <a:latin typeface="Cambria Math" panose="02040503050406030204" pitchFamily="18" charset="0"/>
                          </a:rPr>
                        </m:ctrlPr>
                      </m:dPr>
                      <m:e>
                        <m:m>
                          <m:mPr>
                            <m:plcHide m:val="on"/>
                            <m:mcs>
                              <m:mc>
                                <m:mcPr>
                                  <m:count m:val="2"/>
                                  <m:mcJc m:val="center"/>
                                </m:mcPr>
                              </m:mc>
                            </m:mcs>
                            <m:ctrlPr>
                              <a:rPr lang="en-ID" sz="1700" i="1">
                                <a:solidFill>
                                  <a:srgbClr val="836967"/>
                                </a:solidFill>
                                <a:latin typeface="Cambria Math" panose="02040503050406030204" pitchFamily="18" charset="0"/>
                              </a:rPr>
                            </m:ctrlPr>
                          </m:mPr>
                          <m:mr>
                            <m:e>
                              <m:sSub>
                                <m:sSubPr>
                                  <m:ctrlPr>
                                    <a:rPr lang="en-ID" sz="1700" i="1">
                                      <a:solidFill>
                                        <a:srgbClr val="836967"/>
                                      </a:solidFill>
                                      <a:latin typeface="Cambria Math" panose="02040503050406030204" pitchFamily="18" charset="0"/>
                                    </a:rPr>
                                  </m:ctrlPr>
                                </m:sSubPr>
                                <m:e>
                                  <m:r>
                                    <a:rPr lang="en-ID" sz="1700" b="1" i="0">
                                      <a:latin typeface="Cambria Math" panose="02040503050406030204" pitchFamily="18" charset="0"/>
                                    </a:rPr>
                                    <m:t>𝐕</m:t>
                                  </m:r>
                                </m:e>
                                <m:sub>
                                  <m:r>
                                    <a:rPr lang="en-ID" sz="1700">
                                      <a:latin typeface="Cambria Math" panose="02040503050406030204" pitchFamily="18" charset="0"/>
                                    </a:rPr>
                                    <m:t>1</m:t>
                                  </m:r>
                                </m:sub>
                              </m:sSub>
                            </m:e>
                            <m:e>
                              <m:r>
                                <a:rPr lang="en-ID" sz="1700" b="1">
                                  <a:latin typeface="Cambria Math" panose="02040503050406030204" pitchFamily="18" charset="0"/>
                                </a:rPr>
                                <m:t>𝟎</m:t>
                              </m:r>
                            </m:e>
                          </m:mr>
                          <m:mr>
                            <m:e>
                              <m:r>
                                <a:rPr lang="en-ID" sz="1700" b="1">
                                  <a:latin typeface="Cambria Math" panose="02040503050406030204" pitchFamily="18" charset="0"/>
                                </a:rPr>
                                <m:t>𝟎</m:t>
                              </m:r>
                            </m:e>
                            <m:e>
                              <m:sSub>
                                <m:sSubPr>
                                  <m:ctrlPr>
                                    <a:rPr lang="en-ID" sz="1700" b="1" i="1">
                                      <a:solidFill>
                                        <a:srgbClr val="836967"/>
                                      </a:solidFill>
                                      <a:latin typeface="Cambria Math" panose="02040503050406030204" pitchFamily="18" charset="0"/>
                                    </a:rPr>
                                  </m:ctrlPr>
                                </m:sSubPr>
                                <m:e>
                                  <m:r>
                                    <a:rPr lang="en-ID" sz="1700" b="1" i="0" smtClean="0">
                                      <a:latin typeface="Cambria Math" panose="02040503050406030204" pitchFamily="18" charset="0"/>
                                    </a:rPr>
                                    <m:t>𝐕</m:t>
                                  </m:r>
                                </m:e>
                                <m:sub>
                                  <m:r>
                                    <a:rPr lang="en-ID" sz="1700">
                                      <a:latin typeface="Cambria Math" panose="02040503050406030204" pitchFamily="18" charset="0"/>
                                    </a:rPr>
                                    <m:t>2</m:t>
                                  </m:r>
                                </m:sub>
                              </m:sSub>
                            </m:e>
                          </m:mr>
                        </m:m>
                      </m:e>
                    </m:d>
                    <m:d>
                      <m:dPr>
                        <m:ctrlPr>
                          <a:rPr lang="en-ID" sz="1700" i="1">
                            <a:solidFill>
                              <a:srgbClr val="836967"/>
                            </a:solidFill>
                            <a:latin typeface="Cambria Math" panose="02040503050406030204" pitchFamily="18" charset="0"/>
                          </a:rPr>
                        </m:ctrlPr>
                      </m:dPr>
                      <m:e>
                        <m:m>
                          <m:mPr>
                            <m:plcHide m:val="on"/>
                            <m:mcs>
                              <m:mc>
                                <m:mcPr>
                                  <m:count m:val="1"/>
                                  <m:mcJc m:val="center"/>
                                </m:mcPr>
                              </m:mc>
                            </m:mcs>
                            <m:ctrlPr>
                              <a:rPr lang="en-ID" sz="1700" i="1">
                                <a:solidFill>
                                  <a:srgbClr val="836967"/>
                                </a:solidFill>
                                <a:latin typeface="Cambria Math" panose="02040503050406030204" pitchFamily="18" charset="0"/>
                              </a:rPr>
                            </m:ctrlPr>
                          </m:mPr>
                          <m:mr>
                            <m:e>
                              <m:sSubSup>
                                <m:sSubSupPr>
                                  <m:ctrlPr>
                                    <a:rPr lang="en-ID" sz="1700" i="1">
                                      <a:solidFill>
                                        <a:srgbClr val="836967"/>
                                      </a:solidFill>
                                      <a:latin typeface="Cambria Math" panose="02040503050406030204" pitchFamily="18" charset="0"/>
                                    </a:rPr>
                                  </m:ctrlPr>
                                </m:sSubSupPr>
                                <m:e>
                                  <m:r>
                                    <a:rPr lang="en-ID" sz="1700" b="1">
                                      <a:latin typeface="Cambria Math" panose="02040503050406030204" pitchFamily="18" charset="0"/>
                                    </a:rPr>
                                    <m:t>𝐝</m:t>
                                  </m:r>
                                </m:e>
                                <m:sub>
                                  <m:r>
                                    <a:rPr lang="en-ID" sz="1700">
                                      <a:latin typeface="Cambria Math" panose="02040503050406030204" pitchFamily="18" charset="0"/>
                                    </a:rPr>
                                    <m:t>1</m:t>
                                  </m:r>
                                </m:sub>
                                <m:sup/>
                              </m:sSubSup>
                            </m:e>
                          </m:mr>
                          <m:mr>
                            <m:e>
                              <m:sSubSup>
                                <m:sSubSupPr>
                                  <m:ctrlPr>
                                    <a:rPr lang="en-ID" sz="1700" i="1">
                                      <a:solidFill>
                                        <a:srgbClr val="836967"/>
                                      </a:solidFill>
                                      <a:latin typeface="Cambria Math" panose="02040503050406030204" pitchFamily="18" charset="0"/>
                                    </a:rPr>
                                  </m:ctrlPr>
                                </m:sSubSupPr>
                                <m:e>
                                  <m:r>
                                    <a:rPr lang="en-ID" sz="1700" b="1">
                                      <a:latin typeface="Cambria Math" panose="02040503050406030204" pitchFamily="18" charset="0"/>
                                    </a:rPr>
                                    <m:t>𝐝</m:t>
                                  </m:r>
                                </m:e>
                                <m:sub>
                                  <m:r>
                                    <a:rPr lang="en-ID" sz="1700">
                                      <a:latin typeface="Cambria Math" panose="02040503050406030204" pitchFamily="18" charset="0"/>
                                    </a:rPr>
                                    <m:t>2</m:t>
                                  </m:r>
                                </m:sub>
                                <m:sup/>
                              </m:sSubSup>
                            </m:e>
                          </m:mr>
                        </m:m>
                      </m:e>
                    </m:d>
                    <m:r>
                      <m:rPr>
                        <m:nor/>
                      </m:rPr>
                      <a:rPr lang="en-ID" sz="1700"/>
                      <m:t> = </m:t>
                    </m:r>
                    <m:sSup>
                      <m:sSupPr>
                        <m:ctrlPr>
                          <a:rPr lang="en-ID" sz="1700" i="1">
                            <a:solidFill>
                              <a:srgbClr val="836967"/>
                            </a:solidFill>
                            <a:latin typeface="Cambria Math" panose="02040503050406030204" pitchFamily="18" charset="0"/>
                          </a:rPr>
                        </m:ctrlPr>
                      </m:sSupPr>
                      <m:e>
                        <m:r>
                          <a:rPr lang="en-ID" sz="1700" b="1">
                            <a:latin typeface="Cambria Math" panose="02040503050406030204" pitchFamily="18" charset="0"/>
                          </a:rPr>
                          <m:t>𝐝</m:t>
                        </m:r>
                      </m:e>
                      <m:sup>
                        <m:r>
                          <a:rPr lang="en-ID" sz="1700" i="1">
                            <a:latin typeface="Cambria Math" panose="02040503050406030204" pitchFamily="18" charset="0"/>
                          </a:rPr>
                          <m:t>𝑇</m:t>
                        </m:r>
                      </m:sup>
                    </m:sSup>
                    <m:r>
                      <a:rPr lang="en-ID" sz="1700" b="1">
                        <a:latin typeface="Cambria Math" panose="02040503050406030204" pitchFamily="18" charset="0"/>
                      </a:rPr>
                      <m:t>𝛀</m:t>
                    </m:r>
                    <m:r>
                      <a:rPr lang="en-ID" sz="1700" b="1">
                        <a:latin typeface="Cambria Math" panose="02040503050406030204" pitchFamily="18" charset="0"/>
                      </a:rPr>
                      <m:t>𝐕𝐝</m:t>
                    </m:r>
                  </m:oMath>
                </a14:m>
                <a:r>
                  <a:rPr lang="en-US" sz="1700" b="0" dirty="0">
                    <a:solidFill>
                      <a:schemeClr val="tx1"/>
                    </a:solidFill>
                  </a:rPr>
                  <a:t>   </a:t>
                </a:r>
                <a:r>
                  <a:rPr lang="en-US" b="0" dirty="0">
                    <a:solidFill>
                      <a:schemeClr val="tx1"/>
                    </a:solidFill>
                  </a:rPr>
                  <a:t>	(14)</a:t>
                </a:r>
              </a:p>
              <a:p>
                <a:pPr>
                  <a:tabLst>
                    <a:tab pos="9826625" algn="l"/>
                  </a:tabLst>
                </a:pPr>
                <a:endParaRPr lang="en-US" b="0" dirty="0">
                  <a:solidFill>
                    <a:schemeClr val="tx1"/>
                  </a:solidFill>
                </a:endParaRPr>
              </a:p>
              <a:p>
                <a:pPr>
                  <a:tabLst>
                    <a:tab pos="9826625" algn="l"/>
                  </a:tabLst>
                </a:pPr>
                <a:r>
                  <a:rPr lang="en-US" b="0" dirty="0">
                    <a:solidFill>
                      <a:schemeClr val="tx1"/>
                    </a:solidFill>
                  </a:rPr>
                  <a:t>The PWLS formula in equation (7) can be written in matrix notation as</a:t>
                </a:r>
              </a:p>
              <a:p>
                <a:pPr>
                  <a:tabLst>
                    <a:tab pos="9826625" algn="l"/>
                  </a:tabLst>
                </a:pPr>
                <a14:m>
                  <m:oMath xmlns:m="http://schemas.openxmlformats.org/officeDocument/2006/math">
                    <m:limLow>
                      <m:limLowPr>
                        <m:ctrlPr>
                          <a:rPr lang="en-ID" i="1" smtClean="0">
                            <a:solidFill>
                              <a:srgbClr val="836967"/>
                            </a:solidFill>
                            <a:latin typeface="Cambria Math" panose="02040503050406030204" pitchFamily="18" charset="0"/>
                          </a:rPr>
                        </m:ctrlPr>
                      </m:limLowPr>
                      <m:e>
                        <m:r>
                          <a:rPr lang="en-ID" i="1">
                            <a:latin typeface="Cambria Math" panose="02040503050406030204" pitchFamily="18" charset="0"/>
                          </a:rPr>
                          <m:t>𝑀𝑖𝑛</m:t>
                        </m:r>
                      </m:e>
                      <m:lim>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h</m:t>
                            </m:r>
                          </m:sub>
                        </m:sSub>
                        <m:r>
                          <a:rPr lang="en-ID" i="0">
                            <a:latin typeface="Cambria Math" panose="02040503050406030204" pitchFamily="18" charset="0"/>
                          </a:rPr>
                          <m:t>∈</m:t>
                        </m:r>
                        <m:sSubSup>
                          <m:sSubSupPr>
                            <m:ctrlPr>
                              <a:rPr lang="en-ID" i="1">
                                <a:solidFill>
                                  <a:srgbClr val="836967"/>
                                </a:solidFill>
                                <a:latin typeface="Cambria Math" panose="02040503050406030204" pitchFamily="18" charset="0"/>
                              </a:rPr>
                            </m:ctrlPr>
                          </m:sSubSupPr>
                          <m:e>
                            <m:r>
                              <a:rPr lang="en-ID" i="1">
                                <a:latin typeface="Cambria Math" panose="02040503050406030204" pitchFamily="18" charset="0"/>
                              </a:rPr>
                              <m:t>𝑊</m:t>
                            </m:r>
                          </m:e>
                          <m:sub>
                            <m:r>
                              <a:rPr lang="en-ID" i="0">
                                <a:latin typeface="Cambria Math" panose="02040503050406030204" pitchFamily="18" charset="0"/>
                              </a:rPr>
                              <m:t>2</m:t>
                            </m:r>
                          </m:sub>
                          <m:sup>
                            <m:r>
                              <a:rPr lang="en-ID" i="1">
                                <a:latin typeface="Cambria Math" panose="02040503050406030204" pitchFamily="18" charset="0"/>
                              </a:rPr>
                              <m:t>𝑚</m:t>
                            </m:r>
                          </m:sup>
                        </m:sSubSup>
                        <m:d>
                          <m:dPr>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𝑎</m:t>
                                </m:r>
                              </m:e>
                              <m:sub>
                                <m:r>
                                  <a:rPr lang="en-ID" i="1">
                                    <a:latin typeface="Cambria Math" panose="02040503050406030204" pitchFamily="18" charset="0"/>
                                  </a:rPr>
                                  <m:t>h</m:t>
                                </m:r>
                              </m:sub>
                            </m:sSub>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𝑏</m:t>
                                </m:r>
                              </m:e>
                              <m:sub>
                                <m:r>
                                  <a:rPr lang="en-ID" i="1">
                                    <a:latin typeface="Cambria Math" panose="02040503050406030204" pitchFamily="18" charset="0"/>
                                  </a:rPr>
                                  <m:t>h</m:t>
                                </m:r>
                              </m:sub>
                            </m:sSub>
                          </m:e>
                        </m:d>
                      </m:lim>
                    </m:limLow>
                    <m:d>
                      <m:dPr>
                        <m:begChr m:val="{"/>
                        <m:endChr m:val="}"/>
                        <m:ctrlPr>
                          <a:rPr lang="en-ID" i="1">
                            <a:solidFill>
                              <a:srgbClr val="836967"/>
                            </a:solidFill>
                            <a:latin typeface="Cambria Math" panose="02040503050406030204" pitchFamily="18" charset="0"/>
                          </a:rPr>
                        </m:ctrlPr>
                      </m:dPr>
                      <m:e>
                        <m:sSup>
                          <m:sSupPr>
                            <m:ctrlPr>
                              <a:rPr lang="en-ID" i="1">
                                <a:solidFill>
                                  <a:srgbClr val="836967"/>
                                </a:solidFill>
                                <a:latin typeface="Cambria Math" panose="02040503050406030204" pitchFamily="18" charset="0"/>
                              </a:rPr>
                            </m:ctrlPr>
                          </m:sSupPr>
                          <m:e>
                            <m:r>
                              <a:rPr lang="en-ID" i="1">
                                <a:latin typeface="Cambria Math" panose="02040503050406030204" pitchFamily="18" charset="0"/>
                              </a:rPr>
                              <m:t>𝑁</m:t>
                            </m:r>
                          </m:e>
                          <m:sup>
                            <m:r>
                              <a:rPr lang="en-ID" i="0">
                                <a:latin typeface="Cambria Math" panose="02040503050406030204" pitchFamily="18" charset="0"/>
                              </a:rPr>
                              <m:t>−1</m:t>
                            </m:r>
                          </m:sup>
                        </m:sSup>
                        <m:sSup>
                          <m:sSupPr>
                            <m:ctrlPr>
                              <a:rPr lang="en-ID" i="1">
                                <a:solidFill>
                                  <a:srgbClr val="836967"/>
                                </a:solidFill>
                                <a:latin typeface="Cambria Math" panose="02040503050406030204" pitchFamily="18" charset="0"/>
                              </a:rPr>
                            </m:ctrlPr>
                          </m:sSupPr>
                          <m:e>
                            <m:d>
                              <m:dPr>
                                <m:ctrlPr>
                                  <a:rPr lang="en-ID" i="1">
                                    <a:solidFill>
                                      <a:srgbClr val="836967"/>
                                    </a:solidFill>
                                    <a:latin typeface="Cambria Math" panose="02040503050406030204" pitchFamily="18" charset="0"/>
                                  </a:rPr>
                                </m:ctrlPr>
                              </m:dPr>
                              <m:e>
                                <m:r>
                                  <a:rPr lang="en-ID" i="1">
                                    <a:latin typeface="Cambria Math" panose="02040503050406030204" pitchFamily="18" charset="0"/>
                                  </a:rPr>
                                  <m:t>𝑦</m:t>
                                </m:r>
                                <m:r>
                                  <a:rPr lang="en-ID" i="0">
                                    <a:latin typeface="Cambria Math" panose="02040503050406030204" pitchFamily="18" charset="0"/>
                                  </a:rPr>
                                  <m:t>−</m:t>
                                </m:r>
                                <m:r>
                                  <a:rPr lang="en-ID" b="1" i="0">
                                    <a:latin typeface="Cambria Math" panose="02040503050406030204" pitchFamily="18" charset="0"/>
                                  </a:rPr>
                                  <m:t>𝐔𝐜</m:t>
                                </m:r>
                                <m:r>
                                  <a:rPr lang="en-ID" b="0" i="0">
                                    <a:latin typeface="Cambria Math" panose="02040503050406030204" pitchFamily="18" charset="0"/>
                                  </a:rPr>
                                  <m:t>−</m:t>
                                </m:r>
                                <m:r>
                                  <a:rPr lang="en-ID" b="1" i="0">
                                    <a:latin typeface="Cambria Math" panose="02040503050406030204" pitchFamily="18" charset="0"/>
                                  </a:rPr>
                                  <m:t>𝐕𝐝</m:t>
                                </m:r>
                              </m:e>
                            </m:d>
                          </m:e>
                          <m:sup>
                            <m:r>
                              <a:rPr lang="en-ID" b="0" i="1">
                                <a:latin typeface="Cambria Math" panose="02040503050406030204" pitchFamily="18" charset="0"/>
                              </a:rPr>
                              <m:t>𝑇</m:t>
                            </m:r>
                          </m:sup>
                        </m:sSup>
                        <m:sSup>
                          <m:sSupPr>
                            <m:ctrlPr>
                              <a:rPr lang="en-ID" b="0" i="1">
                                <a:solidFill>
                                  <a:srgbClr val="836967"/>
                                </a:solidFill>
                                <a:latin typeface="Cambria Math" panose="02040503050406030204" pitchFamily="18" charset="0"/>
                              </a:rPr>
                            </m:ctrlPr>
                          </m:sSupPr>
                          <m:e>
                            <m:r>
                              <a:rPr lang="en-ID" b="1" i="0">
                                <a:latin typeface="Cambria Math" panose="02040503050406030204" pitchFamily="18" charset="0"/>
                              </a:rPr>
                              <m:t>𝚺</m:t>
                            </m:r>
                          </m:e>
                          <m:sup>
                            <m:r>
                              <a:rPr lang="en-ID" b="0" i="0">
                                <a:latin typeface="Cambria Math" panose="02040503050406030204" pitchFamily="18" charset="0"/>
                              </a:rPr>
                              <m:t>−1</m:t>
                            </m:r>
                          </m:sup>
                        </m:sSup>
                        <m:d>
                          <m:dPr>
                            <m:ctrlPr>
                              <a:rPr lang="en-ID" b="0" i="1">
                                <a:solidFill>
                                  <a:srgbClr val="836967"/>
                                </a:solidFill>
                                <a:latin typeface="Cambria Math" panose="02040503050406030204" pitchFamily="18" charset="0"/>
                              </a:rPr>
                            </m:ctrlPr>
                          </m:dPr>
                          <m:e>
                            <m:r>
                              <a:rPr lang="en-ID" b="0" i="1">
                                <a:latin typeface="Cambria Math" panose="02040503050406030204" pitchFamily="18" charset="0"/>
                              </a:rPr>
                              <m:t>𝑦</m:t>
                            </m:r>
                            <m:r>
                              <a:rPr lang="en-ID" b="0" i="0">
                                <a:latin typeface="Cambria Math" panose="02040503050406030204" pitchFamily="18" charset="0"/>
                              </a:rPr>
                              <m:t>−</m:t>
                            </m:r>
                            <m:r>
                              <a:rPr lang="en-ID" b="1" i="0">
                                <a:latin typeface="Cambria Math" panose="02040503050406030204" pitchFamily="18" charset="0"/>
                              </a:rPr>
                              <m:t>𝐔𝐜</m:t>
                            </m:r>
                            <m:r>
                              <a:rPr lang="en-ID" b="0" i="0">
                                <a:latin typeface="Cambria Math" panose="02040503050406030204" pitchFamily="18" charset="0"/>
                              </a:rPr>
                              <m:t>−</m:t>
                            </m:r>
                            <m:r>
                              <a:rPr lang="en-ID" b="1" i="0">
                                <a:latin typeface="Cambria Math" panose="02040503050406030204" pitchFamily="18" charset="0"/>
                              </a:rPr>
                              <m:t>𝐕𝐝</m:t>
                            </m:r>
                          </m:e>
                        </m:d>
                        <m:r>
                          <a:rPr lang="en-ID" b="0" i="0">
                            <a:latin typeface="Cambria Math" panose="02040503050406030204" pitchFamily="18" charset="0"/>
                          </a:rPr>
                          <m:t>+</m:t>
                        </m:r>
                        <m:sSup>
                          <m:sSupPr>
                            <m:ctrlPr>
                              <a:rPr lang="en-ID" b="0" i="1">
                                <a:solidFill>
                                  <a:srgbClr val="836967"/>
                                </a:solidFill>
                                <a:latin typeface="Cambria Math" panose="02040503050406030204" pitchFamily="18" charset="0"/>
                              </a:rPr>
                            </m:ctrlPr>
                          </m:sSupPr>
                          <m:e>
                            <m:r>
                              <a:rPr lang="en-ID" b="1" i="0">
                                <a:latin typeface="Cambria Math" panose="02040503050406030204" pitchFamily="18" charset="0"/>
                              </a:rPr>
                              <m:t>𝐝</m:t>
                            </m:r>
                          </m:e>
                          <m:sup>
                            <m:r>
                              <a:rPr lang="en-ID" b="0" i="1">
                                <a:latin typeface="Cambria Math" panose="02040503050406030204" pitchFamily="18" charset="0"/>
                              </a:rPr>
                              <m:t>𝑇</m:t>
                            </m:r>
                          </m:sup>
                        </m:sSup>
                        <m:r>
                          <a:rPr lang="en-ID" b="1" i="0">
                            <a:latin typeface="Cambria Math" panose="02040503050406030204" pitchFamily="18" charset="0"/>
                          </a:rPr>
                          <m:t>𝛀</m:t>
                        </m:r>
                        <m:r>
                          <a:rPr lang="en-ID" b="0" i="1">
                            <a:latin typeface="Cambria Math" panose="02040503050406030204" pitchFamily="18" charset="0"/>
                          </a:rPr>
                          <m:t>𝑉</m:t>
                        </m:r>
                        <m:r>
                          <a:rPr lang="en-ID" b="1" i="0">
                            <a:latin typeface="Cambria Math" panose="02040503050406030204" pitchFamily="18" charset="0"/>
                          </a:rPr>
                          <m:t>𝐝</m:t>
                        </m:r>
                      </m:e>
                    </m:d>
                    <m:r>
                      <a:rPr lang="en-US" b="1" i="1" smtClean="0">
                        <a:latin typeface="Cambria Math" panose="02040503050406030204" pitchFamily="18" charset="0"/>
                      </a:rPr>
                      <m:t>=</m:t>
                    </m:r>
                    <m:limLow>
                      <m:limLowPr>
                        <m:ctrlPr>
                          <a:rPr lang="en-ID" i="1">
                            <a:solidFill>
                              <a:srgbClr val="836967"/>
                            </a:solidFill>
                            <a:latin typeface="Cambria Math" panose="02040503050406030204" pitchFamily="18" charset="0"/>
                          </a:rPr>
                        </m:ctrlPr>
                      </m:limLowPr>
                      <m:e>
                        <m:r>
                          <a:rPr lang="en-ID" i="1">
                            <a:latin typeface="Cambria Math" panose="02040503050406030204" pitchFamily="18" charset="0"/>
                          </a:rPr>
                          <m:t>𝑀𝑖𝑛</m:t>
                        </m:r>
                      </m:e>
                      <m:lim>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h</m:t>
                            </m:r>
                          </m:sub>
                        </m:sSub>
                        <m:r>
                          <a:rPr lang="en-ID">
                            <a:latin typeface="Cambria Math" panose="02040503050406030204" pitchFamily="18" charset="0"/>
                          </a:rPr>
                          <m:t>∈</m:t>
                        </m:r>
                        <m:sSubSup>
                          <m:sSubSupPr>
                            <m:ctrlPr>
                              <a:rPr lang="en-ID" i="1">
                                <a:solidFill>
                                  <a:srgbClr val="836967"/>
                                </a:solidFill>
                                <a:latin typeface="Cambria Math" panose="02040503050406030204" pitchFamily="18" charset="0"/>
                              </a:rPr>
                            </m:ctrlPr>
                          </m:sSubSupPr>
                          <m:e>
                            <m:r>
                              <a:rPr lang="en-ID" i="1">
                                <a:latin typeface="Cambria Math" panose="02040503050406030204" pitchFamily="18" charset="0"/>
                              </a:rPr>
                              <m:t>𝑊</m:t>
                            </m:r>
                          </m:e>
                          <m:sub>
                            <m:r>
                              <a:rPr lang="en-ID">
                                <a:latin typeface="Cambria Math" panose="02040503050406030204" pitchFamily="18" charset="0"/>
                              </a:rPr>
                              <m:t>2</m:t>
                            </m:r>
                          </m:sub>
                          <m:sup>
                            <m:r>
                              <a:rPr lang="en-ID" i="1">
                                <a:latin typeface="Cambria Math" panose="02040503050406030204" pitchFamily="18" charset="0"/>
                              </a:rPr>
                              <m:t>𝑚</m:t>
                            </m:r>
                          </m:sup>
                        </m:sSubSup>
                        <m:d>
                          <m:dPr>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𝑎</m:t>
                                </m:r>
                              </m:e>
                              <m:sub>
                                <m:r>
                                  <a:rPr lang="en-ID" i="1">
                                    <a:latin typeface="Cambria Math" panose="02040503050406030204" pitchFamily="18" charset="0"/>
                                  </a:rPr>
                                  <m:t>h</m:t>
                                </m:r>
                              </m:sub>
                            </m:sSub>
                            <m:r>
                              <a:rPr lang="en-ID">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𝑏</m:t>
                                </m:r>
                              </m:e>
                              <m:sub>
                                <m:r>
                                  <a:rPr lang="en-ID" i="1">
                                    <a:latin typeface="Cambria Math" panose="02040503050406030204" pitchFamily="18" charset="0"/>
                                  </a:rPr>
                                  <m:t>h</m:t>
                                </m:r>
                              </m:sub>
                            </m:sSub>
                          </m:e>
                        </m:d>
                      </m:lim>
                    </m:limLow>
                    <m:d>
                      <m:dPr>
                        <m:begChr m:val="{"/>
                        <m:endChr m:val="}"/>
                        <m:ctrlPr>
                          <a:rPr lang="en-ID" i="1">
                            <a:solidFill>
                              <a:srgbClr val="836967"/>
                            </a:solidFill>
                            <a:latin typeface="Cambria Math" panose="02040503050406030204" pitchFamily="18" charset="0"/>
                          </a:rPr>
                        </m:ctrlPr>
                      </m:dPr>
                      <m:e>
                        <m:r>
                          <a:rPr lang="en-ID" i="1">
                            <a:latin typeface="Cambria Math" panose="02040503050406030204" pitchFamily="18" charset="0"/>
                          </a:rPr>
                          <m:t>𝑄</m:t>
                        </m:r>
                        <m:d>
                          <m:dPr>
                            <m:ctrlPr>
                              <a:rPr lang="en-ID" i="1">
                                <a:solidFill>
                                  <a:srgbClr val="836967"/>
                                </a:solidFill>
                                <a:latin typeface="Cambria Math" panose="02040503050406030204" pitchFamily="18" charset="0"/>
                              </a:rPr>
                            </m:ctrlPr>
                          </m:dPr>
                          <m:e>
                            <m:r>
                              <a:rPr lang="en-ID" b="1">
                                <a:latin typeface="Cambria Math" panose="02040503050406030204" pitchFamily="18" charset="0"/>
                              </a:rPr>
                              <m:t>𝐜</m:t>
                            </m:r>
                            <m:r>
                              <a:rPr lang="en-ID">
                                <a:latin typeface="Cambria Math" panose="02040503050406030204" pitchFamily="18" charset="0"/>
                              </a:rPr>
                              <m:t>,</m:t>
                            </m:r>
                            <m:r>
                              <a:rPr lang="en-ID" b="1">
                                <a:latin typeface="Cambria Math" panose="02040503050406030204" pitchFamily="18" charset="0"/>
                              </a:rPr>
                              <m:t>𝐝</m:t>
                            </m:r>
                          </m:e>
                        </m:d>
                      </m:e>
                    </m:d>
                  </m:oMath>
                </a14:m>
                <a:r>
                  <a:rPr lang="en-US" b="0" dirty="0">
                    <a:solidFill>
                      <a:schemeClr val="tx1"/>
                    </a:solidFill>
                  </a:rPr>
                  <a:t>	(15) </a:t>
                </a:r>
              </a:p>
              <a:p>
                <a:pPr>
                  <a:tabLst>
                    <a:tab pos="9826625" algn="l"/>
                  </a:tabLst>
                </a:pPr>
                <a:endParaRPr lang="en-US" b="0" dirty="0">
                  <a:solidFill>
                    <a:schemeClr val="tx1"/>
                  </a:solidFill>
                </a:endParaRPr>
              </a:p>
              <a:p>
                <a:pPr>
                  <a:tabLst>
                    <a:tab pos="9826625" algn="l"/>
                  </a:tabLst>
                </a:pPr>
                <a:r>
                  <a:rPr lang="en-US" b="0" dirty="0">
                    <a:solidFill>
                      <a:schemeClr val="tx1"/>
                    </a:solidFill>
                  </a:rPr>
                  <a:t>The solution for PWLS optimization can be obtained from partial derivative </a:t>
                </a:r>
                <a14:m>
                  <m:oMath xmlns:m="http://schemas.openxmlformats.org/officeDocument/2006/math">
                    <m:r>
                      <a:rPr lang="en-ID" i="1">
                        <a:latin typeface="Cambria Math" panose="02040503050406030204" pitchFamily="18" charset="0"/>
                      </a:rPr>
                      <m:t>𝑄</m:t>
                    </m:r>
                    <m:d>
                      <m:dPr>
                        <m:ctrlPr>
                          <a:rPr lang="en-ID" i="1">
                            <a:solidFill>
                              <a:srgbClr val="836967"/>
                            </a:solidFill>
                            <a:latin typeface="Cambria Math" panose="02040503050406030204" pitchFamily="18" charset="0"/>
                          </a:rPr>
                        </m:ctrlPr>
                      </m:dPr>
                      <m:e>
                        <m:r>
                          <a:rPr lang="en-ID" b="1">
                            <a:latin typeface="Cambria Math" panose="02040503050406030204" pitchFamily="18" charset="0"/>
                          </a:rPr>
                          <m:t>𝐜</m:t>
                        </m:r>
                        <m:r>
                          <a:rPr lang="en-ID">
                            <a:latin typeface="Cambria Math" panose="02040503050406030204" pitchFamily="18" charset="0"/>
                          </a:rPr>
                          <m:t>,</m:t>
                        </m:r>
                        <m:r>
                          <a:rPr lang="en-ID" b="1">
                            <a:latin typeface="Cambria Math" panose="02040503050406030204" pitchFamily="18" charset="0"/>
                          </a:rPr>
                          <m:t>𝐝</m:t>
                        </m:r>
                      </m:e>
                    </m:d>
                  </m:oMath>
                </a14:m>
                <a:r>
                  <a:rPr lang="en-US" dirty="0">
                    <a:solidFill>
                      <a:schemeClr val="tx1"/>
                    </a:solidFill>
                  </a:rPr>
                  <a:t> by </a:t>
                </a:r>
                <a14:m>
                  <m:oMath xmlns:m="http://schemas.openxmlformats.org/officeDocument/2006/math">
                    <m:r>
                      <a:rPr lang="en-ID" b="1">
                        <a:latin typeface="Cambria Math" panose="02040503050406030204" pitchFamily="18" charset="0"/>
                      </a:rPr>
                      <m:t>𝐝</m:t>
                    </m:r>
                  </m:oMath>
                </a14:m>
                <a:r>
                  <a:rPr lang="en-US" b="0" dirty="0">
                    <a:solidFill>
                      <a:schemeClr val="tx1"/>
                    </a:solidFill>
                  </a:rPr>
                  <a:t> and </a:t>
                </a:r>
                <a14:m>
                  <m:oMath xmlns:m="http://schemas.openxmlformats.org/officeDocument/2006/math">
                    <m:r>
                      <a:rPr lang="en-ID" b="1">
                        <a:latin typeface="Cambria Math" panose="02040503050406030204" pitchFamily="18" charset="0"/>
                      </a:rPr>
                      <m:t>𝐜</m:t>
                    </m:r>
                  </m:oMath>
                </a14:m>
                <a:r>
                  <a:rPr lang="en-US" b="0" dirty="0">
                    <a:solidFill>
                      <a:schemeClr val="tx1"/>
                    </a:solidFill>
                  </a:rPr>
                  <a:t>. </a:t>
                </a:r>
              </a:p>
              <a:p>
                <a:pPr>
                  <a:tabLst>
                    <a:tab pos="9826625" algn="l"/>
                  </a:tabLst>
                </a:pPr>
                <a:r>
                  <a:rPr lang="en-US" b="0" dirty="0">
                    <a:solidFill>
                      <a:schemeClr val="tx1"/>
                    </a:solidFill>
                  </a:rPr>
                  <a:t>The partial derivative  </a:t>
                </a:r>
                <a14:m>
                  <m:oMath xmlns:m="http://schemas.openxmlformats.org/officeDocument/2006/math">
                    <m:r>
                      <a:rPr lang="en-ID" i="1" smtClean="0">
                        <a:latin typeface="Cambria Math" panose="02040503050406030204" pitchFamily="18" charset="0"/>
                      </a:rPr>
                      <m:t>𝑄</m:t>
                    </m:r>
                    <m:d>
                      <m:dPr>
                        <m:ctrlPr>
                          <a:rPr lang="en-ID" i="1">
                            <a:solidFill>
                              <a:srgbClr val="836967"/>
                            </a:solidFill>
                            <a:latin typeface="Cambria Math" panose="02040503050406030204" pitchFamily="18" charset="0"/>
                          </a:rPr>
                        </m:ctrlPr>
                      </m:dPr>
                      <m:e>
                        <m:r>
                          <a:rPr lang="en-ID" b="1" i="0">
                            <a:latin typeface="Cambria Math" panose="02040503050406030204" pitchFamily="18" charset="0"/>
                          </a:rPr>
                          <m:t>𝐜</m:t>
                        </m:r>
                        <m:r>
                          <a:rPr lang="en-ID" b="0" i="0">
                            <a:latin typeface="Cambria Math" panose="02040503050406030204" pitchFamily="18" charset="0"/>
                          </a:rPr>
                          <m:t>,</m:t>
                        </m:r>
                        <m:r>
                          <a:rPr lang="en-ID" b="1" i="0">
                            <a:latin typeface="Cambria Math" panose="02040503050406030204" pitchFamily="18" charset="0"/>
                          </a:rPr>
                          <m:t>𝐝</m:t>
                        </m:r>
                      </m:e>
                    </m:d>
                  </m:oMath>
                </a14:m>
                <a:r>
                  <a:rPr lang="en-US" b="0" dirty="0">
                    <a:solidFill>
                      <a:schemeClr val="tx1"/>
                    </a:solidFill>
                  </a:rPr>
                  <a:t> by </a:t>
                </a:r>
                <a14:m>
                  <m:oMath xmlns:m="http://schemas.openxmlformats.org/officeDocument/2006/math">
                    <m:r>
                      <a:rPr lang="en-ID" b="1" i="0" smtClean="0">
                        <a:latin typeface="Cambria Math" panose="02040503050406030204" pitchFamily="18" charset="0"/>
                      </a:rPr>
                      <m:t>𝐝</m:t>
                    </m:r>
                  </m:oMath>
                </a14:m>
                <a:r>
                  <a:rPr lang="en-US" b="0" dirty="0">
                    <a:solidFill>
                      <a:schemeClr val="tx1"/>
                    </a:solidFill>
                  </a:rPr>
                  <a:t> is</a:t>
                </a:r>
              </a:p>
              <a:p>
                <a:pPr>
                  <a:tabLst>
                    <a:tab pos="9826625" algn="l"/>
                  </a:tabLst>
                </a:pPr>
                <a14:m>
                  <m:oMath xmlns:m="http://schemas.openxmlformats.org/officeDocument/2006/math">
                    <m:acc>
                      <m:accPr>
                        <m:chr m:val="̂"/>
                        <m:ctrlPr>
                          <a:rPr lang="en-ID" b="1" i="1" smtClean="0">
                            <a:solidFill>
                              <a:srgbClr val="836967"/>
                            </a:solidFill>
                            <a:latin typeface="Cambria Math" panose="02040503050406030204" pitchFamily="18" charset="0"/>
                          </a:rPr>
                        </m:ctrlPr>
                      </m:accPr>
                      <m:e>
                        <m:r>
                          <a:rPr lang="en-ID" b="1">
                            <a:latin typeface="Cambria Math" panose="02040503050406030204" pitchFamily="18" charset="0"/>
                          </a:rPr>
                          <m:t>𝐝</m:t>
                        </m:r>
                      </m:e>
                    </m:acc>
                    <m:r>
                      <a:rPr lang="en-ID" b="0" i="0">
                        <a:latin typeface="Cambria Math" panose="02040503050406030204" pitchFamily="18" charset="0"/>
                      </a:rPr>
                      <m:t>=</m:t>
                    </m:r>
                    <m:sSup>
                      <m:sSupPr>
                        <m:ctrlPr>
                          <a:rPr lang="en-ID" b="0" i="1">
                            <a:solidFill>
                              <a:srgbClr val="836967"/>
                            </a:solidFill>
                            <a:latin typeface="Cambria Math" panose="02040503050406030204" pitchFamily="18" charset="0"/>
                          </a:rPr>
                        </m:ctrlPr>
                      </m:sSupPr>
                      <m:e>
                        <m:r>
                          <a:rPr lang="en-ID" b="1" i="0">
                            <a:latin typeface="Cambria Math" panose="02040503050406030204" pitchFamily="18" charset="0"/>
                          </a:rPr>
                          <m:t>𝐑</m:t>
                        </m:r>
                      </m:e>
                      <m:sup>
                        <m:r>
                          <a:rPr lang="en-ID" b="0" i="0">
                            <a:latin typeface="Cambria Math" panose="02040503050406030204" pitchFamily="18" charset="0"/>
                          </a:rPr>
                          <m:t>−1</m:t>
                        </m:r>
                      </m:sup>
                    </m:sSup>
                    <m:d>
                      <m:dPr>
                        <m:ctrlPr>
                          <a:rPr lang="en-ID" b="0" i="1">
                            <a:solidFill>
                              <a:srgbClr val="836967"/>
                            </a:solidFill>
                            <a:latin typeface="Cambria Math" panose="02040503050406030204" pitchFamily="18" charset="0"/>
                          </a:rPr>
                        </m:ctrlPr>
                      </m:dPr>
                      <m:e>
                        <m:sSup>
                          <m:sSupPr>
                            <m:ctrlPr>
                              <a:rPr lang="en-ID" b="0" i="1">
                                <a:solidFill>
                                  <a:srgbClr val="836967"/>
                                </a:solidFill>
                                <a:latin typeface="Cambria Math" panose="02040503050406030204" pitchFamily="18" charset="0"/>
                              </a:rPr>
                            </m:ctrlPr>
                          </m:sSupPr>
                          <m:e>
                            <m:r>
                              <a:rPr lang="en-ID" b="1" i="0">
                                <a:latin typeface="Cambria Math" panose="02040503050406030204" pitchFamily="18" charset="0"/>
                              </a:rPr>
                              <m:t>𝚺</m:t>
                            </m:r>
                          </m:e>
                          <m:sup>
                            <m:r>
                              <a:rPr lang="en-ID" b="0" i="0">
                                <a:latin typeface="Cambria Math" panose="02040503050406030204" pitchFamily="18" charset="0"/>
                              </a:rPr>
                              <m:t>−1</m:t>
                            </m:r>
                          </m:sup>
                        </m:sSup>
                        <m:r>
                          <a:rPr lang="en-ID" b="1" i="1">
                            <a:latin typeface="Cambria Math" panose="02040503050406030204" pitchFamily="18" charset="0"/>
                          </a:rPr>
                          <m:t>𝒚</m:t>
                        </m:r>
                        <m:r>
                          <a:rPr lang="en-ID" b="0" i="0">
                            <a:latin typeface="Cambria Math" panose="02040503050406030204" pitchFamily="18" charset="0"/>
                          </a:rPr>
                          <m:t>−</m:t>
                        </m:r>
                        <m:sSup>
                          <m:sSupPr>
                            <m:ctrlPr>
                              <a:rPr lang="en-ID" b="0" i="1">
                                <a:solidFill>
                                  <a:srgbClr val="836967"/>
                                </a:solidFill>
                                <a:latin typeface="Cambria Math" panose="02040503050406030204" pitchFamily="18" charset="0"/>
                              </a:rPr>
                            </m:ctrlPr>
                          </m:sSupPr>
                          <m:e>
                            <m:r>
                              <a:rPr lang="en-ID" b="1" i="0">
                                <a:latin typeface="Cambria Math" panose="02040503050406030204" pitchFamily="18" charset="0"/>
                              </a:rPr>
                              <m:t>𝚺</m:t>
                            </m:r>
                          </m:e>
                          <m:sup>
                            <m:r>
                              <a:rPr lang="en-ID" b="0" i="0">
                                <a:latin typeface="Cambria Math" panose="02040503050406030204" pitchFamily="18" charset="0"/>
                              </a:rPr>
                              <m:t>−1</m:t>
                            </m:r>
                          </m:sup>
                        </m:sSup>
                        <m:r>
                          <a:rPr lang="en-ID" b="1" i="0">
                            <a:latin typeface="Cambria Math" panose="02040503050406030204" pitchFamily="18" charset="0"/>
                          </a:rPr>
                          <m:t>𝐔𝐜</m:t>
                        </m:r>
                      </m:e>
                    </m:d>
                  </m:oMath>
                </a14:m>
                <a:r>
                  <a:rPr lang="en-ID" dirty="0"/>
                  <a:t> 	(17)</a:t>
                </a:r>
              </a:p>
              <a:p>
                <a:pPr>
                  <a:tabLst>
                    <a:tab pos="9826625" algn="l"/>
                  </a:tabLst>
                </a:pPr>
                <a:endParaRPr lang="en-US" b="0" dirty="0">
                  <a:solidFill>
                    <a:schemeClr val="tx1"/>
                  </a:solidFill>
                </a:endParaRPr>
              </a:p>
              <a:p>
                <a:pPr>
                  <a:tabLst>
                    <a:tab pos="9826625" algn="l"/>
                  </a:tabLst>
                </a:pPr>
                <a:endParaRPr lang="en-US" b="0" i="1" dirty="0">
                  <a:solidFill>
                    <a:schemeClr val="tx1"/>
                  </a:solidFill>
                </a:endParaRPr>
              </a:p>
            </p:txBody>
          </p:sp>
        </mc:Choice>
        <mc:Fallback>
          <p:sp>
            <p:nvSpPr>
              <p:cNvPr id="22" name="Rectangle 21">
                <a:extLst>
                  <a:ext uri="{FF2B5EF4-FFF2-40B4-BE49-F238E27FC236}">
                    <a16:creationId xmlns:a16="http://schemas.microsoft.com/office/drawing/2014/main" id="{6726881D-D306-4F1B-9191-18B55AA2A3D0}"/>
                  </a:ext>
                </a:extLst>
              </p:cNvPr>
              <p:cNvSpPr>
                <a:spLocks noRot="1" noChangeAspect="1" noMove="1" noResize="1" noEditPoints="1" noAdjustHandles="1" noChangeArrowheads="1" noChangeShapeType="1" noTextEdit="1"/>
              </p:cNvSpPr>
              <p:nvPr/>
            </p:nvSpPr>
            <p:spPr>
              <a:xfrm>
                <a:off x="1269877" y="1580050"/>
                <a:ext cx="10918948" cy="4729270"/>
              </a:xfrm>
              <a:prstGeom prst="rect">
                <a:avLst/>
              </a:prstGeom>
              <a:blipFill>
                <a:blip r:embed="rId2"/>
                <a:stretch>
                  <a:fillRect l="-447" t="-1804"/>
                </a:stretch>
              </a:blipFill>
              <a:ln>
                <a:noFill/>
              </a:ln>
            </p:spPr>
            <p:txBody>
              <a:bodyPr/>
              <a:lstStyle/>
              <a:p>
                <a:r>
                  <a:rPr lang="en-ID">
                    <a:noFill/>
                  </a:rPr>
                  <a:t> </a:t>
                </a:r>
              </a:p>
            </p:txBody>
          </p:sp>
        </mc:Fallback>
      </mc:AlternateContent>
    </p:spTree>
    <p:extLst>
      <p:ext uri="{BB962C8B-B14F-4D97-AF65-F5344CB8AC3E}">
        <p14:creationId xmlns:p14="http://schemas.microsoft.com/office/powerpoint/2010/main" val="207170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400" b="1" dirty="0"/>
              <a:t>RESULTS AND DISCUSSION</a:t>
            </a:r>
            <a:br>
              <a:rPr lang="en-US" sz="2400" b="1" dirty="0"/>
            </a:br>
            <a:r>
              <a:rPr lang="en-US" sz="2400" b="1" dirty="0"/>
              <a:t>Estimation of Bi-response Spline Smoothing using PWLS</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726881D-D306-4F1B-9191-18B55AA2A3D0}"/>
                  </a:ext>
                </a:extLst>
              </p:cNvPr>
              <p:cNvSpPr/>
              <p:nvPr/>
            </p:nvSpPr>
            <p:spPr>
              <a:xfrm>
                <a:off x="1269877" y="1772816"/>
                <a:ext cx="10729191" cy="47292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tabLst>
                    <a:tab pos="10058400" algn="l"/>
                  </a:tabLst>
                </a:pPr>
                <a:r>
                  <a:rPr lang="en-US" dirty="0">
                    <a:solidFill>
                      <a:schemeClr val="tx1"/>
                    </a:solidFill>
                  </a:rPr>
                  <a:t>The partial derivative  </a:t>
                </a:r>
                <a14:m>
                  <m:oMath xmlns:m="http://schemas.openxmlformats.org/officeDocument/2006/math">
                    <m:r>
                      <a:rPr lang="en-ID" i="1">
                        <a:latin typeface="Cambria Math" panose="02040503050406030204" pitchFamily="18" charset="0"/>
                      </a:rPr>
                      <m:t>𝑄</m:t>
                    </m:r>
                    <m:d>
                      <m:dPr>
                        <m:ctrlPr>
                          <a:rPr lang="en-ID" i="1">
                            <a:solidFill>
                              <a:srgbClr val="836967"/>
                            </a:solidFill>
                            <a:latin typeface="Cambria Math" panose="02040503050406030204" pitchFamily="18" charset="0"/>
                          </a:rPr>
                        </m:ctrlPr>
                      </m:dPr>
                      <m:e>
                        <m:r>
                          <a:rPr lang="en-ID" b="1">
                            <a:latin typeface="Cambria Math" panose="02040503050406030204" pitchFamily="18" charset="0"/>
                          </a:rPr>
                          <m:t>𝐜</m:t>
                        </m:r>
                        <m:r>
                          <a:rPr lang="en-ID">
                            <a:latin typeface="Cambria Math" panose="02040503050406030204" pitchFamily="18" charset="0"/>
                          </a:rPr>
                          <m:t>,</m:t>
                        </m:r>
                        <m:r>
                          <a:rPr lang="en-ID" b="1">
                            <a:latin typeface="Cambria Math" panose="02040503050406030204" pitchFamily="18" charset="0"/>
                          </a:rPr>
                          <m:t>𝐝</m:t>
                        </m:r>
                      </m:e>
                    </m:d>
                  </m:oMath>
                </a14:m>
                <a:r>
                  <a:rPr lang="en-US" dirty="0">
                    <a:solidFill>
                      <a:schemeClr val="tx1"/>
                    </a:solidFill>
                  </a:rPr>
                  <a:t> by </a:t>
                </a:r>
                <a14:m>
                  <m:oMath xmlns:m="http://schemas.openxmlformats.org/officeDocument/2006/math">
                    <m:r>
                      <a:rPr lang="en-ID" b="1">
                        <a:latin typeface="Cambria Math" panose="02040503050406030204" pitchFamily="18" charset="0"/>
                      </a:rPr>
                      <m:t>𝐜</m:t>
                    </m:r>
                  </m:oMath>
                </a14:m>
                <a:r>
                  <a:rPr lang="en-US" dirty="0">
                    <a:solidFill>
                      <a:schemeClr val="tx1"/>
                    </a:solidFill>
                  </a:rPr>
                  <a:t> is</a:t>
                </a:r>
              </a:p>
              <a:p>
                <a:pPr>
                  <a:tabLst>
                    <a:tab pos="10058400" algn="l"/>
                  </a:tabLst>
                </a:pPr>
                <a14:m>
                  <m:oMath xmlns:m="http://schemas.openxmlformats.org/officeDocument/2006/math">
                    <m:acc>
                      <m:accPr>
                        <m:chr m:val="̂"/>
                        <m:ctrlPr>
                          <a:rPr lang="en-ID" b="1" i="1">
                            <a:solidFill>
                              <a:srgbClr val="836967"/>
                            </a:solidFill>
                            <a:latin typeface="Cambria Math" panose="02040503050406030204" pitchFamily="18" charset="0"/>
                          </a:rPr>
                        </m:ctrlPr>
                      </m:accPr>
                      <m:e>
                        <m:r>
                          <a:rPr lang="en-ID" b="1">
                            <a:latin typeface="Cambria Math" panose="02040503050406030204" pitchFamily="18" charset="0"/>
                          </a:rPr>
                          <m:t>𝐜</m:t>
                        </m:r>
                      </m:e>
                    </m:acc>
                    <m:r>
                      <a:rPr lang="en-ID">
                        <a:latin typeface="Cambria Math" panose="02040503050406030204" pitchFamily="18" charset="0"/>
                      </a:rPr>
                      <m:t>=</m:t>
                    </m:r>
                    <m:sSup>
                      <m:sSupPr>
                        <m:ctrlPr>
                          <a:rPr lang="en-ID" i="1">
                            <a:solidFill>
                              <a:srgbClr val="836967"/>
                            </a:solidFill>
                            <a:latin typeface="Cambria Math" panose="02040503050406030204" pitchFamily="18" charset="0"/>
                          </a:rPr>
                        </m:ctrlPr>
                      </m:sSupPr>
                      <m:e>
                        <m:d>
                          <m:dPr>
                            <m:ctrlPr>
                              <a:rPr lang="en-ID" i="1">
                                <a:solidFill>
                                  <a:srgbClr val="836967"/>
                                </a:solidFill>
                                <a:latin typeface="Cambria Math" panose="02040503050406030204" pitchFamily="18" charset="0"/>
                              </a:rPr>
                            </m:ctrlPr>
                          </m:dPr>
                          <m:e>
                            <m:sSup>
                              <m:sSupPr>
                                <m:ctrlPr>
                                  <a:rPr lang="en-ID" i="1">
                                    <a:solidFill>
                                      <a:srgbClr val="836967"/>
                                    </a:solidFill>
                                    <a:latin typeface="Cambria Math" panose="02040503050406030204" pitchFamily="18" charset="0"/>
                                  </a:rPr>
                                </m:ctrlPr>
                              </m:sSupPr>
                              <m:e>
                                <m:r>
                                  <a:rPr lang="en-ID" b="1">
                                    <a:latin typeface="Cambria Math" panose="02040503050406030204" pitchFamily="18" charset="0"/>
                                  </a:rPr>
                                  <m:t>𝐑</m:t>
                                </m:r>
                              </m:e>
                              <m:sup>
                                <m:r>
                                  <a:rPr lang="en-ID">
                                    <a:latin typeface="Cambria Math" panose="02040503050406030204" pitchFamily="18" charset="0"/>
                                  </a:rPr>
                                  <m:t>−1</m:t>
                                </m:r>
                              </m:sup>
                            </m:sSup>
                            <m:sSup>
                              <m:sSupPr>
                                <m:ctrlPr>
                                  <a:rPr lang="en-ID" i="1">
                                    <a:solidFill>
                                      <a:srgbClr val="836967"/>
                                    </a:solidFill>
                                    <a:latin typeface="Cambria Math" panose="02040503050406030204" pitchFamily="18" charset="0"/>
                                  </a:rPr>
                                </m:ctrlPr>
                              </m:sSupPr>
                              <m:e>
                                <m:r>
                                  <a:rPr lang="en-ID" b="1">
                                    <a:latin typeface="Cambria Math" panose="02040503050406030204" pitchFamily="18" charset="0"/>
                                  </a:rPr>
                                  <m:t>𝚺</m:t>
                                </m:r>
                              </m:e>
                              <m:sup>
                                <m:r>
                                  <a:rPr lang="en-ID">
                                    <a:latin typeface="Cambria Math" panose="02040503050406030204" pitchFamily="18" charset="0"/>
                                  </a:rPr>
                                  <m:t>−1</m:t>
                                </m:r>
                              </m:sup>
                            </m:sSup>
                            <m:r>
                              <a:rPr lang="en-ID" b="1">
                                <a:latin typeface="Cambria Math" panose="02040503050406030204" pitchFamily="18" charset="0"/>
                              </a:rPr>
                              <m:t>𝐔</m:t>
                            </m:r>
                          </m:e>
                        </m:d>
                      </m:e>
                      <m:sup>
                        <m:r>
                          <a:rPr lang="en-ID">
                            <a:latin typeface="Cambria Math" panose="02040503050406030204" pitchFamily="18" charset="0"/>
                          </a:rPr>
                          <m:t>−1</m:t>
                        </m:r>
                      </m:sup>
                    </m:sSup>
                    <m:sSup>
                      <m:sSupPr>
                        <m:ctrlPr>
                          <a:rPr lang="en-ID" i="1">
                            <a:solidFill>
                              <a:srgbClr val="836967"/>
                            </a:solidFill>
                            <a:latin typeface="Cambria Math" panose="02040503050406030204" pitchFamily="18" charset="0"/>
                          </a:rPr>
                        </m:ctrlPr>
                      </m:sSupPr>
                      <m:e>
                        <m:r>
                          <a:rPr lang="en-ID" b="1">
                            <a:latin typeface="Cambria Math" panose="02040503050406030204" pitchFamily="18" charset="0"/>
                          </a:rPr>
                          <m:t>𝐑</m:t>
                        </m:r>
                      </m:e>
                      <m:sup>
                        <m:r>
                          <a:rPr lang="en-ID">
                            <a:latin typeface="Cambria Math" panose="02040503050406030204" pitchFamily="18" charset="0"/>
                          </a:rPr>
                          <m:t>−1</m:t>
                        </m:r>
                      </m:sup>
                    </m:sSup>
                    <m:sSup>
                      <m:sSupPr>
                        <m:ctrlPr>
                          <a:rPr lang="en-ID" i="1">
                            <a:solidFill>
                              <a:srgbClr val="836967"/>
                            </a:solidFill>
                            <a:latin typeface="Cambria Math" panose="02040503050406030204" pitchFamily="18" charset="0"/>
                          </a:rPr>
                        </m:ctrlPr>
                      </m:sSupPr>
                      <m:e>
                        <m:r>
                          <a:rPr lang="en-ID" b="1">
                            <a:latin typeface="Cambria Math" panose="02040503050406030204" pitchFamily="18" charset="0"/>
                          </a:rPr>
                          <m:t>𝚺</m:t>
                        </m:r>
                      </m:e>
                      <m:sup>
                        <m:r>
                          <a:rPr lang="en-ID">
                            <a:latin typeface="Cambria Math" panose="02040503050406030204" pitchFamily="18" charset="0"/>
                          </a:rPr>
                          <m:t>−1</m:t>
                        </m:r>
                      </m:sup>
                    </m:sSup>
                    <m:r>
                      <a:rPr lang="en-ID" b="1" i="1">
                        <a:latin typeface="Cambria Math" panose="02040503050406030204" pitchFamily="18" charset="0"/>
                      </a:rPr>
                      <m:t>𝒚</m:t>
                    </m:r>
                  </m:oMath>
                </a14:m>
                <a:r>
                  <a:rPr lang="en-ID" dirty="0"/>
                  <a:t> 	(21)</a:t>
                </a:r>
              </a:p>
              <a:p>
                <a:pPr>
                  <a:tabLst>
                    <a:tab pos="10058400" algn="l"/>
                  </a:tabLst>
                </a:pPr>
                <a:r>
                  <a:rPr lang="en-US" dirty="0"/>
                  <a:t>Furthermore, equation (21) is substituted into equation (17) to obtain a solution:</a:t>
                </a:r>
                <a:endParaRPr lang="en-ID" dirty="0"/>
              </a:p>
              <a:p>
                <a:pPr>
                  <a:tabLst>
                    <a:tab pos="10058400" algn="l"/>
                  </a:tabLst>
                </a:pPr>
                <a14:m>
                  <m:oMath xmlns:m="http://schemas.openxmlformats.org/officeDocument/2006/math">
                    <m:acc>
                      <m:accPr>
                        <m:chr m:val="̂"/>
                        <m:ctrlPr>
                          <a:rPr lang="en-ID" b="1" i="1">
                            <a:solidFill>
                              <a:srgbClr val="836967"/>
                            </a:solidFill>
                            <a:latin typeface="Cambria Math" panose="02040503050406030204" pitchFamily="18" charset="0"/>
                          </a:rPr>
                        </m:ctrlPr>
                      </m:accPr>
                      <m:e>
                        <m:r>
                          <a:rPr lang="en-ID" b="1">
                            <a:latin typeface="Cambria Math" panose="02040503050406030204" pitchFamily="18" charset="0"/>
                          </a:rPr>
                          <m:t>𝐝</m:t>
                        </m:r>
                      </m:e>
                    </m:acc>
                    <m:r>
                      <a:rPr lang="en-ID">
                        <a:latin typeface="Cambria Math" panose="02040503050406030204" pitchFamily="18" charset="0"/>
                      </a:rPr>
                      <m:t>=</m:t>
                    </m:r>
                    <m:sSup>
                      <m:sSupPr>
                        <m:ctrlPr>
                          <a:rPr lang="en-ID" i="1">
                            <a:solidFill>
                              <a:srgbClr val="836967"/>
                            </a:solidFill>
                            <a:latin typeface="Cambria Math" panose="02040503050406030204" pitchFamily="18" charset="0"/>
                          </a:rPr>
                        </m:ctrlPr>
                      </m:sSupPr>
                      <m:e>
                        <m:r>
                          <a:rPr lang="en-ID" b="1">
                            <a:latin typeface="Cambria Math" panose="02040503050406030204" pitchFamily="18" charset="0"/>
                          </a:rPr>
                          <m:t>𝐑</m:t>
                        </m:r>
                      </m:e>
                      <m:sup>
                        <m:r>
                          <a:rPr lang="en-ID">
                            <a:latin typeface="Cambria Math" panose="02040503050406030204" pitchFamily="18" charset="0"/>
                          </a:rPr>
                          <m:t>−1</m:t>
                        </m:r>
                      </m:sup>
                    </m:sSup>
                    <m:sSup>
                      <m:sSupPr>
                        <m:ctrlPr>
                          <a:rPr lang="en-ID" i="1">
                            <a:solidFill>
                              <a:srgbClr val="836967"/>
                            </a:solidFill>
                            <a:latin typeface="Cambria Math" panose="02040503050406030204" pitchFamily="18" charset="0"/>
                          </a:rPr>
                        </m:ctrlPr>
                      </m:sSupPr>
                      <m:e>
                        <m:r>
                          <a:rPr lang="en-ID" b="1">
                            <a:latin typeface="Cambria Math" panose="02040503050406030204" pitchFamily="18" charset="0"/>
                          </a:rPr>
                          <m:t>𝚺</m:t>
                        </m:r>
                      </m:e>
                      <m:sup>
                        <m:r>
                          <a:rPr lang="en-ID">
                            <a:latin typeface="Cambria Math" panose="02040503050406030204" pitchFamily="18" charset="0"/>
                          </a:rPr>
                          <m:t>−1</m:t>
                        </m:r>
                      </m:sup>
                    </m:sSup>
                    <m:d>
                      <m:dPr>
                        <m:ctrlPr>
                          <a:rPr lang="en-ID" i="1">
                            <a:solidFill>
                              <a:srgbClr val="836967"/>
                            </a:solidFill>
                            <a:latin typeface="Cambria Math" panose="02040503050406030204" pitchFamily="18" charset="0"/>
                          </a:rPr>
                        </m:ctrlPr>
                      </m:dPr>
                      <m:e>
                        <m:r>
                          <a:rPr lang="en-ID" b="1">
                            <a:latin typeface="Cambria Math" panose="02040503050406030204" pitchFamily="18" charset="0"/>
                          </a:rPr>
                          <m:t>𝐈</m:t>
                        </m:r>
                        <m:r>
                          <a:rPr lang="en-ID">
                            <a:latin typeface="Cambria Math" panose="02040503050406030204" pitchFamily="18" charset="0"/>
                          </a:rPr>
                          <m:t>−</m:t>
                        </m:r>
                        <m:r>
                          <a:rPr lang="en-ID" b="1">
                            <a:latin typeface="Cambria Math" panose="02040503050406030204" pitchFamily="18" charset="0"/>
                          </a:rPr>
                          <m:t>𝐔</m:t>
                        </m:r>
                        <m:d>
                          <m:dPr>
                            <m:ctrlPr>
                              <a:rPr lang="en-ID" i="1">
                                <a:solidFill>
                                  <a:srgbClr val="836967"/>
                                </a:solidFill>
                                <a:latin typeface="Cambria Math" panose="02040503050406030204" pitchFamily="18" charset="0"/>
                              </a:rPr>
                            </m:ctrlPr>
                          </m:dPr>
                          <m:e>
                            <m:sSup>
                              <m:sSupPr>
                                <m:ctrlPr>
                                  <a:rPr lang="en-ID" i="1">
                                    <a:solidFill>
                                      <a:srgbClr val="836967"/>
                                    </a:solidFill>
                                    <a:latin typeface="Cambria Math" panose="02040503050406030204" pitchFamily="18" charset="0"/>
                                  </a:rPr>
                                </m:ctrlPr>
                              </m:sSupPr>
                              <m:e>
                                <m:d>
                                  <m:dPr>
                                    <m:ctrlPr>
                                      <a:rPr lang="en-ID" i="1">
                                        <a:solidFill>
                                          <a:srgbClr val="836967"/>
                                        </a:solidFill>
                                        <a:latin typeface="Cambria Math" panose="02040503050406030204" pitchFamily="18" charset="0"/>
                                      </a:rPr>
                                    </m:ctrlPr>
                                  </m:dPr>
                                  <m:e>
                                    <m:sSup>
                                      <m:sSupPr>
                                        <m:ctrlPr>
                                          <a:rPr lang="en-ID" i="1">
                                            <a:solidFill>
                                              <a:srgbClr val="836967"/>
                                            </a:solidFill>
                                            <a:latin typeface="Cambria Math" panose="02040503050406030204" pitchFamily="18" charset="0"/>
                                          </a:rPr>
                                        </m:ctrlPr>
                                      </m:sSupPr>
                                      <m:e>
                                        <m:r>
                                          <a:rPr lang="en-ID" b="1">
                                            <a:latin typeface="Cambria Math" panose="02040503050406030204" pitchFamily="18" charset="0"/>
                                          </a:rPr>
                                          <m:t>𝐑</m:t>
                                        </m:r>
                                      </m:e>
                                      <m:sup>
                                        <m:r>
                                          <a:rPr lang="en-ID">
                                            <a:latin typeface="Cambria Math" panose="02040503050406030204" pitchFamily="18" charset="0"/>
                                          </a:rPr>
                                          <m:t>−1</m:t>
                                        </m:r>
                                      </m:sup>
                                    </m:sSup>
                                    <m:sSup>
                                      <m:sSupPr>
                                        <m:ctrlPr>
                                          <a:rPr lang="en-ID" i="1">
                                            <a:solidFill>
                                              <a:srgbClr val="836967"/>
                                            </a:solidFill>
                                            <a:latin typeface="Cambria Math" panose="02040503050406030204" pitchFamily="18" charset="0"/>
                                          </a:rPr>
                                        </m:ctrlPr>
                                      </m:sSupPr>
                                      <m:e>
                                        <m:r>
                                          <a:rPr lang="en-ID" b="1">
                                            <a:latin typeface="Cambria Math" panose="02040503050406030204" pitchFamily="18" charset="0"/>
                                          </a:rPr>
                                          <m:t>𝚺</m:t>
                                        </m:r>
                                      </m:e>
                                      <m:sup>
                                        <m:r>
                                          <a:rPr lang="en-ID">
                                            <a:latin typeface="Cambria Math" panose="02040503050406030204" pitchFamily="18" charset="0"/>
                                          </a:rPr>
                                          <m:t>−1</m:t>
                                        </m:r>
                                      </m:sup>
                                    </m:sSup>
                                    <m:r>
                                      <a:rPr lang="en-ID" b="1">
                                        <a:latin typeface="Cambria Math" panose="02040503050406030204" pitchFamily="18" charset="0"/>
                                      </a:rPr>
                                      <m:t>𝐔</m:t>
                                    </m:r>
                                  </m:e>
                                </m:d>
                              </m:e>
                              <m:sup>
                                <m:r>
                                  <a:rPr lang="en-ID">
                                    <a:latin typeface="Cambria Math" panose="02040503050406030204" pitchFamily="18" charset="0"/>
                                  </a:rPr>
                                  <m:t>−1</m:t>
                                </m:r>
                              </m:sup>
                            </m:sSup>
                            <m:sSup>
                              <m:sSupPr>
                                <m:ctrlPr>
                                  <a:rPr lang="en-ID" i="1">
                                    <a:solidFill>
                                      <a:srgbClr val="836967"/>
                                    </a:solidFill>
                                    <a:latin typeface="Cambria Math" panose="02040503050406030204" pitchFamily="18" charset="0"/>
                                  </a:rPr>
                                </m:ctrlPr>
                              </m:sSupPr>
                              <m:e>
                                <m:r>
                                  <a:rPr lang="en-ID" b="1">
                                    <a:latin typeface="Cambria Math" panose="02040503050406030204" pitchFamily="18" charset="0"/>
                                  </a:rPr>
                                  <m:t>𝐑</m:t>
                                </m:r>
                              </m:e>
                              <m:sup>
                                <m:r>
                                  <a:rPr lang="en-ID">
                                    <a:latin typeface="Cambria Math" panose="02040503050406030204" pitchFamily="18" charset="0"/>
                                  </a:rPr>
                                  <m:t>−1</m:t>
                                </m:r>
                              </m:sup>
                            </m:sSup>
                            <m:sSup>
                              <m:sSupPr>
                                <m:ctrlPr>
                                  <a:rPr lang="en-ID" i="1">
                                    <a:solidFill>
                                      <a:srgbClr val="836967"/>
                                    </a:solidFill>
                                    <a:latin typeface="Cambria Math" panose="02040503050406030204" pitchFamily="18" charset="0"/>
                                  </a:rPr>
                                </m:ctrlPr>
                              </m:sSupPr>
                              <m:e>
                                <m:r>
                                  <a:rPr lang="en-ID" b="1">
                                    <a:latin typeface="Cambria Math" panose="02040503050406030204" pitchFamily="18" charset="0"/>
                                  </a:rPr>
                                  <m:t>𝚺</m:t>
                                </m:r>
                              </m:e>
                              <m:sup>
                                <m:r>
                                  <a:rPr lang="en-ID">
                                    <a:latin typeface="Cambria Math" panose="02040503050406030204" pitchFamily="18" charset="0"/>
                                  </a:rPr>
                                  <m:t>−1</m:t>
                                </m:r>
                              </m:sup>
                            </m:sSup>
                          </m:e>
                        </m:d>
                      </m:e>
                    </m:d>
                    <m:r>
                      <a:rPr lang="en-ID" b="1" i="1">
                        <a:latin typeface="Cambria Math" panose="02040503050406030204" pitchFamily="18" charset="0"/>
                      </a:rPr>
                      <m:t>𝒚</m:t>
                    </m:r>
                  </m:oMath>
                </a14:m>
                <a:r>
                  <a:rPr lang="en-ID" dirty="0"/>
                  <a:t>	(22) </a:t>
                </a:r>
              </a:p>
              <a:p>
                <a:pPr>
                  <a:tabLst>
                    <a:tab pos="10058400" algn="l"/>
                  </a:tabLst>
                </a:pPr>
                <a:endParaRPr lang="en-US" dirty="0">
                  <a:solidFill>
                    <a:schemeClr val="tx1"/>
                  </a:solidFill>
                  <a:ea typeface="Times New Roman" panose="02020603050405020304" pitchFamily="18" charset="0"/>
                </a:endParaRPr>
              </a:p>
              <a:p>
                <a:pPr>
                  <a:tabLst>
                    <a:tab pos="10058400" algn="l"/>
                  </a:tabLst>
                </a:pPr>
                <a:r>
                  <a:rPr lang="en-US" dirty="0">
                    <a:solidFill>
                      <a:schemeClr val="tx1"/>
                    </a:solidFill>
                    <a:ea typeface="Times New Roman" panose="02020603050405020304" pitchFamily="18" charset="0"/>
                  </a:rPr>
                  <a:t>The bi-response Spline Smoothing estimator is obtained by substituting </a:t>
                </a:r>
                <a14:m>
                  <m:oMath xmlns:m="http://schemas.openxmlformats.org/officeDocument/2006/math">
                    <m:acc>
                      <m:accPr>
                        <m:chr m:val="̂"/>
                        <m:ctrlPr>
                          <a:rPr lang="en-ID" b="1" i="1" smtClean="0">
                            <a:solidFill>
                              <a:srgbClr val="836967"/>
                            </a:solidFill>
                            <a:latin typeface="Cambria Math" panose="02040503050406030204" pitchFamily="18" charset="0"/>
                          </a:rPr>
                        </m:ctrlPr>
                      </m:accPr>
                      <m:e>
                        <m:r>
                          <a:rPr lang="en-ID" b="1" i="0">
                            <a:latin typeface="Cambria Math" panose="02040503050406030204" pitchFamily="18" charset="0"/>
                          </a:rPr>
                          <m:t>𝐜</m:t>
                        </m:r>
                      </m:e>
                    </m:acc>
                  </m:oMath>
                </a14:m>
                <a:r>
                  <a:rPr lang="en-US" dirty="0">
                    <a:solidFill>
                      <a:schemeClr val="tx1"/>
                    </a:solidFill>
                    <a:ea typeface="Times New Roman" panose="02020603050405020304" pitchFamily="18" charset="0"/>
                  </a:rPr>
                  <a:t> and </a:t>
                </a:r>
                <a14:m>
                  <m:oMath xmlns:m="http://schemas.openxmlformats.org/officeDocument/2006/math">
                    <m:acc>
                      <m:accPr>
                        <m:chr m:val="̂"/>
                        <m:ctrlPr>
                          <a:rPr lang="en-ID" b="1" i="1">
                            <a:solidFill>
                              <a:srgbClr val="836967"/>
                            </a:solidFill>
                            <a:latin typeface="Cambria Math" panose="02040503050406030204" pitchFamily="18" charset="0"/>
                          </a:rPr>
                        </m:ctrlPr>
                      </m:accPr>
                      <m:e>
                        <m:r>
                          <a:rPr lang="en-ID" b="1">
                            <a:latin typeface="Cambria Math" panose="02040503050406030204" pitchFamily="18" charset="0"/>
                          </a:rPr>
                          <m:t>𝐝</m:t>
                        </m:r>
                      </m:e>
                    </m:acc>
                  </m:oMath>
                </a14:m>
                <a:r>
                  <a:rPr lang="en-US" dirty="0">
                    <a:solidFill>
                      <a:schemeClr val="tx1"/>
                    </a:solidFill>
                    <a:ea typeface="Times New Roman" panose="02020603050405020304" pitchFamily="18" charset="0"/>
                  </a:rPr>
                  <a:t> into equation (12) as follows:</a:t>
                </a:r>
              </a:p>
              <a:p>
                <a:pPr>
                  <a:tabLst>
                    <a:tab pos="10058400" algn="l"/>
                  </a:tabLst>
                </a:pPr>
                <a14:m>
                  <m:oMath xmlns:m="http://schemas.openxmlformats.org/officeDocument/2006/math">
                    <m:acc>
                      <m:accPr>
                        <m:chr m:val="̂"/>
                        <m:ctrlPr>
                          <a:rPr lang="en-ID" b="1" i="1" smtClean="0">
                            <a:solidFill>
                              <a:srgbClr val="836967"/>
                            </a:solidFill>
                            <a:latin typeface="Cambria Math" panose="02040503050406030204" pitchFamily="18" charset="0"/>
                          </a:rPr>
                        </m:ctrlPr>
                      </m:accPr>
                      <m:e>
                        <m:r>
                          <a:rPr lang="en-ID" b="1" i="1">
                            <a:latin typeface="Cambria Math" panose="02040503050406030204" pitchFamily="18" charset="0"/>
                          </a:rPr>
                          <m:t>𝒛</m:t>
                        </m:r>
                      </m:e>
                    </m:acc>
                    <m:r>
                      <a:rPr lang="en-ID" i="0">
                        <a:latin typeface="Cambria Math" panose="02040503050406030204" pitchFamily="18" charset="0"/>
                      </a:rPr>
                      <m:t>=</m:t>
                    </m:r>
                    <m:r>
                      <a:rPr lang="en-ID" b="1" i="0">
                        <a:latin typeface="Cambria Math" panose="02040503050406030204" pitchFamily="18" charset="0"/>
                      </a:rPr>
                      <m:t>𝐔</m:t>
                    </m:r>
                    <m:acc>
                      <m:accPr>
                        <m:chr m:val="̂"/>
                        <m:ctrlPr>
                          <a:rPr lang="en-ID" b="1" i="1">
                            <a:solidFill>
                              <a:srgbClr val="836967"/>
                            </a:solidFill>
                            <a:latin typeface="Cambria Math" panose="02040503050406030204" pitchFamily="18" charset="0"/>
                          </a:rPr>
                        </m:ctrlPr>
                      </m:accPr>
                      <m:e>
                        <m:r>
                          <a:rPr lang="en-ID" b="1" i="0">
                            <a:latin typeface="Cambria Math" panose="02040503050406030204" pitchFamily="18" charset="0"/>
                          </a:rPr>
                          <m:t>𝐜</m:t>
                        </m:r>
                      </m:e>
                    </m:acc>
                    <m:r>
                      <a:rPr lang="en-ID" b="0" i="0">
                        <a:latin typeface="Cambria Math" panose="02040503050406030204" pitchFamily="18" charset="0"/>
                      </a:rPr>
                      <m:t>+</m:t>
                    </m:r>
                    <m:r>
                      <a:rPr lang="en-ID" b="1" i="0">
                        <a:latin typeface="Cambria Math" panose="02040503050406030204" pitchFamily="18" charset="0"/>
                      </a:rPr>
                      <m:t>𝐕</m:t>
                    </m:r>
                    <m:acc>
                      <m:accPr>
                        <m:chr m:val="̂"/>
                        <m:ctrlPr>
                          <a:rPr lang="en-ID" b="1" i="1">
                            <a:solidFill>
                              <a:srgbClr val="836967"/>
                            </a:solidFill>
                            <a:latin typeface="Cambria Math" panose="02040503050406030204" pitchFamily="18" charset="0"/>
                          </a:rPr>
                        </m:ctrlPr>
                      </m:accPr>
                      <m:e>
                        <m:r>
                          <a:rPr lang="en-ID" b="1" i="0">
                            <a:latin typeface="Cambria Math" panose="02040503050406030204" pitchFamily="18" charset="0"/>
                          </a:rPr>
                          <m:t>𝐝</m:t>
                        </m:r>
                      </m:e>
                    </m:acc>
                  </m:oMath>
                </a14:m>
                <a:r>
                  <a:rPr lang="en-ID" dirty="0"/>
                  <a:t> </a:t>
                </a:r>
                <a14:m>
                  <m:oMath xmlns:m="http://schemas.openxmlformats.org/officeDocument/2006/math">
                    <m:r>
                      <a:rPr lang="en-ID">
                        <a:latin typeface="Cambria Math" panose="02040503050406030204" pitchFamily="18" charset="0"/>
                      </a:rPr>
                      <m:t>=</m:t>
                    </m:r>
                    <m:r>
                      <a:rPr lang="en-ID" b="1">
                        <a:latin typeface="Cambria Math" panose="02040503050406030204" pitchFamily="18" charset="0"/>
                      </a:rPr>
                      <m:t>𝐔</m:t>
                    </m:r>
                    <m:sSup>
                      <m:sSupPr>
                        <m:ctrlPr>
                          <a:rPr lang="en-ID" b="1" i="1">
                            <a:solidFill>
                              <a:srgbClr val="836967"/>
                            </a:solidFill>
                            <a:latin typeface="Cambria Math" panose="02040503050406030204" pitchFamily="18" charset="0"/>
                          </a:rPr>
                        </m:ctrlPr>
                      </m:sSupPr>
                      <m:e>
                        <m:d>
                          <m:dPr>
                            <m:ctrlPr>
                              <a:rPr lang="en-ID" b="1" i="1">
                                <a:solidFill>
                                  <a:srgbClr val="836967"/>
                                </a:solidFill>
                                <a:latin typeface="Cambria Math" panose="02040503050406030204" pitchFamily="18" charset="0"/>
                              </a:rPr>
                            </m:ctrlPr>
                          </m:dPr>
                          <m:e>
                            <m:sSup>
                              <m:sSupPr>
                                <m:ctrlPr>
                                  <a:rPr lang="en-ID" b="1" i="1">
                                    <a:solidFill>
                                      <a:srgbClr val="836967"/>
                                    </a:solidFill>
                                    <a:latin typeface="Cambria Math" panose="02040503050406030204" pitchFamily="18" charset="0"/>
                                  </a:rPr>
                                </m:ctrlPr>
                              </m:sSupPr>
                              <m:e>
                                <m:r>
                                  <a:rPr lang="en-ID" b="1">
                                    <a:latin typeface="Cambria Math" panose="02040503050406030204" pitchFamily="18" charset="0"/>
                                  </a:rPr>
                                  <m:t>𝐑</m:t>
                                </m:r>
                              </m:e>
                              <m:sup>
                                <m:r>
                                  <a:rPr lang="en-ID">
                                    <a:latin typeface="Cambria Math" panose="02040503050406030204" pitchFamily="18" charset="0"/>
                                  </a:rPr>
                                  <m:t>−</m:t>
                                </m:r>
                                <m:r>
                                  <a:rPr lang="en-ID" b="1">
                                    <a:latin typeface="Cambria Math" panose="02040503050406030204" pitchFamily="18" charset="0"/>
                                  </a:rPr>
                                  <m:t>𝟏</m:t>
                                </m:r>
                              </m:sup>
                            </m:sSup>
                            <m:sSup>
                              <m:sSupPr>
                                <m:ctrlPr>
                                  <a:rPr lang="en-ID" b="1" i="1">
                                    <a:solidFill>
                                      <a:srgbClr val="836967"/>
                                    </a:solidFill>
                                    <a:latin typeface="Cambria Math" panose="02040503050406030204" pitchFamily="18" charset="0"/>
                                  </a:rPr>
                                </m:ctrlPr>
                              </m:sSupPr>
                              <m:e>
                                <m:r>
                                  <a:rPr lang="en-ID" b="1">
                                    <a:latin typeface="Cambria Math" panose="02040503050406030204" pitchFamily="18" charset="0"/>
                                  </a:rPr>
                                  <m:t>𝚺</m:t>
                                </m:r>
                              </m:e>
                              <m:sup>
                                <m:r>
                                  <a:rPr lang="en-ID">
                                    <a:latin typeface="Cambria Math" panose="02040503050406030204" pitchFamily="18" charset="0"/>
                                  </a:rPr>
                                  <m:t>−</m:t>
                                </m:r>
                                <m:r>
                                  <a:rPr lang="en-ID" b="1">
                                    <a:latin typeface="Cambria Math" panose="02040503050406030204" pitchFamily="18" charset="0"/>
                                  </a:rPr>
                                  <m:t>𝟏</m:t>
                                </m:r>
                              </m:sup>
                            </m:sSup>
                            <m:r>
                              <a:rPr lang="en-ID" b="1">
                                <a:latin typeface="Cambria Math" panose="02040503050406030204" pitchFamily="18" charset="0"/>
                              </a:rPr>
                              <m:t>𝐔</m:t>
                            </m:r>
                          </m:e>
                        </m:d>
                      </m:e>
                      <m:sup>
                        <m:r>
                          <a:rPr lang="en-ID">
                            <a:latin typeface="Cambria Math" panose="02040503050406030204" pitchFamily="18" charset="0"/>
                          </a:rPr>
                          <m:t>−</m:t>
                        </m:r>
                        <m:r>
                          <a:rPr lang="en-ID" b="1">
                            <a:latin typeface="Cambria Math" panose="02040503050406030204" pitchFamily="18" charset="0"/>
                          </a:rPr>
                          <m:t>𝟏</m:t>
                        </m:r>
                      </m:sup>
                    </m:sSup>
                    <m:sSup>
                      <m:sSupPr>
                        <m:ctrlPr>
                          <a:rPr lang="en-ID" b="1" i="1">
                            <a:solidFill>
                              <a:srgbClr val="836967"/>
                            </a:solidFill>
                            <a:latin typeface="Cambria Math" panose="02040503050406030204" pitchFamily="18" charset="0"/>
                          </a:rPr>
                        </m:ctrlPr>
                      </m:sSupPr>
                      <m:e>
                        <m:r>
                          <a:rPr lang="en-ID" b="1">
                            <a:latin typeface="Cambria Math" panose="02040503050406030204" pitchFamily="18" charset="0"/>
                          </a:rPr>
                          <m:t>𝐑</m:t>
                        </m:r>
                      </m:e>
                      <m:sup>
                        <m:r>
                          <a:rPr lang="en-ID">
                            <a:latin typeface="Cambria Math" panose="02040503050406030204" pitchFamily="18" charset="0"/>
                          </a:rPr>
                          <m:t>−</m:t>
                        </m:r>
                        <m:r>
                          <a:rPr lang="en-ID" b="1">
                            <a:latin typeface="Cambria Math" panose="02040503050406030204" pitchFamily="18" charset="0"/>
                          </a:rPr>
                          <m:t>𝟏</m:t>
                        </m:r>
                      </m:sup>
                    </m:sSup>
                    <m:sSup>
                      <m:sSupPr>
                        <m:ctrlPr>
                          <a:rPr lang="en-ID" b="1" i="1">
                            <a:solidFill>
                              <a:srgbClr val="836967"/>
                            </a:solidFill>
                            <a:latin typeface="Cambria Math" panose="02040503050406030204" pitchFamily="18" charset="0"/>
                          </a:rPr>
                        </m:ctrlPr>
                      </m:sSupPr>
                      <m:e>
                        <m:r>
                          <a:rPr lang="en-ID" b="1">
                            <a:latin typeface="Cambria Math" panose="02040503050406030204" pitchFamily="18" charset="0"/>
                          </a:rPr>
                          <m:t>𝚺</m:t>
                        </m:r>
                      </m:e>
                      <m:sup>
                        <m:r>
                          <a:rPr lang="en-ID">
                            <a:latin typeface="Cambria Math" panose="02040503050406030204" pitchFamily="18" charset="0"/>
                          </a:rPr>
                          <m:t>−</m:t>
                        </m:r>
                        <m:r>
                          <a:rPr lang="en-ID" b="1">
                            <a:latin typeface="Cambria Math" panose="02040503050406030204" pitchFamily="18" charset="0"/>
                          </a:rPr>
                          <m:t>𝟏</m:t>
                        </m:r>
                      </m:sup>
                    </m:sSup>
                    <m:r>
                      <a:rPr lang="en-ID">
                        <a:latin typeface="Cambria Math" panose="02040503050406030204" pitchFamily="18" charset="0"/>
                      </a:rPr>
                      <m:t>+</m:t>
                    </m:r>
                    <m:r>
                      <a:rPr lang="en-ID" b="1">
                        <a:latin typeface="Cambria Math" panose="02040503050406030204" pitchFamily="18" charset="0"/>
                      </a:rPr>
                      <m:t>𝐕</m:t>
                    </m:r>
                    <m:sSup>
                      <m:sSupPr>
                        <m:ctrlPr>
                          <a:rPr lang="en-ID" b="1" i="1">
                            <a:solidFill>
                              <a:srgbClr val="836967"/>
                            </a:solidFill>
                            <a:latin typeface="Cambria Math" panose="02040503050406030204" pitchFamily="18" charset="0"/>
                          </a:rPr>
                        </m:ctrlPr>
                      </m:sSupPr>
                      <m:e>
                        <m:r>
                          <a:rPr lang="en-ID" b="1">
                            <a:latin typeface="Cambria Math" panose="02040503050406030204" pitchFamily="18" charset="0"/>
                          </a:rPr>
                          <m:t>𝐑</m:t>
                        </m:r>
                      </m:e>
                      <m:sup>
                        <m:r>
                          <a:rPr lang="en-ID">
                            <a:latin typeface="Cambria Math" panose="02040503050406030204" pitchFamily="18" charset="0"/>
                          </a:rPr>
                          <m:t>−</m:t>
                        </m:r>
                        <m:r>
                          <a:rPr lang="en-ID" b="1">
                            <a:latin typeface="Cambria Math" panose="02040503050406030204" pitchFamily="18" charset="0"/>
                          </a:rPr>
                          <m:t>𝟏</m:t>
                        </m:r>
                      </m:sup>
                    </m:sSup>
                    <m:sSup>
                      <m:sSupPr>
                        <m:ctrlPr>
                          <a:rPr lang="en-ID" b="1" i="1">
                            <a:solidFill>
                              <a:srgbClr val="836967"/>
                            </a:solidFill>
                            <a:latin typeface="Cambria Math" panose="02040503050406030204" pitchFamily="18" charset="0"/>
                          </a:rPr>
                        </m:ctrlPr>
                      </m:sSupPr>
                      <m:e>
                        <m:r>
                          <a:rPr lang="en-ID" b="1">
                            <a:latin typeface="Cambria Math" panose="02040503050406030204" pitchFamily="18" charset="0"/>
                          </a:rPr>
                          <m:t>𝚺</m:t>
                        </m:r>
                      </m:e>
                      <m:sup>
                        <m:r>
                          <a:rPr lang="en-ID">
                            <a:latin typeface="Cambria Math" panose="02040503050406030204" pitchFamily="18" charset="0"/>
                          </a:rPr>
                          <m:t>−</m:t>
                        </m:r>
                        <m:r>
                          <a:rPr lang="en-ID" b="1">
                            <a:latin typeface="Cambria Math" panose="02040503050406030204" pitchFamily="18" charset="0"/>
                          </a:rPr>
                          <m:t>𝟏</m:t>
                        </m:r>
                      </m:sup>
                    </m:sSup>
                    <m:d>
                      <m:dPr>
                        <m:ctrlPr>
                          <a:rPr lang="en-ID" b="1" i="1">
                            <a:solidFill>
                              <a:srgbClr val="836967"/>
                            </a:solidFill>
                            <a:latin typeface="Cambria Math" panose="02040503050406030204" pitchFamily="18" charset="0"/>
                          </a:rPr>
                        </m:ctrlPr>
                      </m:dPr>
                      <m:e>
                        <m:r>
                          <a:rPr lang="en-ID" b="1">
                            <a:latin typeface="Cambria Math" panose="02040503050406030204" pitchFamily="18" charset="0"/>
                          </a:rPr>
                          <m:t>𝐈</m:t>
                        </m:r>
                        <m:r>
                          <a:rPr lang="en-ID">
                            <a:latin typeface="Cambria Math" panose="02040503050406030204" pitchFamily="18" charset="0"/>
                          </a:rPr>
                          <m:t>−</m:t>
                        </m:r>
                        <m:r>
                          <a:rPr lang="en-ID" b="1">
                            <a:latin typeface="Cambria Math" panose="02040503050406030204" pitchFamily="18" charset="0"/>
                          </a:rPr>
                          <m:t>𝐔</m:t>
                        </m:r>
                        <m:d>
                          <m:dPr>
                            <m:ctrlPr>
                              <a:rPr lang="en-ID" b="1" i="1">
                                <a:solidFill>
                                  <a:srgbClr val="836967"/>
                                </a:solidFill>
                                <a:latin typeface="Cambria Math" panose="02040503050406030204" pitchFamily="18" charset="0"/>
                              </a:rPr>
                            </m:ctrlPr>
                          </m:dPr>
                          <m:e>
                            <m:sSup>
                              <m:sSupPr>
                                <m:ctrlPr>
                                  <a:rPr lang="en-ID" b="1" i="1">
                                    <a:solidFill>
                                      <a:srgbClr val="836967"/>
                                    </a:solidFill>
                                    <a:latin typeface="Cambria Math" panose="02040503050406030204" pitchFamily="18" charset="0"/>
                                  </a:rPr>
                                </m:ctrlPr>
                              </m:sSupPr>
                              <m:e>
                                <m:d>
                                  <m:dPr>
                                    <m:ctrlPr>
                                      <a:rPr lang="en-ID" b="1" i="1">
                                        <a:solidFill>
                                          <a:srgbClr val="836967"/>
                                        </a:solidFill>
                                        <a:latin typeface="Cambria Math" panose="02040503050406030204" pitchFamily="18" charset="0"/>
                                      </a:rPr>
                                    </m:ctrlPr>
                                  </m:dPr>
                                  <m:e>
                                    <m:sSup>
                                      <m:sSupPr>
                                        <m:ctrlPr>
                                          <a:rPr lang="en-ID" b="1" i="1">
                                            <a:solidFill>
                                              <a:srgbClr val="836967"/>
                                            </a:solidFill>
                                            <a:latin typeface="Cambria Math" panose="02040503050406030204" pitchFamily="18" charset="0"/>
                                          </a:rPr>
                                        </m:ctrlPr>
                                      </m:sSupPr>
                                      <m:e>
                                        <m:r>
                                          <a:rPr lang="en-ID" b="1">
                                            <a:latin typeface="Cambria Math" panose="02040503050406030204" pitchFamily="18" charset="0"/>
                                          </a:rPr>
                                          <m:t>𝐑</m:t>
                                        </m:r>
                                      </m:e>
                                      <m:sup>
                                        <m:r>
                                          <a:rPr lang="en-ID">
                                            <a:latin typeface="Cambria Math" panose="02040503050406030204" pitchFamily="18" charset="0"/>
                                          </a:rPr>
                                          <m:t>−</m:t>
                                        </m:r>
                                        <m:r>
                                          <a:rPr lang="en-ID" b="1">
                                            <a:latin typeface="Cambria Math" panose="02040503050406030204" pitchFamily="18" charset="0"/>
                                          </a:rPr>
                                          <m:t>𝟏</m:t>
                                        </m:r>
                                      </m:sup>
                                    </m:sSup>
                                    <m:sSup>
                                      <m:sSupPr>
                                        <m:ctrlPr>
                                          <a:rPr lang="en-ID" b="1" i="1">
                                            <a:solidFill>
                                              <a:srgbClr val="836967"/>
                                            </a:solidFill>
                                            <a:latin typeface="Cambria Math" panose="02040503050406030204" pitchFamily="18" charset="0"/>
                                          </a:rPr>
                                        </m:ctrlPr>
                                      </m:sSupPr>
                                      <m:e>
                                        <m:r>
                                          <a:rPr lang="en-ID" b="1">
                                            <a:latin typeface="Cambria Math" panose="02040503050406030204" pitchFamily="18" charset="0"/>
                                          </a:rPr>
                                          <m:t>𝚺</m:t>
                                        </m:r>
                                      </m:e>
                                      <m:sup>
                                        <m:r>
                                          <a:rPr lang="en-ID">
                                            <a:latin typeface="Cambria Math" panose="02040503050406030204" pitchFamily="18" charset="0"/>
                                          </a:rPr>
                                          <m:t>−</m:t>
                                        </m:r>
                                        <m:r>
                                          <a:rPr lang="en-ID" b="1">
                                            <a:latin typeface="Cambria Math" panose="02040503050406030204" pitchFamily="18" charset="0"/>
                                          </a:rPr>
                                          <m:t>𝟏</m:t>
                                        </m:r>
                                      </m:sup>
                                    </m:sSup>
                                    <m:r>
                                      <a:rPr lang="en-ID" b="1">
                                        <a:latin typeface="Cambria Math" panose="02040503050406030204" pitchFamily="18" charset="0"/>
                                      </a:rPr>
                                      <m:t>𝐔</m:t>
                                    </m:r>
                                  </m:e>
                                </m:d>
                              </m:e>
                              <m:sup>
                                <m:r>
                                  <a:rPr lang="en-ID">
                                    <a:latin typeface="Cambria Math" panose="02040503050406030204" pitchFamily="18" charset="0"/>
                                  </a:rPr>
                                  <m:t>−</m:t>
                                </m:r>
                                <m:r>
                                  <a:rPr lang="en-ID" b="1">
                                    <a:latin typeface="Cambria Math" panose="02040503050406030204" pitchFamily="18" charset="0"/>
                                  </a:rPr>
                                  <m:t>𝟏</m:t>
                                </m:r>
                              </m:sup>
                            </m:sSup>
                            <m:sSup>
                              <m:sSupPr>
                                <m:ctrlPr>
                                  <a:rPr lang="en-ID" b="1" i="1">
                                    <a:solidFill>
                                      <a:srgbClr val="836967"/>
                                    </a:solidFill>
                                    <a:latin typeface="Cambria Math" panose="02040503050406030204" pitchFamily="18" charset="0"/>
                                  </a:rPr>
                                </m:ctrlPr>
                              </m:sSupPr>
                              <m:e>
                                <m:r>
                                  <a:rPr lang="en-ID" b="1">
                                    <a:latin typeface="Cambria Math" panose="02040503050406030204" pitchFamily="18" charset="0"/>
                                  </a:rPr>
                                  <m:t>𝐑</m:t>
                                </m:r>
                              </m:e>
                              <m:sup>
                                <m:r>
                                  <a:rPr lang="en-ID">
                                    <a:latin typeface="Cambria Math" panose="02040503050406030204" pitchFamily="18" charset="0"/>
                                  </a:rPr>
                                  <m:t>−</m:t>
                                </m:r>
                                <m:r>
                                  <a:rPr lang="en-ID" b="1">
                                    <a:latin typeface="Cambria Math" panose="02040503050406030204" pitchFamily="18" charset="0"/>
                                  </a:rPr>
                                  <m:t>𝟏</m:t>
                                </m:r>
                              </m:sup>
                            </m:sSup>
                            <m:sSup>
                              <m:sSupPr>
                                <m:ctrlPr>
                                  <a:rPr lang="en-ID" b="1" i="1">
                                    <a:solidFill>
                                      <a:srgbClr val="836967"/>
                                    </a:solidFill>
                                    <a:latin typeface="Cambria Math" panose="02040503050406030204" pitchFamily="18" charset="0"/>
                                  </a:rPr>
                                </m:ctrlPr>
                              </m:sSupPr>
                              <m:e>
                                <m:r>
                                  <a:rPr lang="en-ID" b="1">
                                    <a:latin typeface="Cambria Math" panose="02040503050406030204" pitchFamily="18" charset="0"/>
                                  </a:rPr>
                                  <m:t>𝚺</m:t>
                                </m:r>
                              </m:e>
                              <m:sup>
                                <m:r>
                                  <a:rPr lang="en-ID">
                                    <a:latin typeface="Cambria Math" panose="02040503050406030204" pitchFamily="18" charset="0"/>
                                  </a:rPr>
                                  <m:t>−</m:t>
                                </m:r>
                                <m:r>
                                  <a:rPr lang="en-ID" b="1">
                                    <a:latin typeface="Cambria Math" panose="02040503050406030204" pitchFamily="18" charset="0"/>
                                  </a:rPr>
                                  <m:t>𝟏</m:t>
                                </m:r>
                              </m:sup>
                            </m:sSup>
                          </m:e>
                        </m:d>
                      </m:e>
                    </m:d>
                    <m:r>
                      <a:rPr lang="en-ID" b="1" i="1">
                        <a:latin typeface="Cambria Math" panose="02040503050406030204" pitchFamily="18" charset="0"/>
                      </a:rPr>
                      <m:t>𝒚</m:t>
                    </m:r>
                  </m:oMath>
                </a14:m>
                <a:r>
                  <a:rPr lang="en-ID" b="1" dirty="0"/>
                  <a:t> </a:t>
                </a:r>
                <a14:m>
                  <m:oMath xmlns:m="http://schemas.openxmlformats.org/officeDocument/2006/math">
                    <m:r>
                      <a:rPr lang="en-ID">
                        <a:latin typeface="Cambria Math" panose="02040503050406030204" pitchFamily="18" charset="0"/>
                      </a:rPr>
                      <m:t>=</m:t>
                    </m:r>
                    <m:r>
                      <a:rPr lang="en-ID" b="1">
                        <a:latin typeface="Cambria Math" panose="02040503050406030204" pitchFamily="18" charset="0"/>
                      </a:rPr>
                      <m:t>𝐇</m:t>
                    </m:r>
                    <m:d>
                      <m:dPr>
                        <m:ctrlPr>
                          <a:rPr lang="en-ID" b="1" i="1">
                            <a:solidFill>
                              <a:srgbClr val="836967"/>
                            </a:solidFill>
                            <a:latin typeface="Cambria Math" panose="02040503050406030204" pitchFamily="18" charset="0"/>
                          </a:rPr>
                        </m:ctrlPr>
                      </m:dPr>
                      <m:e>
                        <m:r>
                          <a:rPr lang="en-ID" b="1">
                            <a:latin typeface="Cambria Math" panose="02040503050406030204" pitchFamily="18" charset="0"/>
                          </a:rPr>
                          <m:t>𝛌</m:t>
                        </m:r>
                      </m:e>
                    </m:d>
                    <m:r>
                      <a:rPr lang="en-ID" b="1" i="1">
                        <a:latin typeface="Cambria Math" panose="02040503050406030204" pitchFamily="18" charset="0"/>
                      </a:rPr>
                      <m:t>𝒚</m:t>
                    </m:r>
                  </m:oMath>
                </a14:m>
                <a:r>
                  <a:rPr lang="en-ID" b="1" dirty="0"/>
                  <a:t>	</a:t>
                </a:r>
                <a:r>
                  <a:rPr lang="en-US" dirty="0">
                    <a:solidFill>
                      <a:schemeClr val="tx1"/>
                    </a:solidFill>
                    <a:ea typeface="Times New Roman" panose="02020603050405020304" pitchFamily="18" charset="0"/>
                  </a:rPr>
                  <a:t>(25)</a:t>
                </a:r>
              </a:p>
              <a:p>
                <a:pPr>
                  <a:tabLst>
                    <a:tab pos="10058400" algn="l"/>
                  </a:tabLst>
                </a:pPr>
                <a:r>
                  <a:rPr lang="en-US" dirty="0">
                    <a:solidFill>
                      <a:schemeClr val="tx1"/>
                    </a:solidFill>
                    <a:ea typeface="Times New Roman" panose="02020603050405020304" pitchFamily="18" charset="0"/>
                  </a:rPr>
                  <a:t>To determine the best model, it depends on the smoothing parameter </a:t>
                </a:r>
                <a14:m>
                  <m:oMath xmlns:m="http://schemas.openxmlformats.org/officeDocument/2006/math">
                    <m:d>
                      <m:dPr>
                        <m:ctrlPr>
                          <a:rPr lang="en-ID" b="1" i="1" smtClean="0">
                            <a:solidFill>
                              <a:srgbClr val="836967"/>
                            </a:solidFill>
                            <a:latin typeface="Cambria Math" panose="02040503050406030204" pitchFamily="18" charset="0"/>
                          </a:rPr>
                        </m:ctrlPr>
                      </m:dPr>
                      <m:e>
                        <m:r>
                          <a:rPr lang="en-ID" b="1">
                            <a:latin typeface="Cambria Math" panose="02040503050406030204" pitchFamily="18" charset="0"/>
                          </a:rPr>
                          <m:t>𝛌</m:t>
                        </m:r>
                      </m:e>
                    </m:d>
                  </m:oMath>
                </a14:m>
                <a:r>
                  <a:rPr lang="en-US" dirty="0">
                    <a:solidFill>
                      <a:schemeClr val="tx1"/>
                    </a:solidFill>
                    <a:ea typeface="Times New Roman" panose="02020603050405020304" pitchFamily="18" charset="0"/>
                  </a:rPr>
                  <a:t>. The best model for this estimator is the model that produces the smallest generalized cross-validation (GCV) value. The GCV formula for Spline Smoothing estimator in bi-response nonparametric regression can be stated as follows</a:t>
                </a:r>
              </a:p>
              <a:p>
                <a:pPr>
                  <a:tabLst>
                    <a:tab pos="10058400" algn="l"/>
                  </a:tabLst>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𝐺𝐶𝑉</m:t>
                      </m:r>
                      <m:d>
                        <m:dPr>
                          <m:ctrlPr>
                            <a:rPr lang="en-ID" i="1">
                              <a:solidFill>
                                <a:srgbClr val="836967"/>
                              </a:solidFill>
                              <a:latin typeface="Cambria Math" panose="02040503050406030204" pitchFamily="18" charset="0"/>
                            </a:rPr>
                          </m:ctrlPr>
                        </m:dPr>
                        <m:e>
                          <m:r>
                            <a:rPr lang="en-ID" b="1" i="0">
                              <a:latin typeface="Cambria Math" panose="02040503050406030204" pitchFamily="18" charset="0"/>
                            </a:rPr>
                            <m:t>𝛌</m:t>
                          </m:r>
                        </m:e>
                      </m:d>
                      <m:r>
                        <a:rPr lang="en-ID" b="0" i="0">
                          <a:latin typeface="Cambria Math" panose="02040503050406030204" pitchFamily="18" charset="0"/>
                        </a:rPr>
                        <m:t>=</m:t>
                      </m:r>
                      <m:f>
                        <m:fPr>
                          <m:ctrlPr>
                            <a:rPr lang="en-ID" b="0" i="1">
                              <a:solidFill>
                                <a:srgbClr val="836967"/>
                              </a:solidFill>
                              <a:latin typeface="Cambria Math" panose="02040503050406030204" pitchFamily="18" charset="0"/>
                            </a:rPr>
                          </m:ctrlPr>
                        </m:fPr>
                        <m:num>
                          <m:sSup>
                            <m:sSupPr>
                              <m:ctrlPr>
                                <a:rPr lang="en-ID" b="0" i="1">
                                  <a:solidFill>
                                    <a:srgbClr val="836967"/>
                                  </a:solidFill>
                                  <a:latin typeface="Cambria Math" panose="02040503050406030204" pitchFamily="18" charset="0"/>
                                </a:rPr>
                              </m:ctrlPr>
                            </m:sSupPr>
                            <m:e>
                              <m:r>
                                <a:rPr lang="en-ID" b="0" i="1">
                                  <a:latin typeface="Cambria Math" panose="02040503050406030204" pitchFamily="18" charset="0"/>
                                </a:rPr>
                                <m:t>𝑁</m:t>
                              </m:r>
                            </m:e>
                            <m:sup>
                              <m:r>
                                <a:rPr lang="en-ID" b="0" i="0">
                                  <a:latin typeface="Cambria Math" panose="02040503050406030204" pitchFamily="18" charset="0"/>
                                </a:rPr>
                                <m:t>−1</m:t>
                              </m:r>
                            </m:sup>
                          </m:sSup>
                          <m:sSup>
                            <m:sSupPr>
                              <m:ctrlPr>
                                <a:rPr lang="en-ID" b="0" i="1">
                                  <a:solidFill>
                                    <a:srgbClr val="836967"/>
                                  </a:solidFill>
                                  <a:latin typeface="Cambria Math" panose="02040503050406030204" pitchFamily="18" charset="0"/>
                                </a:rPr>
                              </m:ctrlPr>
                            </m:sSupPr>
                            <m:e>
                              <m:d>
                                <m:dPr>
                                  <m:begChr m:val="‖"/>
                                  <m:endChr m:val="‖"/>
                                  <m:ctrlPr>
                                    <a:rPr lang="en-ID" b="0" i="1">
                                      <a:solidFill>
                                        <a:srgbClr val="836967"/>
                                      </a:solidFill>
                                      <a:latin typeface="Cambria Math" panose="02040503050406030204" pitchFamily="18" charset="0"/>
                                    </a:rPr>
                                  </m:ctrlPr>
                                </m:dPr>
                                <m:e>
                                  <m:sSup>
                                    <m:sSupPr>
                                      <m:ctrlPr>
                                        <a:rPr lang="en-ID" b="0" i="1">
                                          <a:solidFill>
                                            <a:srgbClr val="836967"/>
                                          </a:solidFill>
                                          <a:latin typeface="Cambria Math" panose="02040503050406030204" pitchFamily="18" charset="0"/>
                                        </a:rPr>
                                      </m:ctrlPr>
                                    </m:sSupPr>
                                    <m:e>
                                      <m:d>
                                        <m:dPr>
                                          <m:ctrlPr>
                                            <a:rPr lang="en-ID" b="0" i="1">
                                              <a:solidFill>
                                                <a:srgbClr val="836967"/>
                                              </a:solidFill>
                                              <a:latin typeface="Cambria Math" panose="02040503050406030204" pitchFamily="18" charset="0"/>
                                            </a:rPr>
                                          </m:ctrlPr>
                                        </m:dPr>
                                        <m:e>
                                          <m:sSup>
                                            <m:sSupPr>
                                              <m:ctrlPr>
                                                <a:rPr lang="en-ID" b="0" i="1">
                                                  <a:solidFill>
                                                    <a:srgbClr val="836967"/>
                                                  </a:solidFill>
                                                  <a:latin typeface="Cambria Math" panose="02040503050406030204" pitchFamily="18" charset="0"/>
                                                </a:rPr>
                                              </m:ctrlPr>
                                            </m:sSupPr>
                                            <m:e>
                                              <m:r>
                                                <a:rPr lang="en-ID" b="1" i="0">
                                                  <a:latin typeface="Cambria Math" panose="02040503050406030204" pitchFamily="18" charset="0"/>
                                                </a:rPr>
                                                <m:t>𝚺</m:t>
                                              </m:r>
                                            </m:e>
                                            <m:sup>
                                              <m:r>
                                                <a:rPr lang="en-ID" b="0" i="0">
                                                  <a:latin typeface="Cambria Math" panose="02040503050406030204" pitchFamily="18" charset="0"/>
                                                </a:rPr>
                                                <m:t>−1</m:t>
                                              </m:r>
                                            </m:sup>
                                          </m:sSup>
                                        </m:e>
                                      </m:d>
                                    </m:e>
                                    <m:sup>
                                      <m:f>
                                        <m:fPr>
                                          <m:ctrlPr>
                                            <a:rPr lang="en-ID" b="0" i="1">
                                              <a:solidFill>
                                                <a:srgbClr val="836967"/>
                                              </a:solidFill>
                                              <a:latin typeface="Cambria Math" panose="02040503050406030204" pitchFamily="18" charset="0"/>
                                            </a:rPr>
                                          </m:ctrlPr>
                                        </m:fPr>
                                        <m:num>
                                          <m:r>
                                            <a:rPr lang="en-ID" b="0" i="0">
                                              <a:latin typeface="Cambria Math" panose="02040503050406030204" pitchFamily="18" charset="0"/>
                                            </a:rPr>
                                            <m:t>1</m:t>
                                          </m:r>
                                        </m:num>
                                        <m:den>
                                          <m:r>
                                            <a:rPr lang="en-ID" b="0" i="0">
                                              <a:latin typeface="Cambria Math" panose="02040503050406030204" pitchFamily="18" charset="0"/>
                                            </a:rPr>
                                            <m:t>2</m:t>
                                          </m:r>
                                        </m:den>
                                      </m:f>
                                    </m:sup>
                                  </m:sSup>
                                  <m:d>
                                    <m:dPr>
                                      <m:ctrlPr>
                                        <a:rPr lang="en-ID" b="0" i="1">
                                          <a:solidFill>
                                            <a:srgbClr val="836967"/>
                                          </a:solidFill>
                                          <a:latin typeface="Cambria Math" panose="02040503050406030204" pitchFamily="18" charset="0"/>
                                        </a:rPr>
                                      </m:ctrlPr>
                                    </m:dPr>
                                    <m:e>
                                      <m:r>
                                        <a:rPr lang="en-ID" b="1" i="0">
                                          <a:latin typeface="Cambria Math" panose="02040503050406030204" pitchFamily="18" charset="0"/>
                                        </a:rPr>
                                        <m:t>𝐈</m:t>
                                      </m:r>
                                      <m:r>
                                        <a:rPr lang="en-ID" b="0" i="0">
                                          <a:latin typeface="Cambria Math" panose="02040503050406030204" pitchFamily="18" charset="0"/>
                                        </a:rPr>
                                        <m:t>−</m:t>
                                      </m:r>
                                      <m:r>
                                        <a:rPr lang="en-ID" b="1" i="0">
                                          <a:latin typeface="Cambria Math" panose="02040503050406030204" pitchFamily="18" charset="0"/>
                                        </a:rPr>
                                        <m:t>𝐇</m:t>
                                      </m:r>
                                      <m:d>
                                        <m:dPr>
                                          <m:ctrlPr>
                                            <a:rPr lang="en-ID" b="1" i="1">
                                              <a:solidFill>
                                                <a:srgbClr val="836967"/>
                                              </a:solidFill>
                                              <a:latin typeface="Cambria Math" panose="02040503050406030204" pitchFamily="18" charset="0"/>
                                            </a:rPr>
                                          </m:ctrlPr>
                                        </m:dPr>
                                        <m:e>
                                          <m:r>
                                            <a:rPr lang="en-ID" b="0" i="1">
                                              <a:latin typeface="Cambria Math" panose="02040503050406030204" pitchFamily="18" charset="0"/>
                                            </a:rPr>
                                            <m:t>𝜆</m:t>
                                          </m:r>
                                        </m:e>
                                      </m:d>
                                    </m:e>
                                  </m:d>
                                  <m:r>
                                    <a:rPr lang="en-ID" b="0" i="1">
                                      <a:latin typeface="Cambria Math" panose="02040503050406030204" pitchFamily="18" charset="0"/>
                                    </a:rPr>
                                    <m:t>𝑦</m:t>
                                  </m:r>
                                </m:e>
                              </m:d>
                            </m:e>
                            <m:sup>
                              <m:r>
                                <a:rPr lang="en-ID" b="0" i="0">
                                  <a:latin typeface="Cambria Math" panose="02040503050406030204" pitchFamily="18" charset="0"/>
                                </a:rPr>
                                <m:t>2</m:t>
                              </m:r>
                            </m:sup>
                          </m:sSup>
                        </m:num>
                        <m:den>
                          <m:sSup>
                            <m:sSupPr>
                              <m:ctrlPr>
                                <a:rPr lang="en-ID" b="0" i="1">
                                  <a:solidFill>
                                    <a:srgbClr val="836967"/>
                                  </a:solidFill>
                                  <a:latin typeface="Cambria Math" panose="02040503050406030204" pitchFamily="18" charset="0"/>
                                </a:rPr>
                              </m:ctrlPr>
                            </m:sSupPr>
                            <m:e>
                              <m:d>
                                <m:dPr>
                                  <m:ctrlPr>
                                    <a:rPr lang="en-ID" b="0" i="1">
                                      <a:solidFill>
                                        <a:srgbClr val="836967"/>
                                      </a:solidFill>
                                      <a:latin typeface="Cambria Math" panose="02040503050406030204" pitchFamily="18" charset="0"/>
                                    </a:rPr>
                                  </m:ctrlPr>
                                </m:dPr>
                                <m:e>
                                  <m:sSup>
                                    <m:sSupPr>
                                      <m:ctrlPr>
                                        <a:rPr lang="en-ID" b="0" i="1">
                                          <a:solidFill>
                                            <a:srgbClr val="836967"/>
                                          </a:solidFill>
                                          <a:latin typeface="Cambria Math" panose="02040503050406030204" pitchFamily="18" charset="0"/>
                                        </a:rPr>
                                      </m:ctrlPr>
                                    </m:sSupPr>
                                    <m:e>
                                      <m:r>
                                        <a:rPr lang="en-ID" b="0" i="1">
                                          <a:latin typeface="Cambria Math" panose="02040503050406030204" pitchFamily="18" charset="0"/>
                                        </a:rPr>
                                        <m:t>𝑁</m:t>
                                      </m:r>
                                    </m:e>
                                    <m:sup>
                                      <m:r>
                                        <a:rPr lang="en-ID" b="0" i="0">
                                          <a:latin typeface="Cambria Math" panose="02040503050406030204" pitchFamily="18" charset="0"/>
                                        </a:rPr>
                                        <m:t>−1</m:t>
                                      </m:r>
                                    </m:sup>
                                  </m:sSup>
                                  <m:r>
                                    <a:rPr lang="en-ID" b="0" i="1">
                                      <a:latin typeface="Cambria Math" panose="02040503050406030204" pitchFamily="18" charset="0"/>
                                    </a:rPr>
                                    <m:t>𝑡𝑟𝑎𝑐𝑒</m:t>
                                  </m:r>
                                  <m:d>
                                    <m:dPr>
                                      <m:ctrlPr>
                                        <a:rPr lang="en-ID" b="0" i="1">
                                          <a:solidFill>
                                            <a:srgbClr val="836967"/>
                                          </a:solidFill>
                                          <a:latin typeface="Cambria Math" panose="02040503050406030204" pitchFamily="18" charset="0"/>
                                        </a:rPr>
                                      </m:ctrlPr>
                                    </m:dPr>
                                    <m:e>
                                      <m:r>
                                        <a:rPr lang="en-ID" b="1" i="0">
                                          <a:latin typeface="Cambria Math" panose="02040503050406030204" pitchFamily="18" charset="0"/>
                                        </a:rPr>
                                        <m:t>𝐈</m:t>
                                      </m:r>
                                      <m:r>
                                        <a:rPr lang="en-ID" b="0" i="0">
                                          <a:latin typeface="Cambria Math" panose="02040503050406030204" pitchFamily="18" charset="0"/>
                                        </a:rPr>
                                        <m:t>−</m:t>
                                      </m:r>
                                      <m:r>
                                        <a:rPr lang="en-ID" b="1" i="0">
                                          <a:latin typeface="Cambria Math" panose="02040503050406030204" pitchFamily="18" charset="0"/>
                                        </a:rPr>
                                        <m:t>𝐇</m:t>
                                      </m:r>
                                      <m:d>
                                        <m:dPr>
                                          <m:ctrlPr>
                                            <a:rPr lang="en-ID" b="1" i="1">
                                              <a:solidFill>
                                                <a:srgbClr val="836967"/>
                                              </a:solidFill>
                                              <a:latin typeface="Cambria Math" panose="02040503050406030204" pitchFamily="18" charset="0"/>
                                            </a:rPr>
                                          </m:ctrlPr>
                                        </m:dPr>
                                        <m:e>
                                          <m:r>
                                            <a:rPr lang="en-ID" b="1" i="0">
                                              <a:latin typeface="Cambria Math" panose="02040503050406030204" pitchFamily="18" charset="0"/>
                                            </a:rPr>
                                            <m:t>𝛌</m:t>
                                          </m:r>
                                        </m:e>
                                      </m:d>
                                    </m:e>
                                  </m:d>
                                </m:e>
                              </m:d>
                            </m:e>
                            <m:sup>
                              <m:r>
                                <a:rPr lang="en-ID" b="0" i="0">
                                  <a:latin typeface="Cambria Math" panose="02040503050406030204" pitchFamily="18" charset="0"/>
                                </a:rPr>
                                <m:t>2</m:t>
                              </m:r>
                            </m:sup>
                          </m:sSup>
                        </m:den>
                      </m:f>
                    </m:oMath>
                  </m:oMathPara>
                </a14:m>
                <a:endParaRPr lang="en-ID" dirty="0"/>
              </a:p>
              <a:p>
                <a:pPr>
                  <a:tabLst>
                    <a:tab pos="10058400" algn="l"/>
                  </a:tabLst>
                </a:pPr>
                <a:endParaRPr lang="en-US" dirty="0">
                  <a:solidFill>
                    <a:schemeClr val="tx1"/>
                  </a:solidFill>
                  <a:ea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6726881D-D306-4F1B-9191-18B55AA2A3D0}"/>
                  </a:ext>
                </a:extLst>
              </p:cNvPr>
              <p:cNvSpPr>
                <a:spLocks noRot="1" noChangeAspect="1" noMove="1" noResize="1" noEditPoints="1" noAdjustHandles="1" noChangeArrowheads="1" noChangeShapeType="1" noTextEdit="1"/>
              </p:cNvSpPr>
              <p:nvPr/>
            </p:nvSpPr>
            <p:spPr>
              <a:xfrm>
                <a:off x="1269877" y="1772816"/>
                <a:ext cx="10729191" cy="4729270"/>
              </a:xfrm>
              <a:prstGeom prst="rect">
                <a:avLst/>
              </a:prstGeom>
              <a:blipFill>
                <a:blip r:embed="rId2"/>
                <a:stretch>
                  <a:fillRect l="-455" t="-6057" r="-682"/>
                </a:stretch>
              </a:blipFill>
              <a:ln>
                <a:noFill/>
              </a:ln>
            </p:spPr>
            <p:txBody>
              <a:bodyPr/>
              <a:lstStyle/>
              <a:p>
                <a:r>
                  <a:rPr lang="en-ID">
                    <a:noFill/>
                  </a:rPr>
                  <a:t> </a:t>
                </a:r>
              </a:p>
            </p:txBody>
          </p:sp>
        </mc:Fallback>
      </mc:AlternateContent>
    </p:spTree>
    <p:extLst>
      <p:ext uri="{BB962C8B-B14F-4D97-AF65-F5344CB8AC3E}">
        <p14:creationId xmlns:p14="http://schemas.microsoft.com/office/powerpoint/2010/main" val="391635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730</TotalTime>
  <Words>1839</Words>
  <Application>Microsoft Office PowerPoint</Application>
  <PresentationFormat>Custom</PresentationFormat>
  <Paragraphs>186</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Arial Narrow</vt:lpstr>
      <vt:lpstr>Berlin Sans FB</vt:lpstr>
      <vt:lpstr>Cambria Math</vt:lpstr>
      <vt:lpstr>Euphemia</vt:lpstr>
      <vt:lpstr>Times New Roman</vt:lpstr>
      <vt:lpstr>Math 16x9</vt:lpstr>
      <vt:lpstr>MathType 7.0 Equation</vt:lpstr>
      <vt:lpstr>Bi-response Spline Smoothing Estimator for Modelling the Percentage of Poor Population and Human Development Index in Papua Province </vt:lpstr>
      <vt:lpstr>Introduction</vt:lpstr>
      <vt:lpstr>Introduction</vt:lpstr>
      <vt:lpstr>MATERIAL AND METHOD Nonparametric Regression with Spline Smoothing</vt:lpstr>
      <vt:lpstr>MATERIAL AND METHOD Bi-response nonparametric Regression</vt:lpstr>
      <vt:lpstr>MATERIAL AND METHOD Penalized Weighted Least Square</vt:lpstr>
      <vt:lpstr>RESULTS AND DISCUSSION The Form Function of Bi-response Spline Smoothing </vt:lpstr>
      <vt:lpstr>RESULTS AND DISCUSSION Estimation of Bi-response Spline Smoothing using PWLS</vt:lpstr>
      <vt:lpstr>RESULTS AND DISCUSSION Estimation of Bi-response Spline Smoothing using PWLS</vt:lpstr>
      <vt:lpstr>RESULTS AND DISCUSSION Modelling PPP and HDI in Papua Province</vt:lpstr>
      <vt:lpstr>RESULTS AND DISCUSSION Modelling PPP and HDI in Papua Province</vt:lpstr>
      <vt:lpstr>RESULTS AND DISCUSSION Modelling PPP and HDI in Papua Province</vt:lpstr>
      <vt:lpstr>PowerPoint Presentation</vt:lpstr>
      <vt:lpstr>RESULTS AND DISCUSSION Modelling PPP and HDI in Papua Province</vt:lpstr>
      <vt:lpstr>RESULTS AND DISCUSSION Modelling PPP and HDI in Papua Province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06211860010007@mahasiswa.integra.its.ac.id</cp:lastModifiedBy>
  <cp:revision>26</cp:revision>
  <dcterms:created xsi:type="dcterms:W3CDTF">2020-09-15T05:57:11Z</dcterms:created>
  <dcterms:modified xsi:type="dcterms:W3CDTF">2020-09-25T03:59:18Z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