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handoutMasterIdLst>
    <p:handoutMasterId r:id="rId23"/>
  </p:handoutMasterIdLst>
  <p:sldIdLst>
    <p:sldId id="256" r:id="rId2"/>
    <p:sldId id="267" r:id="rId3"/>
    <p:sldId id="273" r:id="rId4"/>
    <p:sldId id="275" r:id="rId5"/>
    <p:sldId id="291" r:id="rId6"/>
    <p:sldId id="276" r:id="rId7"/>
    <p:sldId id="277" r:id="rId8"/>
    <p:sldId id="278" r:id="rId9"/>
    <p:sldId id="279" r:id="rId10"/>
    <p:sldId id="283" r:id="rId11"/>
    <p:sldId id="284" r:id="rId12"/>
    <p:sldId id="285" r:id="rId13"/>
    <p:sldId id="286" r:id="rId14"/>
    <p:sldId id="287" r:id="rId15"/>
    <p:sldId id="260" r:id="rId16"/>
    <p:sldId id="288" r:id="rId17"/>
    <p:sldId id="289" r:id="rId18"/>
    <p:sldId id="290" r:id="rId19"/>
    <p:sldId id="271" r:id="rId20"/>
    <p:sldId id="258" r:id="rId2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howGuides="1">
      <p:cViewPr varScale="1">
        <p:scale>
          <a:sx n="74" d="100"/>
          <a:sy n="74" d="100"/>
        </p:scale>
        <p:origin x="582" y="72"/>
      </p:cViewPr>
      <p:guideLst>
        <p:guide orient="horz" pos="2160"/>
        <p:guide pos="3839"/>
        <p:guide pos="1007"/>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89F645-F466-47FA-A1DB-3DF093829881}" type="doc">
      <dgm:prSet loTypeId="urn:microsoft.com/office/officeart/2009/3/layout/IncreasingArrowsProcess" loCatId="process" qsTypeId="urn:microsoft.com/office/officeart/2005/8/quickstyle/simple1" qsCatId="simple" csTypeId="urn:microsoft.com/office/officeart/2005/8/colors/accent1_2" csCatId="accent1" phldr="1"/>
      <dgm:spPr/>
      <dgm:t>
        <a:bodyPr/>
        <a:lstStyle/>
        <a:p>
          <a:endParaRPr lang="en-US"/>
        </a:p>
      </dgm:t>
    </dgm:pt>
    <dgm:pt modelId="{73DED13E-0D4E-4BC4-894A-CC37DDB6597C}">
      <dgm:prSet phldrT="[Text]" custT="1"/>
      <dgm:spPr/>
      <dgm:t>
        <a:bodyPr/>
        <a:lstStyle/>
        <a:p>
          <a:r>
            <a:rPr lang="en-US" sz="2000" dirty="0" smtClean="0">
              <a:latin typeface="Arial Black" panose="020B0A04020102020204" pitchFamily="34" charset="0"/>
            </a:rPr>
            <a:t>Training Data</a:t>
          </a:r>
          <a:endParaRPr lang="en-US" sz="2000" dirty="0">
            <a:latin typeface="Arial Black" panose="020B0A04020102020204" pitchFamily="34" charset="0"/>
          </a:endParaRPr>
        </a:p>
      </dgm:t>
    </dgm:pt>
    <dgm:pt modelId="{890EE467-6439-4946-9E90-CC34EA5AF1F7}" type="parTrans" cxnId="{918DF0C2-93A7-44CA-874A-B842EC5FAB0A}">
      <dgm:prSet/>
      <dgm:spPr/>
      <dgm:t>
        <a:bodyPr/>
        <a:lstStyle/>
        <a:p>
          <a:endParaRPr lang="en-US"/>
        </a:p>
      </dgm:t>
    </dgm:pt>
    <dgm:pt modelId="{0669B4C9-8FC4-424E-A6C9-E2F504CE87C7}" type="sibTrans" cxnId="{918DF0C2-93A7-44CA-874A-B842EC5FAB0A}">
      <dgm:prSet/>
      <dgm:spPr/>
      <dgm:t>
        <a:bodyPr/>
        <a:lstStyle/>
        <a:p>
          <a:endParaRPr lang="en-US"/>
        </a:p>
      </dgm:t>
    </dgm:pt>
    <dgm:pt modelId="{3E7AB71B-12DC-497D-95A7-D55CF116E01D}">
      <dgm:prSet phldrT="[Text]" custT="1"/>
      <dgm:spPr/>
      <dgm:t>
        <a:bodyPr/>
        <a:lstStyle/>
        <a:p>
          <a:pPr algn="ctr"/>
          <a:r>
            <a:rPr lang="en-US" sz="2200" dirty="0" smtClean="0"/>
            <a:t>First week of August 2016 to fourth week of December 2019 </a:t>
          </a:r>
          <a:endParaRPr lang="en-US" sz="2200" dirty="0"/>
        </a:p>
      </dgm:t>
    </dgm:pt>
    <dgm:pt modelId="{38114A6B-508E-447A-829C-7B9E09111791}" type="parTrans" cxnId="{FCF80C8C-B500-4946-8054-6C3064A2DEE4}">
      <dgm:prSet/>
      <dgm:spPr/>
      <dgm:t>
        <a:bodyPr/>
        <a:lstStyle/>
        <a:p>
          <a:endParaRPr lang="en-US"/>
        </a:p>
      </dgm:t>
    </dgm:pt>
    <dgm:pt modelId="{0D4E186A-6BC9-424F-9035-2EBF1F0C3E6E}" type="sibTrans" cxnId="{FCF80C8C-B500-4946-8054-6C3064A2DEE4}">
      <dgm:prSet/>
      <dgm:spPr/>
      <dgm:t>
        <a:bodyPr/>
        <a:lstStyle/>
        <a:p>
          <a:endParaRPr lang="en-US"/>
        </a:p>
      </dgm:t>
    </dgm:pt>
    <dgm:pt modelId="{B2DF581E-C055-4078-AB96-7F43682701C6}">
      <dgm:prSet phldrT="[Text]" custT="1"/>
      <dgm:spPr/>
      <dgm:t>
        <a:bodyPr/>
        <a:lstStyle/>
        <a:p>
          <a:r>
            <a:rPr lang="en-US" sz="2000" dirty="0" smtClean="0">
              <a:latin typeface="Arial Black" panose="020B0A04020102020204" pitchFamily="34" charset="0"/>
            </a:rPr>
            <a:t>Testing Data</a:t>
          </a:r>
          <a:endParaRPr lang="en-US" sz="2000" dirty="0">
            <a:latin typeface="Arial Black" panose="020B0A04020102020204" pitchFamily="34" charset="0"/>
          </a:endParaRPr>
        </a:p>
      </dgm:t>
    </dgm:pt>
    <dgm:pt modelId="{20EAEAC4-CF2A-4D95-AC6A-C79AE042D5E4}" type="parTrans" cxnId="{27E15743-2E4C-4129-A6A2-50FC4ECD8D1E}">
      <dgm:prSet/>
      <dgm:spPr/>
      <dgm:t>
        <a:bodyPr/>
        <a:lstStyle/>
        <a:p>
          <a:endParaRPr lang="en-US"/>
        </a:p>
      </dgm:t>
    </dgm:pt>
    <dgm:pt modelId="{6CF18A78-BAF0-407A-A495-C47C449473EF}" type="sibTrans" cxnId="{27E15743-2E4C-4129-A6A2-50FC4ECD8D1E}">
      <dgm:prSet/>
      <dgm:spPr/>
      <dgm:t>
        <a:bodyPr/>
        <a:lstStyle/>
        <a:p>
          <a:endParaRPr lang="en-US"/>
        </a:p>
      </dgm:t>
    </dgm:pt>
    <dgm:pt modelId="{0C16EB57-4D27-4C51-B3B5-BF7514F4D662}">
      <dgm:prSet phldrT="[Text]"/>
      <dgm:spPr/>
      <dgm:t>
        <a:bodyPr/>
        <a:lstStyle/>
        <a:p>
          <a:pPr algn="ctr"/>
          <a:r>
            <a:rPr lang="en-US" dirty="0" smtClean="0"/>
            <a:t>Fifth week of December 2019 to fourth week of January 2020 </a:t>
          </a:r>
          <a:endParaRPr lang="en-US" dirty="0"/>
        </a:p>
      </dgm:t>
    </dgm:pt>
    <dgm:pt modelId="{1EE8CEC2-96EA-4EEF-977D-C1154ABCB76F}" type="parTrans" cxnId="{8FDFFEE1-9CC9-4BB5-935C-407429F6C728}">
      <dgm:prSet/>
      <dgm:spPr/>
      <dgm:t>
        <a:bodyPr/>
        <a:lstStyle/>
        <a:p>
          <a:endParaRPr lang="en-US"/>
        </a:p>
      </dgm:t>
    </dgm:pt>
    <dgm:pt modelId="{7DC75D62-51C2-41D0-BE5B-FBD626E2AAFF}" type="sibTrans" cxnId="{8FDFFEE1-9CC9-4BB5-935C-407429F6C728}">
      <dgm:prSet/>
      <dgm:spPr/>
      <dgm:t>
        <a:bodyPr/>
        <a:lstStyle/>
        <a:p>
          <a:endParaRPr lang="en-US"/>
        </a:p>
      </dgm:t>
    </dgm:pt>
    <dgm:pt modelId="{873669EF-6F6A-4C2D-8111-68BD5F5F1A3C}" type="pres">
      <dgm:prSet presAssocID="{6789F645-F466-47FA-A1DB-3DF093829881}" presName="Name0" presStyleCnt="0">
        <dgm:presLayoutVars>
          <dgm:chMax val="5"/>
          <dgm:chPref val="5"/>
          <dgm:dir/>
          <dgm:animLvl val="lvl"/>
        </dgm:presLayoutVars>
      </dgm:prSet>
      <dgm:spPr/>
      <dgm:t>
        <a:bodyPr/>
        <a:lstStyle/>
        <a:p>
          <a:endParaRPr lang="en-US"/>
        </a:p>
      </dgm:t>
    </dgm:pt>
    <dgm:pt modelId="{E8730C54-4802-45AB-96A2-578C0F6E3708}" type="pres">
      <dgm:prSet presAssocID="{73DED13E-0D4E-4BC4-894A-CC37DDB6597C}" presName="parentText1" presStyleLbl="node1" presStyleIdx="0" presStyleCnt="2">
        <dgm:presLayoutVars>
          <dgm:chMax/>
          <dgm:chPref val="3"/>
          <dgm:bulletEnabled val="1"/>
        </dgm:presLayoutVars>
      </dgm:prSet>
      <dgm:spPr/>
      <dgm:t>
        <a:bodyPr/>
        <a:lstStyle/>
        <a:p>
          <a:endParaRPr lang="en-US"/>
        </a:p>
      </dgm:t>
    </dgm:pt>
    <dgm:pt modelId="{9C081B70-F1C8-4F53-9702-7211C09B8445}" type="pres">
      <dgm:prSet presAssocID="{73DED13E-0D4E-4BC4-894A-CC37DDB6597C}" presName="childText1" presStyleLbl="solidAlignAcc1" presStyleIdx="0" presStyleCnt="2">
        <dgm:presLayoutVars>
          <dgm:chMax val="0"/>
          <dgm:chPref val="0"/>
          <dgm:bulletEnabled val="1"/>
        </dgm:presLayoutVars>
      </dgm:prSet>
      <dgm:spPr/>
      <dgm:t>
        <a:bodyPr/>
        <a:lstStyle/>
        <a:p>
          <a:endParaRPr lang="en-US"/>
        </a:p>
      </dgm:t>
    </dgm:pt>
    <dgm:pt modelId="{935BE999-A3FC-4DAD-86BE-74938CD13654}" type="pres">
      <dgm:prSet presAssocID="{B2DF581E-C055-4078-AB96-7F43682701C6}" presName="parentText2" presStyleLbl="node1" presStyleIdx="1" presStyleCnt="2">
        <dgm:presLayoutVars>
          <dgm:chMax/>
          <dgm:chPref val="3"/>
          <dgm:bulletEnabled val="1"/>
        </dgm:presLayoutVars>
      </dgm:prSet>
      <dgm:spPr/>
      <dgm:t>
        <a:bodyPr/>
        <a:lstStyle/>
        <a:p>
          <a:endParaRPr lang="en-US"/>
        </a:p>
      </dgm:t>
    </dgm:pt>
    <dgm:pt modelId="{945A1C2E-4F4A-4DEA-8730-C1D09F2E1483}" type="pres">
      <dgm:prSet presAssocID="{B2DF581E-C055-4078-AB96-7F43682701C6}" presName="childText2" presStyleLbl="solidAlignAcc1" presStyleIdx="1" presStyleCnt="2">
        <dgm:presLayoutVars>
          <dgm:chMax val="0"/>
          <dgm:chPref val="0"/>
          <dgm:bulletEnabled val="1"/>
        </dgm:presLayoutVars>
      </dgm:prSet>
      <dgm:spPr/>
      <dgm:t>
        <a:bodyPr/>
        <a:lstStyle/>
        <a:p>
          <a:endParaRPr lang="en-US"/>
        </a:p>
      </dgm:t>
    </dgm:pt>
  </dgm:ptLst>
  <dgm:cxnLst>
    <dgm:cxn modelId="{27E15743-2E4C-4129-A6A2-50FC4ECD8D1E}" srcId="{6789F645-F466-47FA-A1DB-3DF093829881}" destId="{B2DF581E-C055-4078-AB96-7F43682701C6}" srcOrd="1" destOrd="0" parTransId="{20EAEAC4-CF2A-4D95-AC6A-C79AE042D5E4}" sibTransId="{6CF18A78-BAF0-407A-A495-C47C449473EF}"/>
    <dgm:cxn modelId="{0E9DDE65-DA6D-49C5-AE6B-6869B3B6CAEB}" type="presOf" srcId="{3E7AB71B-12DC-497D-95A7-D55CF116E01D}" destId="{9C081B70-F1C8-4F53-9702-7211C09B8445}" srcOrd="0" destOrd="0" presId="urn:microsoft.com/office/officeart/2009/3/layout/IncreasingArrowsProcess"/>
    <dgm:cxn modelId="{CBBE9522-D3D4-4B75-895B-701EB8B85F94}" type="presOf" srcId="{0C16EB57-4D27-4C51-B3B5-BF7514F4D662}" destId="{945A1C2E-4F4A-4DEA-8730-C1D09F2E1483}" srcOrd="0" destOrd="0" presId="urn:microsoft.com/office/officeart/2009/3/layout/IncreasingArrowsProcess"/>
    <dgm:cxn modelId="{FBCB8EFD-E34C-45E9-BE0B-9480F45EFFA5}" type="presOf" srcId="{B2DF581E-C055-4078-AB96-7F43682701C6}" destId="{935BE999-A3FC-4DAD-86BE-74938CD13654}" srcOrd="0" destOrd="0" presId="urn:microsoft.com/office/officeart/2009/3/layout/IncreasingArrowsProcess"/>
    <dgm:cxn modelId="{FCF80C8C-B500-4946-8054-6C3064A2DEE4}" srcId="{73DED13E-0D4E-4BC4-894A-CC37DDB6597C}" destId="{3E7AB71B-12DC-497D-95A7-D55CF116E01D}" srcOrd="0" destOrd="0" parTransId="{38114A6B-508E-447A-829C-7B9E09111791}" sibTransId="{0D4E186A-6BC9-424F-9035-2EBF1F0C3E6E}"/>
    <dgm:cxn modelId="{2BFBD916-9A26-4B93-B862-BD9682662EEB}" type="presOf" srcId="{6789F645-F466-47FA-A1DB-3DF093829881}" destId="{873669EF-6F6A-4C2D-8111-68BD5F5F1A3C}" srcOrd="0" destOrd="0" presId="urn:microsoft.com/office/officeart/2009/3/layout/IncreasingArrowsProcess"/>
    <dgm:cxn modelId="{521BD54A-BF9B-4EB8-BB1C-BC07D7D9C20D}" type="presOf" srcId="{73DED13E-0D4E-4BC4-894A-CC37DDB6597C}" destId="{E8730C54-4802-45AB-96A2-578C0F6E3708}" srcOrd="0" destOrd="0" presId="urn:microsoft.com/office/officeart/2009/3/layout/IncreasingArrowsProcess"/>
    <dgm:cxn modelId="{8FDFFEE1-9CC9-4BB5-935C-407429F6C728}" srcId="{B2DF581E-C055-4078-AB96-7F43682701C6}" destId="{0C16EB57-4D27-4C51-B3B5-BF7514F4D662}" srcOrd="0" destOrd="0" parTransId="{1EE8CEC2-96EA-4EEF-977D-C1154ABCB76F}" sibTransId="{7DC75D62-51C2-41D0-BE5B-FBD626E2AAFF}"/>
    <dgm:cxn modelId="{918DF0C2-93A7-44CA-874A-B842EC5FAB0A}" srcId="{6789F645-F466-47FA-A1DB-3DF093829881}" destId="{73DED13E-0D4E-4BC4-894A-CC37DDB6597C}" srcOrd="0" destOrd="0" parTransId="{890EE467-6439-4946-9E90-CC34EA5AF1F7}" sibTransId="{0669B4C9-8FC4-424E-A6C9-E2F504CE87C7}"/>
    <dgm:cxn modelId="{81E0D3CD-0285-40D1-B3B3-77E5B2E800F3}" type="presParOf" srcId="{873669EF-6F6A-4C2D-8111-68BD5F5F1A3C}" destId="{E8730C54-4802-45AB-96A2-578C0F6E3708}" srcOrd="0" destOrd="0" presId="urn:microsoft.com/office/officeart/2009/3/layout/IncreasingArrowsProcess"/>
    <dgm:cxn modelId="{28528868-807A-4E99-BD6E-464BE6EA4D25}" type="presParOf" srcId="{873669EF-6F6A-4C2D-8111-68BD5F5F1A3C}" destId="{9C081B70-F1C8-4F53-9702-7211C09B8445}" srcOrd="1" destOrd="0" presId="urn:microsoft.com/office/officeart/2009/3/layout/IncreasingArrowsProcess"/>
    <dgm:cxn modelId="{E6EC0E46-CB9F-4586-86A8-B547A08EF248}" type="presParOf" srcId="{873669EF-6F6A-4C2D-8111-68BD5F5F1A3C}" destId="{935BE999-A3FC-4DAD-86BE-74938CD13654}" srcOrd="2" destOrd="0" presId="urn:microsoft.com/office/officeart/2009/3/layout/IncreasingArrowsProcess"/>
    <dgm:cxn modelId="{B27378FA-A144-42FA-A0FB-39A43BCA0689}" type="presParOf" srcId="{873669EF-6F6A-4C2D-8111-68BD5F5F1A3C}" destId="{945A1C2E-4F4A-4DEA-8730-C1D09F2E1483}" srcOrd="3" destOrd="0" presId="urn:microsoft.com/office/officeart/2009/3/layout/IncreasingArrows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83185A-2A53-4D8C-8F32-C845F2F70CBF}" type="doc">
      <dgm:prSet loTypeId="urn:microsoft.com/office/officeart/2005/8/layout/chevron2" loCatId="list" qsTypeId="urn:microsoft.com/office/officeart/2005/8/quickstyle/simple1" qsCatId="simple" csTypeId="urn:microsoft.com/office/officeart/2005/8/colors/colorful5" csCatId="colorful" phldr="1"/>
      <dgm:spPr/>
      <dgm:t>
        <a:bodyPr/>
        <a:lstStyle/>
        <a:p>
          <a:endParaRPr lang="en-US"/>
        </a:p>
      </dgm:t>
    </dgm:pt>
    <dgm:pt modelId="{758CBA3A-9936-4C67-965C-A8DD3074879B}">
      <dgm:prSet phldrT="[Text]" custT="1"/>
      <dgm:spPr/>
      <dgm:t>
        <a:bodyPr/>
        <a:lstStyle/>
        <a:p>
          <a:r>
            <a:rPr lang="en-US" sz="1700" dirty="0" smtClean="0">
              <a:latin typeface="+mn-lt"/>
            </a:rPr>
            <a:t>1</a:t>
          </a:r>
          <a:endParaRPr lang="en-US" sz="1700" dirty="0">
            <a:latin typeface="+mn-lt"/>
          </a:endParaRPr>
        </a:p>
      </dgm:t>
      <dgm:extLst>
        <a:ext uri="{E40237B7-FDA0-4F09-8148-C483321AD2D9}">
          <dgm14:cNvPr xmlns:dgm14="http://schemas.microsoft.com/office/drawing/2010/diagram" id="0" name="" title="Group A"/>
        </a:ext>
      </dgm:extLst>
    </dgm:pt>
    <dgm:pt modelId="{39812E31-9C15-4A6C-B8B9-78CE6FB555B1}" type="parTrans" cxnId="{F717B596-7122-4C3F-9238-14763508386B}">
      <dgm:prSet/>
      <dgm:spPr/>
      <dgm:t>
        <a:bodyPr/>
        <a:lstStyle/>
        <a:p>
          <a:endParaRPr lang="en-US" sz="1700">
            <a:latin typeface="+mn-lt"/>
          </a:endParaRPr>
        </a:p>
      </dgm:t>
    </dgm:pt>
    <dgm:pt modelId="{290E9CBE-1634-47AD-B973-508944073D35}" type="sibTrans" cxnId="{F717B596-7122-4C3F-9238-14763508386B}">
      <dgm:prSet/>
      <dgm:spPr/>
      <dgm:t>
        <a:bodyPr/>
        <a:lstStyle/>
        <a:p>
          <a:endParaRPr lang="en-US" sz="1700">
            <a:latin typeface="+mn-lt"/>
          </a:endParaRPr>
        </a:p>
      </dgm:t>
    </dgm:pt>
    <dgm:pt modelId="{E90264E4-81CE-47E1-80E3-2624D8E5DFEE}">
      <dgm:prSet phldrT="[Text]" custT="1"/>
      <dgm:spPr/>
      <dgm:t>
        <a:bodyPr/>
        <a:lstStyle/>
        <a:p>
          <a:r>
            <a:rPr lang="en-US" sz="1700" dirty="0" smtClean="0">
              <a:effectLst/>
              <a:latin typeface="+mn-lt"/>
              <a:ea typeface="Times New Roman" panose="02020603050405020304" pitchFamily="18" charset="0"/>
              <a:cs typeface="Times New Roman" panose="02020603050405020304" pitchFamily="18" charset="0"/>
            </a:rPr>
            <a:t>The prediction of shallots prices in Indonesia can be done with the parametric and nonparametric approaches. However, in this research the parametric approach did not satisfy the assumption of white noise. </a:t>
          </a:r>
          <a:r>
            <a:rPr lang="en-US" altLang="ko-KR" sz="1700" dirty="0" smtClean="0">
              <a:latin typeface="+mn-lt"/>
              <a:cs typeface="Times New Roman" panose="02020603050405020304" pitchFamily="18" charset="0"/>
            </a:rPr>
            <a:t>   </a:t>
          </a:r>
          <a:endParaRPr lang="en-US" sz="1700" dirty="0">
            <a:latin typeface="+mn-lt"/>
          </a:endParaRPr>
        </a:p>
      </dgm:t>
      <dgm:extLst>
        <a:ext uri="{E40237B7-FDA0-4F09-8148-C483321AD2D9}">
          <dgm14:cNvPr xmlns:dgm14="http://schemas.microsoft.com/office/drawing/2010/diagram" id="0" name="" title="Task 1 and task 2 under group A"/>
        </a:ext>
      </dgm:extLst>
    </dgm:pt>
    <dgm:pt modelId="{79881485-DDC4-4A70-AA7E-393B9FD5747B}" type="parTrans" cxnId="{F3B89C52-602F-49F7-B10E-F3B64BCDF706}">
      <dgm:prSet/>
      <dgm:spPr/>
      <dgm:t>
        <a:bodyPr/>
        <a:lstStyle/>
        <a:p>
          <a:endParaRPr lang="en-US" sz="1700">
            <a:latin typeface="+mn-lt"/>
          </a:endParaRPr>
        </a:p>
      </dgm:t>
    </dgm:pt>
    <dgm:pt modelId="{F41EE2E3-AB57-4E33-8FAD-2DCFFB467FDC}" type="sibTrans" cxnId="{F3B89C52-602F-49F7-B10E-F3B64BCDF706}">
      <dgm:prSet/>
      <dgm:spPr/>
      <dgm:t>
        <a:bodyPr/>
        <a:lstStyle/>
        <a:p>
          <a:endParaRPr lang="en-US" sz="1700">
            <a:latin typeface="+mn-lt"/>
          </a:endParaRPr>
        </a:p>
      </dgm:t>
    </dgm:pt>
    <dgm:pt modelId="{15031D9C-993C-4715-A26F-56D8831933EB}">
      <dgm:prSet phldrT="[Text]" custT="1"/>
      <dgm:spPr/>
      <dgm:t>
        <a:bodyPr/>
        <a:lstStyle/>
        <a:p>
          <a:r>
            <a:rPr lang="en-US" sz="1700" dirty="0" smtClean="0">
              <a:latin typeface="+mn-lt"/>
            </a:rPr>
            <a:t>2</a:t>
          </a:r>
          <a:endParaRPr lang="en-US" sz="1700" dirty="0">
            <a:latin typeface="+mn-lt"/>
          </a:endParaRPr>
        </a:p>
      </dgm:t>
      <dgm:extLst>
        <a:ext uri="{E40237B7-FDA0-4F09-8148-C483321AD2D9}">
          <dgm14:cNvPr xmlns:dgm14="http://schemas.microsoft.com/office/drawing/2010/diagram" id="0" name="" title="Group B"/>
        </a:ext>
      </dgm:extLst>
    </dgm:pt>
    <dgm:pt modelId="{77530735-8AD3-469C-AEC2-B5B17A08AF65}" type="parTrans" cxnId="{C8C2ADA0-316E-46E3-A4D5-49BD4A9A4B0B}">
      <dgm:prSet/>
      <dgm:spPr/>
      <dgm:t>
        <a:bodyPr/>
        <a:lstStyle/>
        <a:p>
          <a:endParaRPr lang="en-US" sz="1700">
            <a:latin typeface="+mn-lt"/>
          </a:endParaRPr>
        </a:p>
      </dgm:t>
    </dgm:pt>
    <dgm:pt modelId="{FB1D36D5-798A-40AA-91C3-3F3E5AF1A86F}" type="sibTrans" cxnId="{C8C2ADA0-316E-46E3-A4D5-49BD4A9A4B0B}">
      <dgm:prSet/>
      <dgm:spPr/>
      <dgm:t>
        <a:bodyPr/>
        <a:lstStyle/>
        <a:p>
          <a:endParaRPr lang="en-US" sz="1700">
            <a:latin typeface="+mn-lt"/>
          </a:endParaRPr>
        </a:p>
      </dgm:t>
    </dgm:pt>
    <dgm:pt modelId="{07B93839-AE15-473C-B47B-27FA5DBEE4E9}">
      <dgm:prSet phldrT="[Text]" custT="1"/>
      <dgm:spPr/>
      <dgm:t>
        <a:bodyPr/>
        <a:lstStyle/>
        <a:p>
          <a:r>
            <a:rPr lang="en-US" sz="1700" dirty="0" smtClean="0">
              <a:latin typeface="+mn-lt"/>
              <a:ea typeface="Times New Roman" panose="02020603050405020304" pitchFamily="18" charset="0"/>
            </a:rPr>
            <a:t>W</a:t>
          </a:r>
          <a:r>
            <a:rPr lang="en-US" sz="1700" dirty="0" smtClean="0">
              <a:effectLst/>
              <a:latin typeface="+mn-lt"/>
              <a:ea typeface="Times New Roman" panose="02020603050405020304" pitchFamily="18" charset="0"/>
            </a:rPr>
            <a:t>e choose kernel estimator, because the estimator has satisfied the parsimony model, the smallest GCV value and MSE value, and the biggest determination coefficient where the results are better than Fourier series</a:t>
          </a:r>
          <a:endParaRPr lang="en-US" sz="1700" dirty="0">
            <a:latin typeface="+mn-lt"/>
          </a:endParaRPr>
        </a:p>
      </dgm:t>
      <dgm:extLst>
        <a:ext uri="{E40237B7-FDA0-4F09-8148-C483321AD2D9}">
          <dgm14:cNvPr xmlns:dgm14="http://schemas.microsoft.com/office/drawing/2010/diagram" id="0" name="" title="Task 1 and task 2 under group B"/>
        </a:ext>
      </dgm:extLst>
    </dgm:pt>
    <dgm:pt modelId="{2BEFC288-C4D1-45AF-B679-7A41333941DE}" type="parTrans" cxnId="{4D38D698-DC6D-4926-9520-43A255B536D4}">
      <dgm:prSet/>
      <dgm:spPr/>
      <dgm:t>
        <a:bodyPr/>
        <a:lstStyle/>
        <a:p>
          <a:endParaRPr lang="en-US" sz="1700">
            <a:latin typeface="+mn-lt"/>
          </a:endParaRPr>
        </a:p>
      </dgm:t>
    </dgm:pt>
    <dgm:pt modelId="{0468DBFC-CB2D-4B3A-AAE7-09352D12344E}" type="sibTrans" cxnId="{4D38D698-DC6D-4926-9520-43A255B536D4}">
      <dgm:prSet/>
      <dgm:spPr/>
      <dgm:t>
        <a:bodyPr/>
        <a:lstStyle/>
        <a:p>
          <a:endParaRPr lang="en-US" sz="1700">
            <a:latin typeface="+mn-lt"/>
          </a:endParaRPr>
        </a:p>
      </dgm:t>
    </dgm:pt>
    <dgm:pt modelId="{2936D842-720E-4365-AD39-F6EAEC441633}">
      <dgm:prSet phldrT="[Text]" custT="1"/>
      <dgm:spPr/>
      <dgm:t>
        <a:bodyPr/>
        <a:lstStyle/>
        <a:p>
          <a:r>
            <a:rPr lang="en-US" sz="1700" dirty="0" smtClean="0">
              <a:latin typeface="+mn-lt"/>
            </a:rPr>
            <a:t>3</a:t>
          </a:r>
          <a:endParaRPr lang="en-US" sz="1700" dirty="0">
            <a:latin typeface="+mn-lt"/>
          </a:endParaRPr>
        </a:p>
      </dgm:t>
      <dgm:extLst>
        <a:ext uri="{E40237B7-FDA0-4F09-8148-C483321AD2D9}">
          <dgm14:cNvPr xmlns:dgm14="http://schemas.microsoft.com/office/drawing/2010/diagram" id="0" name="" title="Group C"/>
        </a:ext>
      </dgm:extLst>
    </dgm:pt>
    <dgm:pt modelId="{13139645-28B0-41D9-8ED9-DA67D736E51B}" type="parTrans" cxnId="{3A8ECB28-E23B-45B6-8C84-8AF5114507DE}">
      <dgm:prSet/>
      <dgm:spPr/>
      <dgm:t>
        <a:bodyPr/>
        <a:lstStyle/>
        <a:p>
          <a:endParaRPr lang="en-US" sz="1700">
            <a:latin typeface="+mn-lt"/>
          </a:endParaRPr>
        </a:p>
      </dgm:t>
    </dgm:pt>
    <dgm:pt modelId="{96C19FF6-672B-4588-9D93-2A932D4ACF8D}" type="sibTrans" cxnId="{3A8ECB28-E23B-45B6-8C84-8AF5114507DE}">
      <dgm:prSet/>
      <dgm:spPr/>
      <dgm:t>
        <a:bodyPr/>
        <a:lstStyle/>
        <a:p>
          <a:endParaRPr lang="en-US" sz="1700">
            <a:latin typeface="+mn-lt"/>
          </a:endParaRPr>
        </a:p>
      </dgm:t>
    </dgm:pt>
    <dgm:pt modelId="{A05E8D05-15E6-4BEC-B725-D745A48258D3}">
      <dgm:prSet phldrT="[Text]" custT="1"/>
      <dgm:spPr/>
      <dgm:t>
        <a:bodyPr/>
        <a:lstStyle/>
        <a:p>
          <a:r>
            <a:rPr lang="en-US" sz="1700" dirty="0" smtClean="0">
              <a:effectLst/>
              <a:latin typeface="+mn-lt"/>
              <a:ea typeface="Times New Roman" panose="02020603050405020304" pitchFamily="18" charset="0"/>
            </a:rPr>
            <a:t>With this prediction, the government can make policies such as determining standard selling price of shallots and determining the price standard is carried out for maintaining price stability, so as to maintain and increase food security, economic stability, and trade.</a:t>
          </a:r>
          <a:endParaRPr lang="en-US" sz="1700" dirty="0">
            <a:latin typeface="+mn-lt"/>
          </a:endParaRPr>
        </a:p>
      </dgm:t>
      <dgm:extLst>
        <a:ext uri="{E40237B7-FDA0-4F09-8148-C483321AD2D9}">
          <dgm14:cNvPr xmlns:dgm14="http://schemas.microsoft.com/office/drawing/2010/diagram" id="0" name="" title="Task 1 and task 2 under group C"/>
        </a:ext>
      </dgm:extLst>
    </dgm:pt>
    <dgm:pt modelId="{29C49A6E-36B2-41D1-83D5-6B58713D5DAF}" type="parTrans" cxnId="{EFE22C42-C667-4B7A-8208-6758BAEC1445}">
      <dgm:prSet/>
      <dgm:spPr/>
      <dgm:t>
        <a:bodyPr/>
        <a:lstStyle/>
        <a:p>
          <a:endParaRPr lang="en-US" sz="1700">
            <a:latin typeface="+mn-lt"/>
          </a:endParaRPr>
        </a:p>
      </dgm:t>
    </dgm:pt>
    <dgm:pt modelId="{EA09E308-F440-47C6-8C86-B63BABC170D9}" type="sibTrans" cxnId="{EFE22C42-C667-4B7A-8208-6758BAEC1445}">
      <dgm:prSet/>
      <dgm:spPr/>
      <dgm:t>
        <a:bodyPr/>
        <a:lstStyle/>
        <a:p>
          <a:endParaRPr lang="en-US" sz="1700">
            <a:latin typeface="+mn-lt"/>
          </a:endParaRPr>
        </a:p>
      </dgm:t>
    </dgm:pt>
    <dgm:pt modelId="{0671254A-7D49-44D2-A14E-DABF7743C2F4}">
      <dgm:prSet phldrT="[Text]" custT="1"/>
      <dgm:spPr/>
      <dgm:t>
        <a:bodyPr/>
        <a:lstStyle/>
        <a:p>
          <a:r>
            <a:rPr lang="en-US" sz="1700" dirty="0" smtClean="0">
              <a:latin typeface="+mn-lt"/>
            </a:rPr>
            <a:t>4</a:t>
          </a:r>
          <a:endParaRPr lang="en-US" sz="1700" dirty="0">
            <a:latin typeface="+mn-lt"/>
          </a:endParaRPr>
        </a:p>
      </dgm:t>
      <dgm:extLst>
        <a:ext uri="{E40237B7-FDA0-4F09-8148-C483321AD2D9}">
          <dgm14:cNvPr xmlns:dgm14="http://schemas.microsoft.com/office/drawing/2010/diagram" id="0" name="" title="Group C"/>
        </a:ext>
      </dgm:extLst>
    </dgm:pt>
    <dgm:pt modelId="{FFEFED7C-9C88-4B4B-852C-A11985A326B8}" type="parTrans" cxnId="{56446EB5-0A27-41C6-BD66-0C3494824C2D}">
      <dgm:prSet/>
      <dgm:spPr/>
      <dgm:t>
        <a:bodyPr/>
        <a:lstStyle/>
        <a:p>
          <a:endParaRPr lang="en-US" sz="1700">
            <a:latin typeface="+mn-lt"/>
          </a:endParaRPr>
        </a:p>
      </dgm:t>
    </dgm:pt>
    <dgm:pt modelId="{5A97172B-1352-4B99-9805-74E43BD6E927}" type="sibTrans" cxnId="{56446EB5-0A27-41C6-BD66-0C3494824C2D}">
      <dgm:prSet/>
      <dgm:spPr/>
      <dgm:t>
        <a:bodyPr/>
        <a:lstStyle/>
        <a:p>
          <a:endParaRPr lang="en-US" sz="1700">
            <a:latin typeface="+mn-lt"/>
          </a:endParaRPr>
        </a:p>
      </dgm:t>
    </dgm:pt>
    <dgm:pt modelId="{F2702A05-62C6-4896-AFF9-18B1412F6F0D}">
      <dgm:prSet custT="1"/>
      <dgm:spPr/>
      <dgm:t>
        <a:bodyPr/>
        <a:lstStyle/>
        <a:p>
          <a:r>
            <a:rPr lang="en-US" sz="1700" dirty="0" smtClean="0">
              <a:effectLst/>
              <a:latin typeface="+mn-lt"/>
              <a:ea typeface="Times New Roman" panose="02020603050405020304" pitchFamily="18" charset="0"/>
            </a:rPr>
            <a:t>For prediction the shallots prices, the kernel estimator has good performance with small MAPE value is 1,088%.</a:t>
          </a:r>
          <a:endParaRPr lang="en-US" sz="1700" dirty="0">
            <a:latin typeface="+mn-lt"/>
          </a:endParaRPr>
        </a:p>
      </dgm:t>
    </dgm:pt>
    <dgm:pt modelId="{FF58A98E-E6F4-492C-B57C-1F39F2578D2E}" type="parTrans" cxnId="{6EA5EA4F-C0F6-42F7-91D9-AC91CB70599F}">
      <dgm:prSet/>
      <dgm:spPr/>
      <dgm:t>
        <a:bodyPr/>
        <a:lstStyle/>
        <a:p>
          <a:endParaRPr lang="en-US" sz="1700">
            <a:latin typeface="+mn-lt"/>
          </a:endParaRPr>
        </a:p>
      </dgm:t>
    </dgm:pt>
    <dgm:pt modelId="{40023EB2-6C2C-4B8A-87CE-488F7D385382}" type="sibTrans" cxnId="{6EA5EA4F-C0F6-42F7-91D9-AC91CB70599F}">
      <dgm:prSet/>
      <dgm:spPr/>
      <dgm:t>
        <a:bodyPr/>
        <a:lstStyle/>
        <a:p>
          <a:endParaRPr lang="en-US" sz="1700">
            <a:latin typeface="+mn-lt"/>
          </a:endParaRPr>
        </a:p>
      </dgm:t>
    </dgm:pt>
    <dgm:pt modelId="{E80E23AD-ECAE-46D2-92A5-71CA9074EED7}" type="pres">
      <dgm:prSet presAssocID="{3183185A-2A53-4D8C-8F32-C845F2F70CBF}" presName="linearFlow" presStyleCnt="0">
        <dgm:presLayoutVars>
          <dgm:dir/>
          <dgm:animLvl val="lvl"/>
          <dgm:resizeHandles val="exact"/>
        </dgm:presLayoutVars>
      </dgm:prSet>
      <dgm:spPr/>
      <dgm:t>
        <a:bodyPr/>
        <a:lstStyle/>
        <a:p>
          <a:endParaRPr lang="en-US"/>
        </a:p>
      </dgm:t>
    </dgm:pt>
    <dgm:pt modelId="{63DDCCD6-3F31-4095-8E42-5BBFC31B83BE}" type="pres">
      <dgm:prSet presAssocID="{758CBA3A-9936-4C67-965C-A8DD3074879B}" presName="composite" presStyleCnt="0"/>
      <dgm:spPr/>
      <dgm:t>
        <a:bodyPr/>
        <a:lstStyle/>
        <a:p>
          <a:endParaRPr lang="en-US"/>
        </a:p>
      </dgm:t>
    </dgm:pt>
    <dgm:pt modelId="{C0AF5CB7-6C4F-49BC-8738-E4DE0AC00B72}" type="pres">
      <dgm:prSet presAssocID="{758CBA3A-9936-4C67-965C-A8DD3074879B}" presName="parentText" presStyleLbl="alignNode1" presStyleIdx="0" presStyleCnt="4">
        <dgm:presLayoutVars>
          <dgm:chMax val="1"/>
          <dgm:bulletEnabled val="1"/>
        </dgm:presLayoutVars>
      </dgm:prSet>
      <dgm:spPr/>
      <dgm:t>
        <a:bodyPr/>
        <a:lstStyle/>
        <a:p>
          <a:endParaRPr lang="en-US"/>
        </a:p>
      </dgm:t>
    </dgm:pt>
    <dgm:pt modelId="{0E09DE89-66C0-478D-8170-8F0BC920F1EB}" type="pres">
      <dgm:prSet presAssocID="{758CBA3A-9936-4C67-965C-A8DD3074879B}" presName="descendantText" presStyleLbl="alignAcc1" presStyleIdx="0" presStyleCnt="4">
        <dgm:presLayoutVars>
          <dgm:bulletEnabled val="1"/>
        </dgm:presLayoutVars>
      </dgm:prSet>
      <dgm:spPr/>
      <dgm:t>
        <a:bodyPr/>
        <a:lstStyle/>
        <a:p>
          <a:endParaRPr lang="en-US"/>
        </a:p>
      </dgm:t>
    </dgm:pt>
    <dgm:pt modelId="{52E78D13-8FB5-4AEC-B5C0-881B683FCF22}" type="pres">
      <dgm:prSet presAssocID="{290E9CBE-1634-47AD-B973-508944073D35}" presName="sp" presStyleCnt="0"/>
      <dgm:spPr/>
      <dgm:t>
        <a:bodyPr/>
        <a:lstStyle/>
        <a:p>
          <a:endParaRPr lang="en-US"/>
        </a:p>
      </dgm:t>
    </dgm:pt>
    <dgm:pt modelId="{E529DD28-A6C8-4185-BA28-3A73741EACF4}" type="pres">
      <dgm:prSet presAssocID="{15031D9C-993C-4715-A26F-56D8831933EB}" presName="composite" presStyleCnt="0"/>
      <dgm:spPr/>
      <dgm:t>
        <a:bodyPr/>
        <a:lstStyle/>
        <a:p>
          <a:endParaRPr lang="en-US"/>
        </a:p>
      </dgm:t>
    </dgm:pt>
    <dgm:pt modelId="{29EA1718-F619-46D8-B505-CF1DDA71B8BF}" type="pres">
      <dgm:prSet presAssocID="{15031D9C-993C-4715-A26F-56D8831933EB}" presName="parentText" presStyleLbl="alignNode1" presStyleIdx="1" presStyleCnt="4">
        <dgm:presLayoutVars>
          <dgm:chMax val="1"/>
          <dgm:bulletEnabled val="1"/>
        </dgm:presLayoutVars>
      </dgm:prSet>
      <dgm:spPr/>
      <dgm:t>
        <a:bodyPr/>
        <a:lstStyle/>
        <a:p>
          <a:endParaRPr lang="en-US"/>
        </a:p>
      </dgm:t>
    </dgm:pt>
    <dgm:pt modelId="{C96267EA-EF01-411B-8D37-95F44BBB68D3}" type="pres">
      <dgm:prSet presAssocID="{15031D9C-993C-4715-A26F-56D8831933EB}" presName="descendantText" presStyleLbl="alignAcc1" presStyleIdx="1" presStyleCnt="4">
        <dgm:presLayoutVars>
          <dgm:bulletEnabled val="1"/>
        </dgm:presLayoutVars>
      </dgm:prSet>
      <dgm:spPr/>
      <dgm:t>
        <a:bodyPr/>
        <a:lstStyle/>
        <a:p>
          <a:endParaRPr lang="en-US"/>
        </a:p>
      </dgm:t>
    </dgm:pt>
    <dgm:pt modelId="{4CCED8E1-297A-4834-9FC1-39D8E59A67B1}" type="pres">
      <dgm:prSet presAssocID="{FB1D36D5-798A-40AA-91C3-3F3E5AF1A86F}" presName="sp" presStyleCnt="0"/>
      <dgm:spPr/>
      <dgm:t>
        <a:bodyPr/>
        <a:lstStyle/>
        <a:p>
          <a:endParaRPr lang="en-US"/>
        </a:p>
      </dgm:t>
    </dgm:pt>
    <dgm:pt modelId="{95036E43-6C97-4BF5-8CB3-7871077B6900}" type="pres">
      <dgm:prSet presAssocID="{2936D842-720E-4365-AD39-F6EAEC441633}" presName="composite" presStyleCnt="0"/>
      <dgm:spPr/>
      <dgm:t>
        <a:bodyPr/>
        <a:lstStyle/>
        <a:p>
          <a:endParaRPr lang="en-US"/>
        </a:p>
      </dgm:t>
    </dgm:pt>
    <dgm:pt modelId="{E7C44091-B50A-4CB0-98F0-E70A01DD36F4}" type="pres">
      <dgm:prSet presAssocID="{2936D842-720E-4365-AD39-F6EAEC441633}" presName="parentText" presStyleLbl="alignNode1" presStyleIdx="2" presStyleCnt="4">
        <dgm:presLayoutVars>
          <dgm:chMax val="1"/>
          <dgm:bulletEnabled val="1"/>
        </dgm:presLayoutVars>
      </dgm:prSet>
      <dgm:spPr/>
      <dgm:t>
        <a:bodyPr/>
        <a:lstStyle/>
        <a:p>
          <a:endParaRPr lang="en-US"/>
        </a:p>
      </dgm:t>
    </dgm:pt>
    <dgm:pt modelId="{68EF0610-07B4-40C7-AD99-F2285099C2E4}" type="pres">
      <dgm:prSet presAssocID="{2936D842-720E-4365-AD39-F6EAEC441633}" presName="descendantText" presStyleLbl="alignAcc1" presStyleIdx="2" presStyleCnt="4">
        <dgm:presLayoutVars>
          <dgm:bulletEnabled val="1"/>
        </dgm:presLayoutVars>
      </dgm:prSet>
      <dgm:spPr/>
      <dgm:t>
        <a:bodyPr/>
        <a:lstStyle/>
        <a:p>
          <a:endParaRPr lang="en-US"/>
        </a:p>
      </dgm:t>
    </dgm:pt>
    <dgm:pt modelId="{08A30477-3647-4C83-8D09-501FC7593503}" type="pres">
      <dgm:prSet presAssocID="{96C19FF6-672B-4588-9D93-2A932D4ACF8D}" presName="sp" presStyleCnt="0"/>
      <dgm:spPr/>
      <dgm:t>
        <a:bodyPr/>
        <a:lstStyle/>
        <a:p>
          <a:endParaRPr lang="en-US"/>
        </a:p>
      </dgm:t>
    </dgm:pt>
    <dgm:pt modelId="{8DEF3B00-DB93-4D6B-9F80-EA015E4A8FBB}" type="pres">
      <dgm:prSet presAssocID="{0671254A-7D49-44D2-A14E-DABF7743C2F4}" presName="composite" presStyleCnt="0"/>
      <dgm:spPr/>
      <dgm:t>
        <a:bodyPr/>
        <a:lstStyle/>
        <a:p>
          <a:endParaRPr lang="en-US"/>
        </a:p>
      </dgm:t>
    </dgm:pt>
    <dgm:pt modelId="{0E5504EF-DC26-45DC-9297-DAD6F8DA5C9B}" type="pres">
      <dgm:prSet presAssocID="{0671254A-7D49-44D2-A14E-DABF7743C2F4}" presName="parentText" presStyleLbl="alignNode1" presStyleIdx="3" presStyleCnt="4">
        <dgm:presLayoutVars>
          <dgm:chMax val="1"/>
          <dgm:bulletEnabled val="1"/>
        </dgm:presLayoutVars>
      </dgm:prSet>
      <dgm:spPr/>
      <dgm:t>
        <a:bodyPr/>
        <a:lstStyle/>
        <a:p>
          <a:endParaRPr lang="en-US"/>
        </a:p>
      </dgm:t>
    </dgm:pt>
    <dgm:pt modelId="{8C85B72F-E734-42D2-A0F0-83866AB38A24}" type="pres">
      <dgm:prSet presAssocID="{0671254A-7D49-44D2-A14E-DABF7743C2F4}" presName="descendantText" presStyleLbl="alignAcc1" presStyleIdx="3" presStyleCnt="4">
        <dgm:presLayoutVars>
          <dgm:bulletEnabled val="1"/>
        </dgm:presLayoutVars>
      </dgm:prSet>
      <dgm:spPr/>
      <dgm:t>
        <a:bodyPr/>
        <a:lstStyle/>
        <a:p>
          <a:endParaRPr lang="en-US"/>
        </a:p>
      </dgm:t>
    </dgm:pt>
  </dgm:ptLst>
  <dgm:cxnLst>
    <dgm:cxn modelId="{4684350B-06FE-48D5-B3C1-163A56F1155A}" type="presOf" srcId="{07B93839-AE15-473C-B47B-27FA5DBEE4E9}" destId="{C96267EA-EF01-411B-8D37-95F44BBB68D3}" srcOrd="0" destOrd="0" presId="urn:microsoft.com/office/officeart/2005/8/layout/chevron2"/>
    <dgm:cxn modelId="{EFE22C42-C667-4B7A-8208-6758BAEC1445}" srcId="{0671254A-7D49-44D2-A14E-DABF7743C2F4}" destId="{A05E8D05-15E6-4BEC-B725-D745A48258D3}" srcOrd="0" destOrd="0" parTransId="{29C49A6E-36B2-41D1-83D5-6B58713D5DAF}" sibTransId="{EA09E308-F440-47C6-8C86-B63BABC170D9}"/>
    <dgm:cxn modelId="{B3B75767-F5F8-4491-90D5-5742EB2BC878}" type="presOf" srcId="{E90264E4-81CE-47E1-80E3-2624D8E5DFEE}" destId="{0E09DE89-66C0-478D-8170-8F0BC920F1EB}" srcOrd="0" destOrd="0" presId="urn:microsoft.com/office/officeart/2005/8/layout/chevron2"/>
    <dgm:cxn modelId="{55E7D336-6A2D-4BDD-944C-ED1770001D42}" type="presOf" srcId="{F2702A05-62C6-4896-AFF9-18B1412F6F0D}" destId="{68EF0610-07B4-40C7-AD99-F2285099C2E4}" srcOrd="0" destOrd="0" presId="urn:microsoft.com/office/officeart/2005/8/layout/chevron2"/>
    <dgm:cxn modelId="{F717B596-7122-4C3F-9238-14763508386B}" srcId="{3183185A-2A53-4D8C-8F32-C845F2F70CBF}" destId="{758CBA3A-9936-4C67-965C-A8DD3074879B}" srcOrd="0" destOrd="0" parTransId="{39812E31-9C15-4A6C-B8B9-78CE6FB555B1}" sibTransId="{290E9CBE-1634-47AD-B973-508944073D35}"/>
    <dgm:cxn modelId="{71B43602-5819-468F-A340-DA5A96BA033E}" type="presOf" srcId="{758CBA3A-9936-4C67-965C-A8DD3074879B}" destId="{C0AF5CB7-6C4F-49BC-8738-E4DE0AC00B72}" srcOrd="0" destOrd="0" presId="urn:microsoft.com/office/officeart/2005/8/layout/chevron2"/>
    <dgm:cxn modelId="{4333FB74-FEDF-4697-9A39-612F6D8B9AB6}" type="presOf" srcId="{2936D842-720E-4365-AD39-F6EAEC441633}" destId="{E7C44091-B50A-4CB0-98F0-E70A01DD36F4}" srcOrd="0" destOrd="0" presId="urn:microsoft.com/office/officeart/2005/8/layout/chevron2"/>
    <dgm:cxn modelId="{B16F9628-8397-4FE5-BC4D-5FC1A248AC83}" type="presOf" srcId="{15031D9C-993C-4715-A26F-56D8831933EB}" destId="{29EA1718-F619-46D8-B505-CF1DDA71B8BF}" srcOrd="0" destOrd="0" presId="urn:microsoft.com/office/officeart/2005/8/layout/chevron2"/>
    <dgm:cxn modelId="{56446EB5-0A27-41C6-BD66-0C3494824C2D}" srcId="{3183185A-2A53-4D8C-8F32-C845F2F70CBF}" destId="{0671254A-7D49-44D2-A14E-DABF7743C2F4}" srcOrd="3" destOrd="0" parTransId="{FFEFED7C-9C88-4B4B-852C-A11985A326B8}" sibTransId="{5A97172B-1352-4B99-9805-74E43BD6E927}"/>
    <dgm:cxn modelId="{5F92077A-D266-43D8-B1E4-282FB69A0EF5}" type="presOf" srcId="{3183185A-2A53-4D8C-8F32-C845F2F70CBF}" destId="{E80E23AD-ECAE-46D2-92A5-71CA9074EED7}" srcOrd="0" destOrd="0" presId="urn:microsoft.com/office/officeart/2005/8/layout/chevron2"/>
    <dgm:cxn modelId="{4D38D698-DC6D-4926-9520-43A255B536D4}" srcId="{15031D9C-993C-4715-A26F-56D8831933EB}" destId="{07B93839-AE15-473C-B47B-27FA5DBEE4E9}" srcOrd="0" destOrd="0" parTransId="{2BEFC288-C4D1-45AF-B679-7A41333941DE}" sibTransId="{0468DBFC-CB2D-4B3A-AAE7-09352D12344E}"/>
    <dgm:cxn modelId="{C8C2ADA0-316E-46E3-A4D5-49BD4A9A4B0B}" srcId="{3183185A-2A53-4D8C-8F32-C845F2F70CBF}" destId="{15031D9C-993C-4715-A26F-56D8831933EB}" srcOrd="1" destOrd="0" parTransId="{77530735-8AD3-469C-AEC2-B5B17A08AF65}" sibTransId="{FB1D36D5-798A-40AA-91C3-3F3E5AF1A86F}"/>
    <dgm:cxn modelId="{F3B89C52-602F-49F7-B10E-F3B64BCDF706}" srcId="{758CBA3A-9936-4C67-965C-A8DD3074879B}" destId="{E90264E4-81CE-47E1-80E3-2624D8E5DFEE}" srcOrd="0" destOrd="0" parTransId="{79881485-DDC4-4A70-AA7E-393B9FD5747B}" sibTransId="{F41EE2E3-AB57-4E33-8FAD-2DCFFB467FDC}"/>
    <dgm:cxn modelId="{A35DC0DF-28C0-4343-882A-0CF9B3D39D1A}" type="presOf" srcId="{A05E8D05-15E6-4BEC-B725-D745A48258D3}" destId="{8C85B72F-E734-42D2-A0F0-83866AB38A24}" srcOrd="0" destOrd="0" presId="urn:microsoft.com/office/officeart/2005/8/layout/chevron2"/>
    <dgm:cxn modelId="{A75474E1-F563-45F1-88D7-CFFA3275C8DC}" type="presOf" srcId="{0671254A-7D49-44D2-A14E-DABF7743C2F4}" destId="{0E5504EF-DC26-45DC-9297-DAD6F8DA5C9B}" srcOrd="0" destOrd="0" presId="urn:microsoft.com/office/officeart/2005/8/layout/chevron2"/>
    <dgm:cxn modelId="{6EA5EA4F-C0F6-42F7-91D9-AC91CB70599F}" srcId="{2936D842-720E-4365-AD39-F6EAEC441633}" destId="{F2702A05-62C6-4896-AFF9-18B1412F6F0D}" srcOrd="0" destOrd="0" parTransId="{FF58A98E-E6F4-492C-B57C-1F39F2578D2E}" sibTransId="{40023EB2-6C2C-4B8A-87CE-488F7D385382}"/>
    <dgm:cxn modelId="{3A8ECB28-E23B-45B6-8C84-8AF5114507DE}" srcId="{3183185A-2A53-4D8C-8F32-C845F2F70CBF}" destId="{2936D842-720E-4365-AD39-F6EAEC441633}" srcOrd="2" destOrd="0" parTransId="{13139645-28B0-41D9-8ED9-DA67D736E51B}" sibTransId="{96C19FF6-672B-4588-9D93-2A932D4ACF8D}"/>
    <dgm:cxn modelId="{135E7873-A46E-4154-8EE3-52AAA60564FD}" type="presParOf" srcId="{E80E23AD-ECAE-46D2-92A5-71CA9074EED7}" destId="{63DDCCD6-3F31-4095-8E42-5BBFC31B83BE}" srcOrd="0" destOrd="0" presId="urn:microsoft.com/office/officeart/2005/8/layout/chevron2"/>
    <dgm:cxn modelId="{A9FAD751-EA16-40A5-97AE-3F69AE5C1837}" type="presParOf" srcId="{63DDCCD6-3F31-4095-8E42-5BBFC31B83BE}" destId="{C0AF5CB7-6C4F-49BC-8738-E4DE0AC00B72}" srcOrd="0" destOrd="0" presId="urn:microsoft.com/office/officeart/2005/8/layout/chevron2"/>
    <dgm:cxn modelId="{D4F1CFD9-FAA1-4448-ABAA-E3FEFCB6CAF1}" type="presParOf" srcId="{63DDCCD6-3F31-4095-8E42-5BBFC31B83BE}" destId="{0E09DE89-66C0-478D-8170-8F0BC920F1EB}" srcOrd="1" destOrd="0" presId="urn:microsoft.com/office/officeart/2005/8/layout/chevron2"/>
    <dgm:cxn modelId="{2E2E534E-4D39-4D42-98E3-8E839879F75B}" type="presParOf" srcId="{E80E23AD-ECAE-46D2-92A5-71CA9074EED7}" destId="{52E78D13-8FB5-4AEC-B5C0-881B683FCF22}" srcOrd="1" destOrd="0" presId="urn:microsoft.com/office/officeart/2005/8/layout/chevron2"/>
    <dgm:cxn modelId="{E68FD358-61E9-4B14-947B-E013AD32E758}" type="presParOf" srcId="{E80E23AD-ECAE-46D2-92A5-71CA9074EED7}" destId="{E529DD28-A6C8-4185-BA28-3A73741EACF4}" srcOrd="2" destOrd="0" presId="urn:microsoft.com/office/officeart/2005/8/layout/chevron2"/>
    <dgm:cxn modelId="{ADDEDC8D-E08F-431C-8144-0F1630B4A0CB}" type="presParOf" srcId="{E529DD28-A6C8-4185-BA28-3A73741EACF4}" destId="{29EA1718-F619-46D8-B505-CF1DDA71B8BF}" srcOrd="0" destOrd="0" presId="urn:microsoft.com/office/officeart/2005/8/layout/chevron2"/>
    <dgm:cxn modelId="{D8DF5C2A-E654-4638-8D6A-DD69C6F02065}" type="presParOf" srcId="{E529DD28-A6C8-4185-BA28-3A73741EACF4}" destId="{C96267EA-EF01-411B-8D37-95F44BBB68D3}" srcOrd="1" destOrd="0" presId="urn:microsoft.com/office/officeart/2005/8/layout/chevron2"/>
    <dgm:cxn modelId="{8CA69AEF-3F6A-4CF3-AA93-E24960786D06}" type="presParOf" srcId="{E80E23AD-ECAE-46D2-92A5-71CA9074EED7}" destId="{4CCED8E1-297A-4834-9FC1-39D8E59A67B1}" srcOrd="3" destOrd="0" presId="urn:microsoft.com/office/officeart/2005/8/layout/chevron2"/>
    <dgm:cxn modelId="{23553970-4502-4F21-A038-1A6EF7082C03}" type="presParOf" srcId="{E80E23AD-ECAE-46D2-92A5-71CA9074EED7}" destId="{95036E43-6C97-4BF5-8CB3-7871077B6900}" srcOrd="4" destOrd="0" presId="urn:microsoft.com/office/officeart/2005/8/layout/chevron2"/>
    <dgm:cxn modelId="{2BCE6584-740F-4DE0-9BB4-2B4E6DC85A9E}" type="presParOf" srcId="{95036E43-6C97-4BF5-8CB3-7871077B6900}" destId="{E7C44091-B50A-4CB0-98F0-E70A01DD36F4}" srcOrd="0" destOrd="0" presId="urn:microsoft.com/office/officeart/2005/8/layout/chevron2"/>
    <dgm:cxn modelId="{EEBB7F6E-84DC-4C03-95AA-EA05A012B25A}" type="presParOf" srcId="{95036E43-6C97-4BF5-8CB3-7871077B6900}" destId="{68EF0610-07B4-40C7-AD99-F2285099C2E4}" srcOrd="1" destOrd="0" presId="urn:microsoft.com/office/officeart/2005/8/layout/chevron2"/>
    <dgm:cxn modelId="{24256220-CB63-449A-B8F2-BD6D43390091}" type="presParOf" srcId="{E80E23AD-ECAE-46D2-92A5-71CA9074EED7}" destId="{08A30477-3647-4C83-8D09-501FC7593503}" srcOrd="5" destOrd="0" presId="urn:microsoft.com/office/officeart/2005/8/layout/chevron2"/>
    <dgm:cxn modelId="{F1B3279D-D174-4DB5-A3FA-09B45133FBED}" type="presParOf" srcId="{E80E23AD-ECAE-46D2-92A5-71CA9074EED7}" destId="{8DEF3B00-DB93-4D6B-9F80-EA015E4A8FBB}" srcOrd="6" destOrd="0" presId="urn:microsoft.com/office/officeart/2005/8/layout/chevron2"/>
    <dgm:cxn modelId="{B5828EF8-E993-463D-AE21-A2ACF18A6F06}" type="presParOf" srcId="{8DEF3B00-DB93-4D6B-9F80-EA015E4A8FBB}" destId="{0E5504EF-DC26-45DC-9297-DAD6F8DA5C9B}" srcOrd="0" destOrd="0" presId="urn:microsoft.com/office/officeart/2005/8/layout/chevron2"/>
    <dgm:cxn modelId="{B0FDADDF-6393-4A54-ABA1-6FEDBABF2486}" type="presParOf" srcId="{8DEF3B00-DB93-4D6B-9F80-EA015E4A8FBB}" destId="{8C85B72F-E734-42D2-A0F0-83866AB38A24}" srcOrd="1" destOrd="0" presId="urn:microsoft.com/office/officeart/2005/8/layout/chevron2"/>
  </dgm:cxnLst>
  <dgm:bg>
    <a:noFill/>
    <a:effectLst>
      <a:glow rad="139700">
        <a:schemeClr val="accent6">
          <a:satMod val="175000"/>
          <a:alpha val="40000"/>
        </a:schemeClr>
      </a:glow>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730C54-4802-45AB-96A2-578C0F6E3708}">
      <dsp:nvSpPr>
        <dsp:cNvPr id="0" name=""/>
        <dsp:cNvSpPr/>
      </dsp:nvSpPr>
      <dsp:spPr>
        <a:xfrm>
          <a:off x="0" y="698604"/>
          <a:ext cx="4752527" cy="692205"/>
        </a:xfrm>
        <a:prstGeom prst="rightArrow">
          <a:avLst>
            <a:gd name="adj1" fmla="val 50000"/>
            <a:gd name="adj2" fmla="val 5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254000" bIns="109888" numCol="1" spcCol="1270" anchor="ctr" anchorCtr="0">
          <a:noAutofit/>
        </a:bodyPr>
        <a:lstStyle/>
        <a:p>
          <a:pPr lvl="0" algn="l" defTabSz="889000">
            <a:lnSpc>
              <a:spcPct val="90000"/>
            </a:lnSpc>
            <a:spcBef>
              <a:spcPct val="0"/>
            </a:spcBef>
            <a:spcAft>
              <a:spcPct val="35000"/>
            </a:spcAft>
          </a:pPr>
          <a:r>
            <a:rPr lang="en-US" sz="2000" kern="1200" dirty="0" smtClean="0">
              <a:latin typeface="Arial Black" panose="020B0A04020102020204" pitchFamily="34" charset="0"/>
            </a:rPr>
            <a:t>Training Data</a:t>
          </a:r>
          <a:endParaRPr lang="en-US" sz="2000" kern="1200" dirty="0">
            <a:latin typeface="Arial Black" panose="020B0A04020102020204" pitchFamily="34" charset="0"/>
          </a:endParaRPr>
        </a:p>
      </dsp:txBody>
      <dsp:txXfrm>
        <a:off x="0" y="871655"/>
        <a:ext cx="4579476" cy="346103"/>
      </dsp:txXfrm>
    </dsp:sp>
    <dsp:sp modelId="{9C081B70-F1C8-4F53-9702-7211C09B8445}">
      <dsp:nvSpPr>
        <dsp:cNvPr id="0" name=""/>
        <dsp:cNvSpPr/>
      </dsp:nvSpPr>
      <dsp:spPr>
        <a:xfrm>
          <a:off x="0" y="1234110"/>
          <a:ext cx="2195667" cy="154503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ctr" defTabSz="977900">
            <a:lnSpc>
              <a:spcPct val="90000"/>
            </a:lnSpc>
            <a:spcBef>
              <a:spcPct val="0"/>
            </a:spcBef>
            <a:spcAft>
              <a:spcPct val="35000"/>
            </a:spcAft>
          </a:pPr>
          <a:r>
            <a:rPr lang="en-US" sz="2200" kern="1200" dirty="0" smtClean="0"/>
            <a:t>First week of August 2016 to fourth week of December 2019 </a:t>
          </a:r>
          <a:endParaRPr lang="en-US" sz="2200" kern="1200" dirty="0"/>
        </a:p>
      </dsp:txBody>
      <dsp:txXfrm>
        <a:off x="0" y="1234110"/>
        <a:ext cx="2195667" cy="1545039"/>
      </dsp:txXfrm>
    </dsp:sp>
    <dsp:sp modelId="{935BE999-A3FC-4DAD-86BE-74938CD13654}">
      <dsp:nvSpPr>
        <dsp:cNvPr id="0" name=""/>
        <dsp:cNvSpPr/>
      </dsp:nvSpPr>
      <dsp:spPr>
        <a:xfrm>
          <a:off x="2195667" y="929262"/>
          <a:ext cx="2556860" cy="692205"/>
        </a:xfrm>
        <a:prstGeom prst="rightArrow">
          <a:avLst>
            <a:gd name="adj1" fmla="val 50000"/>
            <a:gd name="adj2" fmla="val 5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254000" bIns="109888" numCol="1" spcCol="1270" anchor="ctr" anchorCtr="0">
          <a:noAutofit/>
        </a:bodyPr>
        <a:lstStyle/>
        <a:p>
          <a:pPr lvl="0" algn="l" defTabSz="889000">
            <a:lnSpc>
              <a:spcPct val="90000"/>
            </a:lnSpc>
            <a:spcBef>
              <a:spcPct val="0"/>
            </a:spcBef>
            <a:spcAft>
              <a:spcPct val="35000"/>
            </a:spcAft>
          </a:pPr>
          <a:r>
            <a:rPr lang="en-US" sz="2000" kern="1200" dirty="0" smtClean="0">
              <a:latin typeface="Arial Black" panose="020B0A04020102020204" pitchFamily="34" charset="0"/>
            </a:rPr>
            <a:t>Testing Data</a:t>
          </a:r>
          <a:endParaRPr lang="en-US" sz="2000" kern="1200" dirty="0">
            <a:latin typeface="Arial Black" panose="020B0A04020102020204" pitchFamily="34" charset="0"/>
          </a:endParaRPr>
        </a:p>
      </dsp:txBody>
      <dsp:txXfrm>
        <a:off x="2195667" y="1102313"/>
        <a:ext cx="2383809" cy="346103"/>
      </dsp:txXfrm>
    </dsp:sp>
    <dsp:sp modelId="{945A1C2E-4F4A-4DEA-8730-C1D09F2E1483}">
      <dsp:nvSpPr>
        <dsp:cNvPr id="0" name=""/>
        <dsp:cNvSpPr/>
      </dsp:nvSpPr>
      <dsp:spPr>
        <a:xfrm>
          <a:off x="2195667" y="1464768"/>
          <a:ext cx="2195667" cy="154503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ctr" defTabSz="977900">
            <a:lnSpc>
              <a:spcPct val="90000"/>
            </a:lnSpc>
            <a:spcBef>
              <a:spcPct val="0"/>
            </a:spcBef>
            <a:spcAft>
              <a:spcPct val="35000"/>
            </a:spcAft>
          </a:pPr>
          <a:r>
            <a:rPr lang="en-US" sz="2200" kern="1200" dirty="0" smtClean="0"/>
            <a:t>Fifth week of December 2019 to fourth week of January 2020 </a:t>
          </a:r>
          <a:endParaRPr lang="en-US" sz="2200" kern="1200" dirty="0"/>
        </a:p>
      </dsp:txBody>
      <dsp:txXfrm>
        <a:off x="2195667" y="1464768"/>
        <a:ext cx="2195667" cy="15450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AF5CB7-6C4F-49BC-8738-E4DE0AC00B72}">
      <dsp:nvSpPr>
        <dsp:cNvPr id="0" name=""/>
        <dsp:cNvSpPr/>
      </dsp:nvSpPr>
      <dsp:spPr>
        <a:xfrm rot="5400000">
          <a:off x="-187858" y="189185"/>
          <a:ext cx="1252388" cy="876672"/>
        </a:xfrm>
        <a:prstGeom prst="chevron">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latin typeface="+mn-lt"/>
            </a:rPr>
            <a:t>1</a:t>
          </a:r>
          <a:endParaRPr lang="en-US" sz="1700" kern="1200" dirty="0">
            <a:latin typeface="+mn-lt"/>
          </a:endParaRPr>
        </a:p>
      </dsp:txBody>
      <dsp:txXfrm rot="-5400000">
        <a:off x="0" y="439663"/>
        <a:ext cx="876672" cy="375716"/>
      </dsp:txXfrm>
    </dsp:sp>
    <dsp:sp modelId="{0E09DE89-66C0-478D-8170-8F0BC920F1EB}">
      <dsp:nvSpPr>
        <dsp:cNvPr id="0" name=""/>
        <dsp:cNvSpPr/>
      </dsp:nvSpPr>
      <dsp:spPr>
        <a:xfrm rot="5400000">
          <a:off x="5089902" y="-4211903"/>
          <a:ext cx="814052" cy="9240513"/>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smtClean="0">
              <a:effectLst/>
              <a:latin typeface="+mn-lt"/>
              <a:ea typeface="Times New Roman" panose="02020603050405020304" pitchFamily="18" charset="0"/>
              <a:cs typeface="Times New Roman" panose="02020603050405020304" pitchFamily="18" charset="0"/>
            </a:rPr>
            <a:t>The prediction of shallots prices in Indonesia can be done with the parametric and nonparametric approaches. However, in this research the parametric approach did not satisfy the assumption of white noise. </a:t>
          </a:r>
          <a:r>
            <a:rPr lang="en-US" altLang="ko-KR" sz="1700" kern="1200" dirty="0" smtClean="0">
              <a:latin typeface="+mn-lt"/>
              <a:cs typeface="Times New Roman" panose="02020603050405020304" pitchFamily="18" charset="0"/>
            </a:rPr>
            <a:t>   </a:t>
          </a:r>
          <a:endParaRPr lang="en-US" sz="1700" kern="1200" dirty="0">
            <a:latin typeface="+mn-lt"/>
          </a:endParaRPr>
        </a:p>
      </dsp:txBody>
      <dsp:txXfrm rot="-5400000">
        <a:off x="876672" y="41066"/>
        <a:ext cx="9200774" cy="734574"/>
      </dsp:txXfrm>
    </dsp:sp>
    <dsp:sp modelId="{29EA1718-F619-46D8-B505-CF1DDA71B8BF}">
      <dsp:nvSpPr>
        <dsp:cNvPr id="0" name=""/>
        <dsp:cNvSpPr/>
      </dsp:nvSpPr>
      <dsp:spPr>
        <a:xfrm rot="5400000">
          <a:off x="-187858" y="1294837"/>
          <a:ext cx="1252388" cy="876672"/>
        </a:xfrm>
        <a:prstGeom prst="chevron">
          <a:avLst/>
        </a:prstGeom>
        <a:solidFill>
          <a:schemeClr val="accent5">
            <a:hueOff val="-3311292"/>
            <a:satOff val="13270"/>
            <a:lumOff val="2876"/>
            <a:alphaOff val="0"/>
          </a:schemeClr>
        </a:solidFill>
        <a:ln w="12700" cap="flat" cmpd="sng" algn="ctr">
          <a:solidFill>
            <a:schemeClr val="accent5">
              <a:hueOff val="-3311292"/>
              <a:satOff val="13270"/>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latin typeface="+mn-lt"/>
            </a:rPr>
            <a:t>2</a:t>
          </a:r>
          <a:endParaRPr lang="en-US" sz="1700" kern="1200" dirty="0">
            <a:latin typeface="+mn-lt"/>
          </a:endParaRPr>
        </a:p>
      </dsp:txBody>
      <dsp:txXfrm rot="-5400000">
        <a:off x="0" y="1545315"/>
        <a:ext cx="876672" cy="375716"/>
      </dsp:txXfrm>
    </dsp:sp>
    <dsp:sp modelId="{C96267EA-EF01-411B-8D37-95F44BBB68D3}">
      <dsp:nvSpPr>
        <dsp:cNvPr id="0" name=""/>
        <dsp:cNvSpPr/>
      </dsp:nvSpPr>
      <dsp:spPr>
        <a:xfrm rot="5400000">
          <a:off x="5089902" y="-3106251"/>
          <a:ext cx="814052" cy="9240513"/>
        </a:xfrm>
        <a:prstGeom prst="round2SameRect">
          <a:avLst/>
        </a:prstGeom>
        <a:solidFill>
          <a:schemeClr val="lt1">
            <a:alpha val="90000"/>
            <a:hueOff val="0"/>
            <a:satOff val="0"/>
            <a:lumOff val="0"/>
            <a:alphaOff val="0"/>
          </a:schemeClr>
        </a:solidFill>
        <a:ln w="12700" cap="flat" cmpd="sng" algn="ctr">
          <a:solidFill>
            <a:schemeClr val="accent5">
              <a:hueOff val="-3311292"/>
              <a:satOff val="13270"/>
              <a:lumOff val="287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smtClean="0">
              <a:latin typeface="+mn-lt"/>
              <a:ea typeface="Times New Roman" panose="02020603050405020304" pitchFamily="18" charset="0"/>
            </a:rPr>
            <a:t>W</a:t>
          </a:r>
          <a:r>
            <a:rPr lang="en-US" sz="1700" kern="1200" dirty="0" smtClean="0">
              <a:effectLst/>
              <a:latin typeface="+mn-lt"/>
              <a:ea typeface="Times New Roman" panose="02020603050405020304" pitchFamily="18" charset="0"/>
            </a:rPr>
            <a:t>e choose kernel estimator, because the estimator has satisfied the parsimony model, the smallest GCV value and MSE value, and the biggest determination coefficient where the results are better than Fourier series</a:t>
          </a:r>
          <a:endParaRPr lang="en-US" sz="1700" kern="1200" dirty="0">
            <a:latin typeface="+mn-lt"/>
          </a:endParaRPr>
        </a:p>
      </dsp:txBody>
      <dsp:txXfrm rot="-5400000">
        <a:off x="876672" y="1146718"/>
        <a:ext cx="9200774" cy="734574"/>
      </dsp:txXfrm>
    </dsp:sp>
    <dsp:sp modelId="{E7C44091-B50A-4CB0-98F0-E70A01DD36F4}">
      <dsp:nvSpPr>
        <dsp:cNvPr id="0" name=""/>
        <dsp:cNvSpPr/>
      </dsp:nvSpPr>
      <dsp:spPr>
        <a:xfrm rot="5400000">
          <a:off x="-187858" y="2400490"/>
          <a:ext cx="1252388" cy="876672"/>
        </a:xfrm>
        <a:prstGeom prst="chevron">
          <a:avLst/>
        </a:prstGeom>
        <a:solidFill>
          <a:schemeClr val="accent5">
            <a:hueOff val="-6622584"/>
            <a:satOff val="26541"/>
            <a:lumOff val="5752"/>
            <a:alphaOff val="0"/>
          </a:schemeClr>
        </a:solidFill>
        <a:ln w="12700" cap="flat" cmpd="sng" algn="ctr">
          <a:solidFill>
            <a:schemeClr val="accent5">
              <a:hueOff val="-6622584"/>
              <a:satOff val="26541"/>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latin typeface="+mn-lt"/>
            </a:rPr>
            <a:t>3</a:t>
          </a:r>
          <a:endParaRPr lang="en-US" sz="1700" kern="1200" dirty="0">
            <a:latin typeface="+mn-lt"/>
          </a:endParaRPr>
        </a:p>
      </dsp:txBody>
      <dsp:txXfrm rot="-5400000">
        <a:off x="0" y="2650968"/>
        <a:ext cx="876672" cy="375716"/>
      </dsp:txXfrm>
    </dsp:sp>
    <dsp:sp modelId="{68EF0610-07B4-40C7-AD99-F2285099C2E4}">
      <dsp:nvSpPr>
        <dsp:cNvPr id="0" name=""/>
        <dsp:cNvSpPr/>
      </dsp:nvSpPr>
      <dsp:spPr>
        <a:xfrm rot="5400000">
          <a:off x="5089902" y="-2000598"/>
          <a:ext cx="814052" cy="9240513"/>
        </a:xfrm>
        <a:prstGeom prst="round2SameRect">
          <a:avLst/>
        </a:prstGeom>
        <a:solidFill>
          <a:schemeClr val="lt1">
            <a:alpha val="90000"/>
            <a:hueOff val="0"/>
            <a:satOff val="0"/>
            <a:lumOff val="0"/>
            <a:alphaOff val="0"/>
          </a:schemeClr>
        </a:solidFill>
        <a:ln w="12700" cap="flat" cmpd="sng" algn="ctr">
          <a:solidFill>
            <a:schemeClr val="accent5">
              <a:hueOff val="-6622584"/>
              <a:satOff val="26541"/>
              <a:lumOff val="575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smtClean="0">
              <a:effectLst/>
              <a:latin typeface="+mn-lt"/>
              <a:ea typeface="Times New Roman" panose="02020603050405020304" pitchFamily="18" charset="0"/>
            </a:rPr>
            <a:t>For prediction the shallots prices, the kernel estimator has good performance with small MAPE value is 1,088%.</a:t>
          </a:r>
          <a:endParaRPr lang="en-US" sz="1700" kern="1200" dirty="0">
            <a:latin typeface="+mn-lt"/>
          </a:endParaRPr>
        </a:p>
      </dsp:txBody>
      <dsp:txXfrm rot="-5400000">
        <a:off x="876672" y="2252371"/>
        <a:ext cx="9200774" cy="734574"/>
      </dsp:txXfrm>
    </dsp:sp>
    <dsp:sp modelId="{0E5504EF-DC26-45DC-9297-DAD6F8DA5C9B}">
      <dsp:nvSpPr>
        <dsp:cNvPr id="0" name=""/>
        <dsp:cNvSpPr/>
      </dsp:nvSpPr>
      <dsp:spPr>
        <a:xfrm rot="5400000">
          <a:off x="-187858" y="3506142"/>
          <a:ext cx="1252388" cy="876672"/>
        </a:xfrm>
        <a:prstGeom prst="chevron">
          <a:avLst/>
        </a:prstGeom>
        <a:solidFill>
          <a:schemeClr val="accent5">
            <a:hueOff val="-9933876"/>
            <a:satOff val="39811"/>
            <a:lumOff val="8628"/>
            <a:alphaOff val="0"/>
          </a:schemeClr>
        </a:solidFill>
        <a:ln w="12700" cap="flat" cmpd="sng" algn="ctr">
          <a:solidFill>
            <a:schemeClr val="accent5">
              <a:hueOff val="-9933876"/>
              <a:satOff val="39811"/>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latin typeface="+mn-lt"/>
            </a:rPr>
            <a:t>4</a:t>
          </a:r>
          <a:endParaRPr lang="en-US" sz="1700" kern="1200" dirty="0">
            <a:latin typeface="+mn-lt"/>
          </a:endParaRPr>
        </a:p>
      </dsp:txBody>
      <dsp:txXfrm rot="-5400000">
        <a:off x="0" y="3756620"/>
        <a:ext cx="876672" cy="375716"/>
      </dsp:txXfrm>
    </dsp:sp>
    <dsp:sp modelId="{8C85B72F-E734-42D2-A0F0-83866AB38A24}">
      <dsp:nvSpPr>
        <dsp:cNvPr id="0" name=""/>
        <dsp:cNvSpPr/>
      </dsp:nvSpPr>
      <dsp:spPr>
        <a:xfrm rot="5400000">
          <a:off x="5089902" y="-894946"/>
          <a:ext cx="814052" cy="9240513"/>
        </a:xfrm>
        <a:prstGeom prst="round2SameRect">
          <a:avLst/>
        </a:prstGeom>
        <a:solidFill>
          <a:schemeClr val="lt1">
            <a:alpha val="90000"/>
            <a:hueOff val="0"/>
            <a:satOff val="0"/>
            <a:lumOff val="0"/>
            <a:alphaOff val="0"/>
          </a:schemeClr>
        </a:solidFill>
        <a:ln w="12700" cap="flat" cmpd="sng" algn="ctr">
          <a:solidFill>
            <a:schemeClr val="accent5">
              <a:hueOff val="-9933876"/>
              <a:satOff val="39811"/>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smtClean="0">
              <a:effectLst/>
              <a:latin typeface="+mn-lt"/>
              <a:ea typeface="Times New Roman" panose="02020603050405020304" pitchFamily="18" charset="0"/>
            </a:rPr>
            <a:t>With this prediction, the government can make policies such as determining standard selling price of shallots and determining the price standard is carried out for maintaining price stability, so as to maintain and increase food security, economic stability, and trade.</a:t>
          </a:r>
          <a:endParaRPr lang="en-US" sz="1700" kern="1200" dirty="0">
            <a:latin typeface="+mn-lt"/>
          </a:endParaRPr>
        </a:p>
      </dsp:txBody>
      <dsp:txXfrm rot="-5400000">
        <a:off x="876672" y="3358023"/>
        <a:ext cx="9200774" cy="734574"/>
      </dsp:txXfrm>
    </dsp:sp>
  </dsp:spTree>
</dsp:drawing>
</file>

<file path=ppt/diagrams/layout1.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t>9/24/2020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9/24/2020</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gi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gi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1" name="Rectangle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2" name="Rectangle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3" name="Straight Connector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5" name="Straight Connector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2428669" y="1600200"/>
            <a:ext cx="8329031" cy="2680127"/>
          </a:xfrm>
        </p:spPr>
        <p:txBody>
          <a:bodyPr>
            <a:no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2428669" y="4344915"/>
            <a:ext cx="7516442" cy="1116085"/>
          </a:xfrm>
        </p:spPr>
        <p:txBody>
          <a:bodyPr>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9/24/2020</a:t>
            </a:fld>
            <a:endParaRPr lang="en-US" dirty="0"/>
          </a:p>
        </p:txBody>
      </p:sp>
      <p:sp>
        <p:nvSpPr>
          <p:cNvPr id="5" name="Footer Placeholder 4"/>
          <p:cNvSpPr>
            <a:spLocks noGrp="1"/>
          </p:cNvSpPr>
          <p:nvPr>
            <p:ph type="ftr" sz="quarter" idx="11"/>
          </p:nvPr>
        </p:nvSpPr>
        <p:spPr>
          <a:xfrm>
            <a:off x="8326660" y="6356351"/>
            <a:ext cx="2243338" cy="365125"/>
          </a:xfrm>
        </p:spPr>
        <p:txBody>
          <a:bodyPr/>
          <a:lstStyle>
            <a:lvl1pPr algn="r">
              <a:defRPr sz="2400" b="1" cap="none" baseline="0">
                <a:solidFill>
                  <a:schemeClr val="tx1"/>
                </a:solidFill>
                <a:latin typeface="Arial Narrow" panose="020B0606020202030204" pitchFamily="34" charset="0"/>
                <a:cs typeface="Arial" panose="020B0604020202020204" pitchFamily="34" charset="0"/>
              </a:defRPr>
            </a:lvl1pPr>
          </a:lstStyle>
          <a:p>
            <a:r>
              <a:rPr lang="en-US" smtClean="0"/>
              <a:t>IComCos, 2020</a:t>
            </a:r>
            <a:endParaRPr lang="en-US" dirty="0"/>
          </a:p>
        </p:txBody>
      </p:sp>
      <p:sp>
        <p:nvSpPr>
          <p:cNvPr id="6" name="Slide Number Placeholder 5"/>
          <p:cNvSpPr>
            <a:spLocks noGrp="1"/>
          </p:cNvSpPr>
          <p:nvPr>
            <p:ph type="sldNum" sz="quarter" idx="12"/>
          </p:nvPr>
        </p:nvSpPr>
        <p:spPr>
          <a:xfrm>
            <a:off x="10666412"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
        <p:nvSpPr>
          <p:cNvPr id="7" name="TextBox 6"/>
          <p:cNvSpPr txBox="1"/>
          <p:nvPr userDrawn="1"/>
        </p:nvSpPr>
        <p:spPr>
          <a:xfrm>
            <a:off x="5958571" y="476672"/>
            <a:ext cx="5925533" cy="646331"/>
          </a:xfrm>
          <a:prstGeom prst="rect">
            <a:avLst/>
          </a:prstGeom>
          <a:noFill/>
        </p:spPr>
        <p:txBody>
          <a:bodyPr wrap="none" rtlCol="0">
            <a:spAutoFit/>
          </a:bodyPr>
          <a:lstStyle/>
          <a:p>
            <a:pPr algn="r"/>
            <a:r>
              <a:rPr lang="en-US" sz="1800" b="1" i="0" kern="1200" dirty="0" smtClean="0">
                <a:solidFill>
                  <a:schemeClr val="accent6">
                    <a:lumMod val="50000"/>
                  </a:schemeClr>
                </a:solidFill>
                <a:effectLst/>
                <a:latin typeface="+mn-lt"/>
                <a:ea typeface="+mn-ea"/>
                <a:cs typeface="+mn-cs"/>
              </a:rPr>
              <a:t>INTERNATIONAL CONFERENCE on MATHEMATICS,</a:t>
            </a:r>
            <a:br>
              <a:rPr lang="en-US" sz="1800" b="1" i="0" kern="1200" dirty="0" smtClean="0">
                <a:solidFill>
                  <a:schemeClr val="accent6">
                    <a:lumMod val="50000"/>
                  </a:schemeClr>
                </a:solidFill>
                <a:effectLst/>
                <a:latin typeface="+mn-lt"/>
                <a:ea typeface="+mn-ea"/>
                <a:cs typeface="+mn-cs"/>
              </a:rPr>
            </a:br>
            <a:r>
              <a:rPr lang="en-US" sz="1800" b="1" i="0" kern="1200" dirty="0" smtClean="0">
                <a:solidFill>
                  <a:schemeClr val="accent6">
                    <a:lumMod val="50000"/>
                  </a:schemeClr>
                </a:solidFill>
                <a:effectLst/>
                <a:latin typeface="+mn-lt"/>
                <a:ea typeface="+mn-ea"/>
                <a:cs typeface="+mn-cs"/>
              </a:rPr>
              <a:t>COMPUTATIONAL SCIENCES AND STATISTICS 2020</a:t>
            </a:r>
            <a:endParaRPr lang="en-US" dirty="0">
              <a:solidFill>
                <a:schemeClr val="accent6">
                  <a:lumMod val="50000"/>
                </a:schemeClr>
              </a:solidFill>
            </a:endParaRPr>
          </a:p>
        </p:txBody>
      </p:sp>
      <p:sp>
        <p:nvSpPr>
          <p:cNvPr id="18" name="TextBox 17"/>
          <p:cNvSpPr txBox="1"/>
          <p:nvPr userDrawn="1"/>
        </p:nvSpPr>
        <p:spPr>
          <a:xfrm>
            <a:off x="8234469" y="1092939"/>
            <a:ext cx="3699795" cy="307777"/>
          </a:xfrm>
          <a:prstGeom prst="rect">
            <a:avLst/>
          </a:prstGeom>
          <a:noFill/>
        </p:spPr>
        <p:txBody>
          <a:bodyPr wrap="none" rtlCol="0">
            <a:spAutoFit/>
          </a:bodyPr>
          <a:lstStyle/>
          <a:p>
            <a:r>
              <a:rPr lang="en-US" sz="1400" b="1" i="0" kern="1200" dirty="0" smtClean="0">
                <a:solidFill>
                  <a:schemeClr val="tx1"/>
                </a:solidFill>
                <a:effectLst/>
                <a:latin typeface="+mn-lt"/>
                <a:ea typeface="+mn-ea"/>
                <a:cs typeface="+mn-cs"/>
              </a:rPr>
              <a:t>29</a:t>
            </a:r>
            <a:r>
              <a:rPr lang="en-US" sz="1400" b="1" i="0" kern="1200" baseline="30000" dirty="0" smtClean="0">
                <a:solidFill>
                  <a:schemeClr val="tx1"/>
                </a:solidFill>
                <a:effectLst/>
                <a:latin typeface="+mn-lt"/>
                <a:ea typeface="+mn-ea"/>
                <a:cs typeface="+mn-cs"/>
              </a:rPr>
              <a:t>th</a:t>
            </a:r>
            <a:r>
              <a:rPr lang="en-US" sz="1400" b="1" i="0" kern="1200" dirty="0" smtClean="0">
                <a:solidFill>
                  <a:schemeClr val="tx1"/>
                </a:solidFill>
                <a:effectLst/>
                <a:latin typeface="+mn-lt"/>
                <a:ea typeface="+mn-ea"/>
                <a:cs typeface="+mn-cs"/>
              </a:rPr>
              <a:t> September, 2020 | Online Conference</a:t>
            </a:r>
            <a:endParaRPr lang="en-US" sz="1400" dirty="0"/>
          </a:p>
        </p:txBody>
      </p:sp>
      <p:pic>
        <p:nvPicPr>
          <p:cNvPr id="20" name="Picture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9772" y="294043"/>
            <a:ext cx="918077" cy="918077"/>
          </a:xfrm>
          <a:prstGeom prst="rect">
            <a:avLst/>
          </a:prstGeom>
        </p:spPr>
      </p:pic>
      <p:pic>
        <p:nvPicPr>
          <p:cNvPr id="21" name="Picture 2" descr="AIP Publishing confirmed as publisher - ICIMECE 201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422004" y="614122"/>
            <a:ext cx="1984866" cy="65485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8" descr="ICoMPAC-ICoMPAC-6th International Conference on Mathematics: Pure, Applied  and Computation"/>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485900" y="306528"/>
            <a:ext cx="902054" cy="905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9/24/2020</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a:p>
        </p:txBody>
      </p:sp>
      <p:cxnSp>
        <p:nvCxnSpPr>
          <p:cNvPr id="14" name="Straight Connector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599612" y="685800"/>
            <a:ext cx="1787526"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598613" y="685800"/>
            <a:ext cx="7848599"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9/24/2020</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C2C6F8EA-316C-41DE-B9A4-EDCC3A85ED9A}" type="datetimeFigureOut">
              <a:rPr lang="en-US"/>
              <a:t>9/24/2020</a:t>
            </a:fld>
            <a:endParaRPr dirty="0"/>
          </a:p>
        </p:txBody>
      </p:sp>
      <p:sp>
        <p:nvSpPr>
          <p:cNvPr id="5" name="Footer Placeholder 4"/>
          <p:cNvSpPr>
            <a:spLocks noGrp="1"/>
          </p:cNvSpPr>
          <p:nvPr>
            <p:ph type="ftr" sz="quarter" idx="11"/>
          </p:nvPr>
        </p:nvSpPr>
        <p:spPr/>
        <p:txBody>
          <a:bodyPr/>
          <a:lstStyle/>
          <a:p>
            <a:r>
              <a:rPr lang="en-US" dirty="0" smtClean="0"/>
              <a:t>ICOMCOS 2020, 29</a:t>
            </a:r>
            <a:r>
              <a:rPr lang="en-US" baseline="30000" dirty="0" smtClean="0"/>
              <a:t>TH</a:t>
            </a:r>
            <a:r>
              <a:rPr lang="en-US" dirty="0" smtClean="0"/>
              <a:t> September 2020</a:t>
            </a:r>
            <a:endParaRPr lang="en-US"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0" name="Rectangle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4" name="Rectangle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1" name="Rectangle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22" name="Straight Connector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userDrawn="1"/>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23" name="Straight Connector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7" name="Rectangle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8" name="Rectangle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9" name="Rectangle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0" name="Rectangle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1" name="Straight Connector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3" name="Straight Connector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98613" y="1600201"/>
            <a:ext cx="8283272" cy="2654064"/>
          </a:xfrm>
        </p:spPr>
        <p:txBody>
          <a:bodyPr anchor="b">
            <a:normAutofit/>
          </a:bodyPr>
          <a:lstStyle>
            <a:lvl1pPr algn="l">
              <a:defRPr sz="5400" b="0" cap="none" baseline="0"/>
            </a:lvl1pPr>
          </a:lstStyle>
          <a:p>
            <a:r>
              <a:rPr lang="en-US" smtClean="0"/>
              <a:t>Click to edit Master title style</a:t>
            </a:r>
            <a:endParaRPr/>
          </a:p>
        </p:txBody>
      </p:sp>
      <p:sp>
        <p:nvSpPr>
          <p:cNvPr id="3" name="Text Placeholder 2"/>
          <p:cNvSpPr>
            <a:spLocks noGrp="1"/>
          </p:cNvSpPr>
          <p:nvPr>
            <p:ph type="body" idx="1"/>
          </p:nvPr>
        </p:nvSpPr>
        <p:spPr>
          <a:xfrm>
            <a:off x="1598613" y="4259996"/>
            <a:ext cx="7264623" cy="1150203"/>
          </a:xfrm>
        </p:spPr>
        <p:txBody>
          <a:bodyPr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9/24/2020</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571"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
        <p:nvSpPr>
          <p:cNvPr id="25" name="TextBox 24"/>
          <p:cNvSpPr txBox="1"/>
          <p:nvPr userDrawn="1"/>
        </p:nvSpPr>
        <p:spPr>
          <a:xfrm>
            <a:off x="5958571" y="770137"/>
            <a:ext cx="5925533" cy="646331"/>
          </a:xfrm>
          <a:prstGeom prst="rect">
            <a:avLst/>
          </a:prstGeom>
          <a:noFill/>
        </p:spPr>
        <p:txBody>
          <a:bodyPr wrap="none" rtlCol="0">
            <a:spAutoFit/>
          </a:bodyPr>
          <a:lstStyle/>
          <a:p>
            <a:pPr algn="r"/>
            <a:r>
              <a:rPr lang="en-US" sz="1800" b="1" i="0" kern="1200" dirty="0" smtClean="0">
                <a:solidFill>
                  <a:schemeClr val="accent6">
                    <a:lumMod val="50000"/>
                  </a:schemeClr>
                </a:solidFill>
                <a:effectLst/>
                <a:latin typeface="+mn-lt"/>
                <a:ea typeface="+mn-ea"/>
                <a:cs typeface="+mn-cs"/>
              </a:rPr>
              <a:t>INTERNATIONAL CONFERENCE on MATHEMATICS,</a:t>
            </a:r>
            <a:br>
              <a:rPr lang="en-US" sz="1800" b="1" i="0" kern="1200" dirty="0" smtClean="0">
                <a:solidFill>
                  <a:schemeClr val="accent6">
                    <a:lumMod val="50000"/>
                  </a:schemeClr>
                </a:solidFill>
                <a:effectLst/>
                <a:latin typeface="+mn-lt"/>
                <a:ea typeface="+mn-ea"/>
                <a:cs typeface="+mn-cs"/>
              </a:rPr>
            </a:br>
            <a:r>
              <a:rPr lang="en-US" sz="1800" b="1" i="0" kern="1200" dirty="0" smtClean="0">
                <a:solidFill>
                  <a:schemeClr val="accent6">
                    <a:lumMod val="50000"/>
                  </a:schemeClr>
                </a:solidFill>
                <a:effectLst/>
                <a:latin typeface="+mn-lt"/>
                <a:ea typeface="+mn-ea"/>
                <a:cs typeface="+mn-cs"/>
              </a:rPr>
              <a:t>COMPUTATIONAL SCIENCES AND STATISTICS 2020</a:t>
            </a:r>
            <a:endParaRPr lang="en-US" dirty="0">
              <a:solidFill>
                <a:schemeClr val="accent6">
                  <a:lumMod val="50000"/>
                </a:schemeClr>
              </a:solidFill>
            </a:endParaRPr>
          </a:p>
        </p:txBody>
      </p:sp>
      <p:sp>
        <p:nvSpPr>
          <p:cNvPr id="34" name="TextBox 33"/>
          <p:cNvSpPr txBox="1"/>
          <p:nvPr userDrawn="1"/>
        </p:nvSpPr>
        <p:spPr>
          <a:xfrm>
            <a:off x="7462564" y="150911"/>
            <a:ext cx="3699795" cy="307777"/>
          </a:xfrm>
          <a:prstGeom prst="rect">
            <a:avLst/>
          </a:prstGeom>
          <a:noFill/>
        </p:spPr>
        <p:txBody>
          <a:bodyPr wrap="none" rtlCol="0">
            <a:spAutoFit/>
          </a:bodyPr>
          <a:lstStyle/>
          <a:p>
            <a:pPr algn="r"/>
            <a:r>
              <a:rPr lang="en-US" sz="1400" b="1" i="0" kern="1200" dirty="0" smtClean="0">
                <a:solidFill>
                  <a:schemeClr val="tx1"/>
                </a:solidFill>
                <a:effectLst/>
                <a:latin typeface="+mn-lt"/>
                <a:ea typeface="+mn-ea"/>
                <a:cs typeface="+mn-cs"/>
              </a:rPr>
              <a:t>29</a:t>
            </a:r>
            <a:r>
              <a:rPr lang="en-US" sz="1400" b="1" i="0" kern="1200" baseline="30000" dirty="0" smtClean="0">
                <a:solidFill>
                  <a:schemeClr val="tx1"/>
                </a:solidFill>
                <a:effectLst/>
                <a:latin typeface="+mn-lt"/>
                <a:ea typeface="+mn-ea"/>
                <a:cs typeface="+mn-cs"/>
              </a:rPr>
              <a:t>th</a:t>
            </a:r>
            <a:r>
              <a:rPr lang="en-US" sz="1400" b="1" i="0" kern="1200" dirty="0" smtClean="0">
                <a:solidFill>
                  <a:schemeClr val="tx1"/>
                </a:solidFill>
                <a:effectLst/>
                <a:latin typeface="+mn-lt"/>
                <a:ea typeface="+mn-ea"/>
                <a:cs typeface="+mn-cs"/>
              </a:rPr>
              <a:t> September, 2020 | Online Conference</a:t>
            </a:r>
            <a:endParaRPr lang="en-US" sz="1400" dirty="0"/>
          </a:p>
        </p:txBody>
      </p:sp>
      <p:pic>
        <p:nvPicPr>
          <p:cNvPr id="35" name="Picture 3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5756" y="436078"/>
            <a:ext cx="918077" cy="918077"/>
          </a:xfrm>
          <a:prstGeom prst="rect">
            <a:avLst/>
          </a:prstGeom>
        </p:spPr>
      </p:pic>
      <p:pic>
        <p:nvPicPr>
          <p:cNvPr id="36" name="Picture 2" descr="AIP Publishing confirmed as publisher - ICIMECE 201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277988" y="613906"/>
            <a:ext cx="1984866" cy="654854"/>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8" descr="ICoMPAC-ICoMPAC-6th International Conference on Mathematics: Pure, Applied  and Computation"/>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341884" y="374991"/>
            <a:ext cx="902054" cy="905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593436" y="1600200"/>
            <a:ext cx="4814586"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561651" y="1600200"/>
            <a:ext cx="4814586"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C2C6F8EA-316C-41DE-B9A4-EDCC3A85ED9A}" type="datetimeFigureOut">
              <a:rPr lang="en-US"/>
              <a:t>9/24/2020</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93436"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93436" y="2514706"/>
            <a:ext cx="4814586"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6557349"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57349" y="2514600"/>
            <a:ext cx="4818888"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C2C6F8EA-316C-41DE-B9A4-EDCC3A85ED9A}" type="datetimeFigureOut">
              <a:rPr lang="en-US"/>
              <a:t>9/24/2020</a:t>
            </a:fld>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9" name="Slide Number Placeholder 8"/>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C2C6F8EA-316C-41DE-B9A4-EDCC3A85ED9A}" type="datetimeFigureOut">
              <a:rPr lang="en-US"/>
              <a:t>9/24/2020</a:t>
            </a:fld>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5" name="Slide Number Placeholder 4"/>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6" name="Rectangle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7" name="Straight Connector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Date Placeholder 1"/>
          <p:cNvSpPr>
            <a:spLocks noGrp="1"/>
          </p:cNvSpPr>
          <p:nvPr>
            <p:ph type="dt" sz="half" idx="10"/>
          </p:nvPr>
        </p:nvSpPr>
        <p:spPr/>
        <p:txBody>
          <a:bodyPr/>
          <a:lstStyle/>
          <a:p>
            <a:fld id="{C2C6F8EA-316C-41DE-B9A4-EDCC3A85ED9A}" type="datetimeFigureOut">
              <a:rPr lang="en-US"/>
              <a:t>9/24/2020</a:t>
            </a:fld>
            <a:endParaRPr/>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10" name="Straight Connector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bwMode="white">
          <a:xfrm>
            <a:off x="1074240" y="381000"/>
            <a:ext cx="3293422" cy="1371600"/>
          </a:xfrm>
        </p:spPr>
        <p:txBody>
          <a:bodyPr anchor="b">
            <a:normAutofit/>
          </a:bodyPr>
          <a:lstStyle>
            <a:lvl1pPr algn="l">
              <a:defRPr sz="2800" b="0" cap="all" baseline="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5180251" y="482600"/>
            <a:ext cx="6195986"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bwMode="white">
          <a:xfrm>
            <a:off x="1074240" y="1828800"/>
            <a:ext cx="3293422" cy="4343400"/>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C6F8EA-316C-41DE-B9A4-EDCC3A85ED9A}" type="datetimeFigureOut">
              <a:rPr lang="en-US"/>
              <a:t>9/24/2020</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a:xfrm>
            <a:off x="1074240" y="381000"/>
            <a:ext cx="3293422" cy="1371600"/>
          </a:xfrm>
        </p:spPr>
        <p:txBody>
          <a:bodyPr anchor="b">
            <a:normAutofit/>
          </a:bodyPr>
          <a:lstStyle>
            <a:lvl1pPr algn="l">
              <a:defRPr sz="2800" b="0" cap="all" baseline="0">
                <a:solidFill>
                  <a:schemeClr val="tx1">
                    <a:lumMod val="75000"/>
                  </a:schemeClr>
                </a:solidFill>
              </a:defRPr>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5180251" y="482600"/>
            <a:ext cx="6195986" cy="5689600"/>
          </a:xfrm>
          <a:ln w="19050">
            <a:solidFill>
              <a:schemeClr val="bg1"/>
            </a:solidFill>
          </a:ln>
        </p:spPr>
        <p:txBody>
          <a:bodyPr>
            <a:normAutofit/>
          </a:bodyPr>
          <a:lstStyle>
            <a:lvl1pPr marL="0" indent="0">
              <a:buNone/>
              <a:defRPr sz="2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1074240"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9/24/2020</a:t>
            </a:fld>
            <a:endParaRPr lang="en-US" dirty="0"/>
          </a:p>
        </p:txBody>
      </p:sp>
      <p:sp>
        <p:nvSpPr>
          <p:cNvPr id="6" name="Footer Placeholder 5"/>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baseline="0">
                <a:solidFill>
                  <a:schemeClr val="tx2"/>
                </a:solidFill>
              </a:defRPr>
            </a:lvl1pPr>
          </a:lstStyle>
          <a:p>
            <a:fld id="{7DC1BBB0-96F0-4077-A278-0F3FB5C104D3}" type="slidenum">
              <a:rPr lang="en-US" smtClean="0"/>
              <a:pPr/>
              <a:t>‹#›</a:t>
            </a:fld>
            <a:endParaRPr lang="en-US"/>
          </a:p>
        </p:txBody>
      </p:sp>
      <p:cxnSp>
        <p:nvCxnSpPr>
          <p:cNvPr id="10" name="Straight Connector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4" name="Straight Connector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fld id="{C2C6F8EA-316C-41DE-B9A4-EDCC3A85ED9A}" type="datetimeFigureOut">
              <a:rPr lang="en-US" smtClean="0"/>
              <a:pPr/>
              <a:t>9/24/2020</a:t>
            </a:fld>
            <a:endParaRPr lang="en-US" dirty="0"/>
          </a:p>
        </p:txBody>
      </p:sp>
      <p:sp>
        <p:nvSpPr>
          <p:cNvPr id="5" name="Footer Placeholder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r>
              <a:rPr lang="en-US" dirty="0" smtClean="0"/>
              <a:t>ICOMCOS 2020, 29</a:t>
            </a:r>
            <a:r>
              <a:rPr lang="en-US" baseline="30000" dirty="0" smtClean="0"/>
              <a:t>TH</a:t>
            </a:r>
            <a:r>
              <a:rPr lang="en-US" dirty="0" smtClean="0"/>
              <a:t> September 2020</a:t>
            </a:r>
            <a:endParaRPr lang="en-US" dirty="0"/>
          </a:p>
        </p:txBody>
      </p:sp>
      <p:sp>
        <p:nvSpPr>
          <p:cNvPr id="6" name="Slide Number Placeholder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fld id="{7DC1BBB0-96F0-4077-A278-0F3FB5C104D3}" type="slidenum">
              <a:rPr lang="en-US" smtClean="0"/>
              <a:pPr/>
              <a:t>‹#›</a:t>
            </a:fld>
            <a:endParaRPr lang="en-US"/>
          </a:p>
        </p:txBody>
      </p:sp>
      <p:pic>
        <p:nvPicPr>
          <p:cNvPr id="1026" name="Picture 2" descr="AIP Publishing confirmed as publisher - ICIMECE 2018"/>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448277" y="6249382"/>
            <a:ext cx="1755140" cy="57906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CoMPAC-ICoMPAC-6th International Conference on Mathematics: Pure, Applied  and Computation"/>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195687" y="6020384"/>
            <a:ext cx="740705" cy="74361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485685" y="548680"/>
            <a:ext cx="918077" cy="918077"/>
          </a:xfrm>
          <a:prstGeom prst="rect">
            <a:avLst/>
          </a:prstGeom>
        </p:spPr>
      </p:pic>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2.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5980" y="2104256"/>
            <a:ext cx="9433049" cy="1684784"/>
          </a:xfrm>
        </p:spPr>
        <p:txBody>
          <a:bodyPr/>
          <a:lstStyle/>
          <a:p>
            <a:r>
              <a:rPr lang="en-US" sz="4000" b="1" dirty="0"/>
              <a:t>Estimated Price of Shallots Commodities </a:t>
            </a:r>
            <a:r>
              <a:rPr lang="en-US" sz="4000" b="1" dirty="0" smtClean="0"/>
              <a:t>National </a:t>
            </a:r>
            <a:r>
              <a:rPr lang="en-US" sz="4000" b="1" dirty="0"/>
              <a:t>Based on Parametric and </a:t>
            </a:r>
            <a:r>
              <a:rPr lang="en-US" sz="4000" b="1" dirty="0" smtClean="0"/>
              <a:t>Nonparametric </a:t>
            </a:r>
            <a:r>
              <a:rPr lang="en-US" sz="4000" b="1" dirty="0"/>
              <a:t>Approaches </a:t>
            </a:r>
          </a:p>
        </p:txBody>
      </p:sp>
      <p:sp>
        <p:nvSpPr>
          <p:cNvPr id="3" name="Subtitle 2"/>
          <p:cNvSpPr>
            <a:spLocks noGrp="1"/>
          </p:cNvSpPr>
          <p:nvPr>
            <p:ph type="subTitle" idx="1"/>
          </p:nvPr>
        </p:nvSpPr>
        <p:spPr>
          <a:xfrm>
            <a:off x="2428668" y="4365104"/>
            <a:ext cx="9354375" cy="1512167"/>
          </a:xfrm>
        </p:spPr>
        <p:txBody>
          <a:bodyPr>
            <a:normAutofit fontScale="92500"/>
          </a:bodyPr>
          <a:lstStyle/>
          <a:p>
            <a:pPr algn="ctr"/>
            <a:r>
              <a:rPr lang="en-US" dirty="0" smtClean="0"/>
              <a:t>Presenter : </a:t>
            </a:r>
            <a:r>
              <a:rPr lang="en-US" dirty="0" err="1" smtClean="0"/>
              <a:t>Nurul</a:t>
            </a:r>
            <a:r>
              <a:rPr lang="en-US" baseline="30000" dirty="0" smtClean="0"/>
              <a:t>  </a:t>
            </a:r>
            <a:r>
              <a:rPr lang="en-US" dirty="0" err="1" smtClean="0"/>
              <a:t>Afifah</a:t>
            </a:r>
            <a:endParaRPr lang="en-US" dirty="0"/>
          </a:p>
          <a:p>
            <a:pPr algn="ctr"/>
            <a:r>
              <a:rPr lang="en-US" dirty="0" smtClean="0"/>
              <a:t>Corresponding Author : M</a:t>
            </a:r>
            <a:r>
              <a:rPr lang="en-US" dirty="0"/>
              <a:t>. </a:t>
            </a:r>
            <a:r>
              <a:rPr lang="en-US" dirty="0" err="1"/>
              <a:t>Fariz</a:t>
            </a:r>
            <a:r>
              <a:rPr lang="en-US" dirty="0"/>
              <a:t> </a:t>
            </a:r>
            <a:r>
              <a:rPr lang="en-US" dirty="0" err="1"/>
              <a:t>Fadillah</a:t>
            </a:r>
            <a:r>
              <a:rPr lang="en-US" dirty="0"/>
              <a:t> </a:t>
            </a:r>
            <a:r>
              <a:rPr lang="en-US" dirty="0" err="1" smtClean="0"/>
              <a:t>Mardianto</a:t>
            </a:r>
            <a:endParaRPr lang="en-US" dirty="0" smtClean="0"/>
          </a:p>
          <a:p>
            <a:pPr algn="ctr"/>
            <a:r>
              <a:rPr lang="en-US" dirty="0" smtClean="0"/>
              <a:t> </a:t>
            </a:r>
            <a:endParaRPr lang="en-US" dirty="0"/>
          </a:p>
        </p:txBody>
      </p:sp>
      <p:sp>
        <p:nvSpPr>
          <p:cNvPr id="4" name="Rectangle 3"/>
          <p:cNvSpPr/>
          <p:nvPr/>
        </p:nvSpPr>
        <p:spPr>
          <a:xfrm>
            <a:off x="1845940" y="5890046"/>
            <a:ext cx="9433048" cy="923330"/>
          </a:xfrm>
          <a:prstGeom prst="rect">
            <a:avLst/>
          </a:prstGeom>
        </p:spPr>
        <p:txBody>
          <a:bodyPr wrap="square" anchor="ctr">
            <a:spAutoFit/>
          </a:bodyPr>
          <a:lstStyle/>
          <a:p>
            <a:pPr algn="ctr"/>
            <a:r>
              <a:rPr lang="en-US" dirty="0"/>
              <a:t>Department of Mathematics, </a:t>
            </a:r>
            <a:r>
              <a:rPr lang="en-US" dirty="0" err="1" smtClean="0"/>
              <a:t>Airlangga</a:t>
            </a:r>
            <a:r>
              <a:rPr lang="en-US" dirty="0" smtClean="0"/>
              <a:t> University, </a:t>
            </a:r>
            <a:r>
              <a:rPr lang="en-US" dirty="0"/>
              <a:t>Surabaya, </a:t>
            </a:r>
            <a:r>
              <a:rPr lang="en-US" dirty="0" smtClean="0"/>
              <a:t>Indonesia</a:t>
            </a:r>
          </a:p>
          <a:p>
            <a:pPr algn="ctr"/>
            <a:r>
              <a:rPr lang="en-US" dirty="0" smtClean="0"/>
              <a:t>Co Authors : </a:t>
            </a:r>
            <a:r>
              <a:rPr lang="en-US" dirty="0" err="1"/>
              <a:t>Siti</a:t>
            </a:r>
            <a:r>
              <a:rPr lang="en-US" dirty="0"/>
              <a:t> Amelia </a:t>
            </a:r>
            <a:r>
              <a:rPr lang="en-US" dirty="0" err="1"/>
              <a:t>Dewi</a:t>
            </a:r>
            <a:r>
              <a:rPr lang="en-US" baseline="30000" dirty="0"/>
              <a:t> </a:t>
            </a:r>
            <a:r>
              <a:rPr lang="en-US" dirty="0" err="1"/>
              <a:t>Safitri</a:t>
            </a:r>
            <a:r>
              <a:rPr lang="en-US" dirty="0"/>
              <a:t>, </a:t>
            </a:r>
            <a:r>
              <a:rPr lang="en-US" dirty="0" err="1"/>
              <a:t>Idrus</a:t>
            </a:r>
            <a:r>
              <a:rPr lang="en-US" dirty="0"/>
              <a:t> </a:t>
            </a:r>
            <a:r>
              <a:rPr lang="en-US" dirty="0" err="1" smtClean="0"/>
              <a:t>Syahzaqi</a:t>
            </a:r>
            <a:r>
              <a:rPr lang="en-US" dirty="0" smtClean="0"/>
              <a:t>, </a:t>
            </a:r>
            <a:r>
              <a:rPr lang="en-US" dirty="0" err="1"/>
              <a:t>Sediono</a:t>
            </a:r>
            <a:r>
              <a:rPr lang="en-US" dirty="0"/>
              <a:t> </a:t>
            </a:r>
          </a:p>
          <a:p>
            <a:pPr algn="ctr"/>
            <a:endParaRPr lang="en-US" dirty="0"/>
          </a:p>
        </p:txBody>
      </p:sp>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2"/>
          <p:cNvSpPr>
            <a:spLocks noGrp="1"/>
          </p:cNvSpPr>
          <p:nvPr>
            <p:ph type="title"/>
          </p:nvPr>
        </p:nvSpPr>
        <p:spPr>
          <a:xfrm>
            <a:off x="1593436" y="620687"/>
            <a:ext cx="10261616" cy="1080121"/>
          </a:xfrm>
        </p:spPr>
        <p:txBody>
          <a:bodyPr>
            <a:normAutofit fontScale="90000"/>
          </a:bodyPr>
          <a:lstStyle/>
          <a:p>
            <a:r>
              <a:rPr lang="en-US" b="1" dirty="0" smtClean="0"/>
              <a:t/>
            </a:r>
            <a:br>
              <a:rPr lang="en-US" b="1" dirty="0" smtClean="0"/>
            </a:br>
            <a:r>
              <a:rPr lang="en-US" b="1" dirty="0" smtClean="0"/>
              <a:t>METHODS</a:t>
            </a:r>
            <a:br>
              <a:rPr lang="en-US" b="1" dirty="0" smtClean="0"/>
            </a:br>
            <a:r>
              <a:rPr lang="en-US" b="1" dirty="0"/>
              <a:t>The Performance </a:t>
            </a:r>
            <a:r>
              <a:rPr lang="en-US" b="1" dirty="0" smtClean="0"/>
              <a:t>Indicator</a:t>
            </a:r>
            <a:br>
              <a:rPr lang="en-US" b="1" dirty="0" smtClean="0"/>
            </a:br>
            <a:endParaRPr lang="en-US" dirty="0"/>
          </a:p>
        </p:txBody>
      </p:sp>
      <p:sp>
        <p:nvSpPr>
          <p:cNvPr id="2" name="Content Placeholder 1"/>
          <p:cNvSpPr>
            <a:spLocks noGrp="1"/>
          </p:cNvSpPr>
          <p:nvPr>
            <p:ph idx="1"/>
          </p:nvPr>
        </p:nvSpPr>
        <p:spPr>
          <a:xfrm>
            <a:off x="1197868" y="1675279"/>
            <a:ext cx="10513168" cy="4536504"/>
          </a:xfrm>
        </p:spPr>
        <p:txBody>
          <a:bodyPr>
            <a:normAutofit/>
          </a:bodyPr>
          <a:lstStyle/>
          <a:p>
            <a:pPr>
              <a:buFont typeface="Wingdings" panose="05000000000000000000" pitchFamily="2" charset="2"/>
              <a:buChar char="Ø"/>
            </a:pPr>
            <a:r>
              <a:rPr lang="en-US" sz="2400" dirty="0"/>
              <a:t>There are three indicators that are often used in nonparametric regression research in determining the best </a:t>
            </a:r>
            <a:r>
              <a:rPr lang="en-US" sz="2400" dirty="0" smtClean="0"/>
              <a:t>model (Eubank, 1999).</a:t>
            </a:r>
            <a:endParaRPr lang="en-US" sz="2400" dirty="0"/>
          </a:p>
          <a:p>
            <a:pPr marL="0" indent="0">
              <a:buNone/>
            </a:pPr>
            <a:r>
              <a:rPr lang="en-US" sz="2400" dirty="0"/>
              <a:t> </a:t>
            </a:r>
            <a:r>
              <a:rPr lang="en-US" sz="2400" dirty="0" smtClean="0"/>
              <a:t>   1. Generalized </a:t>
            </a:r>
            <a:r>
              <a:rPr lang="en-US" sz="2400" dirty="0"/>
              <a:t>Cross Validation (</a:t>
            </a:r>
            <a:r>
              <a:rPr lang="en-US" sz="2400" dirty="0" smtClean="0"/>
              <a:t>GCV) </a:t>
            </a:r>
          </a:p>
          <a:p>
            <a:pPr marL="0" indent="0">
              <a:buNone/>
            </a:pPr>
            <a:r>
              <a:rPr lang="en-US" sz="2400" dirty="0">
                <a:sym typeface="Wingdings" panose="05000000000000000000" pitchFamily="2" charset="2"/>
              </a:rPr>
              <a:t>	</a:t>
            </a:r>
            <a:r>
              <a:rPr lang="en-US" sz="2400" dirty="0" smtClean="0">
                <a:sym typeface="Wingdings" panose="05000000000000000000" pitchFamily="2" charset="2"/>
              </a:rPr>
              <a:t> </a:t>
            </a:r>
            <a:r>
              <a:rPr lang="en-US" sz="2400" dirty="0">
                <a:sym typeface="Wingdings" panose="05000000000000000000" pitchFamily="2" charset="2"/>
              </a:rPr>
              <a:t>D</a:t>
            </a:r>
            <a:r>
              <a:rPr lang="en-US" sz="2400" dirty="0" smtClean="0"/>
              <a:t>etermine </a:t>
            </a:r>
            <a:r>
              <a:rPr lang="en-US" sz="2400" dirty="0"/>
              <a:t>the </a:t>
            </a:r>
            <a:r>
              <a:rPr lang="en-US" sz="2400" dirty="0" smtClean="0"/>
              <a:t>optimum </a:t>
            </a:r>
            <a:r>
              <a:rPr lang="en-US" sz="2400" dirty="0"/>
              <a:t>oscillation parameters (k)</a:t>
            </a:r>
            <a:endParaRPr lang="en-US" sz="2400" dirty="0" smtClean="0"/>
          </a:p>
          <a:p>
            <a:pPr marL="0" indent="0">
              <a:buNone/>
            </a:pPr>
            <a:r>
              <a:rPr lang="en-US" sz="2400" dirty="0"/>
              <a:t> </a:t>
            </a:r>
            <a:r>
              <a:rPr lang="en-US" sz="2400" dirty="0" smtClean="0"/>
              <a:t>   2. Mean </a:t>
            </a:r>
            <a:r>
              <a:rPr lang="en-US" sz="2400" dirty="0"/>
              <a:t>Square Error (</a:t>
            </a:r>
            <a:r>
              <a:rPr lang="en-US" sz="2400" dirty="0" smtClean="0"/>
              <a:t>MSE)</a:t>
            </a:r>
          </a:p>
          <a:p>
            <a:pPr marL="0" indent="0">
              <a:buNone/>
            </a:pPr>
            <a:r>
              <a:rPr lang="en-US" sz="2400" dirty="0" smtClean="0"/>
              <a:t>    3. The Coefficient of Determination (R</a:t>
            </a:r>
            <a:r>
              <a:rPr lang="en-US" sz="2400" baseline="30000" dirty="0" smtClean="0"/>
              <a:t>2</a:t>
            </a:r>
            <a:r>
              <a:rPr lang="en-US" sz="2400" dirty="0" smtClean="0"/>
              <a:t>)</a:t>
            </a:r>
          </a:p>
          <a:p>
            <a:pPr marL="0" indent="0">
              <a:buNone/>
            </a:pPr>
            <a:r>
              <a:rPr lang="en-US" sz="2400" dirty="0"/>
              <a:t>	</a:t>
            </a:r>
            <a:r>
              <a:rPr lang="en-US" sz="2400" dirty="0" smtClean="0">
                <a:sym typeface="Wingdings" panose="05000000000000000000" pitchFamily="2" charset="2"/>
              </a:rPr>
              <a:t> D</a:t>
            </a:r>
            <a:r>
              <a:rPr lang="en-US" sz="2400" dirty="0" smtClean="0"/>
              <a:t>etermine </a:t>
            </a:r>
            <a:r>
              <a:rPr lang="en-US" sz="2400" dirty="0"/>
              <a:t>the contribution of predictor variables to the response 	variable </a:t>
            </a:r>
          </a:p>
          <a:p>
            <a:pPr marL="0" indent="0">
              <a:buNone/>
            </a:pPr>
            <a:endParaRPr lang="en-US" sz="2400" dirty="0" smtClean="0"/>
          </a:p>
        </p:txBody>
      </p:sp>
      <p:sp>
        <p:nvSpPr>
          <p:cNvPr id="3" name="Rectangle 2"/>
          <p:cNvSpPr/>
          <p:nvPr/>
        </p:nvSpPr>
        <p:spPr>
          <a:xfrm>
            <a:off x="4726260" y="5445224"/>
            <a:ext cx="6552728" cy="707886"/>
          </a:xfrm>
          <a:prstGeom prst="rect">
            <a:avLst/>
          </a:prstGeom>
          <a:ln w="57150"/>
        </p:spPr>
        <p:style>
          <a:lnRef idx="2">
            <a:schemeClr val="accent1"/>
          </a:lnRef>
          <a:fillRef idx="1">
            <a:schemeClr val="lt1"/>
          </a:fillRef>
          <a:effectRef idx="0">
            <a:schemeClr val="accent1"/>
          </a:effectRef>
          <a:fontRef idx="minor">
            <a:schemeClr val="dk1"/>
          </a:fontRef>
        </p:style>
        <p:txBody>
          <a:bodyPr wrap="square">
            <a:spAutoFit/>
          </a:bodyPr>
          <a:lstStyle/>
          <a:p>
            <a:r>
              <a:rPr lang="en-US" sz="2000" dirty="0">
                <a:latin typeface="Times New Roman" panose="02020603050405020304" pitchFamily="18" charset="0"/>
                <a:ea typeface="Times New Roman" panose="02020603050405020304" pitchFamily="18" charset="0"/>
              </a:rPr>
              <a:t>The best model is chosen based on the minimum value on the MSE, GCV, and the maximum value on the value of R</a:t>
            </a:r>
            <a:r>
              <a:rPr lang="en-US" sz="2000" baseline="30000" dirty="0">
                <a:latin typeface="Times New Roman" panose="02020603050405020304" pitchFamily="18" charset="0"/>
                <a:ea typeface="Times New Roman" panose="02020603050405020304" pitchFamily="18" charset="0"/>
              </a:rPr>
              <a:t>2</a:t>
            </a:r>
            <a:r>
              <a:rPr lang="en-US" sz="2000" dirty="0">
                <a:latin typeface="Times New Roman" panose="02020603050405020304" pitchFamily="18" charset="0"/>
                <a:ea typeface="Times New Roman" panose="02020603050405020304" pitchFamily="18" charset="0"/>
              </a:rPr>
              <a:t> </a:t>
            </a:r>
            <a:endParaRPr lang="en-US" sz="2000" dirty="0"/>
          </a:p>
        </p:txBody>
      </p:sp>
    </p:spTree>
    <p:extLst>
      <p:ext uri="{BB962C8B-B14F-4D97-AF65-F5344CB8AC3E}">
        <p14:creationId xmlns:p14="http://schemas.microsoft.com/office/powerpoint/2010/main" val="2780352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2"/>
          <p:cNvSpPr>
            <a:spLocks noGrp="1"/>
          </p:cNvSpPr>
          <p:nvPr>
            <p:ph type="title"/>
          </p:nvPr>
        </p:nvSpPr>
        <p:spPr>
          <a:xfrm>
            <a:off x="1593436" y="620687"/>
            <a:ext cx="10261616" cy="1080121"/>
          </a:xfrm>
        </p:spPr>
        <p:txBody>
          <a:bodyPr>
            <a:normAutofit fontScale="90000"/>
          </a:bodyPr>
          <a:lstStyle/>
          <a:p>
            <a:r>
              <a:rPr lang="en-US" b="1" dirty="0" smtClean="0"/>
              <a:t/>
            </a:r>
            <a:br>
              <a:rPr lang="en-US" b="1" dirty="0" smtClean="0"/>
            </a:br>
            <a:r>
              <a:rPr lang="en-US" b="1" dirty="0" smtClean="0"/>
              <a:t>THE DATA</a:t>
            </a:r>
            <a:br>
              <a:rPr lang="en-US" b="1" dirty="0" smtClean="0"/>
            </a:br>
            <a:r>
              <a:rPr lang="en-US" b="1" dirty="0" smtClean="0"/>
              <a:t/>
            </a:r>
            <a:br>
              <a:rPr lang="en-US" b="1" dirty="0" smtClean="0"/>
            </a:b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713950332"/>
              </p:ext>
            </p:extLst>
          </p:nvPr>
        </p:nvGraphicFramePr>
        <p:xfrm>
          <a:off x="6814492" y="3284984"/>
          <a:ext cx="4752528" cy="37084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Flowchart: Alternate Process 5"/>
          <p:cNvSpPr/>
          <p:nvPr/>
        </p:nvSpPr>
        <p:spPr>
          <a:xfrm>
            <a:off x="1269876" y="1340768"/>
            <a:ext cx="7560840" cy="1440160"/>
          </a:xfrm>
          <a:prstGeom prst="flowChartAlternateProcess">
            <a:avLst/>
          </a:prstGeom>
          <a:ln w="57150"/>
        </p:spPr>
        <p:style>
          <a:lnRef idx="2">
            <a:schemeClr val="accent4"/>
          </a:lnRef>
          <a:fillRef idx="1">
            <a:schemeClr val="lt1"/>
          </a:fillRef>
          <a:effectRef idx="0">
            <a:schemeClr val="accent4"/>
          </a:effectRef>
          <a:fontRef idx="minor">
            <a:schemeClr val="dk1"/>
          </a:fontRef>
        </p:style>
        <p:txBody>
          <a:bodyPr rtlCol="0" anchor="ctr"/>
          <a:lstStyle/>
          <a:p>
            <a:r>
              <a:rPr lang="en-US" sz="2800" b="1" u="sng" dirty="0" smtClean="0">
                <a:latin typeface="Arial" panose="020B0604020202020204" pitchFamily="34" charset="0"/>
                <a:cs typeface="Arial" panose="020B0604020202020204" pitchFamily="34" charset="0"/>
              </a:rPr>
              <a:t>Variables</a:t>
            </a:r>
          </a:p>
          <a:p>
            <a:r>
              <a:rPr lang="en-US" sz="2400" dirty="0">
                <a:latin typeface="Arial" panose="020B0604020202020204" pitchFamily="34" charset="0"/>
                <a:cs typeface="Arial" panose="020B0604020202020204" pitchFamily="34" charset="0"/>
              </a:rPr>
              <a:t>S</a:t>
            </a:r>
            <a:r>
              <a:rPr lang="en-US" sz="2400" dirty="0" smtClean="0">
                <a:latin typeface="Arial" panose="020B0604020202020204" pitchFamily="34" charset="0"/>
                <a:cs typeface="Arial" panose="020B0604020202020204" pitchFamily="34" charset="0"/>
              </a:rPr>
              <a:t>hallots </a:t>
            </a:r>
            <a:r>
              <a:rPr lang="en-US" sz="2400" dirty="0">
                <a:latin typeface="Arial" panose="020B0604020202020204" pitchFamily="34" charset="0"/>
                <a:cs typeface="Arial" panose="020B0604020202020204" pitchFamily="34" charset="0"/>
              </a:rPr>
              <a:t>prices </a:t>
            </a:r>
            <a:r>
              <a:rPr lang="en-US" sz="2400" dirty="0" smtClean="0">
                <a:latin typeface="Arial" panose="020B0604020202020204" pitchFamily="34" charset="0"/>
                <a:cs typeface="Arial" panose="020B0604020202020204" pitchFamily="34" charset="0"/>
              </a:rPr>
              <a:t>every </a:t>
            </a:r>
            <a:r>
              <a:rPr lang="en-US" sz="2400" dirty="0">
                <a:latin typeface="Arial" panose="020B0604020202020204" pitchFamily="34" charset="0"/>
                <a:cs typeface="Arial" panose="020B0604020202020204" pitchFamily="34" charset="0"/>
              </a:rPr>
              <a:t>week in Indonesia with 183 observations from August 2016 to January 2020</a:t>
            </a:r>
          </a:p>
        </p:txBody>
      </p:sp>
      <p:sp>
        <p:nvSpPr>
          <p:cNvPr id="12" name="Right Arrow 11"/>
          <p:cNvSpPr/>
          <p:nvPr/>
        </p:nvSpPr>
        <p:spPr>
          <a:xfrm rot="5400000">
            <a:off x="3187809" y="2951227"/>
            <a:ext cx="772646" cy="432048"/>
          </a:xfrm>
          <a:prstGeom prst="rightArrow">
            <a:avLst/>
          </a:prstGeom>
          <a:ln w="57150">
            <a:solidFill>
              <a:schemeClr val="accent4">
                <a:lumMod val="40000"/>
                <a:lumOff val="6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 name="Rectangle 12"/>
          <p:cNvSpPr/>
          <p:nvPr/>
        </p:nvSpPr>
        <p:spPr>
          <a:xfrm>
            <a:off x="1917948" y="3574757"/>
            <a:ext cx="3600400" cy="646331"/>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err="1">
                <a:solidFill>
                  <a:srgbClr val="000000"/>
                </a:solidFill>
                <a:latin typeface="Arial" panose="020B0604020202020204" pitchFamily="34" charset="0"/>
                <a:ea typeface="Times New Roman" panose="02020603050405020304" pitchFamily="18" charset="0"/>
                <a:cs typeface="Arial" panose="020B0604020202020204" pitchFamily="34" charset="0"/>
              </a:rPr>
              <a:t>Pusat</a:t>
            </a:r>
            <a:r>
              <a:rPr lang="en-US"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dirty="0" err="1">
                <a:solidFill>
                  <a:srgbClr val="000000"/>
                </a:solidFill>
                <a:latin typeface="Arial" panose="020B0604020202020204" pitchFamily="34" charset="0"/>
                <a:ea typeface="Times New Roman" panose="02020603050405020304" pitchFamily="18" charset="0"/>
                <a:cs typeface="Arial" panose="020B0604020202020204" pitchFamily="34" charset="0"/>
              </a:rPr>
              <a:t>Informasi</a:t>
            </a:r>
            <a:r>
              <a:rPr lang="en-US"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dirty="0" err="1">
                <a:solidFill>
                  <a:srgbClr val="000000"/>
                </a:solidFill>
                <a:latin typeface="Arial" panose="020B0604020202020204" pitchFamily="34" charset="0"/>
                <a:ea typeface="Times New Roman" panose="02020603050405020304" pitchFamily="18" charset="0"/>
                <a:cs typeface="Arial" panose="020B0604020202020204" pitchFamily="34" charset="0"/>
              </a:rPr>
              <a:t>Harga</a:t>
            </a:r>
            <a:r>
              <a:rPr lang="en-US"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dirty="0" err="1">
                <a:solidFill>
                  <a:srgbClr val="000000"/>
                </a:solidFill>
                <a:latin typeface="Arial" panose="020B0604020202020204" pitchFamily="34" charset="0"/>
                <a:ea typeface="Times New Roman" panose="02020603050405020304" pitchFamily="18" charset="0"/>
                <a:cs typeface="Arial" panose="020B0604020202020204" pitchFamily="34" charset="0"/>
              </a:rPr>
              <a:t>Pangan</a:t>
            </a:r>
            <a:r>
              <a:rPr lang="en-US"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dirty="0" err="1">
                <a:solidFill>
                  <a:srgbClr val="000000"/>
                </a:solidFill>
                <a:latin typeface="Arial" panose="020B0604020202020204" pitchFamily="34" charset="0"/>
                <a:ea typeface="Times New Roman" panose="02020603050405020304" pitchFamily="18" charset="0"/>
                <a:cs typeface="Arial" panose="020B0604020202020204" pitchFamily="34" charset="0"/>
              </a:rPr>
              <a:t>Strategis</a:t>
            </a:r>
            <a:r>
              <a:rPr lang="en-US"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PIHPS)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56569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2"/>
          <p:cNvSpPr>
            <a:spLocks noGrp="1"/>
          </p:cNvSpPr>
          <p:nvPr>
            <p:ph type="title"/>
          </p:nvPr>
        </p:nvSpPr>
        <p:spPr>
          <a:xfrm>
            <a:off x="1593436" y="620687"/>
            <a:ext cx="10261616" cy="1080121"/>
          </a:xfrm>
        </p:spPr>
        <p:txBody>
          <a:bodyPr>
            <a:normAutofit fontScale="90000"/>
          </a:bodyPr>
          <a:lstStyle/>
          <a:p>
            <a:r>
              <a:rPr lang="en-US" b="1" dirty="0" smtClean="0"/>
              <a:t/>
            </a:r>
            <a:br>
              <a:rPr lang="en-US" b="1" dirty="0" smtClean="0"/>
            </a:br>
            <a:r>
              <a:rPr lang="en-US" b="1" dirty="0" smtClean="0"/>
              <a:t>THE DATA</a:t>
            </a:r>
            <a:br>
              <a:rPr lang="en-US" b="1" dirty="0" smtClean="0"/>
            </a:br>
            <a:r>
              <a:rPr lang="en-US" b="1" dirty="0" smtClean="0"/>
              <a:t/>
            </a:r>
            <a:br>
              <a:rPr lang="en-US" b="1" dirty="0" smtClean="0"/>
            </a:br>
            <a:endParaRPr lang="en-US" dirty="0"/>
          </a:p>
        </p:txBody>
      </p:sp>
      <p:sp>
        <p:nvSpPr>
          <p:cNvPr id="6" name="Rectangle 4"/>
          <p:cNvSpPr>
            <a:spLocks noChangeArrowheads="1"/>
          </p:cNvSpPr>
          <p:nvPr/>
        </p:nvSpPr>
        <p:spPr bwMode="auto">
          <a:xfrm>
            <a:off x="1845940" y="1484783"/>
            <a:ext cx="1487777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296861770"/>
              </p:ext>
            </p:extLst>
          </p:nvPr>
        </p:nvGraphicFramePr>
        <p:xfrm>
          <a:off x="1812101" y="1160747"/>
          <a:ext cx="6696744" cy="4487749"/>
        </p:xfrm>
        <a:graphic>
          <a:graphicData uri="http://schemas.openxmlformats.org/presentationml/2006/ole">
            <mc:AlternateContent xmlns:mc="http://schemas.openxmlformats.org/markup-compatibility/2006">
              <mc:Choice xmlns:v="urn:schemas-microsoft-com:vml" Requires="v">
                <p:oleObj spid="_x0000_s1042" name="Graph" r:id="rId3" imgW="5486400" imgH="3657600" progId="MtbGraph.Document.16">
                  <p:embed/>
                </p:oleObj>
              </mc:Choice>
              <mc:Fallback>
                <p:oleObj name="Graph" r:id="rId3" imgW="5486400" imgH="3657600" progId="MtbGraph.Document.16">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2101" y="1160747"/>
                        <a:ext cx="6696744" cy="4487749"/>
                      </a:xfrm>
                      <a:prstGeom prst="rect">
                        <a:avLst/>
                      </a:prstGeom>
                      <a:noFill/>
                    </p:spPr>
                  </p:pic>
                </p:oleObj>
              </mc:Fallback>
            </mc:AlternateContent>
          </a:graphicData>
        </a:graphic>
      </p:graphicFrame>
      <p:sp>
        <p:nvSpPr>
          <p:cNvPr id="8" name="TextBox 7"/>
          <p:cNvSpPr txBox="1"/>
          <p:nvPr/>
        </p:nvSpPr>
        <p:spPr>
          <a:xfrm>
            <a:off x="2422004" y="5445224"/>
            <a:ext cx="7416823" cy="923330"/>
          </a:xfrm>
          <a:prstGeom prst="rect">
            <a:avLst/>
          </a:prstGeom>
          <a:noFill/>
        </p:spPr>
        <p:txBody>
          <a:bodyPr wrap="square" rtlCol="0">
            <a:spAutoFit/>
          </a:bodyPr>
          <a:lstStyle/>
          <a:p>
            <a:r>
              <a:rPr lang="en-US" b="1" dirty="0"/>
              <a:t>Scatter Plot of Weekly Shallots Commodity Prices in Indonesia</a:t>
            </a:r>
          </a:p>
          <a:p>
            <a:r>
              <a:rPr lang="en-US" dirty="0"/>
              <a:t> </a:t>
            </a:r>
          </a:p>
          <a:p>
            <a:endParaRPr lang="en-US" dirty="0"/>
          </a:p>
        </p:txBody>
      </p:sp>
    </p:spTree>
    <p:extLst>
      <p:ext uri="{BB962C8B-B14F-4D97-AF65-F5344CB8AC3E}">
        <p14:creationId xmlns:p14="http://schemas.microsoft.com/office/powerpoint/2010/main" val="1651464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2"/>
          <p:cNvSpPr>
            <a:spLocks noGrp="1"/>
          </p:cNvSpPr>
          <p:nvPr>
            <p:ph type="title"/>
          </p:nvPr>
        </p:nvSpPr>
        <p:spPr>
          <a:xfrm>
            <a:off x="1593436" y="620687"/>
            <a:ext cx="10261616" cy="1080121"/>
          </a:xfrm>
        </p:spPr>
        <p:txBody>
          <a:bodyPr>
            <a:normAutofit fontScale="90000"/>
          </a:bodyPr>
          <a:lstStyle/>
          <a:p>
            <a:r>
              <a:rPr lang="en-US" b="1" dirty="0" smtClean="0"/>
              <a:t/>
            </a:r>
            <a:br>
              <a:rPr lang="en-US" b="1" dirty="0" smtClean="0"/>
            </a:br>
            <a:r>
              <a:rPr lang="en-US" b="1" dirty="0"/>
              <a:t>RESULT AND </a:t>
            </a:r>
            <a:r>
              <a:rPr lang="en-US" b="1" dirty="0" smtClean="0"/>
              <a:t>DISCUSSION</a:t>
            </a:r>
            <a:br>
              <a:rPr lang="en-US" b="1" dirty="0" smtClean="0"/>
            </a:br>
            <a:r>
              <a:rPr lang="en-US" b="1" dirty="0" smtClean="0"/>
              <a:t/>
            </a:r>
            <a:br>
              <a:rPr lang="en-US" b="1" dirty="0" smtClean="0"/>
            </a:br>
            <a:endParaRPr lang="en-US" dirty="0"/>
          </a:p>
        </p:txBody>
      </p:sp>
      <p:sp>
        <p:nvSpPr>
          <p:cNvPr id="2" name="Content Placeholder 1"/>
          <p:cNvSpPr>
            <a:spLocks noGrp="1"/>
          </p:cNvSpPr>
          <p:nvPr>
            <p:ph idx="1"/>
          </p:nvPr>
        </p:nvSpPr>
        <p:spPr>
          <a:xfrm>
            <a:off x="1269876" y="1412776"/>
            <a:ext cx="10513168" cy="4799007"/>
          </a:xfrm>
        </p:spPr>
        <p:txBody>
          <a:bodyPr>
            <a:normAutofit/>
          </a:bodyPr>
          <a:lstStyle/>
          <a:p>
            <a:pPr marL="0" lvl="0" indent="0" algn="ctr">
              <a:buNone/>
            </a:pPr>
            <a:r>
              <a:rPr lang="en-US" sz="3600" dirty="0"/>
              <a:t>Parametric Estimation based on ARIMA  </a:t>
            </a:r>
          </a:p>
          <a:p>
            <a:pPr marL="0" indent="0">
              <a:buNone/>
            </a:pP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321094690"/>
              </p:ext>
            </p:extLst>
          </p:nvPr>
        </p:nvGraphicFramePr>
        <p:xfrm>
          <a:off x="1989956" y="2924944"/>
          <a:ext cx="4464495" cy="940125"/>
        </p:xfrm>
        <a:graphic>
          <a:graphicData uri="http://schemas.openxmlformats.org/drawingml/2006/table">
            <a:tbl>
              <a:tblPr firstRow="1" firstCol="1" bandRow="1">
                <a:tableStyleId>{D113A9D2-9D6B-4929-AA2D-F23B5EE8CBE7}</a:tableStyleId>
              </a:tblPr>
              <a:tblGrid>
                <a:gridCol w="2022197"/>
                <a:gridCol w="1221149"/>
                <a:gridCol w="1221149"/>
              </a:tblGrid>
              <a:tr h="354073">
                <a:tc>
                  <a:txBody>
                    <a:bodyPr/>
                    <a:lstStyle/>
                    <a:p>
                      <a:pPr marL="0" marR="0" algn="ctr">
                        <a:spcBef>
                          <a:spcPts val="0"/>
                        </a:spcBef>
                        <a:spcAft>
                          <a:spcPts val="0"/>
                        </a:spcAft>
                      </a:pPr>
                      <a:r>
                        <a:rPr lang="en-ID" sz="1800" dirty="0">
                          <a:effectLst/>
                        </a:rPr>
                        <a:t>Test Statistic</a:t>
                      </a:r>
                      <a:endParaRPr lang="en-US" sz="18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D" sz="1800">
                          <a:effectLst/>
                        </a:rPr>
                        <a:t>t value</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D" sz="1800">
                          <a:effectLst/>
                        </a:rPr>
                        <a:t>P-Value</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tr>
              <a:tr h="586052">
                <a:tc>
                  <a:txBody>
                    <a:bodyPr/>
                    <a:lstStyle/>
                    <a:p>
                      <a:pPr marL="0" marR="0" algn="ctr">
                        <a:spcBef>
                          <a:spcPts val="0"/>
                        </a:spcBef>
                        <a:spcAft>
                          <a:spcPts val="0"/>
                        </a:spcAft>
                      </a:pPr>
                      <a:r>
                        <a:rPr lang="en-ID" sz="1800">
                          <a:effectLst/>
                        </a:rPr>
                        <a:t>Augmented Dickey-Fuller</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D" sz="1800" dirty="0">
                          <a:effectLst/>
                        </a:rPr>
                        <a:t>-5,93352</a:t>
                      </a:r>
                      <a:endParaRPr lang="en-US" sz="18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D" sz="1800" dirty="0">
                          <a:effectLst/>
                        </a:rPr>
                        <a:t>0.000</a:t>
                      </a:r>
                      <a:endParaRPr lang="en-US" sz="1800" dirty="0">
                        <a:effectLst/>
                        <a:latin typeface="Times New Roman" panose="02020603050405020304" pitchFamily="18" charset="0"/>
                        <a:ea typeface="Times New Roman" panose="02020603050405020304" pitchFamily="18" charset="0"/>
                      </a:endParaRPr>
                    </a:p>
                  </a:txBody>
                  <a:tcPr marL="68580" marR="68580" marT="0" marB="0" anchor="ct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043788440"/>
              </p:ext>
            </p:extLst>
          </p:nvPr>
        </p:nvGraphicFramePr>
        <p:xfrm>
          <a:off x="7174532" y="2708920"/>
          <a:ext cx="3526184" cy="2011680"/>
        </p:xfrm>
        <a:graphic>
          <a:graphicData uri="http://schemas.openxmlformats.org/drawingml/2006/table">
            <a:tbl>
              <a:tblPr firstRow="1" bandRow="1">
                <a:tableStyleId>{9D7B26C5-4107-4FEC-AEDC-1716B250A1EF}</a:tableStyleId>
              </a:tblPr>
              <a:tblGrid>
                <a:gridCol w="3526184"/>
              </a:tblGrid>
              <a:tr h="13840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stationary with Augmented </a:t>
                      </a:r>
                      <a:r>
                        <a:rPr lang="en-US" dirty="0" err="1" smtClean="0"/>
                        <a:t>Dicky</a:t>
                      </a:r>
                      <a:r>
                        <a:rPr lang="en-US" dirty="0" smtClean="0"/>
                        <a:t> Fuller test shows that P-Value is 0,000 which means less than alpha (5%). So, data has been stationary.</a:t>
                      </a:r>
                    </a:p>
                    <a:p>
                      <a:endParaRPr lang="en-US" dirty="0"/>
                    </a:p>
                  </a:txBody>
                  <a:tcPr/>
                </a:tc>
              </a:tr>
            </a:tbl>
          </a:graphicData>
        </a:graphic>
      </p:graphicFrame>
    </p:spTree>
    <p:extLst>
      <p:ext uri="{BB962C8B-B14F-4D97-AF65-F5344CB8AC3E}">
        <p14:creationId xmlns:p14="http://schemas.microsoft.com/office/powerpoint/2010/main" val="1401290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557794806"/>
              </p:ext>
            </p:extLst>
          </p:nvPr>
        </p:nvGraphicFramePr>
        <p:xfrm>
          <a:off x="4870276" y="1196752"/>
          <a:ext cx="6912768" cy="2682240"/>
        </p:xfrm>
        <a:graphic>
          <a:graphicData uri="http://schemas.openxmlformats.org/drawingml/2006/table">
            <a:tbl>
              <a:tblPr firstRow="1" firstCol="1" bandRow="1">
                <a:tableStyleId>{073A0DAA-6AF3-43AB-8588-CEC1D06C72B9}</a:tableStyleId>
              </a:tblPr>
              <a:tblGrid>
                <a:gridCol w="1572402"/>
                <a:gridCol w="2177983"/>
                <a:gridCol w="1561855"/>
                <a:gridCol w="1600528"/>
              </a:tblGrid>
              <a:tr h="242208">
                <a:tc>
                  <a:txBody>
                    <a:bodyPr/>
                    <a:lstStyle/>
                    <a:p>
                      <a:pPr marL="0" marR="0" indent="0" algn="ctr">
                        <a:spcBef>
                          <a:spcPts val="0"/>
                        </a:spcBef>
                        <a:spcAft>
                          <a:spcPts val="0"/>
                        </a:spcAft>
                      </a:pPr>
                      <a:r>
                        <a:rPr lang="en-US" sz="1600" dirty="0">
                          <a:effectLst/>
                        </a:rPr>
                        <a:t>Model</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ctr">
                        <a:spcBef>
                          <a:spcPts val="0"/>
                        </a:spcBef>
                        <a:spcAft>
                          <a:spcPts val="0"/>
                        </a:spcAft>
                      </a:pPr>
                      <a:r>
                        <a:rPr lang="en-US" sz="1600">
                          <a:effectLst/>
                        </a:rPr>
                        <a:t>White Noise</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ctr">
                        <a:spcBef>
                          <a:spcPts val="0"/>
                        </a:spcBef>
                        <a:spcAft>
                          <a:spcPts val="0"/>
                        </a:spcAft>
                      </a:pPr>
                      <a:r>
                        <a:rPr lang="en-US" sz="1600">
                          <a:effectLst/>
                        </a:rPr>
                        <a:t>MSE</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ctr">
                        <a:spcBef>
                          <a:spcPts val="0"/>
                        </a:spcBef>
                        <a:spcAft>
                          <a:spcPts val="0"/>
                        </a:spcAft>
                      </a:pPr>
                      <a:r>
                        <a:rPr lang="en-US" sz="1600">
                          <a:effectLst/>
                        </a:rPr>
                        <a:t>Significance</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r>
              <a:tr h="484418">
                <a:tc>
                  <a:txBody>
                    <a:bodyPr/>
                    <a:lstStyle/>
                    <a:p>
                      <a:pPr marL="0" marR="0" indent="0" algn="ctr">
                        <a:spcBef>
                          <a:spcPts val="0"/>
                        </a:spcBef>
                        <a:spcAft>
                          <a:spcPts val="0"/>
                        </a:spcAft>
                      </a:pPr>
                      <a:r>
                        <a:rPr lang="en-US" sz="1600">
                          <a:effectLst/>
                        </a:rPr>
                        <a:t>ARIMA (1,1,0)</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ctr">
                        <a:spcBef>
                          <a:spcPts val="0"/>
                        </a:spcBef>
                        <a:spcAft>
                          <a:spcPts val="0"/>
                        </a:spcAft>
                      </a:pPr>
                      <a:r>
                        <a:rPr lang="en-US" sz="1600">
                          <a:effectLst/>
                        </a:rPr>
                        <a:t>Failed to meet assumption</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ctr">
                        <a:spcBef>
                          <a:spcPts val="0"/>
                        </a:spcBef>
                        <a:spcAft>
                          <a:spcPts val="0"/>
                        </a:spcAft>
                      </a:pPr>
                      <a:r>
                        <a:rPr lang="en-US" sz="1600" dirty="0">
                          <a:effectLst/>
                        </a:rPr>
                        <a:t>0,000585</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ctr">
                        <a:spcBef>
                          <a:spcPts val="0"/>
                        </a:spcBef>
                        <a:spcAft>
                          <a:spcPts val="0"/>
                        </a:spcAft>
                      </a:pPr>
                      <a:r>
                        <a:rPr lang="en-US" sz="1600">
                          <a:effectLst/>
                        </a:rPr>
                        <a:t>AR (1) = 0,000</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r>
              <a:tr h="484418">
                <a:tc>
                  <a:txBody>
                    <a:bodyPr/>
                    <a:lstStyle/>
                    <a:p>
                      <a:pPr marL="0" marR="0" indent="0" algn="ctr">
                        <a:spcBef>
                          <a:spcPts val="0"/>
                        </a:spcBef>
                        <a:spcAft>
                          <a:spcPts val="0"/>
                        </a:spcAft>
                      </a:pPr>
                      <a:r>
                        <a:rPr lang="en-US" sz="1600">
                          <a:effectLst/>
                        </a:rPr>
                        <a:t>ARIMA (2,1,0)</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ctr">
                        <a:spcBef>
                          <a:spcPts val="0"/>
                        </a:spcBef>
                        <a:spcAft>
                          <a:spcPts val="0"/>
                        </a:spcAft>
                      </a:pPr>
                      <a:r>
                        <a:rPr lang="en-US" sz="1600">
                          <a:effectLst/>
                        </a:rPr>
                        <a:t>Failed to meet assumption</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ctr">
                        <a:spcBef>
                          <a:spcPts val="0"/>
                        </a:spcBef>
                        <a:spcAft>
                          <a:spcPts val="0"/>
                        </a:spcAft>
                      </a:pPr>
                      <a:r>
                        <a:rPr lang="en-US" sz="1600">
                          <a:effectLst/>
                        </a:rPr>
                        <a:t>0,0005617</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ctr">
                        <a:spcBef>
                          <a:spcPts val="0"/>
                        </a:spcBef>
                        <a:spcAft>
                          <a:spcPts val="0"/>
                        </a:spcAft>
                      </a:pPr>
                      <a:r>
                        <a:rPr lang="en-US" sz="1600">
                          <a:effectLst/>
                        </a:rPr>
                        <a:t>AR (1) = 0,000</a:t>
                      </a:r>
                    </a:p>
                    <a:p>
                      <a:pPr marL="0" marR="0" indent="0" algn="ctr">
                        <a:spcBef>
                          <a:spcPts val="0"/>
                        </a:spcBef>
                        <a:spcAft>
                          <a:spcPts val="0"/>
                        </a:spcAft>
                      </a:pPr>
                      <a:r>
                        <a:rPr lang="en-US" sz="1600">
                          <a:effectLst/>
                        </a:rPr>
                        <a:t>AR (2) = 0,005</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r>
              <a:tr h="484418">
                <a:tc>
                  <a:txBody>
                    <a:bodyPr/>
                    <a:lstStyle/>
                    <a:p>
                      <a:pPr marL="0" marR="0" indent="0" algn="ctr">
                        <a:spcBef>
                          <a:spcPts val="0"/>
                        </a:spcBef>
                        <a:spcAft>
                          <a:spcPts val="0"/>
                        </a:spcAft>
                      </a:pPr>
                      <a:r>
                        <a:rPr lang="en-US" sz="1600">
                          <a:effectLst/>
                        </a:rPr>
                        <a:t>ARIMA (0,1,1)</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ctr">
                        <a:spcBef>
                          <a:spcPts val="0"/>
                        </a:spcBef>
                        <a:spcAft>
                          <a:spcPts val="0"/>
                        </a:spcAft>
                      </a:pPr>
                      <a:r>
                        <a:rPr lang="en-US" sz="1600">
                          <a:effectLst/>
                        </a:rPr>
                        <a:t>Failed to meet assumption</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ctr">
                        <a:spcBef>
                          <a:spcPts val="0"/>
                        </a:spcBef>
                        <a:spcAft>
                          <a:spcPts val="0"/>
                        </a:spcAft>
                      </a:pPr>
                      <a:r>
                        <a:rPr lang="en-US" sz="1600">
                          <a:effectLst/>
                        </a:rPr>
                        <a:t>0,000707</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ctr">
                        <a:spcBef>
                          <a:spcPts val="0"/>
                        </a:spcBef>
                        <a:spcAft>
                          <a:spcPts val="0"/>
                        </a:spcAft>
                      </a:pPr>
                      <a:r>
                        <a:rPr lang="en-US" sz="1600">
                          <a:effectLst/>
                        </a:rPr>
                        <a:t>MA (1) = 0,000</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r>
              <a:tr h="484418">
                <a:tc>
                  <a:txBody>
                    <a:bodyPr/>
                    <a:lstStyle/>
                    <a:p>
                      <a:pPr marL="0" marR="0" indent="0" algn="ctr">
                        <a:spcBef>
                          <a:spcPts val="0"/>
                        </a:spcBef>
                        <a:spcAft>
                          <a:spcPts val="0"/>
                        </a:spcAft>
                      </a:pPr>
                      <a:r>
                        <a:rPr lang="en-US" sz="1600">
                          <a:effectLst/>
                        </a:rPr>
                        <a:t>ARIMA (0,1,2)</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ctr">
                        <a:spcBef>
                          <a:spcPts val="0"/>
                        </a:spcBef>
                        <a:spcAft>
                          <a:spcPts val="0"/>
                        </a:spcAft>
                      </a:pPr>
                      <a:r>
                        <a:rPr lang="en-US" sz="1600">
                          <a:effectLst/>
                        </a:rPr>
                        <a:t>Failed to meet assumption</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ctr">
                        <a:spcBef>
                          <a:spcPts val="0"/>
                        </a:spcBef>
                        <a:spcAft>
                          <a:spcPts val="0"/>
                        </a:spcAft>
                      </a:pPr>
                      <a:r>
                        <a:rPr lang="en-US" sz="1600">
                          <a:effectLst/>
                        </a:rPr>
                        <a:t>0,000612</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ctr">
                        <a:spcBef>
                          <a:spcPts val="0"/>
                        </a:spcBef>
                        <a:spcAft>
                          <a:spcPts val="0"/>
                        </a:spcAft>
                      </a:pPr>
                      <a:r>
                        <a:rPr lang="en-US" sz="1600">
                          <a:effectLst/>
                        </a:rPr>
                        <a:t>MA (1) = 0,000</a:t>
                      </a:r>
                    </a:p>
                    <a:p>
                      <a:pPr marL="0" marR="0" indent="0" algn="ctr">
                        <a:spcBef>
                          <a:spcPts val="0"/>
                        </a:spcBef>
                        <a:spcAft>
                          <a:spcPts val="0"/>
                        </a:spcAft>
                      </a:pPr>
                      <a:r>
                        <a:rPr lang="en-US" sz="1600">
                          <a:effectLst/>
                        </a:rPr>
                        <a:t>MA (2) = 0,000</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r>
              <a:tr h="484418">
                <a:tc>
                  <a:txBody>
                    <a:bodyPr/>
                    <a:lstStyle/>
                    <a:p>
                      <a:pPr marL="0" marR="0" indent="0" algn="ctr">
                        <a:spcBef>
                          <a:spcPts val="0"/>
                        </a:spcBef>
                        <a:spcAft>
                          <a:spcPts val="0"/>
                        </a:spcAft>
                      </a:pPr>
                      <a:r>
                        <a:rPr lang="en-US" sz="1600" dirty="0">
                          <a:effectLst/>
                        </a:rPr>
                        <a:t>ARIMA (1,1,1)</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ctr">
                        <a:spcBef>
                          <a:spcPts val="0"/>
                        </a:spcBef>
                        <a:spcAft>
                          <a:spcPts val="0"/>
                        </a:spcAft>
                      </a:pPr>
                      <a:r>
                        <a:rPr lang="en-US" sz="1600" dirty="0">
                          <a:effectLst/>
                        </a:rPr>
                        <a:t>Failed to meet assumption</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ctr">
                        <a:spcBef>
                          <a:spcPts val="0"/>
                        </a:spcBef>
                        <a:spcAft>
                          <a:spcPts val="0"/>
                        </a:spcAft>
                      </a:pPr>
                      <a:r>
                        <a:rPr lang="en-US" sz="1600">
                          <a:effectLst/>
                        </a:rPr>
                        <a:t>0,0005610</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ctr">
                        <a:spcBef>
                          <a:spcPts val="0"/>
                        </a:spcBef>
                        <a:spcAft>
                          <a:spcPts val="0"/>
                        </a:spcAft>
                      </a:pPr>
                      <a:r>
                        <a:rPr lang="en-US" sz="1600" dirty="0">
                          <a:effectLst/>
                        </a:rPr>
                        <a:t>AR (1) = 0,000</a:t>
                      </a:r>
                    </a:p>
                    <a:p>
                      <a:pPr marL="0" marR="0" indent="0" algn="ctr">
                        <a:spcBef>
                          <a:spcPts val="0"/>
                        </a:spcBef>
                        <a:spcAft>
                          <a:spcPts val="0"/>
                        </a:spcAft>
                      </a:pPr>
                      <a:r>
                        <a:rPr lang="en-US" sz="1600" dirty="0">
                          <a:effectLst/>
                        </a:rPr>
                        <a:t>MA (1) = 0,002</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520463743"/>
              </p:ext>
            </p:extLst>
          </p:nvPr>
        </p:nvGraphicFramePr>
        <p:xfrm>
          <a:off x="1575574" y="2996952"/>
          <a:ext cx="3240360" cy="2286000"/>
        </p:xfrm>
        <a:graphic>
          <a:graphicData uri="http://schemas.openxmlformats.org/drawingml/2006/table">
            <a:tbl>
              <a:tblPr firstRow="1" bandRow="1">
                <a:tableStyleId>{616DA210-FB5B-4158-B5E0-FEB733F419BA}</a:tableStyleId>
              </a:tblPr>
              <a:tblGrid>
                <a:gridCol w="3240360"/>
              </a:tblGrid>
              <a:tr h="1944216">
                <a:tc>
                  <a:txBody>
                    <a:bodyPr/>
                    <a:lstStyle/>
                    <a:p>
                      <a:r>
                        <a:rPr lang="en-US" sz="1800" dirty="0" smtClean="0"/>
                        <a:t>Based on table, ARIMA (1,1,1) was selected with the smallest MSE is 0,0005610. However, ARIMA model which was selected and all of models did not meet the white noise assumption. </a:t>
                      </a:r>
                      <a:endParaRPr lang="en-US" dirty="0"/>
                    </a:p>
                  </a:txBody>
                  <a:tcPr/>
                </a:tc>
              </a:tr>
            </a:tbl>
          </a:graphicData>
        </a:graphic>
      </p:graphicFrame>
      <p:sp>
        <p:nvSpPr>
          <p:cNvPr id="11" name="Title 12"/>
          <p:cNvSpPr>
            <a:spLocks noGrp="1"/>
          </p:cNvSpPr>
          <p:nvPr>
            <p:ph type="title"/>
          </p:nvPr>
        </p:nvSpPr>
        <p:spPr>
          <a:xfrm>
            <a:off x="1593436" y="620687"/>
            <a:ext cx="10261616" cy="1080121"/>
          </a:xfrm>
        </p:spPr>
        <p:txBody>
          <a:bodyPr>
            <a:normAutofit fontScale="90000"/>
          </a:bodyPr>
          <a:lstStyle/>
          <a:p>
            <a:r>
              <a:rPr lang="en-US" b="1" dirty="0" smtClean="0"/>
              <a:t/>
            </a:r>
            <a:br>
              <a:rPr lang="en-US" b="1" dirty="0" smtClean="0"/>
            </a:br>
            <a:r>
              <a:rPr lang="en-US" b="1" dirty="0"/>
              <a:t>RESULT AND </a:t>
            </a:r>
            <a:r>
              <a:rPr lang="en-US" b="1" dirty="0" smtClean="0"/>
              <a:t>DISCUSSION</a:t>
            </a:r>
            <a:br>
              <a:rPr lang="en-US" b="1" dirty="0" smtClean="0"/>
            </a:br>
            <a:r>
              <a:rPr lang="en-US" b="1" dirty="0" smtClean="0"/>
              <a:t/>
            </a:r>
            <a:br>
              <a:rPr lang="en-US" b="1" dirty="0" smtClean="0"/>
            </a:br>
            <a:endParaRPr lang="en-US" dirty="0"/>
          </a:p>
        </p:txBody>
      </p:sp>
    </p:spTree>
    <p:extLst>
      <p:ext uri="{BB962C8B-B14F-4D97-AF65-F5344CB8AC3E}">
        <p14:creationId xmlns:p14="http://schemas.microsoft.com/office/powerpoint/2010/main" val="3022697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2"/>
          <p:cNvSpPr>
            <a:spLocks noGrp="1"/>
          </p:cNvSpPr>
          <p:nvPr>
            <p:ph type="title"/>
          </p:nvPr>
        </p:nvSpPr>
        <p:spPr>
          <a:xfrm>
            <a:off x="1593436" y="620687"/>
            <a:ext cx="10261616" cy="1080121"/>
          </a:xfrm>
        </p:spPr>
        <p:txBody>
          <a:bodyPr>
            <a:normAutofit fontScale="90000"/>
          </a:bodyPr>
          <a:lstStyle/>
          <a:p>
            <a:r>
              <a:rPr lang="en-US" b="1" dirty="0" smtClean="0"/>
              <a:t/>
            </a:r>
            <a:br>
              <a:rPr lang="en-US" b="1" dirty="0" smtClean="0"/>
            </a:br>
            <a:r>
              <a:rPr lang="en-US" b="1" dirty="0"/>
              <a:t>RESULT AND </a:t>
            </a:r>
            <a:r>
              <a:rPr lang="en-US" b="1" dirty="0" smtClean="0"/>
              <a:t>DISCUSSION</a:t>
            </a:r>
            <a:br>
              <a:rPr lang="en-US" b="1" dirty="0" smtClean="0"/>
            </a:br>
            <a:r>
              <a:rPr lang="en-US" b="1" dirty="0" smtClean="0"/>
              <a:t/>
            </a:r>
            <a:br>
              <a:rPr lang="en-US" b="1" dirty="0" smtClean="0"/>
            </a:br>
            <a:endParaRPr lang="en-US" dirty="0"/>
          </a:p>
        </p:txBody>
      </p:sp>
      <p:sp>
        <p:nvSpPr>
          <p:cNvPr id="4" name="Text Placeholder 3"/>
          <p:cNvSpPr>
            <a:spLocks noGrp="1"/>
          </p:cNvSpPr>
          <p:nvPr>
            <p:ph type="body" idx="1"/>
          </p:nvPr>
        </p:nvSpPr>
        <p:spPr>
          <a:xfrm>
            <a:off x="1593436" y="1340768"/>
            <a:ext cx="4818888" cy="938784"/>
          </a:xfrm>
        </p:spPr>
        <p:txBody>
          <a:bodyPr/>
          <a:lstStyle/>
          <a:p>
            <a:pPr lvl="0"/>
            <a:r>
              <a:rPr lang="en-GB" sz="2800" cap="none" dirty="0" smtClean="0"/>
              <a:t>Nonparametric Estimation Based On Kernel</a:t>
            </a:r>
            <a:endParaRPr lang="en-US" sz="2800" cap="none" dirty="0" smtClean="0"/>
          </a:p>
          <a:p>
            <a:endParaRPr lang="en-US" sz="2800" dirty="0"/>
          </a:p>
        </p:txBody>
      </p:sp>
      <p:graphicFrame>
        <p:nvGraphicFramePr>
          <p:cNvPr id="7" name="Content Placeholder 6"/>
          <p:cNvGraphicFramePr>
            <a:graphicFrameLocks noGrp="1"/>
          </p:cNvGraphicFramePr>
          <p:nvPr>
            <p:ph sz="half" idx="2"/>
            <p:extLst>
              <p:ext uri="{D42A27DB-BD31-4B8C-83A1-F6EECF244321}">
                <p14:modId xmlns:p14="http://schemas.microsoft.com/office/powerpoint/2010/main" val="1128411179"/>
              </p:ext>
            </p:extLst>
          </p:nvPr>
        </p:nvGraphicFramePr>
        <p:xfrm>
          <a:off x="1593436" y="2060848"/>
          <a:ext cx="3924912" cy="1850328"/>
        </p:xfrm>
        <a:graphic>
          <a:graphicData uri="http://schemas.openxmlformats.org/drawingml/2006/table">
            <a:tbl>
              <a:tblPr firstRow="1" firstCol="1" bandRow="1">
                <a:tableStyleId>{7DF18680-E054-41AD-8BC1-D1AEF772440D}</a:tableStyleId>
              </a:tblPr>
              <a:tblGrid>
                <a:gridCol w="1969856"/>
                <a:gridCol w="1955056"/>
              </a:tblGrid>
              <a:tr h="471535">
                <a:tc>
                  <a:txBody>
                    <a:bodyPr/>
                    <a:lstStyle/>
                    <a:p>
                      <a:pPr marL="0" marR="0" algn="ctr">
                        <a:lnSpc>
                          <a:spcPct val="106000"/>
                        </a:lnSpc>
                        <a:spcBef>
                          <a:spcPts val="0"/>
                        </a:spcBef>
                        <a:spcAft>
                          <a:spcPts val="0"/>
                        </a:spcAft>
                      </a:pPr>
                      <a:r>
                        <a:rPr lang="en-GB" sz="2000" dirty="0">
                          <a:effectLst/>
                        </a:rPr>
                        <a:t>Bandwidth</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06000"/>
                        </a:lnSpc>
                        <a:spcBef>
                          <a:spcPts val="0"/>
                        </a:spcBef>
                        <a:spcAft>
                          <a:spcPts val="800"/>
                        </a:spcAft>
                      </a:pPr>
                      <a:r>
                        <a:rPr lang="en-GB" sz="2000">
                          <a:effectLst/>
                        </a:rPr>
                        <a:t>GCV</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r>
              <a:tr h="453629">
                <a:tc>
                  <a:txBody>
                    <a:bodyPr/>
                    <a:lstStyle/>
                    <a:p>
                      <a:pPr marL="0" marR="0" algn="ctr">
                        <a:lnSpc>
                          <a:spcPct val="106000"/>
                        </a:lnSpc>
                        <a:spcBef>
                          <a:spcPts val="0"/>
                        </a:spcBef>
                        <a:spcAft>
                          <a:spcPts val="0"/>
                        </a:spcAft>
                      </a:pPr>
                      <a:r>
                        <a:rPr lang="en-GB" sz="2000">
                          <a:effectLst/>
                        </a:rPr>
                        <a:t>0,545</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06000"/>
                        </a:lnSpc>
                        <a:spcBef>
                          <a:spcPts val="0"/>
                        </a:spcBef>
                        <a:spcAft>
                          <a:spcPts val="800"/>
                        </a:spcAft>
                      </a:pPr>
                      <a:r>
                        <a:rPr lang="en-GB" sz="2000" dirty="0">
                          <a:effectLst/>
                        </a:rPr>
                        <a:t>207.771,4</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tc>
              </a:tr>
              <a:tr h="471535">
                <a:tc>
                  <a:txBody>
                    <a:bodyPr/>
                    <a:lstStyle/>
                    <a:p>
                      <a:pPr marL="0" marR="0" algn="ctr">
                        <a:lnSpc>
                          <a:spcPct val="106000"/>
                        </a:lnSpc>
                        <a:spcBef>
                          <a:spcPts val="0"/>
                        </a:spcBef>
                        <a:spcAft>
                          <a:spcPts val="0"/>
                        </a:spcAft>
                      </a:pPr>
                      <a:r>
                        <a:rPr lang="en-GB" sz="2000">
                          <a:effectLst/>
                        </a:rPr>
                        <a:t>0,555</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06000"/>
                        </a:lnSpc>
                        <a:spcBef>
                          <a:spcPts val="0"/>
                        </a:spcBef>
                        <a:spcAft>
                          <a:spcPts val="800"/>
                        </a:spcAft>
                      </a:pPr>
                      <a:r>
                        <a:rPr lang="en-GB" sz="2000" dirty="0">
                          <a:effectLst/>
                        </a:rPr>
                        <a:t>207.665,9</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tc>
              </a:tr>
              <a:tr h="453629">
                <a:tc>
                  <a:txBody>
                    <a:bodyPr/>
                    <a:lstStyle/>
                    <a:p>
                      <a:pPr marL="0" marR="0" algn="ctr">
                        <a:lnSpc>
                          <a:spcPct val="106000"/>
                        </a:lnSpc>
                        <a:spcBef>
                          <a:spcPts val="0"/>
                        </a:spcBef>
                        <a:spcAft>
                          <a:spcPts val="0"/>
                        </a:spcAft>
                      </a:pPr>
                      <a:r>
                        <a:rPr lang="en-GB" sz="2000">
                          <a:effectLst/>
                        </a:rPr>
                        <a:t>0,565</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06000"/>
                        </a:lnSpc>
                        <a:spcBef>
                          <a:spcPts val="0"/>
                        </a:spcBef>
                        <a:spcAft>
                          <a:spcPts val="800"/>
                        </a:spcAft>
                      </a:pPr>
                      <a:r>
                        <a:rPr lang="en-GB" sz="2000" dirty="0">
                          <a:effectLst/>
                        </a:rPr>
                        <a:t>207.769,4</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tc>
              </a:tr>
            </a:tbl>
          </a:graphicData>
        </a:graphic>
      </p:graphicFrame>
      <p:sp>
        <p:nvSpPr>
          <p:cNvPr id="6" name="Text Placeholder 5"/>
          <p:cNvSpPr>
            <a:spLocks noGrp="1"/>
          </p:cNvSpPr>
          <p:nvPr>
            <p:ph type="body" sz="quarter" idx="3"/>
          </p:nvPr>
        </p:nvSpPr>
        <p:spPr>
          <a:xfrm>
            <a:off x="6557349" y="1340768"/>
            <a:ext cx="4818888" cy="938784"/>
          </a:xfrm>
        </p:spPr>
        <p:txBody>
          <a:bodyPr/>
          <a:lstStyle/>
          <a:p>
            <a:pPr lvl="0"/>
            <a:r>
              <a:rPr lang="en-GB" sz="2800" cap="none" dirty="0" smtClean="0"/>
              <a:t>Nonparametric Estimation Based On Fourier Series</a:t>
            </a:r>
            <a:endParaRPr lang="en-US" sz="2800" cap="none" dirty="0" smtClean="0"/>
          </a:p>
          <a:p>
            <a:endParaRPr lang="en-US" sz="2800" dirty="0"/>
          </a:p>
        </p:txBody>
      </p:sp>
      <p:graphicFrame>
        <p:nvGraphicFramePr>
          <p:cNvPr id="10" name="Content Placeholder 9"/>
          <p:cNvGraphicFramePr>
            <a:graphicFrameLocks noGrp="1"/>
          </p:cNvGraphicFramePr>
          <p:nvPr>
            <p:ph sz="quarter" idx="4"/>
            <p:extLst>
              <p:ext uri="{D42A27DB-BD31-4B8C-83A1-F6EECF244321}">
                <p14:modId xmlns:p14="http://schemas.microsoft.com/office/powerpoint/2010/main" val="191031890"/>
              </p:ext>
            </p:extLst>
          </p:nvPr>
        </p:nvGraphicFramePr>
        <p:xfrm>
          <a:off x="6770549" y="1988840"/>
          <a:ext cx="3960439" cy="1884250"/>
        </p:xfrm>
        <a:graphic>
          <a:graphicData uri="http://schemas.openxmlformats.org/drawingml/2006/table">
            <a:tbl>
              <a:tblPr firstRow="1" firstCol="1" bandRow="1">
                <a:tableStyleId>{7DF18680-E054-41AD-8BC1-D1AEF772440D}</a:tableStyleId>
              </a:tblPr>
              <a:tblGrid>
                <a:gridCol w="1988001"/>
                <a:gridCol w="1972438"/>
              </a:tblGrid>
              <a:tr h="551980">
                <a:tc>
                  <a:txBody>
                    <a:bodyPr/>
                    <a:lstStyle/>
                    <a:p>
                      <a:pPr marL="0" marR="0" algn="ctr">
                        <a:lnSpc>
                          <a:spcPct val="106000"/>
                        </a:lnSpc>
                        <a:spcBef>
                          <a:spcPts val="0"/>
                        </a:spcBef>
                        <a:spcAft>
                          <a:spcPts val="0"/>
                        </a:spcAft>
                      </a:pPr>
                      <a:r>
                        <a:rPr lang="en-GB" sz="1800" dirty="0">
                          <a:effectLst/>
                        </a:rPr>
                        <a:t>Oscillation Parameters</a:t>
                      </a:r>
                      <a:endParaRPr lang="en-US" sz="18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06000"/>
                        </a:lnSpc>
                        <a:spcBef>
                          <a:spcPts val="0"/>
                        </a:spcBef>
                        <a:spcAft>
                          <a:spcPts val="800"/>
                        </a:spcAft>
                      </a:pPr>
                      <a:r>
                        <a:rPr lang="en-GB" sz="1800" dirty="0">
                          <a:effectLst/>
                        </a:rPr>
                        <a:t>GCV</a:t>
                      </a:r>
                      <a:endParaRPr lang="en-US" sz="1800" dirty="0">
                        <a:effectLst/>
                        <a:latin typeface="Times New Roman" panose="02020603050405020304" pitchFamily="18" charset="0"/>
                        <a:ea typeface="Times New Roman" panose="02020603050405020304" pitchFamily="18" charset="0"/>
                      </a:endParaRPr>
                    </a:p>
                  </a:txBody>
                  <a:tcPr marL="68580" marR="68580" marT="0" marB="0" anchor="ctr"/>
                </a:tc>
              </a:tr>
              <a:tr h="434239">
                <a:tc>
                  <a:txBody>
                    <a:bodyPr/>
                    <a:lstStyle/>
                    <a:p>
                      <a:pPr marL="0" marR="0" algn="ctr">
                        <a:lnSpc>
                          <a:spcPct val="106000"/>
                        </a:lnSpc>
                        <a:spcBef>
                          <a:spcPts val="0"/>
                        </a:spcBef>
                        <a:spcAft>
                          <a:spcPts val="0"/>
                        </a:spcAft>
                      </a:pPr>
                      <a:r>
                        <a:rPr lang="en-GB" sz="1800" dirty="0">
                          <a:effectLst/>
                        </a:rPr>
                        <a:t>37</a:t>
                      </a:r>
                      <a:endParaRPr lang="en-US" sz="18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06000"/>
                        </a:lnSpc>
                        <a:spcBef>
                          <a:spcPts val="0"/>
                        </a:spcBef>
                        <a:spcAft>
                          <a:spcPts val="800"/>
                        </a:spcAft>
                      </a:pPr>
                      <a:r>
                        <a:rPr lang="en-GB" sz="1800">
                          <a:effectLst/>
                        </a:rPr>
                        <a:t>4.891.342</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tr>
              <a:tr h="434239">
                <a:tc>
                  <a:txBody>
                    <a:bodyPr/>
                    <a:lstStyle/>
                    <a:p>
                      <a:pPr marL="0" marR="0" algn="ctr">
                        <a:lnSpc>
                          <a:spcPct val="106000"/>
                        </a:lnSpc>
                        <a:spcBef>
                          <a:spcPts val="0"/>
                        </a:spcBef>
                        <a:spcAft>
                          <a:spcPts val="0"/>
                        </a:spcAft>
                      </a:pPr>
                      <a:r>
                        <a:rPr lang="en-GB" sz="1800">
                          <a:effectLst/>
                        </a:rPr>
                        <a:t>38</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06000"/>
                        </a:lnSpc>
                        <a:spcBef>
                          <a:spcPts val="0"/>
                        </a:spcBef>
                        <a:spcAft>
                          <a:spcPts val="800"/>
                        </a:spcAft>
                      </a:pPr>
                      <a:r>
                        <a:rPr lang="en-GB" sz="1800">
                          <a:effectLst/>
                        </a:rPr>
                        <a:t>4.772.656</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tr>
              <a:tr h="434239">
                <a:tc>
                  <a:txBody>
                    <a:bodyPr/>
                    <a:lstStyle/>
                    <a:p>
                      <a:pPr marL="0" marR="0" algn="ctr">
                        <a:lnSpc>
                          <a:spcPct val="106000"/>
                        </a:lnSpc>
                        <a:spcBef>
                          <a:spcPts val="0"/>
                        </a:spcBef>
                        <a:spcAft>
                          <a:spcPts val="0"/>
                        </a:spcAft>
                      </a:pPr>
                      <a:r>
                        <a:rPr lang="en-GB" sz="1800" dirty="0">
                          <a:effectLst/>
                        </a:rPr>
                        <a:t>39</a:t>
                      </a:r>
                      <a:endParaRPr lang="en-US" sz="18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06000"/>
                        </a:lnSpc>
                        <a:spcBef>
                          <a:spcPts val="0"/>
                        </a:spcBef>
                        <a:spcAft>
                          <a:spcPts val="800"/>
                        </a:spcAft>
                      </a:pPr>
                      <a:r>
                        <a:rPr lang="en-GB" sz="1800" dirty="0">
                          <a:effectLst/>
                        </a:rPr>
                        <a:t>12.229.037</a:t>
                      </a:r>
                      <a:endParaRPr lang="en-US" sz="1800" dirty="0">
                        <a:effectLst/>
                        <a:latin typeface="Times New Roman" panose="02020603050405020304" pitchFamily="18" charset="0"/>
                        <a:ea typeface="Times New Roman" panose="02020603050405020304" pitchFamily="18" charset="0"/>
                      </a:endParaRPr>
                    </a:p>
                  </a:txBody>
                  <a:tcPr marL="68580" marR="68580" marT="0" marB="0" anchor="ctr"/>
                </a:tc>
              </a:tr>
            </a:tbl>
          </a:graphicData>
        </a:graphic>
      </p:graphicFrame>
      <p:sp>
        <p:nvSpPr>
          <p:cNvPr id="12" name="TextBox 11"/>
          <p:cNvSpPr txBox="1"/>
          <p:nvPr/>
        </p:nvSpPr>
        <p:spPr>
          <a:xfrm>
            <a:off x="1503188" y="4653136"/>
            <a:ext cx="5054161" cy="1477328"/>
          </a:xfrm>
          <a:prstGeom prst="rect">
            <a:avLst/>
          </a:prstGeom>
          <a:noFill/>
        </p:spPr>
        <p:txBody>
          <a:bodyPr wrap="square" rtlCol="0">
            <a:spAutoFit/>
          </a:bodyPr>
          <a:lstStyle/>
          <a:p>
            <a:pPr algn="just"/>
            <a:r>
              <a:rPr lang="en-US" dirty="0"/>
              <a:t>T</a:t>
            </a:r>
            <a:r>
              <a:rPr lang="en-US" dirty="0" smtClean="0"/>
              <a:t>he </a:t>
            </a:r>
            <a:r>
              <a:rPr lang="en-US" dirty="0"/>
              <a:t>smallest GCV value is 207.665,9 and the optimum bandwidth is 0,555. In the kernel estimator model can follow the actual pattern closely with MSE value is 757,7224 and R</a:t>
            </a:r>
            <a:r>
              <a:rPr lang="en-US" baseline="30000" dirty="0"/>
              <a:t>2</a:t>
            </a:r>
            <a:r>
              <a:rPr lang="en-US" dirty="0"/>
              <a:t> is 99,95%.</a:t>
            </a:r>
          </a:p>
        </p:txBody>
      </p:sp>
      <p:sp>
        <p:nvSpPr>
          <p:cNvPr id="13" name="Down Arrow 12"/>
          <p:cNvSpPr/>
          <p:nvPr/>
        </p:nvSpPr>
        <p:spPr>
          <a:xfrm>
            <a:off x="3502124" y="4121872"/>
            <a:ext cx="216024"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a:off x="8686700" y="4122818"/>
            <a:ext cx="216024"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412323" y="4653136"/>
            <a:ext cx="5298713" cy="1560364"/>
          </a:xfrm>
          <a:prstGeom prst="rect">
            <a:avLst/>
          </a:prstGeom>
        </p:spPr>
        <p:txBody>
          <a:bodyPr wrap="square">
            <a:spAutoFit/>
          </a:bodyPr>
          <a:lstStyle/>
          <a:p>
            <a:pPr marL="408940" marR="0" algn="just">
              <a:lnSpc>
                <a:spcPct val="106000"/>
              </a:lnSpc>
              <a:spcBef>
                <a:spcPts val="600"/>
              </a:spcBef>
              <a:spcAft>
                <a:spcPts val="0"/>
              </a:spcAft>
            </a:pPr>
            <a:r>
              <a:rPr lang="en-GB" dirty="0" smtClean="0">
                <a:ea typeface="Times New Roman" panose="02020603050405020304" pitchFamily="18" charset="0"/>
              </a:rPr>
              <a:t>The </a:t>
            </a:r>
            <a:r>
              <a:rPr lang="en-GB" dirty="0">
                <a:ea typeface="Times New Roman" panose="02020603050405020304" pitchFamily="18" charset="0"/>
              </a:rPr>
              <a:t>minimum GCV value is 4.772.656</a:t>
            </a:r>
            <a:r>
              <a:rPr lang="en-GB" b="1" dirty="0">
                <a:ea typeface="Times New Roman" panose="02020603050405020304" pitchFamily="18" charset="0"/>
              </a:rPr>
              <a:t> </a:t>
            </a:r>
            <a:r>
              <a:rPr lang="en-GB" dirty="0">
                <a:ea typeface="Times New Roman" panose="02020603050405020304" pitchFamily="18" charset="0"/>
              </a:rPr>
              <a:t>and the oscillation parameter is 38. In the Fourier series estimator model can follow the actual pattern closely with MSE value is 2.646,848 and R</a:t>
            </a:r>
            <a:r>
              <a:rPr lang="en-GB" baseline="30000" dirty="0">
                <a:ea typeface="Times New Roman" panose="02020603050405020304" pitchFamily="18" charset="0"/>
              </a:rPr>
              <a:t>2</a:t>
            </a:r>
            <a:r>
              <a:rPr lang="en-GB" dirty="0">
                <a:ea typeface="Times New Roman" panose="02020603050405020304" pitchFamily="18" charset="0"/>
              </a:rPr>
              <a:t> is 79,96%.</a:t>
            </a:r>
            <a:endParaRPr lang="en-US" dirty="0">
              <a:effectLst/>
              <a:ea typeface="Times New Roman" panose="02020603050405020304" pitchFamily="18" charset="0"/>
            </a:endParaRPr>
          </a:p>
        </p:txBody>
      </p:sp>
    </p:spTree>
    <p:extLst>
      <p:ext uri="{BB962C8B-B14F-4D97-AF65-F5344CB8AC3E}">
        <p14:creationId xmlns:p14="http://schemas.microsoft.com/office/powerpoint/2010/main" val="1061194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2"/>
          <p:cNvSpPr>
            <a:spLocks noGrp="1"/>
          </p:cNvSpPr>
          <p:nvPr>
            <p:ph type="title"/>
          </p:nvPr>
        </p:nvSpPr>
        <p:spPr>
          <a:xfrm>
            <a:off x="1593436" y="620687"/>
            <a:ext cx="10261616" cy="1080121"/>
          </a:xfrm>
        </p:spPr>
        <p:txBody>
          <a:bodyPr>
            <a:normAutofit fontScale="90000"/>
          </a:bodyPr>
          <a:lstStyle/>
          <a:p>
            <a:r>
              <a:rPr lang="en-US" b="1" dirty="0" smtClean="0"/>
              <a:t/>
            </a:r>
            <a:br>
              <a:rPr lang="en-US" b="1" dirty="0" smtClean="0"/>
            </a:br>
            <a:r>
              <a:rPr lang="en-US" b="1" dirty="0"/>
              <a:t>RESULT AND </a:t>
            </a:r>
            <a:r>
              <a:rPr lang="en-US" b="1" dirty="0" smtClean="0"/>
              <a:t>DISCUSSION</a:t>
            </a:r>
            <a:br>
              <a:rPr lang="en-US" b="1" dirty="0" smtClean="0"/>
            </a:br>
            <a:r>
              <a:rPr lang="en-US" b="1" dirty="0" smtClean="0"/>
              <a:t/>
            </a:r>
            <a:br>
              <a:rPr lang="en-US" b="1" dirty="0" smtClean="0"/>
            </a:br>
            <a:endParaRPr lang="en-US" dirty="0"/>
          </a:p>
        </p:txBody>
      </p:sp>
      <p:sp>
        <p:nvSpPr>
          <p:cNvPr id="15" name="Rectangle 14"/>
          <p:cNvSpPr/>
          <p:nvPr/>
        </p:nvSpPr>
        <p:spPr>
          <a:xfrm>
            <a:off x="4438228" y="4437112"/>
            <a:ext cx="6090801" cy="1200329"/>
          </a:xfrm>
          <a:prstGeom prst="rect">
            <a:avLst/>
          </a:prstGeom>
        </p:spPr>
        <p:txBody>
          <a:bodyPr wrap="square">
            <a:spAutoFit/>
          </a:bodyPr>
          <a:lstStyle/>
          <a:p>
            <a:pPr algn="ctr"/>
            <a:r>
              <a:rPr lang="en-US" dirty="0">
                <a:ea typeface="Times New Roman" panose="02020603050405020304" pitchFamily="18" charset="0"/>
              </a:rPr>
              <a:t>T</a:t>
            </a:r>
            <a:r>
              <a:rPr lang="en-US" dirty="0" smtClean="0">
                <a:ea typeface="Times New Roman" panose="02020603050405020304" pitchFamily="18" charset="0"/>
              </a:rPr>
              <a:t>he </a:t>
            </a:r>
            <a:r>
              <a:rPr lang="en-US" dirty="0">
                <a:ea typeface="Times New Roman" panose="02020603050405020304" pitchFamily="18" charset="0"/>
              </a:rPr>
              <a:t>nonparametric is better than the parametric approach. It was seen from the smaller MSE value, the lack of the parametric approach using ARIMA (1,1,1) also meet the white noise was not satisfied. </a:t>
            </a:r>
            <a:endParaRPr lang="en-US" altLang="ko-KR" dirty="0">
              <a:solidFill>
                <a:schemeClr val="tx1">
                  <a:lumMod val="75000"/>
                  <a:lumOff val="25000"/>
                </a:schemeClr>
              </a:solidFill>
              <a:cs typeface="Arial" pitchFamily="34" charset="0"/>
            </a:endParaRPr>
          </a:p>
        </p:txBody>
      </p:sp>
      <p:sp>
        <p:nvSpPr>
          <p:cNvPr id="16" name="Text Placeholder 1"/>
          <p:cNvSpPr txBox="1">
            <a:spLocks/>
          </p:cNvSpPr>
          <p:nvPr/>
        </p:nvSpPr>
        <p:spPr>
          <a:xfrm>
            <a:off x="2205980" y="1412776"/>
            <a:ext cx="9144000" cy="576064"/>
          </a:xfrm>
          <a:prstGeom prst="rect">
            <a:avLst/>
          </a:prstGeom>
        </p:spPr>
        <p:txBody>
          <a:bodyPr vert="horz" lIns="91440" tIns="45720" rIns="91440" bIns="45720" rtlCol="0" anchor="ctr"/>
          <a:lstStyle>
            <a:defPPr>
              <a:defRPr lang="en-US"/>
            </a:defPPr>
            <a:lvl1pPr marL="0" algn="l" defTabSz="914400" rtl="0" eaLnBrk="1" latinLnBrk="0" hangingPunct="1">
              <a:defRPr sz="1200" kern="1200" cap="all"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ko-KR" sz="2800" cap="none" dirty="0" smtClean="0"/>
              <a:t>Comparison To Select The Best Estimator</a:t>
            </a:r>
            <a:endParaRPr lang="ko-KR" altLang="en-US" sz="2800" cap="none" dirty="0"/>
          </a:p>
        </p:txBody>
      </p:sp>
      <p:graphicFrame>
        <p:nvGraphicFramePr>
          <p:cNvPr id="11" name="Table 10"/>
          <p:cNvGraphicFramePr>
            <a:graphicFrameLocks noGrp="1"/>
          </p:cNvGraphicFramePr>
          <p:nvPr>
            <p:extLst>
              <p:ext uri="{D42A27DB-BD31-4B8C-83A1-F6EECF244321}">
                <p14:modId xmlns:p14="http://schemas.microsoft.com/office/powerpoint/2010/main" val="1813253717"/>
              </p:ext>
            </p:extLst>
          </p:nvPr>
        </p:nvGraphicFramePr>
        <p:xfrm>
          <a:off x="2286107" y="2204864"/>
          <a:ext cx="6256577" cy="2099077"/>
        </p:xfrm>
        <a:graphic>
          <a:graphicData uri="http://schemas.openxmlformats.org/drawingml/2006/table">
            <a:tbl>
              <a:tblPr firstRow="1" firstCol="1" bandRow="1">
                <a:tableStyleId>{5FD0F851-EC5A-4D38-B0AD-8093EC10F338}</a:tableStyleId>
              </a:tblPr>
              <a:tblGrid>
                <a:gridCol w="2275384"/>
                <a:gridCol w="2276115"/>
                <a:gridCol w="1705078"/>
              </a:tblGrid>
              <a:tr h="318018">
                <a:tc>
                  <a:txBody>
                    <a:bodyPr/>
                    <a:lstStyle/>
                    <a:p>
                      <a:pPr marL="0" marR="0">
                        <a:spcBef>
                          <a:spcPts val="0"/>
                        </a:spcBef>
                        <a:spcAft>
                          <a:spcPts val="0"/>
                        </a:spcAft>
                      </a:pPr>
                      <a:r>
                        <a:rPr lang="en-US" sz="1600" dirty="0">
                          <a:effectLst/>
                        </a:rPr>
                        <a:t>Estimation</a:t>
                      </a:r>
                      <a:endParaRPr lang="en-US" sz="2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1600">
                          <a:effectLst/>
                        </a:rPr>
                        <a:t>Information</a:t>
                      </a:r>
                      <a:endParaRPr lang="en-US" sz="24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1600">
                          <a:effectLst/>
                        </a:rPr>
                        <a:t>Mean Square Error</a:t>
                      </a:r>
                      <a:endParaRPr lang="en-US" sz="2400">
                        <a:effectLst/>
                        <a:latin typeface="Times New Roman" panose="02020603050405020304" pitchFamily="18" charset="0"/>
                        <a:ea typeface="Times New Roman" panose="02020603050405020304" pitchFamily="18" charset="0"/>
                      </a:endParaRPr>
                    </a:p>
                  </a:txBody>
                  <a:tcPr marL="68580" marR="68580" marT="0" marB="0" anchor="ctr"/>
                </a:tc>
              </a:tr>
              <a:tr h="636037">
                <a:tc>
                  <a:txBody>
                    <a:bodyPr/>
                    <a:lstStyle/>
                    <a:p>
                      <a:pPr marL="0" marR="0">
                        <a:spcBef>
                          <a:spcPts val="0"/>
                        </a:spcBef>
                        <a:spcAft>
                          <a:spcPts val="0"/>
                        </a:spcAft>
                      </a:pPr>
                      <a:r>
                        <a:rPr lang="en-US" sz="1600">
                          <a:effectLst/>
                        </a:rPr>
                        <a:t>Parametric</a:t>
                      </a:r>
                      <a:endParaRPr lang="en-US" sz="24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1600" dirty="0">
                          <a:effectLst/>
                        </a:rPr>
                        <a:t>ARIMA (1,1,1) (white noise was not satisfied)</a:t>
                      </a:r>
                      <a:endParaRPr lang="en-US" sz="2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1600">
                          <a:effectLst/>
                        </a:rPr>
                        <a:t>0,0005610</a:t>
                      </a:r>
                      <a:endParaRPr lang="en-US" sz="2400">
                        <a:effectLst/>
                        <a:latin typeface="Times New Roman" panose="02020603050405020304" pitchFamily="18" charset="0"/>
                        <a:ea typeface="Times New Roman" panose="02020603050405020304" pitchFamily="18" charset="0"/>
                      </a:endParaRPr>
                    </a:p>
                  </a:txBody>
                  <a:tcPr marL="68580" marR="68580" marT="0" marB="0" anchor="ctr"/>
                </a:tc>
              </a:tr>
              <a:tr h="318018">
                <a:tc>
                  <a:txBody>
                    <a:bodyPr/>
                    <a:lstStyle/>
                    <a:p>
                      <a:pPr marL="0" marR="0">
                        <a:spcBef>
                          <a:spcPts val="0"/>
                        </a:spcBef>
                        <a:spcAft>
                          <a:spcPts val="0"/>
                        </a:spcAft>
                      </a:pPr>
                      <a:r>
                        <a:rPr lang="en-US" sz="1600">
                          <a:effectLst/>
                        </a:rPr>
                        <a:t>Kernel Gaussian</a:t>
                      </a:r>
                      <a:endParaRPr lang="en-US" sz="24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1600" dirty="0">
                          <a:effectLst/>
                        </a:rPr>
                        <a:t>Optimum Bandwidth: 0,555</a:t>
                      </a:r>
                      <a:endParaRPr lang="en-US" sz="2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1600">
                          <a:effectLst/>
                        </a:rPr>
                        <a:t>757,7224</a:t>
                      </a:r>
                      <a:endParaRPr lang="en-US" sz="2400">
                        <a:effectLst/>
                        <a:latin typeface="Times New Roman" panose="02020603050405020304" pitchFamily="18" charset="0"/>
                        <a:ea typeface="Times New Roman" panose="02020603050405020304" pitchFamily="18" charset="0"/>
                      </a:endParaRPr>
                    </a:p>
                  </a:txBody>
                  <a:tcPr marL="68580" marR="68580" marT="0" marB="0" anchor="ctr"/>
                </a:tc>
              </a:tr>
              <a:tr h="318018">
                <a:tc>
                  <a:txBody>
                    <a:bodyPr/>
                    <a:lstStyle/>
                    <a:p>
                      <a:pPr marL="0" marR="0">
                        <a:spcBef>
                          <a:spcPts val="0"/>
                        </a:spcBef>
                        <a:spcAft>
                          <a:spcPts val="0"/>
                        </a:spcAft>
                      </a:pPr>
                      <a:r>
                        <a:rPr lang="en-US" sz="1600">
                          <a:effectLst/>
                        </a:rPr>
                        <a:t>Fourier series</a:t>
                      </a:r>
                      <a:endParaRPr lang="en-US" sz="24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1600">
                          <a:effectLst/>
                        </a:rPr>
                        <a:t>Oscillation Parameter: 38</a:t>
                      </a:r>
                      <a:endParaRPr lang="en-US" sz="24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1600" dirty="0">
                          <a:effectLst/>
                        </a:rPr>
                        <a:t>2.646,848</a:t>
                      </a:r>
                      <a:endParaRPr lang="en-US" sz="2400" dirty="0">
                        <a:effectLst/>
                        <a:latin typeface="Times New Roman" panose="02020603050405020304" pitchFamily="18" charset="0"/>
                        <a:ea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3651422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2"/>
          <p:cNvSpPr>
            <a:spLocks noGrp="1"/>
          </p:cNvSpPr>
          <p:nvPr>
            <p:ph type="title"/>
          </p:nvPr>
        </p:nvSpPr>
        <p:spPr>
          <a:xfrm>
            <a:off x="1593436" y="620687"/>
            <a:ext cx="10261616" cy="1080121"/>
          </a:xfrm>
        </p:spPr>
        <p:txBody>
          <a:bodyPr>
            <a:noAutofit/>
          </a:bodyPr>
          <a:lstStyle/>
          <a:p>
            <a:r>
              <a:rPr lang="en-US" sz="3200" b="1" dirty="0" smtClean="0"/>
              <a:t/>
            </a:r>
            <a:br>
              <a:rPr lang="en-US" sz="3200" b="1" dirty="0" smtClean="0"/>
            </a:br>
            <a:r>
              <a:rPr lang="en-US" sz="3200" b="1" dirty="0"/>
              <a:t>RESULT AND </a:t>
            </a:r>
            <a:r>
              <a:rPr lang="en-US" sz="3200" b="1" dirty="0" smtClean="0"/>
              <a:t>DISCUSSION</a:t>
            </a:r>
            <a:br>
              <a:rPr lang="en-US" sz="3200" b="1" dirty="0" smtClean="0"/>
            </a:br>
            <a:r>
              <a:rPr lang="en-US" sz="3200" b="1" dirty="0" smtClean="0"/>
              <a:t/>
            </a:r>
            <a:br>
              <a:rPr lang="en-US" sz="3200" b="1" dirty="0" smtClean="0"/>
            </a:br>
            <a:endParaRPr lang="en-US" sz="3200" dirty="0"/>
          </a:p>
        </p:txBody>
      </p:sp>
      <p:sp>
        <p:nvSpPr>
          <p:cNvPr id="15" name="Rectangle 14"/>
          <p:cNvSpPr/>
          <p:nvPr/>
        </p:nvSpPr>
        <p:spPr>
          <a:xfrm>
            <a:off x="4078188" y="4437112"/>
            <a:ext cx="6912768" cy="1477328"/>
          </a:xfrm>
          <a:prstGeom prst="rect">
            <a:avLst/>
          </a:prstGeom>
        </p:spPr>
        <p:txBody>
          <a:bodyPr wrap="square">
            <a:spAutoFit/>
          </a:bodyPr>
          <a:lstStyle/>
          <a:p>
            <a:pPr algn="ctr"/>
            <a:r>
              <a:rPr lang="en-US" dirty="0">
                <a:ea typeface="Times New Roman" panose="02020603050405020304" pitchFamily="18" charset="0"/>
              </a:rPr>
              <a:t>Based on Table, it showed that MSE and R2 values in </a:t>
            </a:r>
            <a:r>
              <a:rPr lang="en-US" dirty="0" smtClean="0">
                <a:ea typeface="Times New Roman" panose="02020603050405020304" pitchFamily="18" charset="0"/>
              </a:rPr>
              <a:t>the Gaussian </a:t>
            </a:r>
            <a:r>
              <a:rPr lang="en-US" dirty="0">
                <a:ea typeface="Times New Roman" panose="02020603050405020304" pitchFamily="18" charset="0"/>
              </a:rPr>
              <a:t>kernel </a:t>
            </a:r>
            <a:r>
              <a:rPr lang="en-US" dirty="0" smtClean="0">
                <a:ea typeface="Times New Roman" panose="02020603050405020304" pitchFamily="18" charset="0"/>
              </a:rPr>
              <a:t>estimator </a:t>
            </a:r>
            <a:r>
              <a:rPr lang="en-US" dirty="0">
                <a:ea typeface="Times New Roman" panose="02020603050405020304" pitchFamily="18" charset="0"/>
              </a:rPr>
              <a:t>were better than Fourier series with MSE values is 757,7224 and </a:t>
            </a:r>
            <a:r>
              <a:rPr lang="en-US" dirty="0"/>
              <a:t>R</a:t>
            </a:r>
            <a:r>
              <a:rPr lang="en-US" baseline="30000" dirty="0"/>
              <a:t>2</a:t>
            </a:r>
            <a:r>
              <a:rPr lang="en-US" dirty="0" smtClean="0">
                <a:ea typeface="Times New Roman" panose="02020603050405020304" pitchFamily="18" charset="0"/>
              </a:rPr>
              <a:t> </a:t>
            </a:r>
            <a:r>
              <a:rPr lang="en-US" dirty="0">
                <a:ea typeface="Times New Roman" panose="02020603050405020304" pitchFamily="18" charset="0"/>
              </a:rPr>
              <a:t>is </a:t>
            </a:r>
            <a:r>
              <a:rPr lang="en-US" dirty="0" smtClean="0">
                <a:ea typeface="Times New Roman" panose="02020603050405020304" pitchFamily="18" charset="0"/>
              </a:rPr>
              <a:t>99,95</a:t>
            </a:r>
            <a:r>
              <a:rPr lang="en-US" dirty="0">
                <a:ea typeface="Times New Roman" panose="02020603050405020304" pitchFamily="18" charset="0"/>
              </a:rPr>
              <a:t>%. It means that Gaussian kernel </a:t>
            </a:r>
            <a:r>
              <a:rPr lang="en-US" dirty="0" smtClean="0">
                <a:ea typeface="Times New Roman" panose="02020603050405020304" pitchFamily="18" charset="0"/>
              </a:rPr>
              <a:t>estimator </a:t>
            </a:r>
            <a:r>
              <a:rPr lang="en-US" dirty="0">
                <a:ea typeface="Times New Roman" panose="02020603050405020304" pitchFamily="18" charset="0"/>
              </a:rPr>
              <a:t>is very suitable to be used in </a:t>
            </a:r>
            <a:r>
              <a:rPr lang="en-US" dirty="0" smtClean="0">
                <a:ea typeface="Times New Roman" panose="02020603050405020304" pitchFamily="18" charset="0"/>
              </a:rPr>
              <a:t>modelling </a:t>
            </a:r>
            <a:r>
              <a:rPr lang="en-US" dirty="0">
                <a:ea typeface="Times New Roman" panose="02020603050405020304" pitchFamily="18" charset="0"/>
              </a:rPr>
              <a:t>the price of shallots </a:t>
            </a:r>
            <a:r>
              <a:rPr lang="en-US" dirty="0" smtClean="0">
                <a:ea typeface="Times New Roman" panose="02020603050405020304" pitchFamily="18" charset="0"/>
              </a:rPr>
              <a:t>commodities </a:t>
            </a:r>
            <a:r>
              <a:rPr lang="en-US" dirty="0">
                <a:ea typeface="Times New Roman" panose="02020603050405020304" pitchFamily="18" charset="0"/>
              </a:rPr>
              <a:t>in</a:t>
            </a:r>
            <a:r>
              <a:rPr lang="en-US" spc="-45" dirty="0">
                <a:ea typeface="Times New Roman" panose="02020603050405020304" pitchFamily="18" charset="0"/>
              </a:rPr>
              <a:t> </a:t>
            </a:r>
            <a:r>
              <a:rPr lang="en-US" dirty="0">
                <a:ea typeface="Times New Roman" panose="02020603050405020304" pitchFamily="18" charset="0"/>
              </a:rPr>
              <a:t>Indonesia</a:t>
            </a:r>
            <a:r>
              <a:rPr lang="en-US" dirty="0" smtClean="0">
                <a:ea typeface="Times New Roman" panose="02020603050405020304" pitchFamily="18" charset="0"/>
              </a:rPr>
              <a:t>. </a:t>
            </a:r>
            <a:endParaRPr lang="en-US" altLang="ko-KR" dirty="0">
              <a:solidFill>
                <a:schemeClr val="tx1">
                  <a:lumMod val="75000"/>
                  <a:lumOff val="25000"/>
                </a:schemeClr>
              </a:solidFill>
              <a:cs typeface="Arial" pitchFamily="34" charset="0"/>
            </a:endParaRPr>
          </a:p>
        </p:txBody>
      </p:sp>
      <p:sp>
        <p:nvSpPr>
          <p:cNvPr id="16" name="Text Placeholder 1"/>
          <p:cNvSpPr txBox="1">
            <a:spLocks/>
          </p:cNvSpPr>
          <p:nvPr/>
        </p:nvSpPr>
        <p:spPr>
          <a:xfrm>
            <a:off x="2205980" y="1412776"/>
            <a:ext cx="9144000" cy="576064"/>
          </a:xfrm>
          <a:prstGeom prst="rect">
            <a:avLst/>
          </a:prstGeom>
        </p:spPr>
        <p:txBody>
          <a:bodyPr vert="horz" lIns="91440" tIns="45720" rIns="91440" bIns="45720" rtlCol="0" anchor="ctr"/>
          <a:lstStyle>
            <a:defPPr>
              <a:defRPr lang="en-US"/>
            </a:defPPr>
            <a:lvl1pPr marL="0" algn="l" defTabSz="914400" rtl="0" eaLnBrk="1" latinLnBrk="0" hangingPunct="1">
              <a:defRPr sz="1200" kern="1200" cap="all"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ko-KR" sz="2800" cap="none" dirty="0" smtClean="0"/>
              <a:t>Comparison Nonparametric Regression Estimator</a:t>
            </a:r>
            <a:endParaRPr lang="ko-KR" altLang="en-US" sz="2800" cap="none" dirty="0"/>
          </a:p>
        </p:txBody>
      </p:sp>
      <p:graphicFrame>
        <p:nvGraphicFramePr>
          <p:cNvPr id="2" name="Table 1"/>
          <p:cNvGraphicFramePr>
            <a:graphicFrameLocks noGrp="1"/>
          </p:cNvGraphicFramePr>
          <p:nvPr>
            <p:extLst>
              <p:ext uri="{D42A27DB-BD31-4B8C-83A1-F6EECF244321}">
                <p14:modId xmlns:p14="http://schemas.microsoft.com/office/powerpoint/2010/main" val="4215730729"/>
              </p:ext>
            </p:extLst>
          </p:nvPr>
        </p:nvGraphicFramePr>
        <p:xfrm>
          <a:off x="2205980" y="2276873"/>
          <a:ext cx="7848872" cy="1819827"/>
        </p:xfrm>
        <a:graphic>
          <a:graphicData uri="http://schemas.openxmlformats.org/drawingml/2006/table">
            <a:tbl>
              <a:tblPr firstRow="1" firstCol="1" bandRow="1">
                <a:tableStyleId>{5FD0F851-EC5A-4D38-B0AD-8093EC10F338}</a:tableStyleId>
              </a:tblPr>
              <a:tblGrid>
                <a:gridCol w="1837926"/>
                <a:gridCol w="2698578"/>
                <a:gridCol w="1080120"/>
                <a:gridCol w="1224136"/>
                <a:gridCol w="1008112"/>
              </a:tblGrid>
              <a:tr h="430079">
                <a:tc>
                  <a:txBody>
                    <a:bodyPr/>
                    <a:lstStyle/>
                    <a:p>
                      <a:pPr marL="0" marR="0">
                        <a:spcBef>
                          <a:spcPts val="0"/>
                        </a:spcBef>
                        <a:spcAft>
                          <a:spcPts val="0"/>
                        </a:spcAft>
                      </a:pPr>
                      <a:r>
                        <a:rPr lang="en-US" sz="1600">
                          <a:effectLst/>
                        </a:rPr>
                        <a:t>Estimation</a:t>
                      </a:r>
                      <a:endParaRPr lang="en-US" sz="24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1600">
                          <a:effectLst/>
                        </a:rPr>
                        <a:t>Information</a:t>
                      </a:r>
                      <a:endParaRPr lang="en-US" sz="24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1600">
                          <a:effectLst/>
                        </a:rPr>
                        <a:t>MSE</a:t>
                      </a:r>
                      <a:endParaRPr lang="en-US" sz="24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1600">
                          <a:effectLst/>
                        </a:rPr>
                        <a:t>GCV</a:t>
                      </a:r>
                      <a:endParaRPr lang="en-US" sz="24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1600">
                          <a:effectLst/>
                        </a:rPr>
                        <a:t>R</a:t>
                      </a:r>
                      <a:r>
                        <a:rPr lang="en-US" sz="1600" baseline="30000">
                          <a:effectLst/>
                        </a:rPr>
                        <a:t>2</a:t>
                      </a:r>
                      <a:endParaRPr lang="en-US" sz="2400">
                        <a:effectLst/>
                        <a:latin typeface="Times New Roman" panose="02020603050405020304" pitchFamily="18" charset="0"/>
                        <a:ea typeface="Times New Roman" panose="02020603050405020304" pitchFamily="18" charset="0"/>
                      </a:endParaRPr>
                    </a:p>
                  </a:txBody>
                  <a:tcPr marL="68580" marR="68580" marT="0" marB="0" anchor="ctr"/>
                </a:tc>
              </a:tr>
              <a:tr h="529590">
                <a:tc>
                  <a:txBody>
                    <a:bodyPr/>
                    <a:lstStyle/>
                    <a:p>
                      <a:pPr marL="0" marR="0">
                        <a:spcBef>
                          <a:spcPts val="0"/>
                        </a:spcBef>
                        <a:spcAft>
                          <a:spcPts val="0"/>
                        </a:spcAft>
                      </a:pPr>
                      <a:r>
                        <a:rPr lang="en-US" sz="1600">
                          <a:effectLst/>
                        </a:rPr>
                        <a:t>Kernel Gaussian</a:t>
                      </a:r>
                      <a:endParaRPr lang="en-US" sz="24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1600">
                          <a:effectLst/>
                        </a:rPr>
                        <a:t>Optimum Bandwidth: 0,555</a:t>
                      </a:r>
                      <a:endParaRPr lang="en-US" sz="24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1600">
                          <a:effectLst/>
                        </a:rPr>
                        <a:t>757,7224</a:t>
                      </a:r>
                      <a:endParaRPr lang="en-US" sz="24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1600">
                          <a:effectLst/>
                        </a:rPr>
                        <a:t>207.665,9</a:t>
                      </a:r>
                      <a:endParaRPr lang="en-US" sz="24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1600">
                          <a:effectLst/>
                        </a:rPr>
                        <a:t>99,95%</a:t>
                      </a:r>
                      <a:endParaRPr lang="en-US" sz="2400">
                        <a:effectLst/>
                        <a:latin typeface="Times New Roman" panose="02020603050405020304" pitchFamily="18" charset="0"/>
                        <a:ea typeface="Times New Roman" panose="02020603050405020304" pitchFamily="18" charset="0"/>
                      </a:endParaRPr>
                    </a:p>
                  </a:txBody>
                  <a:tcPr marL="68580" marR="68580" marT="0" marB="0" anchor="ctr"/>
                </a:tc>
              </a:tr>
              <a:tr h="860158">
                <a:tc>
                  <a:txBody>
                    <a:bodyPr/>
                    <a:lstStyle/>
                    <a:p>
                      <a:pPr marL="0" marR="0">
                        <a:spcBef>
                          <a:spcPts val="0"/>
                        </a:spcBef>
                        <a:spcAft>
                          <a:spcPts val="0"/>
                        </a:spcAft>
                      </a:pPr>
                      <a:r>
                        <a:rPr lang="en-US" sz="1600">
                          <a:effectLst/>
                        </a:rPr>
                        <a:t>Fourier series Sin and Cos</a:t>
                      </a:r>
                      <a:endParaRPr lang="en-US" sz="24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1600">
                          <a:effectLst/>
                        </a:rPr>
                        <a:t>Oscillation Parameter: 38</a:t>
                      </a:r>
                      <a:endParaRPr lang="en-US" sz="24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1600">
                          <a:effectLst/>
                        </a:rPr>
                        <a:t>2.646,848</a:t>
                      </a:r>
                      <a:endParaRPr lang="en-US" sz="24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1600">
                          <a:effectLst/>
                        </a:rPr>
                        <a:t>4.772.656</a:t>
                      </a:r>
                      <a:endParaRPr lang="en-US" sz="24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1600" dirty="0">
                          <a:effectLst/>
                        </a:rPr>
                        <a:t>79,96%</a:t>
                      </a:r>
                      <a:endParaRPr lang="en-US" sz="2400" dirty="0">
                        <a:effectLst/>
                        <a:latin typeface="Times New Roman" panose="02020603050405020304" pitchFamily="18" charset="0"/>
                        <a:ea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4110693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2"/>
          <p:cNvSpPr>
            <a:spLocks noGrp="1"/>
          </p:cNvSpPr>
          <p:nvPr>
            <p:ph type="title"/>
          </p:nvPr>
        </p:nvSpPr>
        <p:spPr>
          <a:xfrm>
            <a:off x="1593436" y="620687"/>
            <a:ext cx="10261616" cy="1080121"/>
          </a:xfrm>
        </p:spPr>
        <p:txBody>
          <a:bodyPr>
            <a:normAutofit fontScale="90000"/>
          </a:bodyPr>
          <a:lstStyle/>
          <a:p>
            <a:r>
              <a:rPr lang="en-US" b="1" dirty="0" smtClean="0"/>
              <a:t/>
            </a:r>
            <a:br>
              <a:rPr lang="en-US" b="1" dirty="0" smtClean="0"/>
            </a:br>
            <a:r>
              <a:rPr lang="en-US" b="1" dirty="0"/>
              <a:t>RESULT AND </a:t>
            </a:r>
            <a:r>
              <a:rPr lang="en-US" b="1" dirty="0" smtClean="0"/>
              <a:t>DISCUSSION</a:t>
            </a:r>
            <a:br>
              <a:rPr lang="en-US" b="1" dirty="0" smtClean="0"/>
            </a:br>
            <a:r>
              <a:rPr lang="en-US" b="1" dirty="0" smtClean="0"/>
              <a:t/>
            </a:r>
            <a:br>
              <a:rPr lang="en-US" b="1" dirty="0" smtClean="0"/>
            </a:br>
            <a:endParaRPr lang="en-US" dirty="0"/>
          </a:p>
        </p:txBody>
      </p:sp>
      <p:sp>
        <p:nvSpPr>
          <p:cNvPr id="16" name="Text Placeholder 1"/>
          <p:cNvSpPr txBox="1">
            <a:spLocks/>
          </p:cNvSpPr>
          <p:nvPr/>
        </p:nvSpPr>
        <p:spPr>
          <a:xfrm>
            <a:off x="1341884" y="1196752"/>
            <a:ext cx="5544616" cy="576064"/>
          </a:xfrm>
          <a:prstGeom prst="rect">
            <a:avLst/>
          </a:prstGeom>
        </p:spPr>
        <p:txBody>
          <a:bodyPr vert="horz" lIns="91440" tIns="45720" rIns="91440" bIns="45720" rtlCol="0" anchor="ctr"/>
          <a:lstStyle>
            <a:defPPr>
              <a:defRPr lang="en-US"/>
            </a:defPPr>
            <a:lvl1pPr marL="0" algn="l" defTabSz="914400" rtl="0" eaLnBrk="1" latinLnBrk="0" hangingPunct="1">
              <a:defRPr sz="1200" kern="1200" cap="all"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ko-KR" sz="3200" cap="none" dirty="0" smtClean="0"/>
              <a:t>Kernel Estimator</a:t>
            </a:r>
            <a:endParaRPr lang="ko-KR" altLang="en-US" sz="3200" cap="none" dirty="0"/>
          </a:p>
        </p:txBody>
      </p:sp>
      <p:pic>
        <p:nvPicPr>
          <p:cNvPr id="6" name="image23.jpeg">
            <a:extLst>
              <a:ext uri="{FF2B5EF4-FFF2-40B4-BE49-F238E27FC236}">
                <a16:creationId xmlns:a16="http://schemas.microsoft.com/office/drawing/2014/main" xmlns="" id="{8B3FCCAA-8FEB-488A-AC00-20B9C98B7B0B}"/>
              </a:ext>
            </a:extLst>
          </p:cNvPr>
          <p:cNvPicPr/>
          <p:nvPr/>
        </p:nvPicPr>
        <p:blipFill>
          <a:blip r:embed="rId2" cstate="print"/>
          <a:stretch>
            <a:fillRect/>
          </a:stretch>
        </p:blipFill>
        <p:spPr>
          <a:xfrm>
            <a:off x="1341884" y="1916833"/>
            <a:ext cx="2952328" cy="2304256"/>
          </a:xfrm>
          <a:prstGeom prst="rect">
            <a:avLst/>
          </a:prstGeom>
        </p:spPr>
      </p:pic>
      <p:pic>
        <p:nvPicPr>
          <p:cNvPr id="7" name="Picture 6">
            <a:extLst>
              <a:ext uri="{FF2B5EF4-FFF2-40B4-BE49-F238E27FC236}">
                <a16:creationId xmlns:a16="http://schemas.microsoft.com/office/drawing/2014/main" xmlns="" id="{EA297EFA-74B3-4F98-AC55-C6FF393AB1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9246" y="4005064"/>
            <a:ext cx="3816424" cy="22874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a:extLst>
              <a:ext uri="{FF2B5EF4-FFF2-40B4-BE49-F238E27FC236}">
                <a16:creationId xmlns:a16="http://schemas.microsoft.com/office/drawing/2014/main" xmlns="" id="{CB84E17E-B39E-4C34-AC03-DE96AC6FFB9A}"/>
              </a:ext>
            </a:extLst>
          </p:cNvPr>
          <p:cNvSpPr txBox="1"/>
          <p:nvPr/>
        </p:nvSpPr>
        <p:spPr>
          <a:xfrm>
            <a:off x="1767119" y="4263220"/>
            <a:ext cx="2671109" cy="317908"/>
          </a:xfrm>
          <a:prstGeom prst="rect">
            <a:avLst/>
          </a:prstGeom>
          <a:noFill/>
        </p:spPr>
        <p:txBody>
          <a:bodyPr wrap="square" rtlCol="0">
            <a:spAutoFit/>
          </a:bodyPr>
          <a:lstStyle/>
          <a:p>
            <a:r>
              <a:rPr lang="en-US" sz="1466" dirty="0" smtClean="0">
                <a:ea typeface="Times New Roman" panose="02020603050405020304" pitchFamily="18" charset="0"/>
              </a:rPr>
              <a:t>Kernel Estimator </a:t>
            </a:r>
            <a:r>
              <a:rPr lang="en-US" sz="1466" dirty="0">
                <a:ea typeface="Times New Roman" panose="02020603050405020304" pitchFamily="18" charset="0"/>
              </a:rPr>
              <a:t>Plot Results</a:t>
            </a:r>
            <a:endParaRPr lang="en-ID" sz="1466" dirty="0"/>
          </a:p>
        </p:txBody>
      </p:sp>
      <p:sp>
        <p:nvSpPr>
          <p:cNvPr id="10" name="TextBox 9">
            <a:extLst>
              <a:ext uri="{FF2B5EF4-FFF2-40B4-BE49-F238E27FC236}">
                <a16:creationId xmlns:a16="http://schemas.microsoft.com/office/drawing/2014/main" xmlns="" id="{71C3EE4E-4B42-4BF7-8AC2-F0F400A60928}"/>
              </a:ext>
            </a:extLst>
          </p:cNvPr>
          <p:cNvSpPr txBox="1"/>
          <p:nvPr/>
        </p:nvSpPr>
        <p:spPr>
          <a:xfrm>
            <a:off x="8284609" y="6381328"/>
            <a:ext cx="3888432" cy="317908"/>
          </a:xfrm>
          <a:prstGeom prst="rect">
            <a:avLst/>
          </a:prstGeom>
          <a:noFill/>
        </p:spPr>
        <p:txBody>
          <a:bodyPr wrap="square" rtlCol="0">
            <a:spAutoFit/>
          </a:bodyPr>
          <a:lstStyle/>
          <a:p>
            <a:r>
              <a:rPr lang="en-US" sz="1466" dirty="0" smtClean="0">
                <a:ea typeface="Times New Roman" panose="02020603050405020304" pitchFamily="18" charset="0"/>
              </a:rPr>
              <a:t>Plot </a:t>
            </a:r>
            <a:r>
              <a:rPr lang="en-US" sz="1466" dirty="0">
                <a:ea typeface="Times New Roman" panose="02020603050405020304" pitchFamily="18" charset="0"/>
              </a:rPr>
              <a:t>Testing Data with Kernel Estimator</a:t>
            </a:r>
            <a:endParaRPr lang="en-ID" sz="1466" dirty="0"/>
          </a:p>
        </p:txBody>
      </p:sp>
      <p:sp>
        <p:nvSpPr>
          <p:cNvPr id="11" name="TextBox 10"/>
          <p:cNvSpPr txBox="1"/>
          <p:nvPr/>
        </p:nvSpPr>
        <p:spPr>
          <a:xfrm>
            <a:off x="1593436" y="4830891"/>
            <a:ext cx="5339745" cy="1077218"/>
          </a:xfrm>
          <a:prstGeom prst="rect">
            <a:avLst/>
          </a:prstGeom>
          <a:noFill/>
        </p:spPr>
        <p:txBody>
          <a:bodyPr wrap="square" rtlCol="0">
            <a:spAutoFit/>
          </a:bodyPr>
          <a:lstStyle/>
          <a:p>
            <a:pPr algn="just"/>
            <a:r>
              <a:rPr lang="en-US" altLang="ko-KR" sz="1600" dirty="0">
                <a:solidFill>
                  <a:schemeClr val="tx1">
                    <a:lumMod val="75000"/>
                    <a:lumOff val="25000"/>
                  </a:schemeClr>
                </a:solidFill>
                <a:cs typeface="Arial" pitchFamily="34" charset="0"/>
              </a:rPr>
              <a:t>According </a:t>
            </a:r>
            <a:r>
              <a:rPr lang="en-US" altLang="ko-KR" sz="1600" dirty="0" smtClean="0">
                <a:solidFill>
                  <a:schemeClr val="tx1">
                    <a:lumMod val="75000"/>
                    <a:lumOff val="25000"/>
                  </a:schemeClr>
                </a:solidFill>
                <a:cs typeface="Arial" pitchFamily="34" charset="0"/>
              </a:rPr>
              <a:t>to kernel estimators plot results, </a:t>
            </a:r>
            <a:r>
              <a:rPr lang="en-US" altLang="ko-KR" sz="1600" dirty="0">
                <a:solidFill>
                  <a:schemeClr val="tx1">
                    <a:lumMod val="75000"/>
                    <a:lumOff val="25000"/>
                  </a:schemeClr>
                </a:solidFill>
                <a:cs typeface="Arial" pitchFamily="34" charset="0"/>
              </a:rPr>
              <a:t>it can be seen that the estimation results are the same and so that the curve has flexibility in modelling </a:t>
            </a:r>
            <a:r>
              <a:rPr lang="en-US" altLang="ko-KR" sz="1600" dirty="0" smtClean="0">
                <a:solidFill>
                  <a:schemeClr val="tx1">
                    <a:lumMod val="75000"/>
                    <a:lumOff val="25000"/>
                  </a:schemeClr>
                </a:solidFill>
                <a:cs typeface="Arial" pitchFamily="34" charset="0"/>
              </a:rPr>
              <a:t>the relationship </a:t>
            </a:r>
            <a:r>
              <a:rPr lang="en-US" altLang="ko-KR" sz="1600" dirty="0">
                <a:solidFill>
                  <a:schemeClr val="tx1">
                    <a:lumMod val="75000"/>
                    <a:lumOff val="25000"/>
                  </a:schemeClr>
                </a:solidFill>
                <a:cs typeface="Arial" pitchFamily="34" charset="0"/>
              </a:rPr>
              <a:t>between </a:t>
            </a:r>
            <a:r>
              <a:rPr lang="en-US" altLang="ko-KR" sz="1600" dirty="0" smtClean="0">
                <a:solidFill>
                  <a:schemeClr val="tx1">
                    <a:lumMod val="75000"/>
                    <a:lumOff val="25000"/>
                  </a:schemeClr>
                </a:solidFill>
                <a:cs typeface="Arial" pitchFamily="34" charset="0"/>
              </a:rPr>
              <a:t>variables, the </a:t>
            </a:r>
            <a:r>
              <a:rPr lang="en-US" altLang="ko-KR" sz="1600" dirty="0">
                <a:solidFill>
                  <a:schemeClr val="tx1">
                    <a:lumMod val="75000"/>
                    <a:lumOff val="25000"/>
                  </a:schemeClr>
                </a:solidFill>
                <a:cs typeface="Arial" pitchFamily="34" charset="0"/>
              </a:rPr>
              <a:t>regression curve follows the data pattern.  </a:t>
            </a:r>
          </a:p>
        </p:txBody>
      </p:sp>
      <p:sp>
        <p:nvSpPr>
          <p:cNvPr id="12" name="TextBox 11">
            <a:extLst>
              <a:ext uri="{FF2B5EF4-FFF2-40B4-BE49-F238E27FC236}">
                <a16:creationId xmlns:a16="http://schemas.microsoft.com/office/drawing/2014/main" xmlns="" id="{C6E23667-615C-48F6-874F-2CE91D247E2B}"/>
              </a:ext>
            </a:extLst>
          </p:cNvPr>
          <p:cNvSpPr txBox="1"/>
          <p:nvPr/>
        </p:nvSpPr>
        <p:spPr>
          <a:xfrm>
            <a:off x="5014292" y="2177569"/>
            <a:ext cx="6840760" cy="1323439"/>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en-US" sz="1600" dirty="0">
                <a:ea typeface="Times New Roman" panose="02020603050405020304" pitchFamily="18" charset="0"/>
              </a:rPr>
              <a:t>Based </a:t>
            </a:r>
            <a:r>
              <a:rPr lang="en-US" sz="1600" dirty="0" smtClean="0">
                <a:ea typeface="Times New Roman" panose="02020603050405020304" pitchFamily="18" charset="0"/>
              </a:rPr>
              <a:t>plot testing data with kernel estimator, </a:t>
            </a:r>
            <a:r>
              <a:rPr lang="en-US" sz="1600" dirty="0">
                <a:ea typeface="Times New Roman" panose="02020603050405020304" pitchFamily="18" charset="0"/>
              </a:rPr>
              <a:t>it can be seen that prediction results using testing data with </a:t>
            </a:r>
            <a:r>
              <a:rPr lang="en-US" sz="1600" dirty="0" smtClean="0">
                <a:ea typeface="Times New Roman" panose="02020603050405020304" pitchFamily="18" charset="0"/>
              </a:rPr>
              <a:t>kernel </a:t>
            </a:r>
            <a:r>
              <a:rPr lang="en-US" sz="1600" dirty="0">
                <a:ea typeface="Times New Roman" panose="02020603050405020304" pitchFamily="18" charset="0"/>
              </a:rPr>
              <a:t>estimator do not </a:t>
            </a:r>
            <a:r>
              <a:rPr lang="en-US" sz="1600" dirty="0" smtClean="0">
                <a:ea typeface="Times New Roman" panose="02020603050405020304" pitchFamily="18" charset="0"/>
              </a:rPr>
              <a:t>have </a:t>
            </a:r>
            <a:r>
              <a:rPr lang="en-US" sz="1600" dirty="0">
                <a:ea typeface="Times New Roman" panose="02020603050405020304" pitchFamily="18" charset="0"/>
              </a:rPr>
              <a:t>a big difference with </a:t>
            </a:r>
            <a:r>
              <a:rPr lang="en-US" sz="1600" dirty="0" smtClean="0">
                <a:ea typeface="Times New Roman" panose="02020603050405020304" pitchFamily="18" charset="0"/>
              </a:rPr>
              <a:t>testing </a:t>
            </a:r>
            <a:r>
              <a:rPr lang="en-US" sz="1600" dirty="0">
                <a:ea typeface="Times New Roman" panose="02020603050405020304" pitchFamily="18" charset="0"/>
              </a:rPr>
              <a:t>data. In addition, </a:t>
            </a:r>
            <a:r>
              <a:rPr lang="en-US" sz="1600" dirty="0" smtClean="0">
                <a:ea typeface="Times New Roman" panose="02020603050405020304" pitchFamily="18" charset="0"/>
              </a:rPr>
              <a:t>the </a:t>
            </a:r>
            <a:r>
              <a:rPr lang="en-US" sz="1600" dirty="0">
                <a:ea typeface="Times New Roman" panose="02020603050405020304" pitchFamily="18" charset="0"/>
              </a:rPr>
              <a:t>prediction result has a small Mean Absolute </a:t>
            </a:r>
            <a:r>
              <a:rPr lang="en-US" sz="1600" dirty="0" smtClean="0">
                <a:ea typeface="Times New Roman" panose="02020603050405020304" pitchFamily="18" charset="0"/>
              </a:rPr>
              <a:t>Percentage </a:t>
            </a:r>
            <a:r>
              <a:rPr lang="en-US" sz="1600" dirty="0">
                <a:ea typeface="Times New Roman" panose="02020603050405020304" pitchFamily="18" charset="0"/>
              </a:rPr>
              <a:t>Error (MAPE) value of 1,088%. Thus, the kernel estimator is suitable in estimation the national </a:t>
            </a:r>
            <a:r>
              <a:rPr lang="en-US" sz="1600" dirty="0" smtClean="0">
                <a:ea typeface="Times New Roman" panose="02020603050405020304" pitchFamily="18" charset="0"/>
              </a:rPr>
              <a:t>price </a:t>
            </a:r>
            <a:r>
              <a:rPr lang="en-US" sz="1600" dirty="0">
                <a:ea typeface="Times New Roman" panose="02020603050405020304" pitchFamily="18" charset="0"/>
              </a:rPr>
              <a:t>of shallots.</a:t>
            </a:r>
            <a:endParaRPr lang="ko-KR" altLang="en-US" sz="1600" dirty="0">
              <a:solidFill>
                <a:schemeClr val="tx1">
                  <a:lumMod val="75000"/>
                  <a:lumOff val="25000"/>
                </a:schemeClr>
              </a:solidFill>
              <a:cs typeface="Arial" pitchFamily="34" charset="0"/>
            </a:endParaRPr>
          </a:p>
        </p:txBody>
      </p:sp>
      <p:sp>
        <p:nvSpPr>
          <p:cNvPr id="3" name="TextBox 2"/>
          <p:cNvSpPr txBox="1"/>
          <p:nvPr/>
        </p:nvSpPr>
        <p:spPr>
          <a:xfrm>
            <a:off x="5112589" y="2276873"/>
            <a:ext cx="45719"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104773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descr="Vertical Chevron List diagram showing 3 groups arranged one below the other with bullet pointed tasks in each group"/>
          <p:cNvGraphicFramePr>
            <a:graphicFrameLocks noGrp="1"/>
          </p:cNvGraphicFramePr>
          <p:nvPr>
            <p:ph sz="half" idx="1"/>
            <p:extLst>
              <p:ext uri="{D42A27DB-BD31-4B8C-83A1-F6EECF244321}">
                <p14:modId xmlns:p14="http://schemas.microsoft.com/office/powerpoint/2010/main" val="2985474821"/>
              </p:ext>
            </p:extLst>
          </p:nvPr>
        </p:nvGraphicFramePr>
        <p:xfrm>
          <a:off x="1593850" y="1600200"/>
          <a:ext cx="10117186"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itle 12"/>
          <p:cNvSpPr>
            <a:spLocks noGrp="1"/>
          </p:cNvSpPr>
          <p:nvPr>
            <p:ph type="title"/>
          </p:nvPr>
        </p:nvSpPr>
        <p:spPr>
          <a:xfrm>
            <a:off x="1593436" y="620687"/>
            <a:ext cx="10261616" cy="1080121"/>
          </a:xfrm>
        </p:spPr>
        <p:txBody>
          <a:bodyPr>
            <a:normAutofit fontScale="90000"/>
          </a:bodyPr>
          <a:lstStyle/>
          <a:p>
            <a:r>
              <a:rPr lang="en-US" b="1" dirty="0" smtClean="0"/>
              <a:t/>
            </a:r>
            <a:br>
              <a:rPr lang="en-US" b="1" dirty="0" smtClean="0"/>
            </a:br>
            <a:r>
              <a:rPr lang="en-US" b="1" dirty="0" smtClean="0"/>
              <a:t>CONCLUSIONS</a:t>
            </a:r>
            <a:br>
              <a:rPr lang="en-US" b="1" dirty="0" smtClean="0"/>
            </a:br>
            <a:r>
              <a:rPr lang="en-US" b="1" dirty="0" smtClean="0"/>
              <a:t/>
            </a:r>
            <a:br>
              <a:rPr lang="en-US" b="1" dirty="0" smtClean="0"/>
            </a:br>
            <a:endParaRPr lang="en-US" dirty="0"/>
          </a:p>
        </p:txBody>
      </p:sp>
    </p:spTree>
    <p:extLst>
      <p:ext uri="{BB962C8B-B14F-4D97-AF65-F5344CB8AC3E}">
        <p14:creationId xmlns:p14="http://schemas.microsoft.com/office/powerpoint/2010/main" val="513726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93436" y="177801"/>
            <a:ext cx="9782801" cy="946944"/>
          </a:xfrm>
        </p:spPr>
        <p:txBody>
          <a:bodyPr/>
          <a:lstStyle/>
          <a:p>
            <a:r>
              <a:rPr lang="en-US" b="1" dirty="0"/>
              <a:t>INTRODUCTION</a:t>
            </a:r>
          </a:p>
        </p:txBody>
      </p:sp>
      <p:sp>
        <p:nvSpPr>
          <p:cNvPr id="14" name="Content Placeholder 13"/>
          <p:cNvSpPr>
            <a:spLocks noGrp="1"/>
          </p:cNvSpPr>
          <p:nvPr>
            <p:ph idx="1"/>
          </p:nvPr>
        </p:nvSpPr>
        <p:spPr>
          <a:xfrm>
            <a:off x="1593437" y="1412776"/>
            <a:ext cx="7093264" cy="4759424"/>
          </a:xfrm>
        </p:spPr>
        <p:txBody>
          <a:bodyPr>
            <a:normAutofit lnSpcReduction="10000"/>
          </a:bodyPr>
          <a:lstStyle/>
          <a:p>
            <a:pPr algn="just"/>
            <a:r>
              <a:rPr lang="en-US" dirty="0"/>
              <a:t>The trade sector for agricultural commodities, livestock, fisheries and horticulture is important for an agrarian and maritime country like Indonesia.</a:t>
            </a:r>
          </a:p>
          <a:p>
            <a:pPr algn="just"/>
            <a:r>
              <a:rPr lang="en-US" dirty="0"/>
              <a:t>This urgency is needed to maintain and improve food security, economic and trade stability.</a:t>
            </a:r>
          </a:p>
          <a:p>
            <a:pPr algn="just"/>
            <a:r>
              <a:rPr lang="en-US" dirty="0"/>
              <a:t>In 2018, agricultural commodities are one of the commodities that had the highest contribution with the achievement of GDP increased from 10.96% to 11.42% in 2019 (</a:t>
            </a:r>
            <a:r>
              <a:rPr lang="en-US" dirty="0" err="1"/>
              <a:t>Badan</a:t>
            </a:r>
            <a:r>
              <a:rPr lang="en-US" dirty="0"/>
              <a:t> </a:t>
            </a:r>
            <a:r>
              <a:rPr lang="en-US" dirty="0" err="1"/>
              <a:t>Pusat</a:t>
            </a:r>
            <a:r>
              <a:rPr lang="en-US" dirty="0"/>
              <a:t> </a:t>
            </a:r>
            <a:r>
              <a:rPr lang="en-US" dirty="0" err="1"/>
              <a:t>Statistik</a:t>
            </a:r>
            <a:r>
              <a:rPr lang="en-US" dirty="0"/>
              <a:t>, 2019).</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4732" y="980728"/>
            <a:ext cx="2664296" cy="199565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02724" y="4221088"/>
            <a:ext cx="2736304" cy="1814289"/>
          </a:xfrm>
          <a:prstGeom prst="rect">
            <a:avLst/>
          </a:prstGeom>
        </p:spPr>
      </p:pic>
    </p:spTree>
    <p:extLst>
      <p:ext uri="{BB962C8B-B14F-4D97-AF65-F5344CB8AC3E}">
        <p14:creationId xmlns:p14="http://schemas.microsoft.com/office/powerpoint/2010/main" val="172042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latin typeface="Algerian" panose="04020705040A02060702" pitchFamily="82" charset="0"/>
              </a:rPr>
              <a:t>THANK YOU</a:t>
            </a:r>
            <a:br>
              <a:rPr lang="en-US" sz="6000" dirty="0" smtClean="0">
                <a:latin typeface="Algerian" panose="04020705040A02060702" pitchFamily="82" charset="0"/>
              </a:rPr>
            </a:br>
            <a:r>
              <a:rPr lang="en-US" sz="6000" dirty="0" smtClean="0">
                <a:latin typeface="Algerian" panose="04020705040A02060702" pitchFamily="82" charset="0"/>
              </a:rPr>
              <a:t> </a:t>
            </a:r>
            <a:endParaRPr lang="en-US" sz="6000" dirty="0">
              <a:latin typeface="Algerian" panose="04020705040A02060702" pitchFamily="82" charset="0"/>
            </a:endParaRPr>
          </a:p>
        </p:txBody>
      </p:sp>
      <p:sp>
        <p:nvSpPr>
          <p:cNvPr id="3" name="Smiley Face 2"/>
          <p:cNvSpPr/>
          <p:nvPr/>
        </p:nvSpPr>
        <p:spPr>
          <a:xfrm>
            <a:off x="5200189" y="3593811"/>
            <a:ext cx="1080120" cy="681249"/>
          </a:xfrm>
          <a:prstGeom prst="smileyFace">
            <a:avLst/>
          </a:prstGeom>
          <a:ln w="38100"/>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52090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93436" y="177801"/>
            <a:ext cx="9782801" cy="946944"/>
          </a:xfrm>
        </p:spPr>
        <p:txBody>
          <a:bodyPr/>
          <a:lstStyle/>
          <a:p>
            <a:r>
              <a:rPr lang="en-US" b="1" dirty="0"/>
              <a:t>INTRODUCTION</a:t>
            </a:r>
          </a:p>
        </p:txBody>
      </p:sp>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98268" y="4776490"/>
            <a:ext cx="2776424" cy="1847584"/>
          </a:xfr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9532042" y="1915268"/>
            <a:ext cx="1827687" cy="2684412"/>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46740" y="474923"/>
            <a:ext cx="2752725" cy="1657350"/>
          </a:xfrm>
          <a:prstGeom prst="rect">
            <a:avLst/>
          </a:prstGeom>
        </p:spPr>
      </p:pic>
      <p:sp>
        <p:nvSpPr>
          <p:cNvPr id="5" name="TextBox 4"/>
          <p:cNvSpPr txBox="1"/>
          <p:nvPr/>
        </p:nvSpPr>
        <p:spPr>
          <a:xfrm>
            <a:off x="1485900" y="1700808"/>
            <a:ext cx="5400600" cy="2308324"/>
          </a:xfrm>
          <a:prstGeom prst="rect">
            <a:avLst/>
          </a:prstGeom>
          <a:noFill/>
        </p:spPr>
        <p:txBody>
          <a:bodyPr wrap="square" rtlCol="0">
            <a:spAutoFit/>
          </a:bodyPr>
          <a:lstStyle/>
          <a:p>
            <a:pPr marL="285750" indent="-285750" algn="just">
              <a:buFont typeface="Wingdings" panose="05000000000000000000" pitchFamily="2" charset="2"/>
              <a:buChar char="§"/>
            </a:pPr>
            <a:r>
              <a:rPr lang="en-US" sz="2400" dirty="0"/>
              <a:t>Shallots are one of the leading commodities that strengthen national food </a:t>
            </a:r>
            <a:r>
              <a:rPr lang="en-US" sz="2400" dirty="0" smtClean="0"/>
              <a:t>security.</a:t>
            </a:r>
          </a:p>
          <a:p>
            <a:pPr marL="285750" indent="-285750" algn="just">
              <a:buFont typeface="Wingdings" panose="05000000000000000000" pitchFamily="2" charset="2"/>
              <a:buChar char="§"/>
            </a:pPr>
            <a:r>
              <a:rPr lang="en-US" sz="2400" dirty="0"/>
              <a:t>These commodities contribute to the improvement of the economies of the producing </a:t>
            </a:r>
            <a:r>
              <a:rPr lang="en-US" sz="2400" dirty="0" smtClean="0"/>
              <a:t>regions.</a:t>
            </a:r>
            <a:endParaRPr lang="en-US" sz="2400" dirty="0"/>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92689" y="4740001"/>
            <a:ext cx="2466975" cy="1857375"/>
          </a:xfrm>
          <a:prstGeom prst="rect">
            <a:avLst/>
          </a:prstGeom>
        </p:spPr>
      </p:pic>
    </p:spTree>
    <p:extLst>
      <p:ext uri="{BB962C8B-B14F-4D97-AF65-F5344CB8AC3E}">
        <p14:creationId xmlns:p14="http://schemas.microsoft.com/office/powerpoint/2010/main" val="3752806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93436" y="177801"/>
            <a:ext cx="9782801" cy="946944"/>
          </a:xfrm>
        </p:spPr>
        <p:txBody>
          <a:bodyPr/>
          <a:lstStyle/>
          <a:p>
            <a:r>
              <a:rPr lang="en-US" b="1" dirty="0"/>
              <a:t>INTRODUCTION</a:t>
            </a:r>
          </a:p>
        </p:txBody>
      </p:sp>
      <p:sp>
        <p:nvSpPr>
          <p:cNvPr id="5" name="TextBox 4"/>
          <p:cNvSpPr txBox="1"/>
          <p:nvPr/>
        </p:nvSpPr>
        <p:spPr>
          <a:xfrm>
            <a:off x="5158308" y="1843941"/>
            <a:ext cx="5400600" cy="830997"/>
          </a:xfrm>
          <a:prstGeom prst="rect">
            <a:avLst/>
          </a:prstGeom>
          <a:noFill/>
        </p:spPr>
        <p:txBody>
          <a:bodyPr wrap="square" rtlCol="0">
            <a:spAutoFit/>
          </a:bodyPr>
          <a:lstStyle/>
          <a:p>
            <a:pPr algn="just"/>
            <a:r>
              <a:rPr lang="en-US" sz="2400" dirty="0">
                <a:ea typeface="Times New Roman" panose="02020603050405020304" pitchFamily="18" charset="0"/>
              </a:rPr>
              <a:t>The increase in commodity prices has an impact on inflation</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9650" y="1700808"/>
            <a:ext cx="3416610" cy="1889317"/>
          </a:xfrm>
          <a:prstGeom prst="rect">
            <a:avLst/>
          </a:prstGeom>
        </p:spPr>
      </p:pic>
      <p:sp>
        <p:nvSpPr>
          <p:cNvPr id="6" name="TextBox 5"/>
          <p:cNvSpPr txBox="1"/>
          <p:nvPr/>
        </p:nvSpPr>
        <p:spPr>
          <a:xfrm>
            <a:off x="1485900" y="4098215"/>
            <a:ext cx="4536504" cy="646331"/>
          </a:xfrm>
          <a:prstGeom prst="rect">
            <a:avLst/>
          </a:prstGeom>
          <a:ln w="57150"/>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a:ea typeface="Times New Roman" panose="02020603050405020304" pitchFamily="18" charset="0"/>
              </a:rPr>
              <a:t>The fluctuating commodity prices cause various </a:t>
            </a:r>
            <a:r>
              <a:rPr lang="en-US" dirty="0" smtClean="0">
                <a:ea typeface="Times New Roman" panose="02020603050405020304" pitchFamily="18" charset="0"/>
              </a:rPr>
              <a:t>impacts</a:t>
            </a:r>
            <a:endParaRPr lang="en-US" dirty="0"/>
          </a:p>
        </p:txBody>
      </p:sp>
      <p:sp>
        <p:nvSpPr>
          <p:cNvPr id="11" name="Down Arrow 10"/>
          <p:cNvSpPr/>
          <p:nvPr/>
        </p:nvSpPr>
        <p:spPr>
          <a:xfrm>
            <a:off x="4078188" y="4744546"/>
            <a:ext cx="360040" cy="412646"/>
          </a:xfrm>
          <a:prstGeom prst="down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2" name="Flowchart: Alternate Process 11"/>
          <p:cNvSpPr/>
          <p:nvPr/>
        </p:nvSpPr>
        <p:spPr>
          <a:xfrm>
            <a:off x="3142084" y="5157192"/>
            <a:ext cx="2550664" cy="720080"/>
          </a:xfrm>
          <a:prstGeom prst="flowChartAlternateProcess">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3600" dirty="0" smtClean="0"/>
              <a:t>Prediction</a:t>
            </a:r>
            <a:endParaRPr lang="en-US" sz="3600" dirty="0"/>
          </a:p>
        </p:txBody>
      </p:sp>
      <p:sp>
        <p:nvSpPr>
          <p:cNvPr id="15" name="Down Arrow 14"/>
          <p:cNvSpPr/>
          <p:nvPr/>
        </p:nvSpPr>
        <p:spPr>
          <a:xfrm rot="16200000">
            <a:off x="5806380" y="5157193"/>
            <a:ext cx="360040" cy="648072"/>
          </a:xfrm>
          <a:prstGeom prst="down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6" name="TextBox 15"/>
          <p:cNvSpPr txBox="1"/>
          <p:nvPr/>
        </p:nvSpPr>
        <p:spPr>
          <a:xfrm>
            <a:off x="6310435" y="5013176"/>
            <a:ext cx="5065801" cy="923330"/>
          </a:xfrm>
          <a:prstGeom prst="rect">
            <a:avLst/>
          </a:prstGeom>
          <a:ln w="57150"/>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a:ea typeface="Times New Roman" panose="02020603050405020304" pitchFamily="18" charset="0"/>
              </a:rPr>
              <a:t>The prediction results are useful in evaluating government policies related to national food security</a:t>
            </a:r>
            <a:endParaRPr lang="en-US" dirty="0"/>
          </a:p>
        </p:txBody>
      </p:sp>
    </p:spTree>
    <p:extLst>
      <p:ext uri="{BB962C8B-B14F-4D97-AF65-F5344CB8AC3E}">
        <p14:creationId xmlns:p14="http://schemas.microsoft.com/office/powerpoint/2010/main" val="3297787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93436" y="177801"/>
            <a:ext cx="9782801" cy="946944"/>
          </a:xfrm>
        </p:spPr>
        <p:txBody>
          <a:bodyPr/>
          <a:lstStyle/>
          <a:p>
            <a:r>
              <a:rPr lang="en-US" b="1" dirty="0"/>
              <a:t>INTRODUCTION</a:t>
            </a:r>
          </a:p>
        </p:txBody>
      </p:sp>
      <p:sp>
        <p:nvSpPr>
          <p:cNvPr id="5" name="TextBox 4"/>
          <p:cNvSpPr txBox="1"/>
          <p:nvPr/>
        </p:nvSpPr>
        <p:spPr>
          <a:xfrm>
            <a:off x="1485900" y="1700808"/>
            <a:ext cx="5400600" cy="461665"/>
          </a:xfrm>
          <a:prstGeom prst="rect">
            <a:avLst/>
          </a:prstGeom>
          <a:noFill/>
        </p:spPr>
        <p:txBody>
          <a:bodyPr wrap="square" rtlCol="0">
            <a:spAutoFit/>
          </a:bodyPr>
          <a:lstStyle/>
          <a:p>
            <a:pPr algn="just"/>
            <a:r>
              <a:rPr lang="en-US" sz="2400" dirty="0" smtClean="0"/>
              <a:t>.</a:t>
            </a:r>
            <a:endParaRPr lang="en-US" sz="2400" dirty="0"/>
          </a:p>
        </p:txBody>
      </p:sp>
      <p:sp>
        <p:nvSpPr>
          <p:cNvPr id="10" name="TextBox 9"/>
          <p:cNvSpPr txBox="1"/>
          <p:nvPr/>
        </p:nvSpPr>
        <p:spPr>
          <a:xfrm>
            <a:off x="1557908" y="5517232"/>
            <a:ext cx="9433048" cy="369332"/>
          </a:xfrm>
          <a:prstGeom prst="rect">
            <a:avLst/>
          </a:prstGeom>
          <a:noFill/>
        </p:spPr>
        <p:txBody>
          <a:bodyPr wrap="square" rtlCol="0">
            <a:spAutoFit/>
          </a:bodyPr>
          <a:lstStyle/>
          <a:p>
            <a:r>
              <a:rPr lang="id-ID" dirty="0"/>
              <a:t>Production of Main Seasonal Vegetables in 2013 - 2018 (Ton</a:t>
            </a:r>
            <a:r>
              <a:rPr lang="id-ID" dirty="0" smtClean="0"/>
              <a:t>)</a:t>
            </a:r>
            <a:r>
              <a:rPr lang="en-US" dirty="0" smtClean="0"/>
              <a:t> (</a:t>
            </a:r>
            <a:r>
              <a:rPr lang="en-US" dirty="0" err="1" smtClean="0"/>
              <a:t>Badan</a:t>
            </a:r>
            <a:r>
              <a:rPr lang="en-US" dirty="0" smtClean="0"/>
              <a:t> </a:t>
            </a:r>
            <a:r>
              <a:rPr lang="en-US" dirty="0" err="1" smtClean="0"/>
              <a:t>Pusat</a:t>
            </a:r>
            <a:r>
              <a:rPr lang="en-US" dirty="0" smtClean="0"/>
              <a:t> </a:t>
            </a:r>
            <a:r>
              <a:rPr lang="en-US" dirty="0" err="1" smtClean="0"/>
              <a:t>Statistik</a:t>
            </a:r>
            <a:r>
              <a:rPr lang="en-US" dirty="0" smtClean="0"/>
              <a:t>, 2019)</a:t>
            </a:r>
            <a:endParaRPr lang="en-US" dirty="0"/>
          </a:p>
        </p:txBody>
      </p:sp>
      <p:pic>
        <p:nvPicPr>
          <p:cNvPr id="3" name="Picture 2"/>
          <p:cNvPicPr>
            <a:picLocks noChangeAspect="1"/>
          </p:cNvPicPr>
          <p:nvPr/>
        </p:nvPicPr>
        <p:blipFill rotWithShape="1">
          <a:blip r:embed="rId2"/>
          <a:srcRect l="29886" t="36422" r="29713" b="15345"/>
          <a:stretch/>
        </p:blipFill>
        <p:spPr>
          <a:xfrm>
            <a:off x="2205980" y="1218453"/>
            <a:ext cx="6264696" cy="4205070"/>
          </a:xfrm>
          <a:prstGeom prst="rect">
            <a:avLst/>
          </a:prstGeom>
        </p:spPr>
      </p:pic>
    </p:spTree>
    <p:extLst>
      <p:ext uri="{BB962C8B-B14F-4D97-AF65-F5344CB8AC3E}">
        <p14:creationId xmlns:p14="http://schemas.microsoft.com/office/powerpoint/2010/main" val="2503653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93436" y="177801"/>
            <a:ext cx="9782801" cy="946944"/>
          </a:xfrm>
        </p:spPr>
        <p:txBody>
          <a:bodyPr/>
          <a:lstStyle/>
          <a:p>
            <a:r>
              <a:rPr lang="en-US" b="1" dirty="0"/>
              <a:t>INTRODUCTION</a:t>
            </a:r>
          </a:p>
        </p:txBody>
      </p:sp>
      <p:sp>
        <p:nvSpPr>
          <p:cNvPr id="2" name="Content Placeholder 1"/>
          <p:cNvSpPr>
            <a:spLocks noGrp="1"/>
          </p:cNvSpPr>
          <p:nvPr>
            <p:ph idx="1"/>
          </p:nvPr>
        </p:nvSpPr>
        <p:spPr>
          <a:xfrm>
            <a:off x="1485900" y="1161256"/>
            <a:ext cx="9782801" cy="4572000"/>
          </a:xfrm>
        </p:spPr>
        <p:txBody>
          <a:bodyPr>
            <a:normAutofit/>
          </a:bodyPr>
          <a:lstStyle/>
          <a:p>
            <a:pPr algn="just">
              <a:buFont typeface="Wingdings" panose="05000000000000000000" pitchFamily="2" charset="2"/>
              <a:buChar char="Ø"/>
            </a:pPr>
            <a:r>
              <a:rPr lang="en-US" sz="2300" dirty="0"/>
              <a:t>In predicting the price of shallots commodities, statistical modeling is carried out using parametric and nonparametric </a:t>
            </a:r>
            <a:r>
              <a:rPr lang="en-US" sz="2300" dirty="0" smtClean="0"/>
              <a:t>approaches based </a:t>
            </a:r>
            <a:r>
              <a:rPr lang="en-US" sz="2300" dirty="0"/>
              <a:t>on kernel and Fourier series </a:t>
            </a:r>
            <a:r>
              <a:rPr lang="en-US" sz="2300" dirty="0" smtClean="0"/>
              <a:t>estimators. </a:t>
            </a:r>
          </a:p>
          <a:p>
            <a:pPr algn="just">
              <a:buFont typeface="Wingdings" panose="05000000000000000000" pitchFamily="2" charset="2"/>
              <a:buChar char="Ø"/>
            </a:pPr>
            <a:endParaRPr lang="en-US" dirty="0" smtClean="0"/>
          </a:p>
          <a:p>
            <a:pPr>
              <a:buFont typeface="Wingdings" panose="05000000000000000000" pitchFamily="2" charset="2"/>
              <a:buChar char="Ø"/>
            </a:pPr>
            <a:endParaRPr lang="en-US" dirty="0" smtClean="0"/>
          </a:p>
          <a:p>
            <a:pPr>
              <a:buFont typeface="Wingdings" panose="05000000000000000000" pitchFamily="2" charset="2"/>
              <a:buChar char="Ø"/>
            </a:pPr>
            <a:endParaRPr lang="en-US" dirty="0"/>
          </a:p>
        </p:txBody>
      </p:sp>
      <p:sp>
        <p:nvSpPr>
          <p:cNvPr id="5" name="TextBox 4"/>
          <p:cNvSpPr txBox="1"/>
          <p:nvPr/>
        </p:nvSpPr>
        <p:spPr>
          <a:xfrm>
            <a:off x="1485900" y="1700808"/>
            <a:ext cx="5400600" cy="461665"/>
          </a:xfrm>
          <a:prstGeom prst="rect">
            <a:avLst/>
          </a:prstGeom>
          <a:noFill/>
        </p:spPr>
        <p:txBody>
          <a:bodyPr wrap="square" rtlCol="0">
            <a:spAutoFit/>
          </a:bodyPr>
          <a:lstStyle/>
          <a:p>
            <a:pPr algn="just"/>
            <a:r>
              <a:rPr lang="en-US" sz="2400" dirty="0" smtClean="0"/>
              <a:t>.</a:t>
            </a:r>
            <a:endParaRPr lang="en-US" sz="2400" dirty="0"/>
          </a:p>
        </p:txBody>
      </p:sp>
      <p:graphicFrame>
        <p:nvGraphicFramePr>
          <p:cNvPr id="7" name="Table 6"/>
          <p:cNvGraphicFramePr>
            <a:graphicFrameLocks noGrp="1"/>
          </p:cNvGraphicFramePr>
          <p:nvPr>
            <p:extLst>
              <p:ext uri="{D42A27DB-BD31-4B8C-83A1-F6EECF244321}">
                <p14:modId xmlns:p14="http://schemas.microsoft.com/office/powerpoint/2010/main" val="1640522160"/>
              </p:ext>
            </p:extLst>
          </p:nvPr>
        </p:nvGraphicFramePr>
        <p:xfrm>
          <a:off x="1477708" y="2132856"/>
          <a:ext cx="10014256" cy="3840480"/>
        </p:xfrm>
        <a:graphic>
          <a:graphicData uri="http://schemas.openxmlformats.org/drawingml/2006/table">
            <a:tbl>
              <a:tblPr firstRow="1" bandRow="1">
                <a:tableStyleId>{073A0DAA-6AF3-43AB-8588-CEC1D06C72B9}</a:tableStyleId>
              </a:tblPr>
              <a:tblGrid>
                <a:gridCol w="1736384">
                  <a:extLst>
                    <a:ext uri="{9D8B030D-6E8A-4147-A177-3AD203B41FA5}">
                      <a16:colId xmlns="" xmlns:a16="http://schemas.microsoft.com/office/drawing/2014/main" val="444946656"/>
                    </a:ext>
                  </a:extLst>
                </a:gridCol>
                <a:gridCol w="5040560">
                  <a:extLst>
                    <a:ext uri="{9D8B030D-6E8A-4147-A177-3AD203B41FA5}">
                      <a16:colId xmlns="" xmlns:a16="http://schemas.microsoft.com/office/drawing/2014/main" val="2882295445"/>
                    </a:ext>
                  </a:extLst>
                </a:gridCol>
                <a:gridCol w="3237312">
                  <a:extLst>
                    <a:ext uri="{9D8B030D-6E8A-4147-A177-3AD203B41FA5}">
                      <a16:colId xmlns="" xmlns:a16="http://schemas.microsoft.com/office/drawing/2014/main" val="682993932"/>
                    </a:ext>
                  </a:extLst>
                </a:gridCol>
              </a:tblGrid>
              <a:tr h="349753">
                <a:tc>
                  <a:txBody>
                    <a:bodyPr/>
                    <a:lstStyle/>
                    <a:p>
                      <a:endParaRPr lang="en-US" dirty="0"/>
                    </a:p>
                  </a:txBody>
                  <a:tcPr/>
                </a:tc>
                <a:tc>
                  <a:txBody>
                    <a:bodyPr/>
                    <a:lstStyle/>
                    <a:p>
                      <a:r>
                        <a:rPr lang="en-US" dirty="0" smtClean="0"/>
                        <a:t>Advantage</a:t>
                      </a:r>
                      <a:endParaRPr lang="en-US" dirty="0"/>
                    </a:p>
                  </a:txBody>
                  <a:tcPr/>
                </a:tc>
                <a:tc>
                  <a:txBody>
                    <a:bodyPr/>
                    <a:lstStyle/>
                    <a:p>
                      <a:r>
                        <a:rPr lang="en-US" dirty="0" smtClean="0"/>
                        <a:t>Disadvantage</a:t>
                      </a:r>
                      <a:endParaRPr lang="en-US" dirty="0"/>
                    </a:p>
                  </a:txBody>
                  <a:tcPr/>
                </a:tc>
                <a:extLst>
                  <a:ext uri="{0D108BD9-81ED-4DB2-BD59-A6C34878D82A}">
                    <a16:rowId xmlns="" xmlns:a16="http://schemas.microsoft.com/office/drawing/2014/main" val="232885084"/>
                  </a:ext>
                </a:extLst>
              </a:tr>
              <a:tr h="1136698">
                <a:tc>
                  <a:txBody>
                    <a:bodyPr/>
                    <a:lstStyle/>
                    <a:p>
                      <a:r>
                        <a:rPr lang="en-US" dirty="0" smtClean="0"/>
                        <a:t>Parametric</a:t>
                      </a:r>
                      <a:r>
                        <a:rPr lang="en-US" baseline="0" dirty="0" smtClean="0"/>
                        <a:t> Approach</a:t>
                      </a:r>
                      <a:endParaRPr lang="en-US" dirty="0"/>
                    </a:p>
                  </a:txBody>
                  <a:tcPr/>
                </a:tc>
                <a:tc>
                  <a:txBody>
                    <a:bodyPr/>
                    <a:lstStyle/>
                    <a:p>
                      <a:r>
                        <a:rPr lang="en-US" dirty="0" smtClean="0"/>
                        <a:t>Parsimony and easy to interpret</a:t>
                      </a:r>
                      <a:endParaRPr lang="en-US" dirty="0"/>
                    </a:p>
                  </a:txBody>
                  <a:tcPr anchor="ctr"/>
                </a:tc>
                <a:tc>
                  <a:txBody>
                    <a:bodyPr/>
                    <a:lstStyle/>
                    <a:p>
                      <a:r>
                        <a:rPr lang="en-US" dirty="0" smtClean="0"/>
                        <a:t>Requires assumptions that are stationary, the residuals are normally distributed and the variance is constant</a:t>
                      </a:r>
                      <a:endParaRPr lang="en-US" dirty="0"/>
                    </a:p>
                  </a:txBody>
                  <a:tcPr anchor="ctr"/>
                </a:tc>
                <a:extLst>
                  <a:ext uri="{0D108BD9-81ED-4DB2-BD59-A6C34878D82A}">
                    <a16:rowId xmlns="" xmlns:a16="http://schemas.microsoft.com/office/drawing/2014/main" val="1035691806"/>
                  </a:ext>
                </a:extLst>
              </a:tr>
              <a:tr h="2185957">
                <a:tc>
                  <a:txBody>
                    <a:bodyPr/>
                    <a:lstStyle/>
                    <a:p>
                      <a:r>
                        <a:rPr lang="en-US" dirty="0" smtClean="0"/>
                        <a:t>Nonparametric Approach</a:t>
                      </a:r>
                    </a:p>
                    <a:p>
                      <a:pPr marL="285750" indent="-285750">
                        <a:buFontTx/>
                        <a:buChar char="-"/>
                      </a:pPr>
                      <a:r>
                        <a:rPr lang="en-US" dirty="0" smtClean="0"/>
                        <a:t>Kernel estimator</a:t>
                      </a:r>
                    </a:p>
                    <a:p>
                      <a:pPr marL="285750" indent="-285750">
                        <a:buFontTx/>
                        <a:buChar char="-"/>
                      </a:pPr>
                      <a:r>
                        <a:rPr lang="en-US" dirty="0" smtClean="0"/>
                        <a:t>Fourier series estimator</a:t>
                      </a:r>
                      <a:endParaRPr lang="en-US" dirty="0"/>
                    </a:p>
                  </a:txBody>
                  <a:tcPr/>
                </a:tc>
                <a:tc>
                  <a:txBody>
                    <a:bodyPr/>
                    <a:lstStyle/>
                    <a:p>
                      <a:endParaRPr lang="en-US" dirty="0" smtClean="0"/>
                    </a:p>
                    <a:p>
                      <a:pPr marL="285750" indent="-285750">
                        <a:buFontTx/>
                        <a:buChar char="-"/>
                      </a:pPr>
                      <a:endParaRPr lang="en-US" sz="1800" kern="1200" dirty="0" smtClean="0">
                        <a:solidFill>
                          <a:schemeClr val="dk1"/>
                        </a:solidFill>
                        <a:effectLst/>
                        <a:latin typeface="+mn-lt"/>
                        <a:ea typeface="+mn-ea"/>
                        <a:cs typeface="+mn-cs"/>
                      </a:endParaRPr>
                    </a:p>
                    <a:p>
                      <a:pPr marL="285750" indent="-285750">
                        <a:buFontTx/>
                        <a:buChar char="-"/>
                      </a:pPr>
                      <a:r>
                        <a:rPr lang="en-US" sz="1800" kern="1200" dirty="0" smtClean="0">
                          <a:solidFill>
                            <a:schemeClr val="dk1"/>
                          </a:solidFill>
                          <a:effectLst/>
                          <a:latin typeface="+mn-lt"/>
                          <a:ea typeface="+mn-ea"/>
                          <a:cs typeface="+mn-cs"/>
                        </a:rPr>
                        <a:t>Had a flexible form and its mathematical calculations were easily adjusted</a:t>
                      </a:r>
                    </a:p>
                    <a:p>
                      <a:pPr marL="285750" indent="-285750">
                        <a:buFontTx/>
                        <a:buChar char="-"/>
                      </a:pPr>
                      <a:r>
                        <a:rPr lang="en-US" dirty="0" smtClean="0"/>
                        <a:t>Has the property of flexibility in approaching repeating or oscillating data patterns according to the pattern of trigonometric functions</a:t>
                      </a:r>
                      <a:endParaRPr lang="en-US" dirty="0"/>
                    </a:p>
                  </a:txBody>
                  <a:tcPr/>
                </a:tc>
                <a:tc>
                  <a:txBody>
                    <a:bodyPr/>
                    <a:lstStyle/>
                    <a:p>
                      <a:endParaRPr lang="en-US" dirty="0"/>
                    </a:p>
                  </a:txBody>
                  <a:tcPr/>
                </a:tc>
                <a:extLst>
                  <a:ext uri="{0D108BD9-81ED-4DB2-BD59-A6C34878D82A}">
                    <a16:rowId xmlns="" xmlns:a16="http://schemas.microsoft.com/office/drawing/2014/main" val="3227981159"/>
                  </a:ext>
                </a:extLst>
              </a:tr>
            </a:tbl>
          </a:graphicData>
        </a:graphic>
      </p:graphicFrame>
    </p:spTree>
    <p:extLst>
      <p:ext uri="{BB962C8B-B14F-4D97-AF65-F5344CB8AC3E}">
        <p14:creationId xmlns:p14="http://schemas.microsoft.com/office/powerpoint/2010/main" val="2852917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93436" y="177801"/>
            <a:ext cx="9782801" cy="946944"/>
          </a:xfrm>
        </p:spPr>
        <p:txBody>
          <a:bodyPr/>
          <a:lstStyle/>
          <a:p>
            <a:r>
              <a:rPr lang="en-US" b="1" dirty="0" smtClean="0"/>
              <a:t>INTRODUCTION</a:t>
            </a:r>
            <a:endParaRPr lang="en-US" b="1" dirty="0"/>
          </a:p>
        </p:txBody>
      </p:sp>
      <p:sp>
        <p:nvSpPr>
          <p:cNvPr id="2" name="Content Placeholder 1"/>
          <p:cNvSpPr>
            <a:spLocks noGrp="1"/>
          </p:cNvSpPr>
          <p:nvPr>
            <p:ph idx="1"/>
          </p:nvPr>
        </p:nvSpPr>
        <p:spPr>
          <a:xfrm>
            <a:off x="1773932" y="2060848"/>
            <a:ext cx="9433048" cy="2448272"/>
          </a:xfrm>
          <a:ln w="57150"/>
        </p:spPr>
        <p:style>
          <a:lnRef idx="2">
            <a:schemeClr val="accent1"/>
          </a:lnRef>
          <a:fillRef idx="1">
            <a:schemeClr val="lt1"/>
          </a:fillRef>
          <a:effectRef idx="0">
            <a:schemeClr val="accent1"/>
          </a:effectRef>
          <a:fontRef idx="minor">
            <a:schemeClr val="dk1"/>
          </a:fontRef>
        </p:style>
        <p:txBody>
          <a:bodyPr anchor="ctr">
            <a:normAutofit/>
          </a:bodyPr>
          <a:lstStyle/>
          <a:p>
            <a:pPr algn="just">
              <a:buFont typeface="Wingdings" panose="05000000000000000000" pitchFamily="2" charset="2"/>
              <a:buChar char="§"/>
            </a:pPr>
            <a:endParaRPr lang="en-US" dirty="0" smtClean="0"/>
          </a:p>
          <a:p>
            <a:pPr marL="0" indent="0" algn="just">
              <a:buNone/>
            </a:pPr>
            <a:r>
              <a:rPr lang="en-US" dirty="0"/>
              <a:t>The best estimator is the smallest Generalized Cross Validation (GCV) estimator for the bandwidth of the kernel estimator or the oscillation parameter of the Fourier series estimator.</a:t>
            </a:r>
            <a:endParaRPr lang="en-US" dirty="0" smtClean="0"/>
          </a:p>
          <a:p>
            <a:pPr marL="0" indent="0">
              <a:buNone/>
            </a:pPr>
            <a:endParaRPr lang="en-US" dirty="0"/>
          </a:p>
        </p:txBody>
      </p:sp>
    </p:spTree>
    <p:extLst>
      <p:ext uri="{BB962C8B-B14F-4D97-AF65-F5344CB8AC3E}">
        <p14:creationId xmlns:p14="http://schemas.microsoft.com/office/powerpoint/2010/main" val="22913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93436" y="620687"/>
            <a:ext cx="10261616" cy="1080121"/>
          </a:xfrm>
        </p:spPr>
        <p:txBody>
          <a:bodyPr>
            <a:normAutofit fontScale="90000"/>
          </a:bodyPr>
          <a:lstStyle/>
          <a:p>
            <a:r>
              <a:rPr lang="en-US" b="1" dirty="0" smtClean="0"/>
              <a:t/>
            </a:r>
            <a:br>
              <a:rPr lang="en-US" b="1" dirty="0" smtClean="0"/>
            </a:br>
            <a:r>
              <a:rPr lang="en-US" b="1" dirty="0" smtClean="0"/>
              <a:t>METHODS</a:t>
            </a:r>
            <a:br>
              <a:rPr lang="en-US" b="1" dirty="0" smtClean="0"/>
            </a:br>
            <a:r>
              <a:rPr lang="en-US" b="1" dirty="0"/>
              <a:t>Autoregressive Integrated Moving Average (ARIMA)</a:t>
            </a:r>
            <a:br>
              <a:rPr lang="en-US" b="1" dirty="0"/>
            </a:br>
            <a:endParaRPr lang="en-US" dirty="0"/>
          </a:p>
        </p:txBody>
      </p:sp>
      <p:sp>
        <p:nvSpPr>
          <p:cNvPr id="2" name="Content Placeholder 1"/>
          <p:cNvSpPr>
            <a:spLocks noGrp="1"/>
          </p:cNvSpPr>
          <p:nvPr>
            <p:ph idx="1"/>
          </p:nvPr>
        </p:nvSpPr>
        <p:spPr>
          <a:xfrm>
            <a:off x="1485900" y="1161256"/>
            <a:ext cx="5904656" cy="4572000"/>
          </a:xfrm>
        </p:spPr>
        <p:txBody>
          <a:bodyPr>
            <a:normAutofit/>
          </a:bodyPr>
          <a:lstStyle/>
          <a:p>
            <a:pPr algn="just">
              <a:buFont typeface="Wingdings" panose="05000000000000000000" pitchFamily="2" charset="2"/>
              <a:buChar char="§"/>
            </a:pPr>
            <a:endParaRPr lang="en-US" dirty="0" smtClean="0"/>
          </a:p>
          <a:p>
            <a:pPr algn="just">
              <a:buFont typeface="Wingdings" panose="05000000000000000000" pitchFamily="2" charset="2"/>
              <a:buChar char="Ø"/>
            </a:pPr>
            <a:r>
              <a:rPr lang="en-US" dirty="0"/>
              <a:t>M</a:t>
            </a:r>
            <a:r>
              <a:rPr lang="en-US" dirty="0" smtClean="0"/>
              <a:t>odel </a:t>
            </a:r>
            <a:r>
              <a:rPr lang="en-US" dirty="0"/>
              <a:t>consisting of a combination of Autoregressive (AR) and Moving Average (MA</a:t>
            </a:r>
            <a:r>
              <a:rPr lang="en-US" dirty="0" smtClean="0"/>
              <a:t>) (</a:t>
            </a:r>
            <a:r>
              <a:rPr lang="en-US" dirty="0" err="1"/>
              <a:t>Mardianto</a:t>
            </a:r>
            <a:r>
              <a:rPr lang="en-US" dirty="0"/>
              <a:t> et. al. </a:t>
            </a:r>
            <a:r>
              <a:rPr lang="en-US" dirty="0" smtClean="0"/>
              <a:t>, 2019).</a:t>
            </a:r>
          </a:p>
          <a:p>
            <a:pPr marL="0" indent="0" algn="just">
              <a:buNone/>
            </a:pPr>
            <a:endParaRPr lang="en-US" dirty="0"/>
          </a:p>
          <a:p>
            <a:pPr algn="just">
              <a:buFont typeface="Wingdings" panose="05000000000000000000" pitchFamily="2" charset="2"/>
              <a:buChar char="Ø"/>
            </a:pPr>
            <a:endParaRPr lang="en-US" dirty="0"/>
          </a:p>
          <a:p>
            <a:pPr algn="just">
              <a:buFont typeface="Wingdings" panose="05000000000000000000" pitchFamily="2" charset="2"/>
              <a:buChar char="Ø"/>
            </a:pPr>
            <a:endParaRPr lang="en-US" dirty="0"/>
          </a:p>
          <a:p>
            <a:pPr algn="just">
              <a:buFont typeface="Wingdings" panose="05000000000000000000" pitchFamily="2" charset="2"/>
              <a:buChar char="Ø"/>
            </a:pPr>
            <a:endParaRPr lang="en-US" dirty="0" smtClean="0"/>
          </a:p>
          <a:p>
            <a:pPr>
              <a:buFont typeface="Wingdings" panose="05000000000000000000" pitchFamily="2" charset="2"/>
              <a:buChar char="Ø"/>
            </a:pPr>
            <a:endParaRPr lang="en-US" dirty="0"/>
          </a:p>
        </p:txBody>
      </p:sp>
      <p:sp>
        <p:nvSpPr>
          <p:cNvPr id="5" name="TextBox 4"/>
          <p:cNvSpPr txBox="1"/>
          <p:nvPr/>
        </p:nvSpPr>
        <p:spPr>
          <a:xfrm>
            <a:off x="1485900" y="1700808"/>
            <a:ext cx="5400600" cy="461665"/>
          </a:xfrm>
          <a:prstGeom prst="rect">
            <a:avLst/>
          </a:prstGeom>
          <a:noFill/>
        </p:spPr>
        <p:txBody>
          <a:bodyPr wrap="square" rtlCol="0">
            <a:spAutoFit/>
          </a:bodyPr>
          <a:lstStyle/>
          <a:p>
            <a:pPr algn="just"/>
            <a:r>
              <a:rPr lang="en-US" sz="2400" dirty="0" smtClean="0"/>
              <a:t>.</a:t>
            </a:r>
            <a:endParaRPr lang="en-US" sz="2400" dirty="0"/>
          </a:p>
        </p:txBody>
      </p:sp>
    </p:spTree>
    <p:extLst>
      <p:ext uri="{BB962C8B-B14F-4D97-AF65-F5344CB8AC3E}">
        <p14:creationId xmlns:p14="http://schemas.microsoft.com/office/powerpoint/2010/main" val="3852437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93436" y="620687"/>
            <a:ext cx="10261616" cy="1080121"/>
          </a:xfrm>
        </p:spPr>
        <p:txBody>
          <a:bodyPr>
            <a:normAutofit fontScale="90000"/>
          </a:bodyPr>
          <a:lstStyle/>
          <a:p>
            <a:r>
              <a:rPr lang="en-US" b="1" dirty="0" smtClean="0"/>
              <a:t/>
            </a:r>
            <a:br>
              <a:rPr lang="en-US" b="1" dirty="0" smtClean="0"/>
            </a:br>
            <a:r>
              <a:rPr lang="en-US" b="1" dirty="0" smtClean="0"/>
              <a:t>METHODS</a:t>
            </a:r>
            <a:br>
              <a:rPr lang="en-US" b="1" dirty="0" smtClean="0"/>
            </a:br>
            <a:r>
              <a:rPr lang="en-US" b="1" dirty="0"/>
              <a:t>Nonparametric </a:t>
            </a:r>
            <a:r>
              <a:rPr lang="en-US" b="1" dirty="0" smtClean="0"/>
              <a:t>Regression</a:t>
            </a:r>
            <a:r>
              <a:rPr lang="en-US" b="1" dirty="0"/>
              <a:t/>
            </a:r>
            <a:br>
              <a:rPr lang="en-US" b="1" dirty="0"/>
            </a:br>
            <a:endParaRPr lang="en-US" dirty="0"/>
          </a:p>
        </p:txBody>
      </p:sp>
      <p:sp>
        <p:nvSpPr>
          <p:cNvPr id="2" name="Content Placeholder 1"/>
          <p:cNvSpPr>
            <a:spLocks noGrp="1"/>
          </p:cNvSpPr>
          <p:nvPr>
            <p:ph idx="1"/>
          </p:nvPr>
        </p:nvSpPr>
        <p:spPr>
          <a:xfrm>
            <a:off x="1485900" y="1412776"/>
            <a:ext cx="10369152" cy="4608512"/>
          </a:xfrm>
        </p:spPr>
        <p:txBody>
          <a:bodyPr>
            <a:normAutofit lnSpcReduction="10000"/>
          </a:bodyPr>
          <a:lstStyle/>
          <a:p>
            <a:pPr algn="just">
              <a:buFont typeface="Wingdings" panose="05000000000000000000" pitchFamily="2" charset="2"/>
              <a:buChar char="Ø"/>
            </a:pPr>
            <a:r>
              <a:rPr lang="en-US" dirty="0"/>
              <a:t>Nonparametric regression is a method used to determine the pattern of relationships between response variables and predictors in which the relationship patterns between the two cannot be clearly identified </a:t>
            </a:r>
            <a:r>
              <a:rPr lang="en-US" dirty="0" smtClean="0"/>
              <a:t>(Wei, 2006</a:t>
            </a:r>
            <a:r>
              <a:rPr lang="en-US" dirty="0" smtClean="0"/>
              <a:t>).</a:t>
            </a:r>
          </a:p>
          <a:p>
            <a:pPr algn="just">
              <a:buFont typeface="Wingdings" panose="05000000000000000000" pitchFamily="2" charset="2"/>
              <a:buChar char="Ø"/>
            </a:pPr>
            <a:r>
              <a:rPr lang="en-US" dirty="0"/>
              <a:t>Kernel estimator has a flexible form and mathematical calculations that can be adjusted to the characteristics of the data (Eubank, 1999</a:t>
            </a:r>
            <a:r>
              <a:rPr lang="en-US" dirty="0" smtClean="0"/>
              <a:t>).</a:t>
            </a:r>
          </a:p>
          <a:p>
            <a:pPr algn="just">
              <a:buFont typeface="Wingdings" panose="05000000000000000000" pitchFamily="2" charset="2"/>
              <a:buChar char="Ø"/>
            </a:pPr>
            <a:r>
              <a:rPr lang="en-US" dirty="0"/>
              <a:t>Fourier series is trigonometric polynomial functions that have a high degree of flexibility. The advantage of Fourier series is that it can overcome data patterns based on the trigonometric pattern approach (</a:t>
            </a:r>
            <a:r>
              <a:rPr lang="en-US" dirty="0" err="1"/>
              <a:t>Hardle</a:t>
            </a:r>
            <a:r>
              <a:rPr lang="en-US" dirty="0"/>
              <a:t>, 1990).</a:t>
            </a:r>
          </a:p>
          <a:p>
            <a:pPr algn="just">
              <a:buFont typeface="Wingdings" panose="05000000000000000000" pitchFamily="2" charset="2"/>
              <a:buChar char="Ø"/>
            </a:pPr>
            <a:endParaRPr lang="en-US" i="1" dirty="0"/>
          </a:p>
          <a:p>
            <a:pPr algn="just">
              <a:buFont typeface="Wingdings" panose="05000000000000000000" pitchFamily="2" charset="2"/>
              <a:buChar char="Ø"/>
            </a:pPr>
            <a:endParaRPr lang="en-US" dirty="0" smtClean="0"/>
          </a:p>
          <a:p>
            <a:pPr marL="0" indent="0" algn="just">
              <a:buNone/>
            </a:pPr>
            <a:endParaRPr lang="en-US" sz="2400" dirty="0"/>
          </a:p>
          <a:p>
            <a:pPr algn="just">
              <a:buFont typeface="Wingdings" panose="05000000000000000000" pitchFamily="2" charset="2"/>
              <a:buChar char="Ø"/>
            </a:pPr>
            <a:endParaRPr lang="en-US" dirty="0"/>
          </a:p>
          <a:p>
            <a:pPr algn="just">
              <a:buFont typeface="Wingdings" panose="05000000000000000000" pitchFamily="2" charset="2"/>
              <a:buChar char="Ø"/>
            </a:pPr>
            <a:endParaRPr lang="en-US" dirty="0"/>
          </a:p>
          <a:p>
            <a:pPr algn="just">
              <a:buFont typeface="Wingdings" panose="05000000000000000000" pitchFamily="2" charset="2"/>
              <a:buChar char="Ø"/>
            </a:pPr>
            <a:endParaRPr lang="en-US" dirty="0" smtClean="0"/>
          </a:p>
          <a:p>
            <a:pPr>
              <a:buFont typeface="Wingdings" panose="05000000000000000000" pitchFamily="2" charset="2"/>
              <a:buChar char="Ø"/>
            </a:pPr>
            <a:endParaRPr lang="en-US" dirty="0"/>
          </a:p>
        </p:txBody>
      </p:sp>
      <p:sp>
        <p:nvSpPr>
          <p:cNvPr id="5" name="TextBox 4"/>
          <p:cNvSpPr txBox="1"/>
          <p:nvPr/>
        </p:nvSpPr>
        <p:spPr>
          <a:xfrm>
            <a:off x="1485900" y="1700808"/>
            <a:ext cx="5400600" cy="461665"/>
          </a:xfrm>
          <a:prstGeom prst="rect">
            <a:avLst/>
          </a:prstGeom>
          <a:noFill/>
        </p:spPr>
        <p:txBody>
          <a:bodyPr wrap="square" rtlCol="0">
            <a:spAutoFit/>
          </a:bodyPr>
          <a:lstStyle/>
          <a:p>
            <a:pPr algn="just"/>
            <a:r>
              <a:rPr lang="en-US" sz="2400" dirty="0" smtClean="0"/>
              <a:t>.</a:t>
            </a:r>
            <a:endParaRPr lang="en-US" sz="2400" dirty="0"/>
          </a:p>
        </p:txBody>
      </p:sp>
    </p:spTree>
    <p:extLst>
      <p:ext uri="{BB962C8B-B14F-4D97-AF65-F5344CB8AC3E}">
        <p14:creationId xmlns:p14="http://schemas.microsoft.com/office/powerpoint/2010/main" val="115482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Math 16x9">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h education presentation with Pi  (widescreen).potx" id="{DF132673-7A8C-4FB7-A35E-0123B6C0D98B}" vid="{CCAAB50D-2EF2-4925-80C2-C83131AE58AC}"/>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610</TotalTime>
  <Words>1254</Words>
  <Application>Microsoft Office PowerPoint</Application>
  <PresentationFormat>Custom</PresentationFormat>
  <Paragraphs>184</Paragraphs>
  <Slides>20</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9" baseType="lpstr">
      <vt:lpstr>Algerian</vt:lpstr>
      <vt:lpstr>Arial</vt:lpstr>
      <vt:lpstr>Arial Black</vt:lpstr>
      <vt:lpstr>Arial Narrow</vt:lpstr>
      <vt:lpstr>Euphemia</vt:lpstr>
      <vt:lpstr>Times New Roman</vt:lpstr>
      <vt:lpstr>Wingdings</vt:lpstr>
      <vt:lpstr>Math 16x9</vt:lpstr>
      <vt:lpstr>Graph</vt:lpstr>
      <vt:lpstr>Estimated Price of Shallots Commodities National Based on Parametric and Nonparametric Approaches </vt:lpstr>
      <vt:lpstr>INTRODUCTION</vt:lpstr>
      <vt:lpstr>INTRODUCTION</vt:lpstr>
      <vt:lpstr>INTRODUCTION</vt:lpstr>
      <vt:lpstr>INTRODUCTION</vt:lpstr>
      <vt:lpstr>INTRODUCTION</vt:lpstr>
      <vt:lpstr>INTRODUCTION</vt:lpstr>
      <vt:lpstr> METHODS Autoregressive Integrated Moving Average (ARIMA) </vt:lpstr>
      <vt:lpstr> METHODS Nonparametric Regression </vt:lpstr>
      <vt:lpstr> METHODS The Performance Indicator </vt:lpstr>
      <vt:lpstr> THE DATA  </vt:lpstr>
      <vt:lpstr> THE DATA  </vt:lpstr>
      <vt:lpstr> RESULT AND DISCUSSION  </vt:lpstr>
      <vt:lpstr> RESULT AND DISCUSSION  </vt:lpstr>
      <vt:lpstr> RESULT AND DISCUSSION  </vt:lpstr>
      <vt:lpstr> RESULT AND DISCUSSION  </vt:lpstr>
      <vt:lpstr> RESULT AND DISCUSSION  </vt:lpstr>
      <vt:lpstr> RESULT AND DISCUSSION  </vt:lpstr>
      <vt:lpstr> CONCLUSIONS  </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taufik</dc:creator>
  <cp:lastModifiedBy>lenovo</cp:lastModifiedBy>
  <cp:revision>48</cp:revision>
  <dcterms:created xsi:type="dcterms:W3CDTF">2020-09-15T05:57:11Z</dcterms:created>
  <dcterms:modified xsi:type="dcterms:W3CDTF">2020-09-24T12:24:21Z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