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67" r:id="rId3"/>
    <p:sldId id="275" r:id="rId4"/>
    <p:sldId id="274"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45" d="100"/>
          <a:sy n="45" d="100"/>
        </p:scale>
        <p:origin x="36" y="47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Wisatawan\kunjungan%20TW\rekap.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isatawan\kunjungan%20TW\Copy%20of%20G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2225" cap="rnd">
              <a:solidFill>
                <a:schemeClr val="accent2"/>
              </a:solidFill>
            </a:ln>
            <a:effectLst>
              <a:glow rad="139700">
                <a:schemeClr val="accent2">
                  <a:satMod val="175000"/>
                  <a:alpha val="14000"/>
                </a:schemeClr>
              </a:glow>
            </a:effectLst>
          </c:spPr>
          <c:marker>
            <c:symbol val="none"/>
          </c:marker>
          <c:dPt>
            <c:idx val="96"/>
            <c:marker>
              <c:symbol val="none"/>
            </c:marker>
            <c:bubble3D val="0"/>
            <c:extLst xmlns:c16r2="http://schemas.microsoft.com/office/drawing/2015/06/chart">
              <c:ext xmlns:c16="http://schemas.microsoft.com/office/drawing/2014/chart" uri="{C3380CC4-5D6E-409C-BE32-E72D297353CC}">
                <c16:uniqueId val="{00000000-8232-478A-A798-76BB4BD462F8}"/>
              </c:ext>
            </c:extLst>
          </c:dPt>
          <c:dPt>
            <c:idx val="97"/>
            <c:marker>
              <c:symbol val="none"/>
            </c:marker>
            <c:bubble3D val="0"/>
            <c:extLst xmlns:c16r2="http://schemas.microsoft.com/office/drawing/2015/06/chart">
              <c:ext xmlns:c16="http://schemas.microsoft.com/office/drawing/2014/chart" uri="{C3380CC4-5D6E-409C-BE32-E72D297353CC}">
                <c16:uniqueId val="{00000001-8232-478A-A798-76BB4BD462F8}"/>
              </c:ext>
            </c:extLst>
          </c:dPt>
          <c:dPt>
            <c:idx val="98"/>
            <c:marker>
              <c:symbol val="none"/>
            </c:marker>
            <c:bubble3D val="0"/>
            <c:extLst xmlns:c16r2="http://schemas.microsoft.com/office/drawing/2015/06/chart">
              <c:ext xmlns:c16="http://schemas.microsoft.com/office/drawing/2014/chart" uri="{C3380CC4-5D6E-409C-BE32-E72D297353CC}">
                <c16:uniqueId val="{00000002-8232-478A-A798-76BB4BD462F8}"/>
              </c:ext>
            </c:extLst>
          </c:dPt>
          <c:dPt>
            <c:idx val="99"/>
            <c:marker>
              <c:symbol val="none"/>
            </c:marker>
            <c:bubble3D val="0"/>
            <c:extLst xmlns:c16r2="http://schemas.microsoft.com/office/drawing/2015/06/chart">
              <c:ext xmlns:c16="http://schemas.microsoft.com/office/drawing/2014/chart" uri="{C3380CC4-5D6E-409C-BE32-E72D297353CC}">
                <c16:uniqueId val="{00000003-8232-478A-A798-76BB4BD462F8}"/>
              </c:ext>
            </c:extLst>
          </c:dPt>
          <c:dPt>
            <c:idx val="100"/>
            <c:marker>
              <c:symbol val="none"/>
            </c:marker>
            <c:bubble3D val="0"/>
            <c:extLst xmlns:c16r2="http://schemas.microsoft.com/office/drawing/2015/06/chart">
              <c:ext xmlns:c16="http://schemas.microsoft.com/office/drawing/2014/chart" uri="{C3380CC4-5D6E-409C-BE32-E72D297353CC}">
                <c16:uniqueId val="{00000004-8232-478A-A798-76BB4BD462F8}"/>
              </c:ext>
            </c:extLst>
          </c:dPt>
          <c:dPt>
            <c:idx val="101"/>
            <c:marker>
              <c:symbol val="none"/>
            </c:marker>
            <c:bubble3D val="0"/>
            <c:extLst xmlns:c16r2="http://schemas.microsoft.com/office/drawing/2015/06/chart">
              <c:ext xmlns:c16="http://schemas.microsoft.com/office/drawing/2014/chart" uri="{C3380CC4-5D6E-409C-BE32-E72D297353CC}">
                <c16:uniqueId val="{00000005-8232-478A-A798-76BB4BD462F8}"/>
              </c:ext>
            </c:extLst>
          </c:dPt>
          <c:dLbls>
            <c:dLbl>
              <c:idx val="8"/>
              <c:layout>
                <c:manualLayout>
                  <c:x val="-4.708520179372197E-2"/>
                  <c:y val="-6.50994575045208E-2"/>
                </c:manualLayout>
              </c:layout>
              <c:spPr>
                <a:solidFill>
                  <a:prstClr val="black">
                    <a:lumMod val="65000"/>
                    <a:lumOff val="35000"/>
                  </a:prstClr>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lt1">
                          <a:lumMod val="15000"/>
                          <a:lumOff val="85000"/>
                        </a:schemeClr>
                      </a:solidFill>
                      <a:latin typeface="+mn-lt"/>
                      <a:ea typeface="+mn-ea"/>
                      <a:cs typeface="+mn-cs"/>
                    </a:defRPr>
                  </a:pPr>
                  <a:endParaRPr lang="en-US"/>
                </a:p>
              </c:txPr>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6-8232-478A-A798-76BB4BD462F8}"/>
                </c:ext>
                <c:ext xmlns:c15="http://schemas.microsoft.com/office/drawing/2012/chart" uri="{CE6537A1-D6FC-4f65-9D91-7224C49458BB}">
                  <c15:spPr xmlns:c15="http://schemas.microsoft.com/office/drawing/2012/chart">
                    <a:prstGeom prst="wedgeRectCallout">
                      <a:avLst/>
                    </a:prstGeom>
                    <a:noFill/>
                    <a:ln>
                      <a:noFill/>
                    </a:ln>
                  </c15:spPr>
                  <c15:layout/>
                </c:ext>
              </c:extLst>
            </c:dLbl>
            <c:dLbl>
              <c:idx val="20"/>
              <c:layout>
                <c:manualLayout>
                  <c:x val="4.4843049327353852E-3"/>
                  <c:y val="-6.50994575045208E-2"/>
                </c:manualLayout>
              </c:layout>
              <c:spPr>
                <a:solidFill>
                  <a:prstClr val="black">
                    <a:lumMod val="65000"/>
                    <a:lumOff val="35000"/>
                  </a:prstClr>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lt1">
                          <a:lumMod val="15000"/>
                          <a:lumOff val="85000"/>
                        </a:schemeClr>
                      </a:solidFill>
                      <a:latin typeface="+mn-lt"/>
                      <a:ea typeface="+mn-ea"/>
                      <a:cs typeface="+mn-cs"/>
                    </a:defRPr>
                  </a:pPr>
                  <a:endParaRPr lang="en-US"/>
                </a:p>
              </c:txPr>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7-8232-478A-A798-76BB4BD462F8}"/>
                </c:ext>
                <c:ext xmlns:c15="http://schemas.microsoft.com/office/drawing/2012/chart" uri="{CE6537A1-D6FC-4f65-9D91-7224C49458BB}">
                  <c15:spPr xmlns:c15="http://schemas.microsoft.com/office/drawing/2012/chart">
                    <a:prstGeom prst="wedgeRectCallout">
                      <a:avLst/>
                    </a:prstGeom>
                    <a:noFill/>
                    <a:ln>
                      <a:noFill/>
                    </a:ln>
                  </c15:spPr>
                  <c15:layout/>
                </c:ext>
              </c:extLst>
            </c:dLbl>
            <c:dLbl>
              <c:idx val="43"/>
              <c:layout/>
              <c:spPr>
                <a:solidFill>
                  <a:prstClr val="black">
                    <a:lumMod val="65000"/>
                    <a:lumOff val="35000"/>
                  </a:prstClr>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lt1">
                          <a:lumMod val="15000"/>
                          <a:lumOff val="85000"/>
                        </a:schemeClr>
                      </a:solidFill>
                      <a:latin typeface="+mn-lt"/>
                      <a:ea typeface="+mn-ea"/>
                      <a:cs typeface="+mn-cs"/>
                    </a:defRPr>
                  </a:pPr>
                  <a:endParaRPr lang="en-US"/>
                </a:p>
              </c:txPr>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8-8232-478A-A798-76BB4BD462F8}"/>
                </c:ext>
                <c:ext xmlns:c15="http://schemas.microsoft.com/office/drawing/2012/chart" uri="{CE6537A1-D6FC-4f65-9D91-7224C49458BB}">
                  <c15:spPr xmlns:c15="http://schemas.microsoft.com/office/drawing/2012/chart">
                    <a:prstGeom prst="wedgeRectCallout">
                      <a:avLst/>
                    </a:prstGeom>
                    <a:noFill/>
                    <a:ln>
                      <a:noFill/>
                    </a:ln>
                  </c15:spPr>
                  <c15:layout/>
                </c:ext>
              </c:extLst>
            </c:dLbl>
            <c:dLbl>
              <c:idx val="78"/>
              <c:layout>
                <c:manualLayout>
                  <c:x val="-0.1201563025775625"/>
                  <c:y val="-7.1035512571464121E-2"/>
                </c:manualLayout>
              </c:layout>
              <c:spPr>
                <a:solidFill>
                  <a:prstClr val="black">
                    <a:lumMod val="65000"/>
                    <a:lumOff val="35000"/>
                  </a:prstClr>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lt1">
                          <a:lumMod val="15000"/>
                          <a:lumOff val="85000"/>
                        </a:schemeClr>
                      </a:solidFill>
                      <a:latin typeface="+mn-lt"/>
                      <a:ea typeface="+mn-ea"/>
                      <a:cs typeface="+mn-cs"/>
                    </a:defRPr>
                  </a:pPr>
                  <a:endParaRPr lang="en-US"/>
                </a:p>
              </c:txPr>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9-8232-478A-A798-76BB4BD462F8}"/>
                </c:ext>
                <c:ext xmlns:c15="http://schemas.microsoft.com/office/drawing/2012/chart" uri="{CE6537A1-D6FC-4f65-9D91-7224C49458BB}">
                  <c15:spPr xmlns:c15="http://schemas.microsoft.com/office/drawing/2012/chart">
                    <a:prstGeom prst="wedgeRectCallout">
                      <a:avLst/>
                    </a:prstGeom>
                    <a:noFill/>
                    <a:ln>
                      <a:noFill/>
                    </a:ln>
                  </c15:spPr>
                  <c15:layout/>
                </c:ext>
              </c:extLst>
            </c:dLbl>
            <c:dLbl>
              <c:idx val="79"/>
              <c:layout>
                <c:manualLayout>
                  <c:x val="1.6011339928662764E-2"/>
                  <c:y val="-6.2230648517486678E-2"/>
                </c:manualLayout>
              </c:layout>
              <c:spPr>
                <a:solidFill>
                  <a:prstClr val="black">
                    <a:lumMod val="65000"/>
                    <a:lumOff val="35000"/>
                  </a:prstClr>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lt1">
                          <a:lumMod val="15000"/>
                          <a:lumOff val="85000"/>
                        </a:schemeClr>
                      </a:solidFill>
                      <a:latin typeface="+mn-lt"/>
                      <a:ea typeface="+mn-ea"/>
                      <a:cs typeface="+mn-cs"/>
                    </a:defRPr>
                  </a:pPr>
                  <a:endParaRPr lang="en-US"/>
                </a:p>
              </c:txPr>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A-8232-478A-A798-76BB4BD462F8}"/>
                </c:ext>
                <c:ext xmlns:c15="http://schemas.microsoft.com/office/drawing/2012/chart" uri="{CE6537A1-D6FC-4f65-9D91-7224C49458BB}">
                  <c15:spPr xmlns:c15="http://schemas.microsoft.com/office/drawing/2012/chart">
                    <a:prstGeom prst="wedgeRectCallout">
                      <a:avLst/>
                    </a:prstGeom>
                    <a:noFill/>
                    <a:ln>
                      <a:noFill/>
                    </a:ln>
                  </c15:spPr>
                  <c15:layout/>
                </c:ext>
              </c:extLst>
            </c:dLbl>
            <c:dLbl>
              <c:idx val="101"/>
              <c:layout>
                <c:manualLayout>
                  <c:x val="0"/>
                  <c:y val="-6.0185754875460587E-2"/>
                </c:manualLayout>
              </c:layout>
              <c:spPr>
                <a:solidFill>
                  <a:prstClr val="black">
                    <a:lumMod val="65000"/>
                    <a:lumOff val="35000"/>
                  </a:prstClr>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lt1">
                          <a:lumMod val="15000"/>
                          <a:lumOff val="85000"/>
                        </a:schemeClr>
                      </a:solidFill>
                      <a:latin typeface="+mn-lt"/>
                      <a:ea typeface="+mn-ea"/>
                      <a:cs typeface="+mn-cs"/>
                    </a:defRPr>
                  </a:pPr>
                  <a:endParaRPr lang="en-US"/>
                </a:p>
              </c:txPr>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5-8232-478A-A798-76BB4BD462F8}"/>
                </c:ext>
                <c:ext xmlns:c15="http://schemas.microsoft.com/office/drawing/2012/chart" uri="{CE6537A1-D6FC-4f65-9D91-7224C49458BB}">
                  <c15:spPr xmlns:c15="http://schemas.microsoft.com/office/drawing/2012/chart">
                    <a:prstGeom prst="wedgeRectCallout">
                      <a:avLst/>
                    </a:prstGeom>
                    <a:noFill/>
                    <a:ln>
                      <a:noFill/>
                    </a:ln>
                  </c15:spPr>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0"/>
              </c:ext>
            </c:extLst>
          </c:dLbls>
          <c:cat>
            <c:numRef>
              <c:f>rekap!$A$1:$CZ$1</c:f>
              <c:numCache>
                <c:formatCode>mmm\-yy</c:formatCode>
                <c:ptCount val="104"/>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pt idx="42">
                  <c:v>41456</c:v>
                </c:pt>
                <c:pt idx="43">
                  <c:v>41487</c:v>
                </c:pt>
                <c:pt idx="44">
                  <c:v>41518</c:v>
                </c:pt>
                <c:pt idx="45">
                  <c:v>41548</c:v>
                </c:pt>
                <c:pt idx="46">
                  <c:v>41579</c:v>
                </c:pt>
                <c:pt idx="47">
                  <c:v>41609</c:v>
                </c:pt>
                <c:pt idx="48">
                  <c:v>41640</c:v>
                </c:pt>
                <c:pt idx="49">
                  <c:v>41671</c:v>
                </c:pt>
                <c:pt idx="50">
                  <c:v>41699</c:v>
                </c:pt>
                <c:pt idx="51">
                  <c:v>41730</c:v>
                </c:pt>
                <c:pt idx="52">
                  <c:v>41760</c:v>
                </c:pt>
                <c:pt idx="53">
                  <c:v>41791</c:v>
                </c:pt>
                <c:pt idx="54">
                  <c:v>41821</c:v>
                </c:pt>
                <c:pt idx="55">
                  <c:v>41852</c:v>
                </c:pt>
                <c:pt idx="56">
                  <c:v>41883</c:v>
                </c:pt>
                <c:pt idx="57">
                  <c:v>41913</c:v>
                </c:pt>
                <c:pt idx="58">
                  <c:v>41944</c:v>
                </c:pt>
                <c:pt idx="59">
                  <c:v>41974</c:v>
                </c:pt>
                <c:pt idx="60">
                  <c:v>42005</c:v>
                </c:pt>
                <c:pt idx="61">
                  <c:v>42036</c:v>
                </c:pt>
                <c:pt idx="62">
                  <c:v>42064</c:v>
                </c:pt>
                <c:pt idx="63">
                  <c:v>42095</c:v>
                </c:pt>
                <c:pt idx="64">
                  <c:v>42125</c:v>
                </c:pt>
                <c:pt idx="65">
                  <c:v>42156</c:v>
                </c:pt>
                <c:pt idx="66">
                  <c:v>42186</c:v>
                </c:pt>
                <c:pt idx="67">
                  <c:v>42217</c:v>
                </c:pt>
                <c:pt idx="68">
                  <c:v>42248</c:v>
                </c:pt>
                <c:pt idx="69">
                  <c:v>42278</c:v>
                </c:pt>
                <c:pt idx="70">
                  <c:v>42309</c:v>
                </c:pt>
                <c:pt idx="71">
                  <c:v>42339</c:v>
                </c:pt>
                <c:pt idx="72">
                  <c:v>42370</c:v>
                </c:pt>
                <c:pt idx="73">
                  <c:v>42401</c:v>
                </c:pt>
                <c:pt idx="74">
                  <c:v>42430</c:v>
                </c:pt>
                <c:pt idx="75">
                  <c:v>42461</c:v>
                </c:pt>
                <c:pt idx="76">
                  <c:v>42491</c:v>
                </c:pt>
                <c:pt idx="77">
                  <c:v>42522</c:v>
                </c:pt>
                <c:pt idx="78">
                  <c:v>42552</c:v>
                </c:pt>
                <c:pt idx="79">
                  <c:v>42583</c:v>
                </c:pt>
                <c:pt idx="80">
                  <c:v>42614</c:v>
                </c:pt>
                <c:pt idx="81">
                  <c:v>42644</c:v>
                </c:pt>
                <c:pt idx="82">
                  <c:v>42675</c:v>
                </c:pt>
                <c:pt idx="83">
                  <c:v>42705</c:v>
                </c:pt>
                <c:pt idx="84">
                  <c:v>42736</c:v>
                </c:pt>
                <c:pt idx="85">
                  <c:v>42767</c:v>
                </c:pt>
                <c:pt idx="86">
                  <c:v>42795</c:v>
                </c:pt>
                <c:pt idx="87">
                  <c:v>42826</c:v>
                </c:pt>
                <c:pt idx="88">
                  <c:v>42856</c:v>
                </c:pt>
                <c:pt idx="89">
                  <c:v>42887</c:v>
                </c:pt>
                <c:pt idx="90">
                  <c:v>42917</c:v>
                </c:pt>
                <c:pt idx="91">
                  <c:v>42948</c:v>
                </c:pt>
                <c:pt idx="92">
                  <c:v>42979</c:v>
                </c:pt>
                <c:pt idx="93">
                  <c:v>43009</c:v>
                </c:pt>
                <c:pt idx="94">
                  <c:v>43040</c:v>
                </c:pt>
                <c:pt idx="95">
                  <c:v>43070</c:v>
                </c:pt>
                <c:pt idx="96">
                  <c:v>43101</c:v>
                </c:pt>
                <c:pt idx="97">
                  <c:v>43132</c:v>
                </c:pt>
                <c:pt idx="98">
                  <c:v>43160</c:v>
                </c:pt>
                <c:pt idx="99">
                  <c:v>43191</c:v>
                </c:pt>
                <c:pt idx="100">
                  <c:v>43221</c:v>
                </c:pt>
                <c:pt idx="101">
                  <c:v>43252</c:v>
                </c:pt>
              </c:numCache>
            </c:numRef>
          </c:cat>
          <c:val>
            <c:numRef>
              <c:f>rekap!$A$2:$CZ$2</c:f>
              <c:numCache>
                <c:formatCode>0</c:formatCode>
                <c:ptCount val="104"/>
                <c:pt idx="0">
                  <c:v>38107</c:v>
                </c:pt>
                <c:pt idx="1">
                  <c:v>12770</c:v>
                </c:pt>
                <c:pt idx="2">
                  <c:v>11133</c:v>
                </c:pt>
                <c:pt idx="3">
                  <c:v>15808</c:v>
                </c:pt>
                <c:pt idx="4">
                  <c:v>25184</c:v>
                </c:pt>
                <c:pt idx="5">
                  <c:v>32611</c:v>
                </c:pt>
                <c:pt idx="6">
                  <c:v>28449</c:v>
                </c:pt>
                <c:pt idx="7">
                  <c:v>17017</c:v>
                </c:pt>
                <c:pt idx="8">
                  <c:v>66873</c:v>
                </c:pt>
                <c:pt idx="9">
                  <c:v>21340</c:v>
                </c:pt>
                <c:pt idx="10">
                  <c:v>15245</c:v>
                </c:pt>
                <c:pt idx="11">
                  <c:v>31947</c:v>
                </c:pt>
                <c:pt idx="12">
                  <c:v>33712</c:v>
                </c:pt>
                <c:pt idx="13">
                  <c:v>16263</c:v>
                </c:pt>
                <c:pt idx="14">
                  <c:v>16163</c:v>
                </c:pt>
                <c:pt idx="15">
                  <c:v>1513</c:v>
                </c:pt>
                <c:pt idx="16">
                  <c:v>24584</c:v>
                </c:pt>
                <c:pt idx="17">
                  <c:v>37114</c:v>
                </c:pt>
                <c:pt idx="18">
                  <c:v>36103</c:v>
                </c:pt>
                <c:pt idx="19">
                  <c:v>18000</c:v>
                </c:pt>
                <c:pt idx="20">
                  <c:v>67890</c:v>
                </c:pt>
                <c:pt idx="21">
                  <c:v>21382</c:v>
                </c:pt>
                <c:pt idx="22">
                  <c:v>15245</c:v>
                </c:pt>
                <c:pt idx="23">
                  <c:v>32947</c:v>
                </c:pt>
                <c:pt idx="24">
                  <c:v>24998</c:v>
                </c:pt>
                <c:pt idx="25">
                  <c:v>6485</c:v>
                </c:pt>
                <c:pt idx="26">
                  <c:v>11133</c:v>
                </c:pt>
                <c:pt idx="27">
                  <c:v>23591</c:v>
                </c:pt>
                <c:pt idx="28">
                  <c:v>28543</c:v>
                </c:pt>
                <c:pt idx="29">
                  <c:v>30972</c:v>
                </c:pt>
                <c:pt idx="30">
                  <c:v>36103</c:v>
                </c:pt>
                <c:pt idx="31">
                  <c:v>18137.833333333332</c:v>
                </c:pt>
                <c:pt idx="32">
                  <c:v>37071</c:v>
                </c:pt>
                <c:pt idx="33">
                  <c:v>26183</c:v>
                </c:pt>
                <c:pt idx="34">
                  <c:v>23800</c:v>
                </c:pt>
                <c:pt idx="35">
                  <c:v>56981</c:v>
                </c:pt>
                <c:pt idx="36">
                  <c:v>42764</c:v>
                </c:pt>
                <c:pt idx="37">
                  <c:v>16780</c:v>
                </c:pt>
                <c:pt idx="38">
                  <c:v>29125</c:v>
                </c:pt>
                <c:pt idx="39">
                  <c:v>19905</c:v>
                </c:pt>
                <c:pt idx="40">
                  <c:v>32390</c:v>
                </c:pt>
                <c:pt idx="41">
                  <c:v>35668</c:v>
                </c:pt>
                <c:pt idx="42">
                  <c:v>23116</c:v>
                </c:pt>
                <c:pt idx="43">
                  <c:v>99358</c:v>
                </c:pt>
                <c:pt idx="44">
                  <c:v>27116</c:v>
                </c:pt>
                <c:pt idx="45">
                  <c:v>31815</c:v>
                </c:pt>
                <c:pt idx="46">
                  <c:v>25458</c:v>
                </c:pt>
                <c:pt idx="47">
                  <c:v>42131</c:v>
                </c:pt>
                <c:pt idx="48">
                  <c:v>38697</c:v>
                </c:pt>
                <c:pt idx="49">
                  <c:v>10730</c:v>
                </c:pt>
                <c:pt idx="50">
                  <c:v>22604</c:v>
                </c:pt>
                <c:pt idx="51">
                  <c:v>20079</c:v>
                </c:pt>
                <c:pt idx="52">
                  <c:v>47042</c:v>
                </c:pt>
                <c:pt idx="53">
                  <c:v>44205</c:v>
                </c:pt>
                <c:pt idx="54">
                  <c:v>55608</c:v>
                </c:pt>
                <c:pt idx="55">
                  <c:v>56246</c:v>
                </c:pt>
                <c:pt idx="56">
                  <c:v>25187</c:v>
                </c:pt>
                <c:pt idx="57">
                  <c:v>28809</c:v>
                </c:pt>
                <c:pt idx="58">
                  <c:v>26720</c:v>
                </c:pt>
                <c:pt idx="59">
                  <c:v>41200</c:v>
                </c:pt>
                <c:pt idx="60">
                  <c:v>41604</c:v>
                </c:pt>
                <c:pt idx="61">
                  <c:v>14610</c:v>
                </c:pt>
                <c:pt idx="62">
                  <c:v>17217</c:v>
                </c:pt>
                <c:pt idx="63">
                  <c:v>17960</c:v>
                </c:pt>
                <c:pt idx="64">
                  <c:v>29890</c:v>
                </c:pt>
                <c:pt idx="65">
                  <c:v>33260</c:v>
                </c:pt>
                <c:pt idx="66">
                  <c:v>18916</c:v>
                </c:pt>
                <c:pt idx="67">
                  <c:v>24697</c:v>
                </c:pt>
                <c:pt idx="68">
                  <c:v>19972</c:v>
                </c:pt>
                <c:pt idx="69">
                  <c:v>23619</c:v>
                </c:pt>
                <c:pt idx="70">
                  <c:v>17905</c:v>
                </c:pt>
                <c:pt idx="71">
                  <c:v>55313</c:v>
                </c:pt>
                <c:pt idx="72">
                  <c:v>48675</c:v>
                </c:pt>
                <c:pt idx="73">
                  <c:v>20138</c:v>
                </c:pt>
                <c:pt idx="74">
                  <c:v>38200</c:v>
                </c:pt>
                <c:pt idx="75">
                  <c:v>19100</c:v>
                </c:pt>
                <c:pt idx="76">
                  <c:v>35884</c:v>
                </c:pt>
                <c:pt idx="77">
                  <c:v>12712</c:v>
                </c:pt>
                <c:pt idx="78">
                  <c:v>92804</c:v>
                </c:pt>
                <c:pt idx="79">
                  <c:v>92899</c:v>
                </c:pt>
                <c:pt idx="80">
                  <c:v>25259</c:v>
                </c:pt>
                <c:pt idx="81">
                  <c:v>25893</c:v>
                </c:pt>
                <c:pt idx="82">
                  <c:v>21990</c:v>
                </c:pt>
                <c:pt idx="83">
                  <c:v>62082</c:v>
                </c:pt>
                <c:pt idx="84">
                  <c:v>49834</c:v>
                </c:pt>
                <c:pt idx="85">
                  <c:v>18125</c:v>
                </c:pt>
                <c:pt idx="86">
                  <c:v>4539</c:v>
                </c:pt>
                <c:pt idx="87">
                  <c:v>28046</c:v>
                </c:pt>
                <c:pt idx="88">
                  <c:v>24722</c:v>
                </c:pt>
                <c:pt idx="89">
                  <c:v>52251</c:v>
                </c:pt>
                <c:pt idx="90">
                  <c:v>24722</c:v>
                </c:pt>
                <c:pt idx="91">
                  <c:v>20329</c:v>
                </c:pt>
                <c:pt idx="92">
                  <c:v>26290</c:v>
                </c:pt>
                <c:pt idx="93">
                  <c:v>24483</c:v>
                </c:pt>
                <c:pt idx="94">
                  <c:v>15375</c:v>
                </c:pt>
                <c:pt idx="95">
                  <c:v>52734</c:v>
                </c:pt>
                <c:pt idx="96">
                  <c:v>18397</c:v>
                </c:pt>
                <c:pt idx="97">
                  <c:v>16854</c:v>
                </c:pt>
                <c:pt idx="98">
                  <c:v>33708</c:v>
                </c:pt>
                <c:pt idx="99">
                  <c:v>23315</c:v>
                </c:pt>
                <c:pt idx="100">
                  <c:v>18608</c:v>
                </c:pt>
                <c:pt idx="101">
                  <c:v>77373</c:v>
                </c:pt>
              </c:numCache>
            </c:numRef>
          </c:val>
          <c:smooth val="0"/>
          <c:extLst xmlns:c16r2="http://schemas.microsoft.com/office/drawing/2015/06/chart">
            <c:ext xmlns:c16="http://schemas.microsoft.com/office/drawing/2014/chart" uri="{C3380CC4-5D6E-409C-BE32-E72D297353CC}">
              <c16:uniqueId val="{0000000B-8232-478A-A798-76BB4BD462F8}"/>
            </c:ext>
          </c:extLst>
        </c:ser>
        <c:dLbls>
          <c:showLegendKey val="0"/>
          <c:showVal val="0"/>
          <c:showCatName val="0"/>
          <c:showSerName val="0"/>
          <c:showPercent val="0"/>
          <c:showBubbleSize val="0"/>
        </c:dLbls>
        <c:smooth val="0"/>
        <c:axId val="331052144"/>
        <c:axId val="331049008"/>
      </c:lineChart>
      <c:dateAx>
        <c:axId val="331052144"/>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Month</a:t>
                </a:r>
              </a:p>
            </c:rich>
          </c:tx>
          <c:layout/>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mmm\-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31049008"/>
        <c:crosses val="autoZero"/>
        <c:auto val="1"/>
        <c:lblOffset val="100"/>
        <c:baseTimeUnit val="months"/>
        <c:majorUnit val="6"/>
        <c:majorTimeUnit val="months"/>
      </c:dateAx>
      <c:valAx>
        <c:axId val="33104900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The number of visitors</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31052144"/>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Actual</c:v>
          </c:tx>
          <c:spPr>
            <a:ln w="19050" cap="rnd">
              <a:solidFill>
                <a:schemeClr val="tx1"/>
              </a:solidFill>
              <a:round/>
            </a:ln>
            <a:effectLst/>
          </c:spPr>
          <c:marker>
            <c:symbol val="circle"/>
            <c:size val="5"/>
            <c:spPr>
              <a:solidFill>
                <a:schemeClr val="tx1"/>
              </a:solidFill>
              <a:ln w="9525">
                <a:solidFill>
                  <a:schemeClr val="tx1"/>
                </a:solidFill>
              </a:ln>
              <a:effectLst/>
            </c:spPr>
          </c:marker>
          <c:cat>
            <c:numRef>
              <c:f>'GS2018'!$E$98:$E$105</c:f>
              <c:numCache>
                <c:formatCode>mmm\-yy</c:formatCode>
                <c:ptCount val="8"/>
                <c:pt idx="0">
                  <c:v>43101</c:v>
                </c:pt>
                <c:pt idx="1">
                  <c:v>43132</c:v>
                </c:pt>
                <c:pt idx="2">
                  <c:v>43160</c:v>
                </c:pt>
                <c:pt idx="3">
                  <c:v>43191</c:v>
                </c:pt>
                <c:pt idx="4">
                  <c:v>43221</c:v>
                </c:pt>
                <c:pt idx="5">
                  <c:v>43252</c:v>
                </c:pt>
                <c:pt idx="6">
                  <c:v>43282</c:v>
                </c:pt>
                <c:pt idx="7">
                  <c:v>43313</c:v>
                </c:pt>
              </c:numCache>
            </c:numRef>
          </c:cat>
          <c:val>
            <c:numRef>
              <c:f>'GS2018'!$A$98:$A$103</c:f>
              <c:numCache>
                <c:formatCode>General</c:formatCode>
                <c:ptCount val="6"/>
                <c:pt idx="0">
                  <c:v>18397</c:v>
                </c:pt>
                <c:pt idx="1">
                  <c:v>16854</c:v>
                </c:pt>
                <c:pt idx="2">
                  <c:v>33708</c:v>
                </c:pt>
                <c:pt idx="3">
                  <c:v>23315</c:v>
                </c:pt>
                <c:pt idx="4">
                  <c:v>18608</c:v>
                </c:pt>
                <c:pt idx="5">
                  <c:v>77373</c:v>
                </c:pt>
              </c:numCache>
            </c:numRef>
          </c:val>
          <c:smooth val="0"/>
          <c:extLst xmlns:c16r2="http://schemas.microsoft.com/office/drawing/2015/06/chart">
            <c:ext xmlns:c16="http://schemas.microsoft.com/office/drawing/2014/chart" uri="{C3380CC4-5D6E-409C-BE32-E72D297353CC}">
              <c16:uniqueId val="{00000000-E406-42C0-8F9A-8A6A23EF0E78}"/>
            </c:ext>
          </c:extLst>
        </c:ser>
        <c:ser>
          <c:idx val="4"/>
          <c:order val="1"/>
          <c:tx>
            <c:v>SARIMA</c:v>
          </c:tx>
          <c:spPr>
            <a:ln w="19050" cap="rnd">
              <a:solidFill>
                <a:schemeClr val="accent5"/>
              </a:solidFill>
              <a:round/>
            </a:ln>
            <a:effectLst/>
          </c:spPr>
          <c:marker>
            <c:symbol val="square"/>
            <c:size val="5"/>
            <c:spPr>
              <a:solidFill>
                <a:schemeClr val="accent5"/>
              </a:solidFill>
              <a:ln w="9525">
                <a:solidFill>
                  <a:schemeClr val="accent5"/>
                </a:solidFill>
              </a:ln>
              <a:effectLst/>
            </c:spPr>
          </c:marker>
          <c:cat>
            <c:numRef>
              <c:f>'GS2018'!$E$98:$E$105</c:f>
              <c:numCache>
                <c:formatCode>mmm\-yy</c:formatCode>
                <c:ptCount val="8"/>
                <c:pt idx="0">
                  <c:v>43101</c:v>
                </c:pt>
                <c:pt idx="1">
                  <c:v>43132</c:v>
                </c:pt>
                <c:pt idx="2">
                  <c:v>43160</c:v>
                </c:pt>
                <c:pt idx="3">
                  <c:v>43191</c:v>
                </c:pt>
                <c:pt idx="4">
                  <c:v>43221</c:v>
                </c:pt>
                <c:pt idx="5">
                  <c:v>43252</c:v>
                </c:pt>
                <c:pt idx="6">
                  <c:v>43282</c:v>
                </c:pt>
                <c:pt idx="7">
                  <c:v>43313</c:v>
                </c:pt>
              </c:numCache>
            </c:numRef>
          </c:cat>
          <c:val>
            <c:numRef>
              <c:f>'GS2018'!$G$98:$G$103</c:f>
              <c:numCache>
                <c:formatCode>General</c:formatCode>
                <c:ptCount val="6"/>
                <c:pt idx="0">
                  <c:v>40350.631008803241</c:v>
                </c:pt>
                <c:pt idx="1">
                  <c:v>24717.689387306669</c:v>
                </c:pt>
                <c:pt idx="2">
                  <c:v>29101.399343926951</c:v>
                </c:pt>
                <c:pt idx="3">
                  <c:v>25962.41474968641</c:v>
                </c:pt>
                <c:pt idx="4">
                  <c:v>31558.877969048372</c:v>
                </c:pt>
                <c:pt idx="5">
                  <c:v>27588.650249224429</c:v>
                </c:pt>
              </c:numCache>
            </c:numRef>
          </c:val>
          <c:smooth val="0"/>
          <c:extLst xmlns:c16r2="http://schemas.microsoft.com/office/drawing/2015/06/chart">
            <c:ext xmlns:c16="http://schemas.microsoft.com/office/drawing/2014/chart" uri="{C3380CC4-5D6E-409C-BE32-E72D297353CC}">
              <c16:uniqueId val="{00000001-E406-42C0-8F9A-8A6A23EF0E78}"/>
            </c:ext>
          </c:extLst>
        </c:ser>
        <c:ser>
          <c:idx val="3"/>
          <c:order val="2"/>
          <c:tx>
            <c:v>NNAR</c:v>
          </c:tx>
          <c:spPr>
            <a:ln w="19050" cap="rnd">
              <a:solidFill>
                <a:srgbClr val="FF0000"/>
              </a:solidFill>
              <a:round/>
            </a:ln>
            <a:effectLst/>
          </c:spPr>
          <c:marker>
            <c:symbol val="diamond"/>
            <c:size val="5"/>
            <c:spPr>
              <a:solidFill>
                <a:srgbClr val="FF0000"/>
              </a:solidFill>
              <a:ln w="9525">
                <a:solidFill>
                  <a:srgbClr val="FF0000"/>
                </a:solidFill>
              </a:ln>
              <a:effectLst/>
            </c:spPr>
          </c:marker>
          <c:cat>
            <c:numRef>
              <c:f>'GS2018'!$E$98:$E$105</c:f>
              <c:numCache>
                <c:formatCode>mmm\-yy</c:formatCode>
                <c:ptCount val="8"/>
                <c:pt idx="0">
                  <c:v>43101</c:v>
                </c:pt>
                <c:pt idx="1">
                  <c:v>43132</c:v>
                </c:pt>
                <c:pt idx="2">
                  <c:v>43160</c:v>
                </c:pt>
                <c:pt idx="3">
                  <c:v>43191</c:v>
                </c:pt>
                <c:pt idx="4">
                  <c:v>43221</c:v>
                </c:pt>
                <c:pt idx="5">
                  <c:v>43252</c:v>
                </c:pt>
                <c:pt idx="6">
                  <c:v>43282</c:v>
                </c:pt>
                <c:pt idx="7">
                  <c:v>43313</c:v>
                </c:pt>
              </c:numCache>
            </c:numRef>
          </c:cat>
          <c:val>
            <c:numRef>
              <c:f>'GS2018'!$N$98:$N$103</c:f>
              <c:numCache>
                <c:formatCode>General</c:formatCode>
                <c:ptCount val="6"/>
                <c:pt idx="0">
                  <c:v>41109.417824538243</c:v>
                </c:pt>
                <c:pt idx="1">
                  <c:v>25103.478609659629</c:v>
                </c:pt>
                <c:pt idx="2">
                  <c:v>24884.489096344008</c:v>
                </c:pt>
                <c:pt idx="3">
                  <c:v>27573.476145905879</c:v>
                </c:pt>
                <c:pt idx="4">
                  <c:v>25653.44353043005</c:v>
                </c:pt>
                <c:pt idx="5">
                  <c:v>39797.725606310873</c:v>
                </c:pt>
              </c:numCache>
            </c:numRef>
          </c:val>
          <c:smooth val="0"/>
          <c:extLst xmlns:c16r2="http://schemas.microsoft.com/office/drawing/2015/06/chart">
            <c:ext xmlns:c16="http://schemas.microsoft.com/office/drawing/2014/chart" uri="{C3380CC4-5D6E-409C-BE32-E72D297353CC}">
              <c16:uniqueId val="{00000002-E406-42C0-8F9A-8A6A23EF0E78}"/>
            </c:ext>
          </c:extLst>
        </c:ser>
        <c:ser>
          <c:idx val="2"/>
          <c:order val="3"/>
          <c:tx>
            <c:v>TLSARIMA</c:v>
          </c:tx>
          <c:spPr>
            <a:ln w="19050" cap="rnd">
              <a:solidFill>
                <a:schemeClr val="accent3"/>
              </a:solidFill>
              <a:round/>
            </a:ln>
            <a:effectLst/>
          </c:spPr>
          <c:marker>
            <c:symbol val="triangle"/>
            <c:size val="5"/>
            <c:spPr>
              <a:solidFill>
                <a:schemeClr val="accent3"/>
              </a:solidFill>
              <a:ln w="9525">
                <a:solidFill>
                  <a:schemeClr val="accent3"/>
                </a:solidFill>
              </a:ln>
              <a:effectLst/>
            </c:spPr>
          </c:marker>
          <c:cat>
            <c:numRef>
              <c:f>'GS2018'!$E$98:$E$105</c:f>
              <c:numCache>
                <c:formatCode>mmm\-yy</c:formatCode>
                <c:ptCount val="8"/>
                <c:pt idx="0">
                  <c:v>43101</c:v>
                </c:pt>
                <c:pt idx="1">
                  <c:v>43132</c:v>
                </c:pt>
                <c:pt idx="2">
                  <c:v>43160</c:v>
                </c:pt>
                <c:pt idx="3">
                  <c:v>43191</c:v>
                </c:pt>
                <c:pt idx="4">
                  <c:v>43221</c:v>
                </c:pt>
                <c:pt idx="5">
                  <c:v>43252</c:v>
                </c:pt>
                <c:pt idx="6">
                  <c:v>43282</c:v>
                </c:pt>
                <c:pt idx="7">
                  <c:v>43313</c:v>
                </c:pt>
              </c:numCache>
            </c:numRef>
          </c:cat>
          <c:val>
            <c:numRef>
              <c:f>'GS2018'!$AB$98:$AB$103</c:f>
              <c:numCache>
                <c:formatCode>General</c:formatCode>
                <c:ptCount val="6"/>
                <c:pt idx="0">
                  <c:v>40885.545618758028</c:v>
                </c:pt>
                <c:pt idx="1">
                  <c:v>15374.806406390235</c:v>
                </c:pt>
                <c:pt idx="2">
                  <c:v>27444.856183864566</c:v>
                </c:pt>
                <c:pt idx="3">
                  <c:v>17209.748799020894</c:v>
                </c:pt>
                <c:pt idx="4">
                  <c:v>37232.199805493794</c:v>
                </c:pt>
                <c:pt idx="5">
                  <c:v>83874.988702994116</c:v>
                </c:pt>
              </c:numCache>
            </c:numRef>
          </c:val>
          <c:smooth val="0"/>
          <c:extLst xmlns:c16r2="http://schemas.microsoft.com/office/drawing/2015/06/chart">
            <c:ext xmlns:c16="http://schemas.microsoft.com/office/drawing/2014/chart" uri="{C3380CC4-5D6E-409C-BE32-E72D297353CC}">
              <c16:uniqueId val="{00000003-E406-42C0-8F9A-8A6A23EF0E78}"/>
            </c:ext>
          </c:extLst>
        </c:ser>
        <c:ser>
          <c:idx val="1"/>
          <c:order val="4"/>
          <c:tx>
            <c:v>TLSNNAR</c:v>
          </c:tx>
          <c:spPr>
            <a:ln w="19050" cap="rnd">
              <a:solidFill>
                <a:schemeClr val="accent2"/>
              </a:solidFill>
              <a:round/>
            </a:ln>
            <a:effectLst/>
          </c:spPr>
          <c:marker>
            <c:symbol val="x"/>
            <c:size val="6"/>
            <c:spPr>
              <a:noFill/>
              <a:ln w="9525">
                <a:solidFill>
                  <a:schemeClr val="accent2"/>
                </a:solidFill>
              </a:ln>
              <a:effectLst/>
            </c:spPr>
          </c:marker>
          <c:cat>
            <c:numRef>
              <c:f>'GS2018'!$E$98:$E$105</c:f>
              <c:numCache>
                <c:formatCode>mmm\-yy</c:formatCode>
                <c:ptCount val="8"/>
                <c:pt idx="0">
                  <c:v>43101</c:v>
                </c:pt>
                <c:pt idx="1">
                  <c:v>43132</c:v>
                </c:pt>
                <c:pt idx="2">
                  <c:v>43160</c:v>
                </c:pt>
                <c:pt idx="3">
                  <c:v>43191</c:v>
                </c:pt>
                <c:pt idx="4">
                  <c:v>43221</c:v>
                </c:pt>
                <c:pt idx="5">
                  <c:v>43252</c:v>
                </c:pt>
                <c:pt idx="6">
                  <c:v>43282</c:v>
                </c:pt>
                <c:pt idx="7">
                  <c:v>43313</c:v>
                </c:pt>
              </c:numCache>
            </c:numRef>
          </c:cat>
          <c:val>
            <c:numRef>
              <c:f>'GS2018'!$Z$98:$Z$103</c:f>
              <c:numCache>
                <c:formatCode>General</c:formatCode>
                <c:ptCount val="6"/>
                <c:pt idx="0">
                  <c:v>38497.362251422397</c:v>
                </c:pt>
                <c:pt idx="1">
                  <c:v>22270.987797079339</c:v>
                </c:pt>
                <c:pt idx="2">
                  <c:v>40926.030480363945</c:v>
                </c:pt>
                <c:pt idx="3">
                  <c:v>11391.125368423422</c:v>
                </c:pt>
                <c:pt idx="4">
                  <c:v>32097.517940563208</c:v>
                </c:pt>
                <c:pt idx="5">
                  <c:v>72124.572733440436</c:v>
                </c:pt>
              </c:numCache>
            </c:numRef>
          </c:val>
          <c:smooth val="0"/>
          <c:extLst xmlns:c16r2="http://schemas.microsoft.com/office/drawing/2015/06/chart">
            <c:ext xmlns:c16="http://schemas.microsoft.com/office/drawing/2014/chart" uri="{C3380CC4-5D6E-409C-BE32-E72D297353CC}">
              <c16:uniqueId val="{00000004-E406-42C0-8F9A-8A6A23EF0E78}"/>
            </c:ext>
          </c:extLst>
        </c:ser>
        <c:dLbls>
          <c:showLegendKey val="0"/>
          <c:showVal val="0"/>
          <c:showCatName val="0"/>
          <c:showSerName val="0"/>
          <c:showPercent val="0"/>
          <c:showBubbleSize val="0"/>
        </c:dLbls>
        <c:marker val="1"/>
        <c:smooth val="0"/>
        <c:axId val="327174296"/>
        <c:axId val="327178608"/>
      </c:lineChart>
      <c:dateAx>
        <c:axId val="32717429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Month</a:t>
                </a: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178608"/>
        <c:crosses val="autoZero"/>
        <c:auto val="1"/>
        <c:lblOffset val="100"/>
        <c:baseTimeUnit val="months"/>
      </c:dateAx>
      <c:valAx>
        <c:axId val="327178608"/>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The</a:t>
                </a:r>
                <a:r>
                  <a:rPr lang="en-US" b="1" baseline="0"/>
                  <a:t> number of tourist </a:t>
                </a:r>
                <a:endParaRPr lang="en-US" b="1"/>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1742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9/25/2020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9/25/2020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9/25/2020</a:t>
            </a:fld>
            <a:endParaRPr lang="en-US" dirty="0"/>
          </a:p>
        </p:txBody>
      </p:sp>
      <p:sp>
        <p:nvSpPr>
          <p:cNvPr id="5" name="Footer Placeholder 4"/>
          <p:cNvSpPr>
            <a:spLocks noGrp="1"/>
          </p:cNvSpPr>
          <p:nvPr>
            <p:ph type="ftr" sz="quarter" idx="11"/>
          </p:nvPr>
        </p:nvSpPr>
        <p:spPr>
          <a:xfrm>
            <a:off x="8326660" y="6356351"/>
            <a:ext cx="2243338" cy="365125"/>
          </a:xfrm>
        </p:spPr>
        <p:txBody>
          <a:bodyPr/>
          <a:lstStyle>
            <a:lvl1pPr algn="r">
              <a:defRPr sz="2400" b="1" cap="none" baseline="0">
                <a:solidFill>
                  <a:schemeClr val="tx1"/>
                </a:solidFill>
                <a:latin typeface="Arial Narrow" panose="020B0606020202030204" pitchFamily="34" charset="0"/>
                <a:cs typeface="Arial" panose="020B0604020202020204" pitchFamily="34" charset="0"/>
              </a:defRPr>
            </a:lvl1pPr>
          </a:lstStyle>
          <a:p>
            <a:r>
              <a:rPr lang="en-US" smtClean="0"/>
              <a:t>IComCos, 2020</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7" name="TextBox 6"/>
          <p:cNvSpPr txBox="1"/>
          <p:nvPr userDrawn="1"/>
        </p:nvSpPr>
        <p:spPr>
          <a:xfrm>
            <a:off x="5958571" y="476672"/>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18" name="TextBox 17"/>
          <p:cNvSpPr txBox="1"/>
          <p:nvPr userDrawn="1"/>
        </p:nvSpPr>
        <p:spPr>
          <a:xfrm>
            <a:off x="8234469" y="1092939"/>
            <a:ext cx="3699795" cy="307777"/>
          </a:xfrm>
          <a:prstGeom prst="rect">
            <a:avLst/>
          </a:prstGeom>
          <a:noFill/>
        </p:spPr>
        <p:txBody>
          <a:bodyPr wrap="none" rtlCol="0">
            <a:spAutoFit/>
          </a:bodyPr>
          <a:lstStyle/>
          <a:p>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772" y="294043"/>
            <a:ext cx="918077" cy="918077"/>
          </a:xfrm>
          <a:prstGeom prst="rect">
            <a:avLst/>
          </a:prstGeom>
        </p:spPr>
      </p:pic>
      <p:pic>
        <p:nvPicPr>
          <p:cNvPr id="21"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22004" y="614122"/>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85900" y="306528"/>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9/25/2020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9/25/2020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9/25/2020</a:t>
            </a:fld>
            <a:endParaRPr dirty="0"/>
          </a:p>
        </p:txBody>
      </p:sp>
      <p:sp>
        <p:nvSpPr>
          <p:cNvPr id="5" name="Footer Placeholder 4"/>
          <p:cNvSpPr>
            <a:spLocks noGrp="1"/>
          </p:cNvSpPr>
          <p:nvPr>
            <p:ph type="ftr" sz="quarter" idx="11"/>
          </p:nvPr>
        </p:nvSpPr>
        <p:spPr/>
        <p:txBody>
          <a:body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9/25/2020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25" name="TextBox 24"/>
          <p:cNvSpPr txBox="1"/>
          <p:nvPr userDrawn="1"/>
        </p:nvSpPr>
        <p:spPr>
          <a:xfrm>
            <a:off x="5958571" y="770137"/>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34" name="TextBox 33"/>
          <p:cNvSpPr txBox="1"/>
          <p:nvPr userDrawn="1"/>
        </p:nvSpPr>
        <p:spPr>
          <a:xfrm>
            <a:off x="7462564" y="150911"/>
            <a:ext cx="3699795" cy="307777"/>
          </a:xfrm>
          <a:prstGeom prst="rect">
            <a:avLst/>
          </a:prstGeom>
          <a:noFill/>
        </p:spPr>
        <p:txBody>
          <a:bodyPr wrap="none" rtlCol="0">
            <a:spAutoFit/>
          </a:bodyPr>
          <a:lstStyle/>
          <a:p>
            <a:pPr algn="r"/>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35" name="Picture 3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756" y="436078"/>
            <a:ext cx="918077" cy="918077"/>
          </a:xfrm>
          <a:prstGeom prst="rect">
            <a:avLst/>
          </a:prstGeom>
        </p:spPr>
      </p:pic>
      <p:pic>
        <p:nvPicPr>
          <p:cNvPr id="36"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77988" y="613906"/>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1884" y="374991"/>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9/25/2020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9/25/2020</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9/25/2020</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9/25/2020</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9/25/2020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9/25/2020</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9/25/2020</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pic>
        <p:nvPicPr>
          <p:cNvPr id="1026" name="Picture 2" descr="AIP Publishing confirmed as publisher - ICIMECE 201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48277" y="6249382"/>
            <a:ext cx="1755140" cy="5790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MPAC-ICoMPAC-6th International Conference on Mathematics: Pure, Applied  and Computatio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95687" y="6020384"/>
            <a:ext cx="740705" cy="7436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85685" y="548680"/>
            <a:ext cx="918077" cy="91807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bg1"/>
                </a:solidFill>
              </a:rPr>
              <a:t>Application of Linear and Nonlinear Seasonal</a:t>
            </a:r>
            <a:br>
              <a:rPr lang="en-US" b="1" dirty="0">
                <a:solidFill>
                  <a:schemeClr val="bg1"/>
                </a:solidFill>
              </a:rPr>
            </a:br>
            <a:r>
              <a:rPr lang="en-US" sz="4000" b="1" dirty="0">
                <a:solidFill>
                  <a:schemeClr val="tx1"/>
                </a:solidFill>
              </a:rPr>
              <a:t>Autoregressive Based Methods for Forecasting </a:t>
            </a:r>
            <a:r>
              <a:rPr lang="en-US" sz="4000" b="1" dirty="0" err="1">
                <a:solidFill>
                  <a:schemeClr val="tx1"/>
                </a:solidFill>
              </a:rPr>
              <a:t>Grojogan</a:t>
            </a:r>
            <a:r>
              <a:rPr lang="en-US" sz="4000" b="1" dirty="0">
                <a:solidFill>
                  <a:schemeClr val="tx1"/>
                </a:solidFill>
              </a:rPr>
              <a:t> </a:t>
            </a:r>
            <a:r>
              <a:rPr lang="en-US" sz="4000" b="1" dirty="0" err="1">
                <a:solidFill>
                  <a:schemeClr val="tx1"/>
                </a:solidFill>
              </a:rPr>
              <a:t>Sewu</a:t>
            </a:r>
            <a:r>
              <a:rPr lang="en-US" sz="4000" b="1" dirty="0">
                <a:solidFill>
                  <a:schemeClr val="tx1"/>
                </a:solidFill>
              </a:rPr>
              <a:t> Tourism Demand</a:t>
            </a:r>
            <a:endParaRPr lang="en-US" sz="4000" dirty="0">
              <a:solidFill>
                <a:schemeClr val="tx1"/>
              </a:solidFill>
            </a:endParaRPr>
          </a:p>
        </p:txBody>
      </p:sp>
      <p:sp>
        <p:nvSpPr>
          <p:cNvPr id="3" name="Subtitle 2"/>
          <p:cNvSpPr>
            <a:spLocks noGrp="1"/>
          </p:cNvSpPr>
          <p:nvPr>
            <p:ph type="subTitle" idx="1"/>
          </p:nvPr>
        </p:nvSpPr>
        <p:spPr/>
        <p:txBody>
          <a:bodyPr>
            <a:normAutofit/>
          </a:bodyPr>
          <a:lstStyle/>
          <a:p>
            <a:endParaRPr lang="en-US" sz="2400" dirty="0" smtClean="0"/>
          </a:p>
          <a:p>
            <a:r>
              <a:rPr lang="en-US" sz="2400" dirty="0" smtClean="0"/>
              <a:t>W. Sulandari, </a:t>
            </a:r>
            <a:r>
              <a:rPr lang="en-US" sz="2400" dirty="0" err="1" smtClean="0"/>
              <a:t>S.Subanti</a:t>
            </a:r>
            <a:r>
              <a:rPr lang="en-US" sz="2400" dirty="0" smtClean="0"/>
              <a:t>, I. </a:t>
            </a:r>
            <a:r>
              <a:rPr lang="en-US" sz="2400" dirty="0" err="1" smtClean="0"/>
              <a:t>Slamet</a:t>
            </a:r>
            <a:r>
              <a:rPr lang="en-US" sz="2400" dirty="0" smtClean="0"/>
              <a:t>, </a:t>
            </a:r>
            <a:r>
              <a:rPr lang="en-US" sz="2400" dirty="0" err="1" smtClean="0"/>
              <a:t>Sugiyanto</a:t>
            </a:r>
            <a:r>
              <a:rPr lang="en-US" sz="2400" dirty="0" smtClean="0"/>
              <a:t>, E. </a:t>
            </a:r>
            <a:r>
              <a:rPr lang="en-US" sz="2400" dirty="0" err="1" smtClean="0"/>
              <a:t>Zukhronah</a:t>
            </a:r>
            <a:r>
              <a:rPr lang="en-US" sz="2400" dirty="0" smtClean="0"/>
              <a:t>, and I. </a:t>
            </a:r>
            <a:r>
              <a:rPr lang="en-US" sz="2400" dirty="0" err="1" smtClean="0"/>
              <a:t>Susanto</a:t>
            </a:r>
            <a:endParaRPr lang="en-US" sz="2400"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 Accuracy</a:t>
            </a:r>
            <a:endParaRPr lang="en-US" dirty="0"/>
          </a:p>
        </p:txBody>
      </p:sp>
      <mc:AlternateContent xmlns:mc="http://schemas.openxmlformats.org/markup-compatibility/2006">
        <mc:Choice xmlns:a14="http://schemas.microsoft.com/office/drawing/2010/main" Requires="a14">
          <p:sp>
            <p:nvSpPr>
              <p:cNvPr id="3" name="Content Placeholder 2"/>
              <p:cNvSpPr txBox="1">
                <a:spLocks/>
              </p:cNvSpPr>
              <p:nvPr/>
            </p:nvSpPr>
            <p:spPr>
              <a:xfrm>
                <a:off x="1773932" y="1772816"/>
                <a:ext cx="80596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mtClean="0">
                          <a:solidFill>
                            <a:schemeClr val="tx1"/>
                          </a:solidFill>
                          <a:latin typeface="Cambria Math" panose="02040503050406030204" pitchFamily="18" charset="0"/>
                        </a:rPr>
                        <m:t>RMSE</m:t>
                      </m:r>
                      <m:r>
                        <a:rPr lang="en-US" smtClean="0">
                          <a:solidFill>
                            <a:schemeClr val="tx1"/>
                          </a:solidFill>
                          <a:latin typeface="Cambria Math" panose="02040503050406030204" pitchFamily="18" charset="0"/>
                        </a:rPr>
                        <m:t>=</m:t>
                      </m:r>
                      <m:rad>
                        <m:radPr>
                          <m:degHide m:val="on"/>
                          <m:ctrlPr>
                            <a:rPr lang="en-US" i="1">
                              <a:solidFill>
                                <a:schemeClr val="tx1"/>
                              </a:solidFill>
                              <a:latin typeface="Cambria Math" panose="02040503050406030204" pitchFamily="18" charset="0"/>
                            </a:rPr>
                          </m:ctrlPr>
                        </m:radPr>
                        <m:deg/>
                        <m:e>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𝑛</m:t>
                              </m:r>
                            </m:den>
                          </m:f>
                          <m:nary>
                            <m:naryPr>
                              <m:chr m:val="∑"/>
                              <m:limLoc m:val="subSup"/>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𝑡</m:t>
                              </m:r>
                            </m:sub>
                            <m:sup/>
                            <m:e>
                              <m:sSup>
                                <m:sSupPr>
                                  <m:ctrlPr>
                                    <a:rPr lang="en-US" i="1">
                                      <a:solidFill>
                                        <a:schemeClr val="tx1"/>
                                      </a:solidFill>
                                      <a:latin typeface="Cambria Math" panose="02040503050406030204" pitchFamily="18" charset="0"/>
                                    </a:rPr>
                                  </m:ctrlPr>
                                </m:sSupPr>
                                <m:e>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𝑌</m:t>
                                              </m:r>
                                            </m:e>
                                          </m:acc>
                                        </m:e>
                                        <m:sub>
                                          <m:r>
                                            <a:rPr lang="en-US" i="1">
                                              <a:solidFill>
                                                <a:schemeClr val="tx1"/>
                                              </a:solidFill>
                                              <a:latin typeface="Cambria Math" panose="02040503050406030204" pitchFamily="18" charset="0"/>
                                            </a:rPr>
                                            <m:t>𝑡</m:t>
                                          </m:r>
                                        </m:sub>
                                      </m:sSub>
                                    </m:e>
                                  </m:d>
                                </m:e>
                                <m:sup>
                                  <m:r>
                                    <a:rPr lang="en-US">
                                      <a:solidFill>
                                        <a:schemeClr val="tx1"/>
                                      </a:solidFill>
                                      <a:latin typeface="Cambria Math" panose="02040503050406030204" pitchFamily="18" charset="0"/>
                                    </a:rPr>
                                    <m:t>2</m:t>
                                  </m:r>
                                </m:sup>
                              </m:sSup>
                            </m:e>
                          </m:nary>
                        </m:e>
                      </m:rad>
                    </m:oMath>
                  </m:oMathPara>
                </a14:m>
                <a:endParaRPr lang="en-US" i="1" dirty="0">
                  <a:solidFill>
                    <a:schemeClr val="tx1"/>
                  </a:solidFill>
                </a:endParaRPr>
              </a:p>
              <a:p>
                <a:pPr marL="0" indent="0">
                  <a:buFont typeface="Arial" panose="020B0604020202020204" pitchFamily="34" charset="0"/>
                  <a:buNone/>
                </a:pPr>
                <a:r>
                  <a:rPr lang="en-US" dirty="0">
                    <a:solidFill>
                      <a:schemeClr val="tx1"/>
                    </a:solidFill>
                  </a:rPr>
                  <a:t>                        </a:t>
                </a:r>
                <a:r>
                  <a:rPr lang="en-US" dirty="0" smtClean="0">
                    <a:solidFill>
                      <a:schemeClr val="tx1"/>
                    </a:solidFill>
                  </a:rPr>
                  <a:t> </a:t>
                </a:r>
                <a14:m>
                  <m:oMath xmlns:m="http://schemas.openxmlformats.org/officeDocument/2006/math">
                    <m:r>
                      <m:rPr>
                        <m:sty m:val="p"/>
                      </m:rPr>
                      <a:rPr lang="en-US">
                        <a:solidFill>
                          <a:schemeClr val="tx1"/>
                        </a:solidFill>
                        <a:latin typeface="Cambria Math" panose="02040503050406030204" pitchFamily="18" charset="0"/>
                      </a:rPr>
                      <m:t>MAE</m:t>
                    </m:r>
                    <m:r>
                      <a:rPr lang="en-US">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𝑛</m:t>
                        </m:r>
                      </m:den>
                    </m:f>
                    <m:nary>
                      <m:naryPr>
                        <m:chr m:val="∑"/>
                        <m:limLoc m:val="undOvr"/>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𝑡</m:t>
                        </m:r>
                      </m:sub>
                      <m:sup/>
                      <m:e>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𝑌</m:t>
                                </m:r>
                              </m:e>
                              <m:sub>
                                <m:r>
                                  <a:rPr lang="en-GB" i="1">
                                    <a:solidFill>
                                      <a:schemeClr val="tx1"/>
                                    </a:solidFill>
                                    <a:latin typeface="Cambria Math" panose="02040503050406030204" pitchFamily="18" charset="0"/>
                                  </a:rPr>
                                  <m:t>𝑡</m:t>
                                </m:r>
                              </m:sub>
                            </m:sSub>
                            <m:r>
                              <a:rPr lang="en-GB"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𝑌</m:t>
                                    </m:r>
                                  </m:e>
                                </m:acc>
                              </m:e>
                              <m:sub>
                                <m:r>
                                  <a:rPr lang="en-US" i="1">
                                    <a:solidFill>
                                      <a:schemeClr val="tx1"/>
                                    </a:solidFill>
                                    <a:latin typeface="Cambria Math" panose="02040503050406030204" pitchFamily="18" charset="0"/>
                                  </a:rPr>
                                  <m:t>𝑡</m:t>
                                </m:r>
                              </m:sub>
                            </m:sSub>
                          </m:e>
                        </m:d>
                      </m:e>
                    </m:nary>
                  </m:oMath>
                </a14:m>
                <a:r>
                  <a:rPr lang="en-US" dirty="0">
                    <a:solidFill>
                      <a:schemeClr val="tx1"/>
                    </a:solidFill>
                  </a:rPr>
                  <a:t>.</a:t>
                </a:r>
              </a:p>
            </p:txBody>
          </p:sp>
        </mc:Choice>
        <mc:Fallback>
          <p:sp>
            <p:nvSpPr>
              <p:cNvPr id="3" name="Content Placeholder 2"/>
              <p:cNvSpPr txBox="1">
                <a:spLocks noRot="1" noChangeAspect="1" noMove="1" noResize="1" noEditPoints="1" noAdjustHandles="1" noChangeArrowheads="1" noChangeShapeType="1" noTextEdit="1"/>
              </p:cNvSpPr>
              <p:nvPr/>
            </p:nvSpPr>
            <p:spPr>
              <a:xfrm>
                <a:off x="1773932" y="1772816"/>
                <a:ext cx="8059615" cy="4351338"/>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3012685" y="3823716"/>
                <a:ext cx="6841588" cy="2300438"/>
              </a:xfrm>
              <a:prstGeom prst="rect">
                <a:avLst/>
              </a:prstGeom>
            </p:spPr>
            <p:txBody>
              <a:bodyPr wrap="square">
                <a:spAutoFit/>
              </a:bodyPr>
              <a:lstStyle/>
              <a:p>
                <a:pPr algn="ctr">
                  <a:spcAft>
                    <a:spcPts val="0"/>
                  </a:spcAft>
                  <a:tabLst>
                    <a:tab pos="2743200" algn="ctr"/>
                    <a:tab pos="5868670" algn="r"/>
                  </a:tabLst>
                </a:pPr>
                <a14:m>
                  <m:oMathPara xmlns:m="http://schemas.openxmlformats.org/officeDocument/2006/math">
                    <m:oMathParaPr>
                      <m:jc m:val="centerGroup"/>
                    </m:oMathParaPr>
                    <m:oMath xmlns:m="http://schemas.openxmlformats.org/officeDocument/2006/math">
                      <m:r>
                        <m:rPr>
                          <m:sty m:val="p"/>
                        </m:rPr>
                        <a:rPr lang="en-US" sz="2800" smtClean="0">
                          <a:solidFill>
                            <a:schemeClr val="tx1"/>
                          </a:solidFill>
                          <a:effectLst/>
                          <a:latin typeface="Cambria Math" panose="02040503050406030204" pitchFamily="18" charset="0"/>
                          <a:ea typeface="Times New Roman" panose="02020603050405020304" pitchFamily="18" charset="0"/>
                        </a:rPr>
                        <m:t>MAPE</m:t>
                      </m:r>
                      <m:r>
                        <a:rPr lang="en-US" sz="2800" smtClean="0">
                          <a:solidFill>
                            <a:schemeClr val="tx1"/>
                          </a:solidFill>
                          <a:effectLst/>
                          <a:latin typeface="Cambria Math" panose="02040503050406030204" pitchFamily="18" charset="0"/>
                          <a:ea typeface="Times New Roman" panose="02020603050405020304" pitchFamily="18" charset="0"/>
                        </a:rPr>
                        <m:t>=</m:t>
                      </m:r>
                      <m:f>
                        <m:fPr>
                          <m:ctrlPr>
                            <a:rPr lang="en-US" sz="2800" i="1">
                              <a:solidFill>
                                <a:schemeClr val="tx1"/>
                              </a:solidFill>
                              <a:effectLst/>
                              <a:latin typeface="Cambria Math" panose="02040503050406030204" pitchFamily="18" charset="0"/>
                              <a:ea typeface="Times New Roman" panose="02020603050405020304" pitchFamily="18" charset="0"/>
                            </a:rPr>
                          </m:ctrlPr>
                        </m:fPr>
                        <m:num>
                          <m:r>
                            <a:rPr lang="en-US" sz="2800" i="1">
                              <a:solidFill>
                                <a:schemeClr val="tx1"/>
                              </a:solidFill>
                              <a:effectLst/>
                              <a:latin typeface="Cambria Math" panose="02040503050406030204" pitchFamily="18" charset="0"/>
                              <a:ea typeface="Times New Roman" panose="02020603050405020304" pitchFamily="18" charset="0"/>
                            </a:rPr>
                            <m:t>1</m:t>
                          </m:r>
                        </m:num>
                        <m:den>
                          <m:r>
                            <a:rPr lang="en-US" sz="2800" i="1">
                              <a:solidFill>
                                <a:schemeClr val="tx1"/>
                              </a:solidFill>
                              <a:effectLst/>
                              <a:latin typeface="Cambria Math" panose="02040503050406030204" pitchFamily="18" charset="0"/>
                              <a:ea typeface="Times New Roman" panose="02020603050405020304" pitchFamily="18" charset="0"/>
                            </a:rPr>
                            <m:t>𝑛</m:t>
                          </m:r>
                        </m:den>
                      </m:f>
                      <m:nary>
                        <m:naryPr>
                          <m:chr m:val="∑"/>
                          <m:limLoc m:val="undOvr"/>
                          <m:ctrlPr>
                            <a:rPr lang="en-US" sz="2800" i="1">
                              <a:solidFill>
                                <a:schemeClr val="tx1"/>
                              </a:solidFill>
                              <a:effectLst/>
                              <a:latin typeface="Cambria Math" panose="02040503050406030204" pitchFamily="18" charset="0"/>
                              <a:ea typeface="Times New Roman" panose="02020603050405020304" pitchFamily="18" charset="0"/>
                            </a:rPr>
                          </m:ctrlPr>
                        </m:naryPr>
                        <m:sub>
                          <m:r>
                            <a:rPr lang="en-US" sz="2800" i="1">
                              <a:solidFill>
                                <a:schemeClr val="tx1"/>
                              </a:solidFill>
                              <a:effectLst/>
                              <a:latin typeface="Cambria Math" panose="02040503050406030204" pitchFamily="18" charset="0"/>
                              <a:ea typeface="Times New Roman" panose="02020603050405020304" pitchFamily="18" charset="0"/>
                            </a:rPr>
                            <m:t>𝑡</m:t>
                          </m:r>
                        </m:sub>
                        <m:sup/>
                        <m:e>
                          <m:d>
                            <m:dPr>
                              <m:begChr m:val="|"/>
                              <m:endChr m:val="|"/>
                              <m:ctrlPr>
                                <a:rPr lang="en-US" sz="2800" i="1">
                                  <a:solidFill>
                                    <a:schemeClr val="tx1"/>
                                  </a:solidFill>
                                  <a:effectLst/>
                                  <a:latin typeface="Cambria Math" panose="02040503050406030204" pitchFamily="18" charset="0"/>
                                  <a:ea typeface="Times New Roman" panose="02020603050405020304" pitchFamily="18" charset="0"/>
                                </a:rPr>
                              </m:ctrlPr>
                            </m:dPr>
                            <m:e>
                              <m:r>
                                <a:rPr lang="en-US" sz="2800">
                                  <a:solidFill>
                                    <a:schemeClr val="tx1"/>
                                  </a:solidFill>
                                  <a:effectLst/>
                                  <a:latin typeface="Cambria Math" panose="02040503050406030204" pitchFamily="18" charset="0"/>
                                  <a:ea typeface="Times New Roman" panose="02020603050405020304" pitchFamily="18" charset="0"/>
                                </a:rPr>
                                <m:t>100</m:t>
                              </m:r>
                              <m:d>
                                <m:dPr>
                                  <m:ctrlPr>
                                    <a:rPr lang="en-US" sz="2800" i="1">
                                      <a:solidFill>
                                        <a:schemeClr val="tx1"/>
                                      </a:solidFill>
                                      <a:effectLst/>
                                      <a:latin typeface="Cambria Math" panose="02040503050406030204" pitchFamily="18" charset="0"/>
                                      <a:ea typeface="Times New Roman" panose="02020603050405020304" pitchFamily="18" charset="0"/>
                                    </a:rPr>
                                  </m:ctrlPr>
                                </m:dPr>
                                <m:e>
                                  <m:sSub>
                                    <m:sSubPr>
                                      <m:ctrlPr>
                                        <a:rPr lang="en-US" sz="2800" i="1">
                                          <a:solidFill>
                                            <a:schemeClr val="tx1"/>
                                          </a:solidFill>
                                          <a:effectLst/>
                                          <a:latin typeface="Cambria Math" panose="02040503050406030204" pitchFamily="18" charset="0"/>
                                          <a:ea typeface="Times New Roman" panose="02020603050405020304" pitchFamily="18" charset="0"/>
                                        </a:rPr>
                                      </m:ctrlPr>
                                    </m:sSubPr>
                                    <m:e>
                                      <m:r>
                                        <a:rPr lang="en-GB" sz="2800" i="1">
                                          <a:solidFill>
                                            <a:schemeClr val="tx1"/>
                                          </a:solidFill>
                                          <a:effectLst/>
                                          <a:latin typeface="Cambria Math" panose="02040503050406030204" pitchFamily="18" charset="0"/>
                                          <a:ea typeface="Times New Roman" panose="02020603050405020304" pitchFamily="18" charset="0"/>
                                        </a:rPr>
                                        <m:t>𝑌</m:t>
                                      </m:r>
                                    </m:e>
                                    <m:sub>
                                      <m:r>
                                        <a:rPr lang="en-GB" sz="2800" i="1">
                                          <a:solidFill>
                                            <a:schemeClr val="tx1"/>
                                          </a:solidFill>
                                          <a:effectLst/>
                                          <a:latin typeface="Cambria Math" panose="02040503050406030204" pitchFamily="18" charset="0"/>
                                          <a:ea typeface="Times New Roman" panose="02020603050405020304" pitchFamily="18" charset="0"/>
                                        </a:rPr>
                                        <m:t>𝑡</m:t>
                                      </m:r>
                                    </m:sub>
                                  </m:sSub>
                                  <m:r>
                                    <a:rPr lang="en-GB" sz="2800" i="1">
                                      <a:solidFill>
                                        <a:schemeClr val="tx1"/>
                                      </a:solidFill>
                                      <a:effectLst/>
                                      <a:latin typeface="Cambria Math" panose="02040503050406030204" pitchFamily="18" charset="0"/>
                                      <a:ea typeface="Times New Roman" panose="02020603050405020304" pitchFamily="18" charset="0"/>
                                    </a:rPr>
                                    <m:t>−</m:t>
                                  </m:r>
                                  <m:sSub>
                                    <m:sSubPr>
                                      <m:ctrlPr>
                                        <a:rPr lang="en-US" sz="2800" i="1">
                                          <a:solidFill>
                                            <a:schemeClr val="tx1"/>
                                          </a:solidFill>
                                          <a:effectLst/>
                                          <a:latin typeface="Cambria Math" panose="02040503050406030204" pitchFamily="18" charset="0"/>
                                          <a:ea typeface="Times New Roman" panose="02020603050405020304" pitchFamily="18" charset="0"/>
                                        </a:rPr>
                                      </m:ctrlPr>
                                    </m:sSubPr>
                                    <m:e>
                                      <m:acc>
                                        <m:accPr>
                                          <m:chr m:val="̂"/>
                                          <m:ctrlPr>
                                            <a:rPr lang="en-US" sz="2800" i="1">
                                              <a:solidFill>
                                                <a:schemeClr val="tx1"/>
                                              </a:solidFill>
                                              <a:effectLst/>
                                              <a:latin typeface="Cambria Math" panose="02040503050406030204" pitchFamily="18" charset="0"/>
                                              <a:ea typeface="Times New Roman" panose="02020603050405020304" pitchFamily="18" charset="0"/>
                                            </a:rPr>
                                          </m:ctrlPr>
                                        </m:accPr>
                                        <m:e>
                                          <m:r>
                                            <a:rPr lang="en-US" sz="2800" i="1">
                                              <a:solidFill>
                                                <a:schemeClr val="tx1"/>
                                              </a:solidFill>
                                              <a:effectLst/>
                                              <a:latin typeface="Cambria Math" panose="02040503050406030204" pitchFamily="18" charset="0"/>
                                              <a:ea typeface="Times New Roman" panose="02020603050405020304" pitchFamily="18" charset="0"/>
                                            </a:rPr>
                                            <m:t>𝑌</m:t>
                                          </m:r>
                                        </m:e>
                                      </m:acc>
                                    </m:e>
                                    <m:sub>
                                      <m:r>
                                        <a:rPr lang="en-US" sz="2800" i="1">
                                          <a:solidFill>
                                            <a:schemeClr val="tx1"/>
                                          </a:solidFill>
                                          <a:effectLst/>
                                          <a:latin typeface="Cambria Math" panose="02040503050406030204" pitchFamily="18" charset="0"/>
                                          <a:ea typeface="Times New Roman" panose="02020603050405020304" pitchFamily="18" charset="0"/>
                                        </a:rPr>
                                        <m:t>𝑡</m:t>
                                      </m:r>
                                    </m:sub>
                                  </m:sSub>
                                </m:e>
                              </m:d>
                              <m:r>
                                <a:rPr lang="en-US" sz="2800">
                                  <a:solidFill>
                                    <a:schemeClr val="tx1"/>
                                  </a:solidFill>
                                  <a:effectLst/>
                                  <a:latin typeface="Cambria Math" panose="02040503050406030204" pitchFamily="18" charset="0"/>
                                  <a:ea typeface="Times New Roman" panose="02020603050405020304" pitchFamily="18" charset="0"/>
                                </a:rPr>
                                <m:t>/</m:t>
                              </m:r>
                              <m:sSub>
                                <m:sSubPr>
                                  <m:ctrlPr>
                                    <a:rPr lang="en-US" sz="2800" i="1">
                                      <a:solidFill>
                                        <a:schemeClr val="tx1"/>
                                      </a:solidFill>
                                      <a:effectLst/>
                                      <a:latin typeface="Cambria Math" panose="02040503050406030204" pitchFamily="18" charset="0"/>
                                      <a:ea typeface="Times New Roman" panose="02020603050405020304" pitchFamily="18" charset="0"/>
                                    </a:rPr>
                                  </m:ctrlPr>
                                </m:sSubPr>
                                <m:e>
                                  <m:r>
                                    <a:rPr lang="en-US" sz="2800" i="1">
                                      <a:solidFill>
                                        <a:schemeClr val="tx1"/>
                                      </a:solidFill>
                                      <a:effectLst/>
                                      <a:latin typeface="Cambria Math" panose="02040503050406030204" pitchFamily="18" charset="0"/>
                                      <a:ea typeface="Times New Roman" panose="02020603050405020304" pitchFamily="18" charset="0"/>
                                    </a:rPr>
                                    <m:t>𝑌</m:t>
                                  </m:r>
                                </m:e>
                                <m:sub>
                                  <m:r>
                                    <a:rPr lang="en-US" sz="2800" i="1">
                                      <a:solidFill>
                                        <a:schemeClr val="tx1"/>
                                      </a:solidFill>
                                      <a:effectLst/>
                                      <a:latin typeface="Cambria Math" panose="02040503050406030204" pitchFamily="18" charset="0"/>
                                      <a:ea typeface="Times New Roman" panose="02020603050405020304" pitchFamily="18" charset="0"/>
                                    </a:rPr>
                                    <m:t>𝑡</m:t>
                                  </m:r>
                                </m:sub>
                              </m:sSub>
                            </m:e>
                          </m:d>
                        </m:e>
                      </m:nary>
                      <m:r>
                        <a:rPr lang="en-US" sz="2800" i="1">
                          <a:solidFill>
                            <a:schemeClr val="tx1"/>
                          </a:solidFill>
                          <a:effectLst/>
                          <a:latin typeface="Cambria Math" panose="02040503050406030204" pitchFamily="18" charset="0"/>
                          <a:ea typeface="Times New Roman" panose="02020603050405020304" pitchFamily="18" charset="0"/>
                        </a:rPr>
                        <m:t>.</m:t>
                      </m:r>
                    </m:oMath>
                  </m:oMathPara>
                </a14:m>
                <a:endParaRPr lang="en-US" sz="2800" dirty="0">
                  <a:solidFill>
                    <a:schemeClr val="tx1"/>
                  </a:solidFill>
                  <a:effectLst/>
                  <a:latin typeface="Times New Roman" panose="02020603050405020304" pitchFamily="18" charset="0"/>
                  <a:ea typeface="Times New Roman" panose="02020603050405020304" pitchFamily="18" charset="0"/>
                </a:endParaRPr>
              </a:p>
              <a:p>
                <a:r>
                  <a:rPr lang="en-US" sz="2800" dirty="0">
                    <a:solidFill>
                      <a:schemeClr val="tx1"/>
                    </a:solidFill>
                    <a:effectLst/>
                    <a:latin typeface="Times New Roman" panose="02020603050405020304" pitchFamily="18" charset="0"/>
                    <a:ea typeface="Times New Roman" panose="02020603050405020304" pitchFamily="18" charset="0"/>
                  </a:rPr>
                  <a:t>	</a:t>
                </a:r>
                <a14:m>
                  <m:oMath xmlns:m="http://schemas.openxmlformats.org/officeDocument/2006/math">
                    <m:r>
                      <m:rPr>
                        <m:sty m:val="p"/>
                      </m:rPr>
                      <a:rPr lang="en-US" sz="28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MASE</m:t>
                    </m:r>
                    <m:r>
                      <a:rPr lang="en-US" sz="28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solidFill>
                              <a:schemeClr val="tx1"/>
                            </a:solidFill>
                            <a:effectLst/>
                            <a:latin typeface="Cambria Math" panose="02040503050406030204" pitchFamily="18" charset="0"/>
                          </a:rPr>
                        </m:ctrlPr>
                      </m:fPr>
                      <m:num>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nary>
                      <m:naryPr>
                        <m:chr m:val="∑"/>
                        <m:limLoc m:val="undOvr"/>
                        <m:ctrlPr>
                          <a:rPr lang="en-US" sz="2800" i="1">
                            <a:solidFill>
                              <a:schemeClr val="tx1"/>
                            </a:solidFill>
                            <a:effectLst/>
                            <a:latin typeface="Cambria Math" panose="02040503050406030204" pitchFamily="18" charset="0"/>
                          </a:rPr>
                        </m:ctrlPr>
                      </m:naryPr>
                      <m:sub>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up/>
                      <m:e>
                        <m:d>
                          <m:dPr>
                            <m:begChr m:val="|"/>
                            <m:endChr m:val="|"/>
                            <m:ctrlPr>
                              <a:rPr lang="en-US" sz="2800" i="1">
                                <a:solidFill>
                                  <a:schemeClr val="tx1"/>
                                </a:solidFill>
                                <a:effectLst/>
                                <a:latin typeface="Cambria Math" panose="02040503050406030204" pitchFamily="18" charset="0"/>
                              </a:rPr>
                            </m:ctrlPr>
                          </m:dPr>
                          <m:e>
                            <m:f>
                              <m:fPr>
                                <m:ctrlPr>
                                  <a:rPr lang="en-US" sz="2800" i="1">
                                    <a:solidFill>
                                      <a:schemeClr val="tx1"/>
                                    </a:solidFill>
                                    <a:effectLst/>
                                    <a:latin typeface="Cambria Math" panose="02040503050406030204" pitchFamily="18" charset="0"/>
                                  </a:rPr>
                                </m:ctrlPr>
                              </m:fPr>
                              <m:num>
                                <m:d>
                                  <m:dPr>
                                    <m:ctrlPr>
                                      <a:rPr lang="en-US" sz="2800" i="1">
                                        <a:solidFill>
                                          <a:schemeClr val="tx1"/>
                                        </a:solidFill>
                                        <a:effectLst/>
                                        <a:latin typeface="Cambria Math" panose="02040503050406030204" pitchFamily="18" charset="0"/>
                                      </a:rPr>
                                    </m:ctrlPr>
                                  </m:dPr>
                                  <m:e>
                                    <m:sSub>
                                      <m:sSubPr>
                                        <m:ctrlPr>
                                          <a:rPr lang="en-US" sz="2800" i="1">
                                            <a:solidFill>
                                              <a:schemeClr val="tx1"/>
                                            </a:solidFill>
                                            <a:effectLst/>
                                            <a:latin typeface="Cambria Math" panose="02040503050406030204" pitchFamily="18" charset="0"/>
                                          </a:rPr>
                                        </m:ctrlPr>
                                      </m:sSubPr>
                                      <m:e>
                                        <m:r>
                                          <a:rPr lang="en-GB"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GB"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GB"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800" i="1">
                                            <a:solidFill>
                                              <a:schemeClr val="tx1"/>
                                            </a:solidFill>
                                            <a:effectLst/>
                                            <a:latin typeface="Cambria Math" panose="02040503050406030204" pitchFamily="18" charset="0"/>
                                          </a:rPr>
                                        </m:ctrlPr>
                                      </m:accPr>
                                      <m:e>
                                        <m:sSub>
                                          <m:sSubPr>
                                            <m:ctrlPr>
                                              <a:rPr lang="en-US" sz="2800" i="1">
                                                <a:solidFill>
                                                  <a:schemeClr val="tx1"/>
                                                </a:solidFill>
                                                <a:effectLst/>
                                                <a:latin typeface="Cambria Math" panose="02040503050406030204" pitchFamily="18" charset="0"/>
                                              </a:rPr>
                                            </m:ctrlPr>
                                          </m:sSubPr>
                                          <m:e>
                                            <m:r>
                                              <a:rPr lang="en-GB"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GB"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e>
                                    </m:acc>
                                  </m:e>
                                </m:d>
                              </m:num>
                              <m:den>
                                <m:f>
                                  <m:fPr>
                                    <m:ctrlPr>
                                      <a:rPr lang="en-US" sz="2800" i="1">
                                        <a:solidFill>
                                          <a:schemeClr val="tx1"/>
                                        </a:solidFill>
                                        <a:effectLst/>
                                        <a:latin typeface="Cambria Math" panose="02040503050406030204" pitchFamily="18" charset="0"/>
                                      </a:rPr>
                                    </m:ctrlPr>
                                  </m:fPr>
                                  <m:num>
                                    <m:r>
                                      <a:rPr lang="en-US" sz="28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𝑚</m:t>
                                    </m:r>
                                  </m:den>
                                </m:f>
                                <m:nary>
                                  <m:naryPr>
                                    <m:chr m:val="∑"/>
                                    <m:limLoc m:val="subSup"/>
                                    <m:ctrlPr>
                                      <a:rPr lang="en-US" sz="2800" i="1">
                                        <a:solidFill>
                                          <a:schemeClr val="tx1"/>
                                        </a:solidFill>
                                        <a:effectLst/>
                                        <a:latin typeface="Cambria Math" panose="02040503050406030204" pitchFamily="18" charset="0"/>
                                      </a:rPr>
                                    </m:ctrlPr>
                                  </m:naryPr>
                                  <m:sub>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𝑇</m:t>
                                    </m:r>
                                  </m:sup>
                                  <m:e>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solidFill>
                                              <a:schemeClr val="tx1"/>
                                            </a:solidFill>
                                            <a:effectLst/>
                                            <a:latin typeface="Cambria Math" panose="02040503050406030204" pitchFamily="18" charset="0"/>
                                          </a:rPr>
                                        </m:ctrlPr>
                                      </m:sSubPr>
                                      <m:e>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solidFill>
                                              <a:schemeClr val="tx1"/>
                                            </a:solidFill>
                                            <a:effectLst/>
                                            <a:latin typeface="Cambria Math" panose="02040503050406030204" pitchFamily="18" charset="0"/>
                                          </a:rPr>
                                        </m:ctrlPr>
                                      </m:sSubPr>
                                      <m:e>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e>
                                </m:nary>
                              </m:den>
                            </m:f>
                          </m:e>
                        </m:d>
                      </m:e>
                    </m:nary>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800" dirty="0">
                  <a:solidFill>
                    <a:schemeClr val="tx1"/>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3012685" y="3823716"/>
                <a:ext cx="6841588" cy="2300438"/>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88872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a:t>
            </a:r>
            <a:endParaRPr lang="en-US" dirty="0"/>
          </a:p>
        </p:txBody>
      </p:sp>
      <p:sp>
        <p:nvSpPr>
          <p:cNvPr id="4" name="Content Placeholder 3"/>
          <p:cNvSpPr>
            <a:spLocks noGrp="1"/>
          </p:cNvSpPr>
          <p:nvPr>
            <p:ph sz="half" idx="2"/>
          </p:nvPr>
        </p:nvSpPr>
        <p:spPr>
          <a:xfrm>
            <a:off x="1626560" y="1628800"/>
            <a:ext cx="2833553" cy="4572000"/>
          </a:xfrm>
        </p:spPr>
        <p:txBody>
          <a:bodyPr/>
          <a:lstStyle/>
          <a:p>
            <a:r>
              <a:rPr lang="en-US" dirty="0"/>
              <a:t>Data : January 2010 to June 2018</a:t>
            </a:r>
          </a:p>
          <a:p>
            <a:r>
              <a:rPr lang="en-US" dirty="0"/>
              <a:t>No trend, but seasonal pattern</a:t>
            </a:r>
          </a:p>
          <a:p>
            <a:r>
              <a:rPr lang="en-US" dirty="0"/>
              <a:t>Increase in every </a:t>
            </a:r>
            <a:r>
              <a:rPr lang="en-US" dirty="0" err="1"/>
              <a:t>Eid</a:t>
            </a:r>
            <a:r>
              <a:rPr lang="en-US" dirty="0"/>
              <a:t> Al-</a:t>
            </a:r>
            <a:r>
              <a:rPr lang="en-US" dirty="0" err="1"/>
              <a:t>Fitr</a:t>
            </a:r>
            <a:r>
              <a:rPr lang="en-US" dirty="0"/>
              <a:t>?</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207986020"/>
              </p:ext>
            </p:extLst>
          </p:nvPr>
        </p:nvGraphicFramePr>
        <p:xfrm>
          <a:off x="4870276" y="1556792"/>
          <a:ext cx="6768752" cy="4355976"/>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5301456" y="6021288"/>
            <a:ext cx="6096000" cy="646331"/>
          </a:xfrm>
          <a:prstGeom prst="rect">
            <a:avLst/>
          </a:prstGeom>
        </p:spPr>
        <p:txBody>
          <a:bodyPr>
            <a:spAutoFit/>
          </a:bodyPr>
          <a:lstStyle/>
          <a:p>
            <a:pPr algn="ctr">
              <a:spcBef>
                <a:spcPts val="600"/>
              </a:spcBef>
              <a:spcAft>
                <a:spcPts val="0"/>
              </a:spcAft>
            </a:pPr>
            <a:r>
              <a:rPr lang="en-US" b="1" cap="all" dirty="0" smtClean="0">
                <a:effectLst/>
                <a:latin typeface="Times New Roman" panose="02020603050405020304" pitchFamily="18" charset="0"/>
                <a:ea typeface="Times New Roman" panose="02020603050405020304" pitchFamily="18" charset="0"/>
              </a:rPr>
              <a:t>Figure 1.</a:t>
            </a:r>
            <a:r>
              <a:rPr lang="en-US" dirty="0" smtClean="0">
                <a:effectLst/>
                <a:latin typeface="Times New Roman" panose="02020603050405020304" pitchFamily="18" charset="0"/>
                <a:ea typeface="Times New Roman" panose="02020603050405020304" pitchFamily="18" charset="0"/>
              </a:rPr>
              <a:t> Time series plot for number of tourist to </a:t>
            </a:r>
            <a:r>
              <a:rPr lang="en-US" dirty="0" err="1" smtClean="0">
                <a:effectLst/>
                <a:latin typeface="Times New Roman" panose="02020603050405020304" pitchFamily="18" charset="0"/>
                <a:ea typeface="Times New Roman" panose="02020603050405020304" pitchFamily="18" charset="0"/>
              </a:rPr>
              <a:t>Grojogan</a:t>
            </a:r>
            <a:r>
              <a:rPr lang="en-US" dirty="0" smtClean="0">
                <a:effectLst/>
                <a:latin typeface="Times New Roman" panose="02020603050405020304" pitchFamily="18" charset="0"/>
                <a:ea typeface="Times New Roman" panose="02020603050405020304" pitchFamily="18" charset="0"/>
              </a:rPr>
              <a:t> </a:t>
            </a:r>
            <a:r>
              <a:rPr lang="en-US" dirty="0" err="1" smtClean="0">
                <a:effectLst/>
                <a:latin typeface="Times New Roman" panose="02020603050405020304" pitchFamily="18" charset="0"/>
                <a:ea typeface="Times New Roman" panose="02020603050405020304" pitchFamily="18" charset="0"/>
              </a:rPr>
              <a:t>Sewu</a:t>
            </a:r>
            <a:r>
              <a:rPr lang="en-US" dirty="0" smtClean="0">
                <a:effectLst/>
                <a:latin typeface="Times New Roman" panose="02020603050405020304" pitchFamily="18" charset="0"/>
                <a:ea typeface="Times New Roman" panose="02020603050405020304" pitchFamily="18" charset="0"/>
              </a:rPr>
              <a:t> from January 2010 to June 2018</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26466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2123595"/>
              </p:ext>
            </p:extLst>
          </p:nvPr>
        </p:nvGraphicFramePr>
        <p:xfrm>
          <a:off x="1341884" y="1916832"/>
          <a:ext cx="5043492" cy="2961640"/>
        </p:xfrm>
        <a:graphic>
          <a:graphicData uri="http://schemas.openxmlformats.org/drawingml/2006/table">
            <a:tbl>
              <a:tblPr>
                <a:tableStyleId>{E8B1032C-EA38-4F05-BA0D-38AFFFC7BED3}</a:tableStyleId>
              </a:tblPr>
              <a:tblGrid>
                <a:gridCol w="720080"/>
                <a:gridCol w="1427603"/>
                <a:gridCol w="2895809"/>
              </a:tblGrid>
              <a:tr h="279400">
                <a:tc gridSpan="3">
                  <a:txBody>
                    <a:bodyPr/>
                    <a:lstStyle/>
                    <a:p>
                      <a:pPr algn="ctr">
                        <a:spcBef>
                          <a:spcPts val="600"/>
                        </a:spcBef>
                        <a:spcAft>
                          <a:spcPts val="0"/>
                        </a:spcAft>
                      </a:pPr>
                      <a:r>
                        <a:rPr lang="en-US" sz="1600" dirty="0">
                          <a:effectLst/>
                        </a:rPr>
                        <a:t>TABLE 1. Ticket price changes at </a:t>
                      </a:r>
                      <a:r>
                        <a:rPr lang="en-US" sz="1600" dirty="0" err="1">
                          <a:effectLst/>
                        </a:rPr>
                        <a:t>Eid</a:t>
                      </a:r>
                      <a:r>
                        <a:rPr lang="en-US" sz="1600" dirty="0">
                          <a:effectLst/>
                        </a:rPr>
                        <a:t> Al-</a:t>
                      </a:r>
                      <a:r>
                        <a:rPr lang="en-US" sz="1600" dirty="0" err="1">
                          <a:effectLst/>
                        </a:rPr>
                        <a:t>Fitr</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hMerge="1">
                  <a:txBody>
                    <a:bodyPr/>
                    <a:lstStyle/>
                    <a:p>
                      <a:endParaRPr lang="en-US"/>
                    </a:p>
                  </a:txBody>
                  <a:tcPr/>
                </a:tc>
                <a:tc hMerge="1">
                  <a:txBody>
                    <a:bodyPr/>
                    <a:lstStyle/>
                    <a:p>
                      <a:endParaRPr lang="en-US"/>
                    </a:p>
                  </a:txBody>
                  <a:tcPr/>
                </a:tc>
              </a:tr>
              <a:tr h="0">
                <a:tc gridSpan="2">
                  <a:txBody>
                    <a:bodyPr/>
                    <a:lstStyle/>
                    <a:p>
                      <a:pPr indent="540385" algn="ctr">
                        <a:spcAft>
                          <a:spcPts val="0"/>
                        </a:spcAft>
                      </a:pPr>
                      <a:r>
                        <a:rPr lang="en-US" sz="1600" dirty="0">
                          <a:effectLst/>
                        </a:rPr>
                        <a:t>Year and Month of </a:t>
                      </a:r>
                      <a:r>
                        <a:rPr lang="en-US" sz="1600" dirty="0" err="1">
                          <a:effectLst/>
                        </a:rPr>
                        <a:t>Eid</a:t>
                      </a:r>
                      <a:r>
                        <a:rPr lang="en-US" sz="1600" dirty="0">
                          <a:effectLst/>
                        </a:rPr>
                        <a:t> Al-</a:t>
                      </a:r>
                      <a:r>
                        <a:rPr lang="en-US" sz="1600" dirty="0" err="1">
                          <a:effectLst/>
                        </a:rPr>
                        <a:t>Fitr</a:t>
                      </a:r>
                      <a:endParaRPr lang="en-US" sz="1600" b="1"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solidFill>
                      <a:srgbClr val="FFC000"/>
                    </a:solidFill>
                  </a:tcPr>
                </a:tc>
                <a:tc hMerge="1">
                  <a:txBody>
                    <a:bodyPr/>
                    <a:lstStyle/>
                    <a:p>
                      <a:endParaRPr lang="en-US"/>
                    </a:p>
                  </a:txBody>
                  <a:tcPr/>
                </a:tc>
                <a:tc>
                  <a:txBody>
                    <a:bodyPr/>
                    <a:lstStyle/>
                    <a:p>
                      <a:pPr algn="ctr">
                        <a:spcAft>
                          <a:spcPts val="0"/>
                        </a:spcAft>
                      </a:pPr>
                      <a:r>
                        <a:rPr lang="en-US" sz="1600" dirty="0">
                          <a:effectLst/>
                        </a:rPr>
                        <a:t>The ticket price has increased more than 50%</a:t>
                      </a:r>
                      <a:endParaRPr lang="en-US" sz="1600" b="1"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solidFill>
                      <a:srgbClr val="FFC000"/>
                    </a:solidFill>
                  </a:tcPr>
                </a:tc>
              </a:tr>
              <a:tr h="0">
                <a:tc>
                  <a:txBody>
                    <a:bodyPr/>
                    <a:lstStyle/>
                    <a:p>
                      <a:pPr algn="r">
                        <a:spcAft>
                          <a:spcPts val="0"/>
                        </a:spcAft>
                      </a:pPr>
                      <a:r>
                        <a:rPr lang="en-US" sz="1600">
                          <a:effectLst/>
                        </a:rPr>
                        <a:t>2010</a:t>
                      </a:r>
                      <a:endParaRPr lang="en-US" sz="16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indent="143510" algn="l">
                        <a:spcAft>
                          <a:spcPts val="0"/>
                        </a:spcAft>
                      </a:pPr>
                      <a:r>
                        <a:rPr lang="en-US" sz="1600">
                          <a:effectLst/>
                        </a:rPr>
                        <a:t>September</a:t>
                      </a:r>
                      <a:endParaRPr lang="en-US" sz="16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600" dirty="0">
                          <a:effectLst/>
                        </a:rPr>
                        <a:t>No</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r>
              <a:tr h="0">
                <a:tc>
                  <a:txBody>
                    <a:bodyPr/>
                    <a:lstStyle/>
                    <a:p>
                      <a:pPr algn="r">
                        <a:spcAft>
                          <a:spcPts val="0"/>
                        </a:spcAft>
                      </a:pPr>
                      <a:r>
                        <a:rPr lang="en-US" sz="1600">
                          <a:effectLst/>
                        </a:rPr>
                        <a:t>2011</a:t>
                      </a:r>
                      <a:endParaRPr lang="en-US" sz="16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indent="143510" algn="l">
                        <a:spcAft>
                          <a:spcPts val="0"/>
                        </a:spcAft>
                      </a:pPr>
                      <a:r>
                        <a:rPr lang="en-US" sz="1600">
                          <a:effectLst/>
                        </a:rPr>
                        <a:t>September </a:t>
                      </a:r>
                      <a:endParaRPr lang="en-US" sz="16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600">
                          <a:effectLst/>
                        </a:rPr>
                        <a:t>No</a:t>
                      </a:r>
                      <a:endParaRPr lang="en-US" sz="16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r>
              <a:tr h="0">
                <a:tc>
                  <a:txBody>
                    <a:bodyPr/>
                    <a:lstStyle/>
                    <a:p>
                      <a:pPr algn="r">
                        <a:spcAft>
                          <a:spcPts val="0"/>
                        </a:spcAft>
                      </a:pPr>
                      <a:r>
                        <a:rPr lang="en-US" sz="1600">
                          <a:effectLst/>
                        </a:rPr>
                        <a:t>2012</a:t>
                      </a:r>
                      <a:endParaRPr lang="en-US" sz="16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indent="143510" algn="l">
                        <a:spcAft>
                          <a:spcPts val="0"/>
                        </a:spcAft>
                      </a:pPr>
                      <a:r>
                        <a:rPr lang="en-US" sz="1600">
                          <a:effectLst/>
                        </a:rPr>
                        <a:t>August</a:t>
                      </a:r>
                      <a:endParaRPr lang="en-US" sz="16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600" dirty="0">
                          <a:effectLst/>
                        </a:rPr>
                        <a:t>Yes</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r>
              <a:tr h="0">
                <a:tc>
                  <a:txBody>
                    <a:bodyPr/>
                    <a:lstStyle/>
                    <a:p>
                      <a:pPr algn="r">
                        <a:spcAft>
                          <a:spcPts val="0"/>
                        </a:spcAft>
                      </a:pPr>
                      <a:r>
                        <a:rPr lang="en-US" sz="1600">
                          <a:effectLst/>
                        </a:rPr>
                        <a:t>2013</a:t>
                      </a:r>
                      <a:endParaRPr lang="en-US" sz="16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indent="143510" algn="l">
                        <a:spcAft>
                          <a:spcPts val="0"/>
                        </a:spcAft>
                      </a:pPr>
                      <a:r>
                        <a:rPr lang="en-US" sz="1600" dirty="0">
                          <a:effectLst/>
                        </a:rPr>
                        <a:t>August </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600" dirty="0">
                          <a:effectLst/>
                        </a:rPr>
                        <a:t>No</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r>
              <a:tr h="0">
                <a:tc>
                  <a:txBody>
                    <a:bodyPr/>
                    <a:lstStyle/>
                    <a:p>
                      <a:pPr algn="r">
                        <a:spcAft>
                          <a:spcPts val="0"/>
                        </a:spcAft>
                      </a:pPr>
                      <a:r>
                        <a:rPr lang="en-US" sz="1600">
                          <a:effectLst/>
                        </a:rPr>
                        <a:t>2014</a:t>
                      </a:r>
                      <a:endParaRPr lang="en-US" sz="16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indent="143510" algn="l">
                        <a:spcAft>
                          <a:spcPts val="0"/>
                        </a:spcAft>
                      </a:pPr>
                      <a:r>
                        <a:rPr lang="en-US" sz="1600">
                          <a:effectLst/>
                        </a:rPr>
                        <a:t>July</a:t>
                      </a:r>
                      <a:endParaRPr lang="en-US" sz="16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600" dirty="0">
                          <a:effectLst/>
                        </a:rPr>
                        <a:t>Yes</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r>
              <a:tr h="0">
                <a:tc>
                  <a:txBody>
                    <a:bodyPr/>
                    <a:lstStyle/>
                    <a:p>
                      <a:pPr algn="r">
                        <a:spcAft>
                          <a:spcPts val="0"/>
                        </a:spcAft>
                      </a:pPr>
                      <a:r>
                        <a:rPr lang="en-US" sz="1600">
                          <a:effectLst/>
                        </a:rPr>
                        <a:t>2015</a:t>
                      </a:r>
                      <a:endParaRPr lang="en-US" sz="16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indent="143510" algn="l">
                        <a:spcAft>
                          <a:spcPts val="0"/>
                        </a:spcAft>
                      </a:pPr>
                      <a:r>
                        <a:rPr lang="en-US" sz="1600">
                          <a:effectLst/>
                        </a:rPr>
                        <a:t>July</a:t>
                      </a:r>
                      <a:endParaRPr lang="en-US" sz="16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600" dirty="0">
                          <a:effectLst/>
                        </a:rPr>
                        <a:t>Yes</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r>
              <a:tr h="0">
                <a:tc>
                  <a:txBody>
                    <a:bodyPr/>
                    <a:lstStyle/>
                    <a:p>
                      <a:pPr algn="r">
                        <a:spcAft>
                          <a:spcPts val="0"/>
                        </a:spcAft>
                      </a:pPr>
                      <a:r>
                        <a:rPr lang="en-US" sz="1600">
                          <a:effectLst/>
                        </a:rPr>
                        <a:t>2016</a:t>
                      </a:r>
                      <a:endParaRPr lang="en-US" sz="16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indent="143510" algn="l">
                        <a:spcAft>
                          <a:spcPts val="0"/>
                        </a:spcAft>
                      </a:pPr>
                      <a:r>
                        <a:rPr lang="en-US" sz="1600">
                          <a:effectLst/>
                        </a:rPr>
                        <a:t>July</a:t>
                      </a:r>
                      <a:endParaRPr lang="en-US" sz="16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600" dirty="0">
                          <a:effectLst/>
                        </a:rPr>
                        <a:t>No</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r>
              <a:tr h="0">
                <a:tc>
                  <a:txBody>
                    <a:bodyPr/>
                    <a:lstStyle/>
                    <a:p>
                      <a:pPr algn="r">
                        <a:spcAft>
                          <a:spcPts val="0"/>
                        </a:spcAft>
                      </a:pPr>
                      <a:r>
                        <a:rPr lang="en-US" sz="1600">
                          <a:effectLst/>
                        </a:rPr>
                        <a:t>2017</a:t>
                      </a:r>
                      <a:endParaRPr lang="en-US" sz="16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indent="143510" algn="l">
                        <a:spcAft>
                          <a:spcPts val="0"/>
                        </a:spcAft>
                      </a:pPr>
                      <a:r>
                        <a:rPr lang="en-US" sz="1600">
                          <a:effectLst/>
                        </a:rPr>
                        <a:t>June</a:t>
                      </a:r>
                      <a:endParaRPr lang="en-US" sz="16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600" dirty="0">
                          <a:effectLst/>
                        </a:rPr>
                        <a:t>Yes</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r>
              <a:tr h="0">
                <a:tc>
                  <a:txBody>
                    <a:bodyPr/>
                    <a:lstStyle/>
                    <a:p>
                      <a:pPr algn="r">
                        <a:spcAft>
                          <a:spcPts val="0"/>
                        </a:spcAft>
                      </a:pPr>
                      <a:r>
                        <a:rPr lang="en-US" sz="1600" dirty="0">
                          <a:effectLst/>
                        </a:rPr>
                        <a:t>2018</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indent="143510" algn="l">
                        <a:spcAft>
                          <a:spcPts val="0"/>
                        </a:spcAft>
                      </a:pPr>
                      <a:r>
                        <a:rPr lang="en-US" sz="1600" dirty="0">
                          <a:effectLst/>
                        </a:rPr>
                        <a:t>June</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600" dirty="0">
                          <a:effectLst/>
                        </a:rPr>
                        <a:t>No</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r>
            </a:tbl>
          </a:graphicData>
        </a:graphic>
      </p:graphicFrame>
      <mc:AlternateContent xmlns:mc="http://schemas.openxmlformats.org/markup-compatibility/2006">
        <mc:Choice xmlns:a14="http://schemas.microsoft.com/office/drawing/2010/main" Requires="a14">
          <p:sp>
            <p:nvSpPr>
              <p:cNvPr id="7" name="Content Placeholder 2"/>
              <p:cNvSpPr>
                <a:spLocks noGrp="1"/>
              </p:cNvSpPr>
              <p:nvPr>
                <p:ph sz="half" idx="2"/>
              </p:nvPr>
            </p:nvSpPr>
            <p:spPr>
              <a:xfrm>
                <a:off x="6484836" y="1916832"/>
                <a:ext cx="5400601" cy="3484985"/>
              </a:xfrm>
            </p:spPr>
            <p:txBody>
              <a:bodyPr>
                <a:normAutofit fontScale="77500" lnSpcReduction="20000"/>
              </a:bodyPr>
              <a:lstStyle/>
              <a:p>
                <a:pPr marL="0" indent="0">
                  <a:buNone/>
                </a:pPr>
                <a:r>
                  <a:rPr lang="en-US" sz="2300" dirty="0"/>
                  <a:t>Information summarized in Table 1 was used to define the dummy variables in TLSARIMA and TLSNNAR model. </a:t>
                </a:r>
              </a:p>
              <a:p>
                <a:pPr marL="0" indent="0">
                  <a:buNone/>
                </a:pPr>
                <a:r>
                  <a:rPr lang="en-US" sz="2300" dirty="0" smtClean="0">
                    <a:solidFill>
                      <a:schemeClr val="tx1"/>
                    </a:solidFill>
                  </a:rPr>
                  <a:t>In this case, we considered two dummy variables, </a:t>
                </a:r>
                <a14:m>
                  <m:oMath xmlns:m="http://schemas.openxmlformats.org/officeDocument/2006/math">
                    <m:sSub>
                      <m:sSubPr>
                        <m:ctrlPr>
                          <a:rPr lang="en-US" sz="2300" i="1">
                            <a:solidFill>
                              <a:schemeClr val="tx1"/>
                            </a:solidFill>
                            <a:latin typeface="Cambria Math" panose="02040503050406030204" pitchFamily="18" charset="0"/>
                          </a:rPr>
                        </m:ctrlPr>
                      </m:sSubPr>
                      <m:e>
                        <m:r>
                          <a:rPr lang="en-US" sz="2300" i="1">
                            <a:solidFill>
                              <a:schemeClr val="tx1"/>
                            </a:solidFill>
                            <a:latin typeface="Cambria Math" panose="02040503050406030204" pitchFamily="18" charset="0"/>
                          </a:rPr>
                          <m:t>𝜉</m:t>
                        </m:r>
                      </m:e>
                      <m:sub>
                        <m:r>
                          <a:rPr lang="en-US" sz="2300" i="1">
                            <a:solidFill>
                              <a:schemeClr val="tx1"/>
                            </a:solidFill>
                            <a:latin typeface="Cambria Math" panose="02040503050406030204" pitchFamily="18" charset="0"/>
                          </a:rPr>
                          <m:t>1</m:t>
                        </m:r>
                      </m:sub>
                    </m:sSub>
                  </m:oMath>
                </a14:m>
                <a:r>
                  <a:rPr lang="en-US" sz="2300" dirty="0">
                    <a:solidFill>
                      <a:schemeClr val="tx1"/>
                    </a:solidFill>
                  </a:rPr>
                  <a:t> and </a:t>
                </a:r>
                <a14:m>
                  <m:oMath xmlns:m="http://schemas.openxmlformats.org/officeDocument/2006/math">
                    <m:sSub>
                      <m:sSubPr>
                        <m:ctrlPr>
                          <a:rPr lang="en-US" sz="2300" i="1">
                            <a:solidFill>
                              <a:schemeClr val="tx1"/>
                            </a:solidFill>
                            <a:latin typeface="Cambria Math" panose="02040503050406030204" pitchFamily="18" charset="0"/>
                          </a:rPr>
                        </m:ctrlPr>
                      </m:sSubPr>
                      <m:e>
                        <m:r>
                          <a:rPr lang="en-US" sz="2300" i="1">
                            <a:solidFill>
                              <a:schemeClr val="tx1"/>
                            </a:solidFill>
                            <a:latin typeface="Cambria Math" panose="02040503050406030204" pitchFamily="18" charset="0"/>
                          </a:rPr>
                          <m:t>𝜉</m:t>
                        </m:r>
                      </m:e>
                      <m:sub>
                        <m:r>
                          <a:rPr lang="en-US" sz="2300" i="1">
                            <a:solidFill>
                              <a:schemeClr val="tx1"/>
                            </a:solidFill>
                            <a:latin typeface="Cambria Math" panose="02040503050406030204" pitchFamily="18" charset="0"/>
                          </a:rPr>
                          <m:t>2</m:t>
                        </m:r>
                      </m:sub>
                    </m:sSub>
                  </m:oMath>
                </a14:m>
                <a:r>
                  <a:rPr lang="en-US" sz="2300" dirty="0">
                    <a:solidFill>
                      <a:schemeClr val="tx1"/>
                    </a:solidFill>
                  </a:rPr>
                  <a:t>, where </a:t>
                </a:r>
                <a:endParaRPr lang="en-US" sz="2300" dirty="0" smtClean="0">
                  <a:solidFill>
                    <a:schemeClr val="tx1"/>
                  </a:solidFill>
                </a:endParaRPr>
              </a:p>
              <a:p>
                <a:pPr marL="0" indent="0">
                  <a:buNone/>
                </a:pPr>
                <a:endParaRPr lang="en-US" sz="23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300" i="1">
                              <a:solidFill>
                                <a:schemeClr val="tx1"/>
                              </a:solidFill>
                              <a:latin typeface="Cambria Math" panose="02040503050406030204" pitchFamily="18" charset="0"/>
                            </a:rPr>
                          </m:ctrlPr>
                        </m:sSubPr>
                        <m:e>
                          <m:r>
                            <a:rPr lang="en-US" sz="2300" i="1">
                              <a:solidFill>
                                <a:schemeClr val="tx1"/>
                              </a:solidFill>
                              <a:latin typeface="Cambria Math" panose="02040503050406030204" pitchFamily="18" charset="0"/>
                            </a:rPr>
                            <m:t>𝜉</m:t>
                          </m:r>
                        </m:e>
                        <m:sub>
                          <m:r>
                            <a:rPr lang="en-US" sz="2300" i="1">
                              <a:solidFill>
                                <a:schemeClr val="tx1"/>
                              </a:solidFill>
                              <a:latin typeface="Cambria Math" panose="02040503050406030204" pitchFamily="18" charset="0"/>
                            </a:rPr>
                            <m:t>1,</m:t>
                          </m:r>
                          <m:r>
                            <a:rPr lang="en-US" sz="2300" i="1">
                              <a:solidFill>
                                <a:schemeClr val="tx1"/>
                              </a:solidFill>
                              <a:latin typeface="Cambria Math" panose="02040503050406030204" pitchFamily="18" charset="0"/>
                            </a:rPr>
                            <m:t>𝑡</m:t>
                          </m:r>
                        </m:sub>
                      </m:sSub>
                      <m:r>
                        <a:rPr lang="en-US" sz="2300" i="1">
                          <a:solidFill>
                            <a:schemeClr val="tx1"/>
                          </a:solidFill>
                          <a:latin typeface="Cambria Math" panose="02040503050406030204" pitchFamily="18" charset="0"/>
                        </a:rPr>
                        <m:t>=</m:t>
                      </m:r>
                      <m:d>
                        <m:dPr>
                          <m:begChr m:val="{"/>
                          <m:endChr m:val=""/>
                          <m:ctrlPr>
                            <a:rPr lang="en-US" sz="2300" i="1">
                              <a:solidFill>
                                <a:schemeClr val="tx1"/>
                              </a:solidFill>
                              <a:latin typeface="Cambria Math" panose="02040503050406030204" pitchFamily="18" charset="0"/>
                            </a:rPr>
                          </m:ctrlPr>
                        </m:dPr>
                        <m:e>
                          <m:m>
                            <m:mPr>
                              <m:mcs>
                                <m:mc>
                                  <m:mcPr>
                                    <m:count m:val="2"/>
                                    <m:mcJc m:val="center"/>
                                  </m:mcPr>
                                </m:mc>
                              </m:mcs>
                              <m:ctrlPr>
                                <a:rPr lang="en-US" sz="2300" i="1">
                                  <a:solidFill>
                                    <a:schemeClr val="tx1"/>
                                  </a:solidFill>
                                  <a:latin typeface="Cambria Math" panose="02040503050406030204" pitchFamily="18" charset="0"/>
                                </a:rPr>
                              </m:ctrlPr>
                            </m:mPr>
                            <m:mr>
                              <m:e>
                                <m:r>
                                  <a:rPr lang="en-US" sz="2300" i="1">
                                    <a:solidFill>
                                      <a:schemeClr val="tx1"/>
                                    </a:solidFill>
                                    <a:latin typeface="Cambria Math" panose="02040503050406030204" pitchFamily="18" charset="0"/>
                                  </a:rPr>
                                  <m:t>1</m:t>
                                </m:r>
                              </m:e>
                              <m:e>
                                <m:r>
                                  <m:rPr>
                                    <m:sty m:val="p"/>
                                  </m:rPr>
                                  <a:rPr lang="en-US" sz="2300">
                                    <a:solidFill>
                                      <a:schemeClr val="tx1"/>
                                    </a:solidFill>
                                    <a:latin typeface="Cambria Math" panose="02040503050406030204" pitchFamily="18" charset="0"/>
                                  </a:rPr>
                                  <m:t>There</m:t>
                                </m:r>
                                <m:r>
                                  <a:rPr lang="en-US" sz="2300">
                                    <a:solidFill>
                                      <a:schemeClr val="tx1"/>
                                    </a:solidFill>
                                    <a:latin typeface="Cambria Math" panose="02040503050406030204" pitchFamily="18" charset="0"/>
                                  </a:rPr>
                                  <m:t> </m:t>
                                </m:r>
                                <m:r>
                                  <m:rPr>
                                    <m:sty m:val="p"/>
                                  </m:rPr>
                                  <a:rPr lang="en-US" sz="2300">
                                    <a:solidFill>
                                      <a:schemeClr val="tx1"/>
                                    </a:solidFill>
                                    <a:latin typeface="Cambria Math" panose="02040503050406030204" pitchFamily="18" charset="0"/>
                                  </a:rPr>
                                  <m:t>is</m:t>
                                </m:r>
                                <m:r>
                                  <a:rPr lang="en-US" sz="2300">
                                    <a:solidFill>
                                      <a:schemeClr val="tx1"/>
                                    </a:solidFill>
                                    <a:latin typeface="Cambria Math" panose="02040503050406030204" pitchFamily="18" charset="0"/>
                                  </a:rPr>
                                  <m:t> </m:t>
                                </m:r>
                                <m:r>
                                  <m:rPr>
                                    <m:sty m:val="p"/>
                                  </m:rPr>
                                  <a:rPr lang="en-US" sz="2300">
                                    <a:solidFill>
                                      <a:schemeClr val="tx1"/>
                                    </a:solidFill>
                                    <a:latin typeface="Cambria Math" panose="02040503050406030204" pitchFamily="18" charset="0"/>
                                  </a:rPr>
                                  <m:t>an</m:t>
                                </m:r>
                                <m:r>
                                  <a:rPr lang="en-US" sz="2300">
                                    <a:solidFill>
                                      <a:schemeClr val="tx1"/>
                                    </a:solidFill>
                                    <a:latin typeface="Cambria Math" panose="02040503050406030204" pitchFamily="18" charset="0"/>
                                  </a:rPr>
                                  <m:t> </m:t>
                                </m:r>
                                <m:r>
                                  <m:rPr>
                                    <m:sty m:val="p"/>
                                  </m:rPr>
                                  <a:rPr lang="en-US" sz="2300">
                                    <a:solidFill>
                                      <a:schemeClr val="tx1"/>
                                    </a:solidFill>
                                    <a:latin typeface="Cambria Math" panose="02040503050406030204" pitchFamily="18" charset="0"/>
                                  </a:rPr>
                                  <m:t>Eid</m:t>
                                </m:r>
                                <m:r>
                                  <a:rPr lang="en-US" sz="2300">
                                    <a:solidFill>
                                      <a:schemeClr val="tx1"/>
                                    </a:solidFill>
                                    <a:latin typeface="Cambria Math" panose="02040503050406030204" pitchFamily="18" charset="0"/>
                                  </a:rPr>
                                  <m:t> </m:t>
                                </m:r>
                                <m:r>
                                  <m:rPr>
                                    <m:sty m:val="p"/>
                                  </m:rPr>
                                  <a:rPr lang="en-US" sz="2300">
                                    <a:solidFill>
                                      <a:schemeClr val="tx1"/>
                                    </a:solidFill>
                                    <a:latin typeface="Cambria Math" panose="02040503050406030204" pitchFamily="18" charset="0"/>
                                  </a:rPr>
                                  <m:t>Al</m:t>
                                </m:r>
                                <m:r>
                                  <a:rPr lang="en-US" sz="2300">
                                    <a:solidFill>
                                      <a:schemeClr val="tx1"/>
                                    </a:solidFill>
                                    <a:latin typeface="Cambria Math" panose="02040503050406030204" pitchFamily="18" charset="0"/>
                                  </a:rPr>
                                  <m:t> </m:t>
                                </m:r>
                                <m:r>
                                  <m:rPr>
                                    <m:sty m:val="p"/>
                                  </m:rPr>
                                  <a:rPr lang="en-US" sz="2300">
                                    <a:solidFill>
                                      <a:schemeClr val="tx1"/>
                                    </a:solidFill>
                                    <a:latin typeface="Cambria Math" panose="02040503050406030204" pitchFamily="18" charset="0"/>
                                  </a:rPr>
                                  <m:t>Fitr</m:t>
                                </m:r>
                                <m:r>
                                  <a:rPr lang="en-US" sz="2300">
                                    <a:solidFill>
                                      <a:schemeClr val="tx1"/>
                                    </a:solidFill>
                                    <a:latin typeface="Cambria Math" panose="02040503050406030204" pitchFamily="18" charset="0"/>
                                  </a:rPr>
                                  <m:t> </m:t>
                                </m:r>
                                <m:r>
                                  <m:rPr>
                                    <m:sty m:val="p"/>
                                  </m:rPr>
                                  <a:rPr lang="en-US" sz="2300">
                                    <a:solidFill>
                                      <a:schemeClr val="tx1"/>
                                    </a:solidFill>
                                    <a:latin typeface="Cambria Math" panose="02040503050406030204" pitchFamily="18" charset="0"/>
                                  </a:rPr>
                                  <m:t>at</m:t>
                                </m:r>
                                <m:r>
                                  <a:rPr lang="en-US" sz="2300">
                                    <a:solidFill>
                                      <a:schemeClr val="tx1"/>
                                    </a:solidFill>
                                    <a:latin typeface="Cambria Math" panose="02040503050406030204" pitchFamily="18" charset="0"/>
                                  </a:rPr>
                                  <m:t> </m:t>
                                </m:r>
                                <m:r>
                                  <m:rPr>
                                    <m:sty m:val="p"/>
                                  </m:rPr>
                                  <a:rPr lang="en-US" sz="2300">
                                    <a:solidFill>
                                      <a:schemeClr val="tx1"/>
                                    </a:solidFill>
                                    <a:latin typeface="Cambria Math" panose="02040503050406030204" pitchFamily="18" charset="0"/>
                                  </a:rPr>
                                  <m:t>time</m:t>
                                </m:r>
                                <m:r>
                                  <a:rPr lang="en-US" sz="2300">
                                    <a:solidFill>
                                      <a:schemeClr val="tx1"/>
                                    </a:solidFill>
                                    <a:latin typeface="Cambria Math" panose="02040503050406030204" pitchFamily="18" charset="0"/>
                                  </a:rPr>
                                  <m:t> </m:t>
                                </m:r>
                                <m:r>
                                  <a:rPr lang="en-US" sz="2300" i="1">
                                    <a:solidFill>
                                      <a:schemeClr val="tx1"/>
                                    </a:solidFill>
                                    <a:latin typeface="Cambria Math" panose="02040503050406030204" pitchFamily="18" charset="0"/>
                                  </a:rPr>
                                  <m:t>𝑡</m:t>
                                </m:r>
                              </m:e>
                            </m:mr>
                            <m:mr>
                              <m:e>
                                <m:r>
                                  <a:rPr lang="en-US" sz="2300" i="1">
                                    <a:solidFill>
                                      <a:schemeClr val="tx1"/>
                                    </a:solidFill>
                                    <a:latin typeface="Cambria Math" panose="02040503050406030204" pitchFamily="18" charset="0"/>
                                  </a:rPr>
                                  <m:t>0</m:t>
                                </m:r>
                              </m:e>
                              <m:e>
                                <m:r>
                                  <m:rPr>
                                    <m:sty m:val="p"/>
                                  </m:rPr>
                                  <a:rPr lang="en-US" sz="2300">
                                    <a:solidFill>
                                      <a:schemeClr val="tx1"/>
                                    </a:solidFill>
                                    <a:latin typeface="Cambria Math" panose="02040503050406030204" pitchFamily="18" charset="0"/>
                                  </a:rPr>
                                  <m:t>others</m:t>
                                </m:r>
                              </m:e>
                            </m:mr>
                          </m:m>
                        </m:e>
                      </m:d>
                    </m:oMath>
                  </m:oMathPara>
                </a14:m>
                <a:endParaRPr lang="en-US" sz="2300" dirty="0">
                  <a:solidFill>
                    <a:schemeClr val="tx1"/>
                  </a:solidFill>
                </a:endParaRPr>
              </a:p>
              <a:p>
                <a:pPr marL="0" indent="0">
                  <a:buNone/>
                </a:pPr>
                <a:r>
                  <a:rPr lang="en-US" dirty="0">
                    <a:solidFill>
                      <a:schemeClr val="tx1"/>
                    </a:solidFill>
                  </a:rPr>
                  <a:t>and</a:t>
                </a:r>
              </a:p>
              <a:p>
                <a:pPr marL="0" indent="0">
                  <a:buNone/>
                </a:pPr>
                <a14:m>
                  <m:oMathPara xmlns:m="http://schemas.openxmlformats.org/officeDocument/2006/math">
                    <m:oMathParaPr>
                      <m:jc m:val="centerGroup"/>
                    </m:oMathParaPr>
                    <m:oMath xmlns:m="http://schemas.openxmlformats.org/officeDocument/2006/math">
                      <m:sSub>
                        <m:sSubPr>
                          <m:ctrlPr>
                            <a:rPr lang="en-US" sz="2300" i="1">
                              <a:solidFill>
                                <a:schemeClr val="tx1"/>
                              </a:solidFill>
                              <a:latin typeface="Cambria Math" panose="02040503050406030204" pitchFamily="18" charset="0"/>
                            </a:rPr>
                          </m:ctrlPr>
                        </m:sSubPr>
                        <m:e>
                          <m:r>
                            <a:rPr lang="en-US" sz="2300" i="1">
                              <a:solidFill>
                                <a:schemeClr val="tx1"/>
                              </a:solidFill>
                              <a:latin typeface="Cambria Math" panose="02040503050406030204" pitchFamily="18" charset="0"/>
                            </a:rPr>
                            <m:t>𝜉</m:t>
                          </m:r>
                        </m:e>
                        <m:sub>
                          <m:r>
                            <a:rPr lang="en-US" sz="2300" i="1">
                              <a:solidFill>
                                <a:schemeClr val="tx1"/>
                              </a:solidFill>
                              <a:latin typeface="Cambria Math" panose="02040503050406030204" pitchFamily="18" charset="0"/>
                            </a:rPr>
                            <m:t>2,</m:t>
                          </m:r>
                          <m:r>
                            <a:rPr lang="en-US" sz="2300" i="1">
                              <a:solidFill>
                                <a:schemeClr val="tx1"/>
                              </a:solidFill>
                              <a:latin typeface="Cambria Math" panose="02040503050406030204" pitchFamily="18" charset="0"/>
                            </a:rPr>
                            <m:t>𝑡</m:t>
                          </m:r>
                        </m:sub>
                      </m:sSub>
                      <m:r>
                        <a:rPr lang="en-US" sz="2300" i="1">
                          <a:solidFill>
                            <a:schemeClr val="tx1"/>
                          </a:solidFill>
                          <a:latin typeface="Cambria Math" panose="02040503050406030204" pitchFamily="18" charset="0"/>
                        </a:rPr>
                        <m:t>=</m:t>
                      </m:r>
                      <m:d>
                        <m:dPr>
                          <m:begChr m:val="{"/>
                          <m:endChr m:val=""/>
                          <m:ctrlPr>
                            <a:rPr lang="en-US" sz="2300" i="1">
                              <a:solidFill>
                                <a:schemeClr val="tx1"/>
                              </a:solidFill>
                              <a:latin typeface="Cambria Math" panose="02040503050406030204" pitchFamily="18" charset="0"/>
                            </a:rPr>
                          </m:ctrlPr>
                        </m:dPr>
                        <m:e>
                          <m:m>
                            <m:mPr>
                              <m:mcs>
                                <m:mc>
                                  <m:mcPr>
                                    <m:count m:val="2"/>
                                    <m:mcJc m:val="center"/>
                                  </m:mcPr>
                                </m:mc>
                              </m:mcs>
                              <m:ctrlPr>
                                <a:rPr lang="en-US" sz="2300" i="1">
                                  <a:solidFill>
                                    <a:schemeClr val="tx1"/>
                                  </a:solidFill>
                                  <a:latin typeface="Cambria Math" panose="02040503050406030204" pitchFamily="18" charset="0"/>
                                </a:rPr>
                              </m:ctrlPr>
                            </m:mPr>
                            <m:mr>
                              <m:e>
                                <m:r>
                                  <a:rPr lang="en-US" sz="2300" i="1">
                                    <a:solidFill>
                                      <a:schemeClr val="tx1"/>
                                    </a:solidFill>
                                    <a:latin typeface="Cambria Math" panose="02040503050406030204" pitchFamily="18" charset="0"/>
                                  </a:rPr>
                                  <m:t>1</m:t>
                                </m:r>
                              </m:e>
                              <m:e>
                                <m:r>
                                  <m:rPr>
                                    <m:sty m:val="p"/>
                                  </m:rPr>
                                  <a:rPr lang="en-US" sz="2300">
                                    <a:solidFill>
                                      <a:schemeClr val="tx1"/>
                                    </a:solidFill>
                                    <a:latin typeface="Cambria Math" panose="02040503050406030204" pitchFamily="18" charset="0"/>
                                  </a:rPr>
                                  <m:t>The</m:t>
                                </m:r>
                                <m:r>
                                  <a:rPr lang="en-US" sz="2300">
                                    <a:solidFill>
                                      <a:schemeClr val="tx1"/>
                                    </a:solidFill>
                                    <a:latin typeface="Cambria Math" panose="02040503050406030204" pitchFamily="18" charset="0"/>
                                  </a:rPr>
                                  <m:t> </m:t>
                                </m:r>
                                <m:r>
                                  <m:rPr>
                                    <m:sty m:val="p"/>
                                  </m:rPr>
                                  <a:rPr lang="en-US" sz="2300">
                                    <a:solidFill>
                                      <a:schemeClr val="tx1"/>
                                    </a:solidFill>
                                    <a:latin typeface="Cambria Math" panose="02040503050406030204" pitchFamily="18" charset="0"/>
                                  </a:rPr>
                                  <m:t>ticket</m:t>
                                </m:r>
                                <m:r>
                                  <a:rPr lang="en-US" sz="2300">
                                    <a:solidFill>
                                      <a:schemeClr val="tx1"/>
                                    </a:solidFill>
                                    <a:latin typeface="Cambria Math" panose="02040503050406030204" pitchFamily="18" charset="0"/>
                                  </a:rPr>
                                  <m:t> </m:t>
                                </m:r>
                                <m:r>
                                  <m:rPr>
                                    <m:sty m:val="p"/>
                                  </m:rPr>
                                  <a:rPr lang="en-US" sz="2300">
                                    <a:solidFill>
                                      <a:schemeClr val="tx1"/>
                                    </a:solidFill>
                                    <a:latin typeface="Cambria Math" panose="02040503050406030204" pitchFamily="18" charset="0"/>
                                  </a:rPr>
                                  <m:t>price</m:t>
                                </m:r>
                                <m:r>
                                  <a:rPr lang="en-US" sz="2300">
                                    <a:solidFill>
                                      <a:schemeClr val="tx1"/>
                                    </a:solidFill>
                                    <a:latin typeface="Cambria Math" panose="02040503050406030204" pitchFamily="18" charset="0"/>
                                  </a:rPr>
                                  <m:t> </m:t>
                                </m:r>
                                <m:r>
                                  <m:rPr>
                                    <m:sty m:val="p"/>
                                  </m:rPr>
                                  <a:rPr lang="en-US" sz="2300">
                                    <a:solidFill>
                                      <a:schemeClr val="tx1"/>
                                    </a:solidFill>
                                    <a:latin typeface="Cambria Math" panose="02040503050406030204" pitchFamily="18" charset="0"/>
                                  </a:rPr>
                                  <m:t>has</m:t>
                                </m:r>
                                <m:r>
                                  <a:rPr lang="en-US" sz="2300">
                                    <a:solidFill>
                                      <a:schemeClr val="tx1"/>
                                    </a:solidFill>
                                    <a:latin typeface="Cambria Math" panose="02040503050406030204" pitchFamily="18" charset="0"/>
                                  </a:rPr>
                                  <m:t> </m:t>
                                </m:r>
                                <m:r>
                                  <m:rPr>
                                    <m:sty m:val="p"/>
                                  </m:rPr>
                                  <a:rPr lang="en-US" sz="2300">
                                    <a:solidFill>
                                      <a:schemeClr val="tx1"/>
                                    </a:solidFill>
                                    <a:latin typeface="Cambria Math" panose="02040503050406030204" pitchFamily="18" charset="0"/>
                                  </a:rPr>
                                  <m:t>increased</m:t>
                                </m:r>
                                <m:r>
                                  <a:rPr lang="en-US" sz="2300">
                                    <a:solidFill>
                                      <a:schemeClr val="tx1"/>
                                    </a:solidFill>
                                    <a:latin typeface="Cambria Math" panose="02040503050406030204" pitchFamily="18" charset="0"/>
                                  </a:rPr>
                                  <m:t> </m:t>
                                </m:r>
                                <m:r>
                                  <m:rPr>
                                    <m:sty m:val="p"/>
                                  </m:rPr>
                                  <a:rPr lang="en-US" sz="2300">
                                    <a:solidFill>
                                      <a:schemeClr val="tx1"/>
                                    </a:solidFill>
                                    <a:latin typeface="Cambria Math" panose="02040503050406030204" pitchFamily="18" charset="0"/>
                                  </a:rPr>
                                  <m:t>at</m:t>
                                </m:r>
                                <m:r>
                                  <a:rPr lang="en-US" sz="2300">
                                    <a:solidFill>
                                      <a:schemeClr val="tx1"/>
                                    </a:solidFill>
                                    <a:latin typeface="Cambria Math" panose="02040503050406030204" pitchFamily="18" charset="0"/>
                                  </a:rPr>
                                  <m:t> </m:t>
                                </m:r>
                                <m:r>
                                  <m:rPr>
                                    <m:sty m:val="p"/>
                                  </m:rPr>
                                  <a:rPr lang="en-US" sz="2300">
                                    <a:solidFill>
                                      <a:schemeClr val="tx1"/>
                                    </a:solidFill>
                                    <a:latin typeface="Cambria Math" panose="02040503050406030204" pitchFamily="18" charset="0"/>
                                  </a:rPr>
                                  <m:t>time</m:t>
                                </m:r>
                                <m:r>
                                  <a:rPr lang="en-US" sz="2300">
                                    <a:solidFill>
                                      <a:schemeClr val="tx1"/>
                                    </a:solidFill>
                                    <a:latin typeface="Cambria Math" panose="02040503050406030204" pitchFamily="18" charset="0"/>
                                  </a:rPr>
                                  <m:t> </m:t>
                                </m:r>
                                <m:r>
                                  <a:rPr lang="en-US" sz="2300" i="1">
                                    <a:solidFill>
                                      <a:schemeClr val="tx1"/>
                                    </a:solidFill>
                                    <a:latin typeface="Cambria Math" panose="02040503050406030204" pitchFamily="18" charset="0"/>
                                  </a:rPr>
                                  <m:t>𝑡</m:t>
                                </m:r>
                              </m:e>
                            </m:mr>
                            <m:mr>
                              <m:e>
                                <m:r>
                                  <a:rPr lang="en-US" sz="2300" i="1">
                                    <a:solidFill>
                                      <a:schemeClr val="tx1"/>
                                    </a:solidFill>
                                    <a:latin typeface="Cambria Math" panose="02040503050406030204" pitchFamily="18" charset="0"/>
                                  </a:rPr>
                                  <m:t>0</m:t>
                                </m:r>
                              </m:e>
                              <m:e>
                                <m:r>
                                  <m:rPr>
                                    <m:sty m:val="p"/>
                                  </m:rPr>
                                  <a:rPr lang="en-US" sz="2300">
                                    <a:solidFill>
                                      <a:schemeClr val="tx1"/>
                                    </a:solidFill>
                                    <a:latin typeface="Cambria Math" panose="02040503050406030204" pitchFamily="18" charset="0"/>
                                  </a:rPr>
                                  <m:t>others</m:t>
                                </m:r>
                                <m:r>
                                  <a:rPr lang="en-US" sz="2300">
                                    <a:solidFill>
                                      <a:schemeClr val="tx1"/>
                                    </a:solidFill>
                                    <a:latin typeface="Cambria Math" panose="02040503050406030204" pitchFamily="18" charset="0"/>
                                  </a:rPr>
                                  <m:t>.</m:t>
                                </m:r>
                              </m:e>
                            </m:mr>
                          </m:m>
                        </m:e>
                      </m:d>
                    </m:oMath>
                  </m:oMathPara>
                </a14:m>
                <a:endParaRPr lang="en-US" sz="2300" dirty="0">
                  <a:solidFill>
                    <a:schemeClr val="tx1"/>
                  </a:solidFill>
                </a:endParaRPr>
              </a:p>
            </p:txBody>
          </p:sp>
        </mc:Choice>
        <mc:Fallback>
          <p:sp>
            <p:nvSpPr>
              <p:cNvPr id="7" name="Content Placeholder 2"/>
              <p:cNvSpPr>
                <a:spLocks noGrp="1" noRot="1" noChangeAspect="1" noMove="1" noResize="1" noEditPoints="1" noAdjustHandles="1" noChangeArrowheads="1" noChangeShapeType="1" noTextEdit="1"/>
              </p:cNvSpPr>
              <p:nvPr>
                <p:ph sz="half" idx="2"/>
              </p:nvPr>
            </p:nvSpPr>
            <p:spPr>
              <a:xfrm>
                <a:off x="6484836" y="1916832"/>
                <a:ext cx="5400601" cy="3484985"/>
              </a:xfrm>
              <a:blipFill rotWithShape="0">
                <a:blip r:embed="rId2"/>
                <a:stretch>
                  <a:fillRect l="-1467" t="-29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1773933" y="5267746"/>
                <a:ext cx="8928991" cy="971356"/>
              </a:xfrm>
              <a:prstGeom prst="rect">
                <a:avLst/>
              </a:prstGeom>
            </p:spPr>
            <p:txBody>
              <a:bodyPr wrap="square">
                <a:spAutoFit/>
              </a:bodyPr>
              <a:lstStyle/>
              <a:p>
                <a:r>
                  <a:rPr lang="en-US" dirty="0"/>
                  <a:t>Deterministic component of </a:t>
                </a:r>
                <a:r>
                  <a:rPr lang="en-US" dirty="0"/>
                  <a:t>TLSARIMA and </a:t>
                </a:r>
                <a:r>
                  <a:rPr lang="en-US" dirty="0"/>
                  <a:t>TLSNNAR, </a:t>
                </a:r>
                <a:endParaRPr lang="en-US" dirty="0"/>
              </a:p>
              <a:p>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𝑡</m:t>
                          </m:r>
                        </m:sub>
                      </m:sSub>
                      <m:r>
                        <a:rPr lang="en-US">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a:rPr lang="en-US">
                              <a:latin typeface="Cambria Math" panose="02040503050406030204" pitchFamily="18" charset="0"/>
                            </a:rPr>
                            <m:t>0</m:t>
                          </m:r>
                        </m:sub>
                      </m:sSub>
                      <m:r>
                        <a:rPr lang="en-US" i="1">
                          <a:latin typeface="Cambria Math" panose="02040503050406030204" pitchFamily="18" charset="0"/>
                        </a:rPr>
                        <m:t>+</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𝑗</m:t>
                          </m:r>
                          <m:r>
                            <a:rPr lang="en-US">
                              <a:latin typeface="Cambria Math" panose="02040503050406030204" pitchFamily="18" charset="0"/>
                            </a:rPr>
                            <m:t>=1</m:t>
                          </m:r>
                        </m:sub>
                        <m:sup>
                          <m:r>
                            <a:rPr lang="en-US" i="1">
                              <a:latin typeface="Cambria Math" panose="02040503050406030204" pitchFamily="18" charset="0"/>
                            </a:rPr>
                            <m:t>5</m:t>
                          </m:r>
                        </m:sup>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𝑏</m:t>
                                  </m:r>
                                </m:e>
                              </m:acc>
                            </m:e>
                            <m:sub>
                              <m:r>
                                <a:rPr lang="en-US" i="1">
                                  <a:latin typeface="Cambria Math" panose="02040503050406030204" pitchFamily="18" charset="0"/>
                                </a:rPr>
                                <m:t>𝑗</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𝑗𝑡</m:t>
                              </m:r>
                              <m:r>
                                <a:rPr lang="en-US">
                                  <a:latin typeface="Cambria Math" panose="02040503050406030204" pitchFamily="18" charset="0"/>
                                </a:rPr>
                                <m:t>/</m:t>
                              </m:r>
                              <m:r>
                                <a:rPr lang="en-US" i="1">
                                  <a:latin typeface="Cambria Math" panose="02040503050406030204" pitchFamily="18" charset="0"/>
                                </a:rPr>
                                <m:t>12</m:t>
                              </m:r>
                              <m:r>
                                <a:rPr lang="en-US">
                                  <a:latin typeface="Cambria Math" panose="02040503050406030204" pitchFamily="18" charset="0"/>
                                </a:rPr>
                                <m:t>)</m:t>
                              </m:r>
                            </m:e>
                          </m:func>
                          <m:r>
                            <a:rPr lang="en-US">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b>
                              <m:r>
                                <a:rPr lang="en-US" i="1">
                                  <a:latin typeface="Cambria Math" panose="02040503050406030204" pitchFamily="18" charset="0"/>
                                </a:rPr>
                                <m:t>𝑗</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𝑗𝑡</m:t>
                              </m:r>
                              <m:r>
                                <a:rPr lang="en-US">
                                  <a:latin typeface="Cambria Math" panose="02040503050406030204" pitchFamily="18" charset="0"/>
                                </a:rPr>
                                <m:t>/</m:t>
                              </m:r>
                              <m:r>
                                <a:rPr lang="en-US" i="1">
                                  <a:latin typeface="Cambria Math" panose="02040503050406030204" pitchFamily="18" charset="0"/>
                                </a:rPr>
                                <m:t>12</m:t>
                              </m:r>
                              <m:r>
                                <a:rPr lang="en-US">
                                  <a:latin typeface="Cambria Math" panose="02040503050406030204" pitchFamily="18" charset="0"/>
                                </a:rPr>
                                <m:t>)</m:t>
                              </m:r>
                            </m:e>
                          </m:func>
                        </m:e>
                      </m:nary>
                      <m:r>
                        <a:rPr lang="en-US">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𝛿</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𝜉</m:t>
                          </m:r>
                        </m:e>
                        <m:sub>
                          <m:r>
                            <a:rPr lang="en-US" i="1">
                              <a:latin typeface="Cambria Math" panose="02040503050406030204" pitchFamily="18" charset="0"/>
                            </a:rPr>
                            <m:t>1,</m:t>
                          </m:r>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𝛿</m:t>
                              </m:r>
                            </m:e>
                          </m:acc>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𝜉</m:t>
                          </m:r>
                        </m:e>
                        <m:sub>
                          <m:r>
                            <a:rPr lang="en-US" i="1">
                              <a:latin typeface="Cambria Math" panose="02040503050406030204" pitchFamily="18" charset="0"/>
                            </a:rPr>
                            <m:t>2,</m:t>
                          </m:r>
                          <m:r>
                            <a:rPr lang="en-US" i="1">
                              <a:latin typeface="Cambria Math" panose="02040503050406030204" pitchFamily="18" charset="0"/>
                            </a:rPr>
                            <m:t>𝑡</m:t>
                          </m:r>
                        </m:sub>
                      </m:sSub>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1773933" y="5267746"/>
                <a:ext cx="8928991" cy="971356"/>
              </a:xfrm>
              <a:prstGeom prst="rect">
                <a:avLst/>
              </a:prstGeom>
              <a:blipFill rotWithShape="0">
                <a:blip r:embed="rId3"/>
                <a:stretch>
                  <a:fillRect l="-546" t="-3145"/>
                </a:stretch>
              </a:blipFill>
            </p:spPr>
            <p:txBody>
              <a:bodyPr/>
              <a:lstStyle/>
              <a:p>
                <a:r>
                  <a:rPr lang="en-US">
                    <a:noFill/>
                  </a:rPr>
                  <a:t> </a:t>
                </a:r>
              </a:p>
            </p:txBody>
          </p:sp>
        </mc:Fallback>
      </mc:AlternateContent>
    </p:spTree>
    <p:extLst>
      <p:ext uri="{BB962C8B-B14F-4D97-AF65-F5344CB8AC3E}">
        <p14:creationId xmlns:p14="http://schemas.microsoft.com/office/powerpoint/2010/main" val="17769178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Results and Discussion</a:t>
            </a:r>
            <a:endParaRPr lang="en-US" dirty="0"/>
          </a:p>
        </p:txBody>
      </p:sp>
      <p:sp>
        <p:nvSpPr>
          <p:cNvPr id="6" name="Content Placeholder 2"/>
          <p:cNvSpPr txBox="1">
            <a:spLocks/>
          </p:cNvSpPr>
          <p:nvPr/>
        </p:nvSpPr>
        <p:spPr>
          <a:xfrm>
            <a:off x="1268539" y="1844824"/>
            <a:ext cx="10080748" cy="4351338"/>
          </a:xfrm>
          <a:prstGeom prst="rect">
            <a:avLst/>
          </a:prstGeom>
        </p:spPr>
        <p:txBody>
          <a:bodyPr>
            <a:normAutofit lnSpcReduction="1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Font typeface="Euphemia" pitchFamily="34" charset="0"/>
              <a:buNone/>
            </a:pPr>
            <a:r>
              <a:rPr lang="en-US" smtClean="0"/>
              <a:t>Based on the experimental results, we obtained</a:t>
            </a:r>
          </a:p>
          <a:p>
            <a:r>
              <a:rPr lang="en-US" smtClean="0"/>
              <a:t>Single model :</a:t>
            </a:r>
          </a:p>
          <a:p>
            <a:pPr marL="0" indent="0">
              <a:buFont typeface="Euphemia" pitchFamily="34" charset="0"/>
              <a:buNone/>
            </a:pPr>
            <a:r>
              <a:rPr lang="en-US" smtClean="0"/>
              <a:t>	SARIMA(0,0,0)(2,0,0)</a:t>
            </a:r>
            <a:r>
              <a:rPr lang="en-US" baseline="-25000" smtClean="0"/>
              <a:t>12</a:t>
            </a:r>
            <a:r>
              <a:rPr lang="en-US" smtClean="0"/>
              <a:t> </a:t>
            </a:r>
            <a:endParaRPr lang="en-US" baseline="-25000" smtClean="0"/>
          </a:p>
          <a:p>
            <a:pPr marL="0" indent="0">
              <a:buFont typeface="Euphemia" pitchFamily="34" charset="0"/>
              <a:buNone/>
            </a:pPr>
            <a:r>
              <a:rPr lang="en-US" smtClean="0"/>
              <a:t>	NNAR(1,1,2) </a:t>
            </a:r>
          </a:p>
          <a:p>
            <a:r>
              <a:rPr lang="en-US" smtClean="0"/>
              <a:t>Hybrid model:</a:t>
            </a:r>
          </a:p>
          <a:p>
            <a:pPr marL="0" indent="0">
              <a:buFont typeface="Euphemia" pitchFamily="34" charset="0"/>
              <a:buNone/>
            </a:pPr>
            <a:r>
              <a:rPr lang="en-US" smtClean="0"/>
              <a:t>	TLSARIMA(0,1,1)(1,0,0)</a:t>
            </a:r>
            <a:r>
              <a:rPr lang="en-US" baseline="-25000" smtClean="0"/>
              <a:t> 12</a:t>
            </a:r>
            <a:r>
              <a:rPr lang="en-US" smtClean="0"/>
              <a:t> </a:t>
            </a:r>
          </a:p>
          <a:p>
            <a:pPr marL="0" indent="0">
              <a:buFont typeface="Euphemia" pitchFamily="34" charset="0"/>
              <a:buNone/>
            </a:pPr>
            <a:r>
              <a:rPr lang="en-US" smtClean="0"/>
              <a:t>	TLSNNAR(12,1,6) </a:t>
            </a:r>
          </a:p>
          <a:p>
            <a:pPr marL="0" indent="0">
              <a:buFont typeface="Euphemia" pitchFamily="34" charset="0"/>
              <a:buNone/>
            </a:pPr>
            <a:r>
              <a:rPr lang="en-US" smtClean="0"/>
              <a:t>	</a:t>
            </a:r>
          </a:p>
          <a:p>
            <a:endParaRPr lang="en-US" dirty="0"/>
          </a:p>
        </p:txBody>
      </p:sp>
    </p:spTree>
    <p:extLst>
      <p:ext uri="{BB962C8B-B14F-4D97-AF65-F5344CB8AC3E}">
        <p14:creationId xmlns:p14="http://schemas.microsoft.com/office/powerpoint/2010/main" val="309302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a:t>
            </a:r>
            <a:endParaRPr lang="en-US" dirty="0"/>
          </a:p>
        </p:txBody>
      </p:sp>
      <p:graphicFrame>
        <p:nvGraphicFramePr>
          <p:cNvPr id="3" name="Content Placeholder 7"/>
          <p:cNvGraphicFramePr>
            <a:graphicFrameLocks/>
          </p:cNvGraphicFramePr>
          <p:nvPr>
            <p:extLst>
              <p:ext uri="{D42A27DB-BD31-4B8C-83A1-F6EECF244321}">
                <p14:modId xmlns:p14="http://schemas.microsoft.com/office/powerpoint/2010/main" val="156641988"/>
              </p:ext>
            </p:extLst>
          </p:nvPr>
        </p:nvGraphicFramePr>
        <p:xfrm>
          <a:off x="1773932" y="1700808"/>
          <a:ext cx="9217023" cy="1974046"/>
        </p:xfrm>
        <a:graphic>
          <a:graphicData uri="http://schemas.openxmlformats.org/drawingml/2006/table">
            <a:tbl>
              <a:tblPr>
                <a:tableStyleId>{2D5ABB26-0587-4C30-8999-92F81FD0307C}</a:tableStyleId>
              </a:tblPr>
              <a:tblGrid>
                <a:gridCol w="1188485"/>
                <a:gridCol w="658679"/>
                <a:gridCol w="1088252"/>
                <a:gridCol w="1147880"/>
                <a:gridCol w="764847"/>
                <a:gridCol w="793583"/>
                <a:gridCol w="1151337"/>
                <a:gridCol w="1015600"/>
                <a:gridCol w="763947"/>
                <a:gridCol w="644413"/>
              </a:tblGrid>
              <a:tr h="358073">
                <a:tc rowSpan="2">
                  <a:txBody>
                    <a:bodyPr/>
                    <a:lstStyle/>
                    <a:p>
                      <a:pPr algn="ctr">
                        <a:spcAft>
                          <a:spcPts val="0"/>
                        </a:spcAft>
                      </a:pPr>
                      <a:r>
                        <a:rPr lang="en-US" sz="1400" b="1" dirty="0">
                          <a:solidFill>
                            <a:schemeClr val="tx1"/>
                          </a:solidFill>
                          <a:effectLst/>
                        </a:rPr>
                        <a:t>Methods</a:t>
                      </a:r>
                      <a:endParaRPr lang="en-US" sz="1400" b="1"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nchor="ctr">
                    <a:solidFill>
                      <a:srgbClr val="00B050"/>
                    </a:solidFill>
                  </a:tcPr>
                </a:tc>
                <a:tc rowSpan="2">
                  <a:txBody>
                    <a:bodyPr/>
                    <a:lstStyle/>
                    <a:p>
                      <a:pPr algn="ctr">
                        <a:spcAft>
                          <a:spcPts val="0"/>
                        </a:spcAft>
                      </a:pPr>
                      <a:r>
                        <a:rPr lang="en-US" sz="1400" b="1" dirty="0" err="1">
                          <a:solidFill>
                            <a:schemeClr val="tx1"/>
                          </a:solidFill>
                          <a:effectLst/>
                        </a:rPr>
                        <a:t>Ljung</a:t>
                      </a:r>
                      <a:r>
                        <a:rPr lang="en-US" sz="1400" b="1" dirty="0">
                          <a:solidFill>
                            <a:schemeClr val="tx1"/>
                          </a:solidFill>
                          <a:effectLst/>
                        </a:rPr>
                        <a:t>-Box</a:t>
                      </a:r>
                      <a:endParaRPr lang="en-US" sz="1400" b="1"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nchor="ctr">
                    <a:solidFill>
                      <a:srgbClr val="00B050"/>
                    </a:solidFill>
                  </a:tcPr>
                </a:tc>
                <a:tc gridSpan="8">
                  <a:txBody>
                    <a:bodyPr/>
                    <a:lstStyle/>
                    <a:p>
                      <a:pPr>
                        <a:spcAft>
                          <a:spcPts val="0"/>
                        </a:spcAft>
                      </a:pPr>
                      <a:r>
                        <a:rPr lang="en-US" sz="1400" b="1" dirty="0">
                          <a:solidFill>
                            <a:schemeClr val="tx1"/>
                          </a:solidFill>
                          <a:effectLst/>
                        </a:rPr>
                        <a:t>                               Training data                                                        Testing data</a:t>
                      </a:r>
                      <a:endParaRPr lang="en-US" sz="1400" b="1"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nchor="ctr">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5947">
                <a:tc vMerge="1">
                  <a:txBody>
                    <a:bodyPr/>
                    <a:lstStyle/>
                    <a:p>
                      <a:endParaRPr lang="en-US"/>
                    </a:p>
                  </a:txBody>
                  <a:tcPr/>
                </a:tc>
                <a:tc vMerge="1">
                  <a:txBody>
                    <a:bodyPr/>
                    <a:lstStyle/>
                    <a:p>
                      <a:endParaRPr lang="en-US"/>
                    </a:p>
                  </a:txBody>
                  <a:tcPr/>
                </a:tc>
                <a:tc>
                  <a:txBody>
                    <a:bodyPr/>
                    <a:lstStyle/>
                    <a:p>
                      <a:pPr algn="ctr">
                        <a:spcAft>
                          <a:spcPts val="0"/>
                        </a:spcAft>
                      </a:pPr>
                      <a:r>
                        <a:rPr lang="en-US" sz="1400" b="1" dirty="0">
                          <a:solidFill>
                            <a:schemeClr val="tx1"/>
                          </a:solidFill>
                          <a:effectLst/>
                        </a:rPr>
                        <a:t>RMSE</a:t>
                      </a:r>
                      <a:endParaRPr lang="en-US" sz="1400" b="1"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solidFill>
                      <a:srgbClr val="00B050"/>
                    </a:solidFill>
                  </a:tcPr>
                </a:tc>
                <a:tc>
                  <a:txBody>
                    <a:bodyPr/>
                    <a:lstStyle/>
                    <a:p>
                      <a:pPr algn="ctr">
                        <a:spcAft>
                          <a:spcPts val="0"/>
                        </a:spcAft>
                      </a:pPr>
                      <a:r>
                        <a:rPr lang="en-US" sz="1400" b="1" dirty="0">
                          <a:solidFill>
                            <a:schemeClr val="tx1"/>
                          </a:solidFill>
                          <a:effectLst/>
                        </a:rPr>
                        <a:t>    MAE</a:t>
                      </a:r>
                      <a:endParaRPr lang="en-US" sz="1400" b="1"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solidFill>
                      <a:srgbClr val="00B050"/>
                    </a:solidFill>
                  </a:tcPr>
                </a:tc>
                <a:tc>
                  <a:txBody>
                    <a:bodyPr/>
                    <a:lstStyle/>
                    <a:p>
                      <a:pPr algn="ctr">
                        <a:spcAft>
                          <a:spcPts val="0"/>
                        </a:spcAft>
                      </a:pPr>
                      <a:r>
                        <a:rPr lang="en-US" sz="1400" b="1" dirty="0" smtClean="0">
                          <a:solidFill>
                            <a:schemeClr val="tx1"/>
                          </a:solidFill>
                          <a:effectLst/>
                        </a:rPr>
                        <a:t>   MAPE</a:t>
                      </a:r>
                      <a:endParaRPr lang="en-US" sz="1400" b="1"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solidFill>
                      <a:srgbClr val="00B050"/>
                    </a:solidFill>
                  </a:tcPr>
                </a:tc>
                <a:tc>
                  <a:txBody>
                    <a:bodyPr/>
                    <a:lstStyle/>
                    <a:p>
                      <a:pPr algn="ctr">
                        <a:spcAft>
                          <a:spcPts val="0"/>
                        </a:spcAft>
                      </a:pPr>
                      <a:r>
                        <a:rPr lang="en-US" sz="1400" b="1" dirty="0">
                          <a:solidFill>
                            <a:schemeClr val="tx1"/>
                          </a:solidFill>
                          <a:effectLst/>
                        </a:rPr>
                        <a:t>MASE</a:t>
                      </a:r>
                      <a:endParaRPr lang="en-US" sz="1400" b="1"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solidFill>
                      <a:srgbClr val="00B050"/>
                    </a:solidFill>
                  </a:tcPr>
                </a:tc>
                <a:tc>
                  <a:txBody>
                    <a:bodyPr/>
                    <a:lstStyle/>
                    <a:p>
                      <a:pPr algn="ctr">
                        <a:spcAft>
                          <a:spcPts val="0"/>
                        </a:spcAft>
                      </a:pPr>
                      <a:r>
                        <a:rPr lang="en-US" sz="1400" b="1" dirty="0">
                          <a:solidFill>
                            <a:schemeClr val="tx1"/>
                          </a:solidFill>
                          <a:effectLst/>
                        </a:rPr>
                        <a:t>RMSE</a:t>
                      </a:r>
                      <a:endParaRPr lang="en-US" sz="1400" b="1"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solidFill>
                      <a:srgbClr val="00B050"/>
                    </a:solidFill>
                  </a:tcPr>
                </a:tc>
                <a:tc>
                  <a:txBody>
                    <a:bodyPr/>
                    <a:lstStyle/>
                    <a:p>
                      <a:pPr algn="ctr">
                        <a:spcAft>
                          <a:spcPts val="0"/>
                        </a:spcAft>
                      </a:pPr>
                      <a:r>
                        <a:rPr lang="en-US" sz="1400" b="1" dirty="0">
                          <a:solidFill>
                            <a:schemeClr val="tx1"/>
                          </a:solidFill>
                          <a:effectLst/>
                        </a:rPr>
                        <a:t>MAE</a:t>
                      </a:r>
                      <a:endParaRPr lang="en-US" sz="1400" b="1"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solidFill>
                      <a:srgbClr val="00B050"/>
                    </a:solidFill>
                  </a:tcPr>
                </a:tc>
                <a:tc>
                  <a:txBody>
                    <a:bodyPr/>
                    <a:lstStyle/>
                    <a:p>
                      <a:pPr algn="ctr">
                        <a:spcAft>
                          <a:spcPts val="0"/>
                        </a:spcAft>
                      </a:pPr>
                      <a:r>
                        <a:rPr lang="en-US" sz="1400" b="1" dirty="0">
                          <a:solidFill>
                            <a:schemeClr val="tx1"/>
                          </a:solidFill>
                          <a:effectLst/>
                        </a:rPr>
                        <a:t>MAPE</a:t>
                      </a:r>
                      <a:endParaRPr lang="en-US" sz="1400" b="1"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solidFill>
                      <a:srgbClr val="00B050"/>
                    </a:solidFill>
                  </a:tcPr>
                </a:tc>
                <a:tc>
                  <a:txBody>
                    <a:bodyPr/>
                    <a:lstStyle/>
                    <a:p>
                      <a:pPr algn="ctr">
                        <a:spcAft>
                          <a:spcPts val="0"/>
                        </a:spcAft>
                      </a:pPr>
                      <a:r>
                        <a:rPr lang="en-US" sz="1400" b="1" dirty="0">
                          <a:solidFill>
                            <a:schemeClr val="tx1"/>
                          </a:solidFill>
                          <a:effectLst/>
                        </a:rPr>
                        <a:t>MASE</a:t>
                      </a:r>
                      <a:endParaRPr lang="en-US" sz="1400" b="1"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solidFill>
                      <a:srgbClr val="00B050"/>
                    </a:solidFill>
                  </a:tcPr>
                </a:tc>
              </a:tr>
              <a:tr h="320200">
                <a:tc>
                  <a:txBody>
                    <a:bodyPr/>
                    <a:lstStyle/>
                    <a:p>
                      <a:pPr indent="180340" algn="just">
                        <a:spcAft>
                          <a:spcPts val="0"/>
                        </a:spcAft>
                      </a:pPr>
                      <a:r>
                        <a:rPr lang="en-US" sz="1400" dirty="0">
                          <a:solidFill>
                            <a:schemeClr val="tx1"/>
                          </a:solidFill>
                          <a:effectLst/>
                        </a:rPr>
                        <a:t>SARIMA</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solidFill>
                      <a:srgbClr val="FF0000"/>
                    </a:solidFill>
                  </a:tcPr>
                </a:tc>
                <a:tc>
                  <a:txBody>
                    <a:bodyPr/>
                    <a:lstStyle/>
                    <a:p>
                      <a:pPr indent="21590" algn="just">
                        <a:spcAft>
                          <a:spcPts val="0"/>
                        </a:spcAft>
                      </a:pPr>
                      <a:r>
                        <a:rPr lang="en-US" sz="1400" dirty="0">
                          <a:solidFill>
                            <a:schemeClr val="tx1"/>
                          </a:solidFill>
                          <a:effectLst/>
                        </a:rPr>
                        <a:t>0.996</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r">
                        <a:spcAft>
                          <a:spcPts val="0"/>
                        </a:spcAft>
                      </a:pPr>
                      <a:r>
                        <a:rPr lang="en-US" sz="1400" dirty="0">
                          <a:solidFill>
                            <a:schemeClr val="tx1"/>
                          </a:solidFill>
                          <a:effectLst/>
                        </a:rPr>
                        <a:t>16 436.359</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indent="-36195" algn="r">
                        <a:spcAft>
                          <a:spcPts val="0"/>
                        </a:spcAft>
                      </a:pPr>
                      <a:r>
                        <a:rPr lang="en-US" sz="1400" dirty="0">
                          <a:solidFill>
                            <a:schemeClr val="tx1"/>
                          </a:solidFill>
                          <a:effectLst/>
                        </a:rPr>
                        <a:t>10 810.610</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400">
                          <a:solidFill>
                            <a:schemeClr val="tx1"/>
                          </a:solidFill>
                          <a:effectLst/>
                        </a:rPr>
                        <a:t>0.590</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400">
                          <a:solidFill>
                            <a:schemeClr val="tx1"/>
                          </a:solidFill>
                          <a:effectLst/>
                        </a:rPr>
                        <a:t>0.819</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r">
                        <a:spcAft>
                          <a:spcPts val="0"/>
                        </a:spcAft>
                      </a:pPr>
                      <a:r>
                        <a:rPr lang="en-US" sz="1400" dirty="0">
                          <a:solidFill>
                            <a:schemeClr val="tx1"/>
                          </a:solidFill>
                          <a:effectLst/>
                        </a:rPr>
                        <a:t>23 159.720</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r">
                        <a:spcAft>
                          <a:spcPts val="0"/>
                        </a:spcAft>
                      </a:pPr>
                      <a:r>
                        <a:rPr lang="en-US" sz="1400">
                          <a:solidFill>
                            <a:schemeClr val="tx1"/>
                          </a:solidFill>
                          <a:effectLst/>
                        </a:rPr>
                        <a:t>16 634.427</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400">
                          <a:solidFill>
                            <a:schemeClr val="tx1"/>
                          </a:solidFill>
                          <a:effectLst/>
                        </a:rPr>
                        <a:t>0.542</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400" dirty="0">
                          <a:solidFill>
                            <a:schemeClr val="tx1"/>
                          </a:solidFill>
                          <a:effectLst/>
                        </a:rPr>
                        <a:t>1.260</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r>
              <a:tr h="338202">
                <a:tc>
                  <a:txBody>
                    <a:bodyPr/>
                    <a:lstStyle/>
                    <a:p>
                      <a:pPr indent="180340" algn="just">
                        <a:spcAft>
                          <a:spcPts val="0"/>
                        </a:spcAft>
                      </a:pPr>
                      <a:r>
                        <a:rPr lang="en-US" sz="1400" dirty="0">
                          <a:solidFill>
                            <a:schemeClr val="tx1"/>
                          </a:solidFill>
                          <a:effectLst/>
                        </a:rPr>
                        <a:t>NNAR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solidFill>
                      <a:srgbClr val="FF0000"/>
                    </a:solidFill>
                  </a:tcPr>
                </a:tc>
                <a:tc>
                  <a:txBody>
                    <a:bodyPr/>
                    <a:lstStyle/>
                    <a:p>
                      <a:pPr indent="21590" algn="just">
                        <a:spcAft>
                          <a:spcPts val="0"/>
                        </a:spcAft>
                      </a:pPr>
                      <a:r>
                        <a:rPr lang="en-US" sz="1400">
                          <a:solidFill>
                            <a:schemeClr val="tx1"/>
                          </a:solidFill>
                          <a:effectLst/>
                        </a:rPr>
                        <a:t>0.950</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r">
                        <a:spcAft>
                          <a:spcPts val="0"/>
                        </a:spcAft>
                      </a:pPr>
                      <a:r>
                        <a:rPr lang="en-US" sz="1400" dirty="0">
                          <a:solidFill>
                            <a:schemeClr val="tx1"/>
                          </a:solidFill>
                          <a:effectLst/>
                        </a:rPr>
                        <a:t>15 886.637</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indent="-36195" algn="r">
                        <a:spcAft>
                          <a:spcPts val="0"/>
                        </a:spcAft>
                      </a:pPr>
                      <a:r>
                        <a:rPr lang="en-US" sz="1400">
                          <a:solidFill>
                            <a:schemeClr val="tx1"/>
                          </a:solidFill>
                          <a:effectLst/>
                        </a:rPr>
                        <a:t>10 669.968</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400">
                          <a:solidFill>
                            <a:schemeClr val="tx1"/>
                          </a:solidFill>
                          <a:effectLst/>
                        </a:rPr>
                        <a:t>0.639</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400">
                          <a:solidFill>
                            <a:schemeClr val="tx1"/>
                          </a:solidFill>
                          <a:effectLst/>
                        </a:rPr>
                        <a:t>0.808</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r">
                        <a:spcAft>
                          <a:spcPts val="0"/>
                        </a:spcAft>
                      </a:pPr>
                      <a:r>
                        <a:rPr lang="en-US" sz="1400">
                          <a:solidFill>
                            <a:schemeClr val="tx1"/>
                          </a:solidFill>
                          <a:effectLst/>
                        </a:rPr>
                        <a:t>18 891.957</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r">
                        <a:spcAft>
                          <a:spcPts val="0"/>
                        </a:spcAft>
                      </a:pPr>
                      <a:r>
                        <a:rPr lang="en-US" sz="1400">
                          <a:solidFill>
                            <a:schemeClr val="tx1"/>
                          </a:solidFill>
                          <a:effectLst/>
                        </a:rPr>
                        <a:t>14 777.434</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400">
                          <a:solidFill>
                            <a:schemeClr val="tx1"/>
                          </a:solidFill>
                          <a:effectLst/>
                        </a:rPr>
                        <a:t>0.505</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400">
                          <a:solidFill>
                            <a:schemeClr val="tx1"/>
                          </a:solidFill>
                          <a:effectLst/>
                        </a:rPr>
                        <a:t>1.119</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r>
              <a:tr h="325677">
                <a:tc>
                  <a:txBody>
                    <a:bodyPr/>
                    <a:lstStyle/>
                    <a:p>
                      <a:pPr indent="180340" algn="just">
                        <a:spcAft>
                          <a:spcPts val="0"/>
                        </a:spcAft>
                      </a:pPr>
                      <a:r>
                        <a:rPr lang="en-US" sz="1400" dirty="0">
                          <a:solidFill>
                            <a:schemeClr val="tx1"/>
                          </a:solidFill>
                          <a:effectLst/>
                        </a:rPr>
                        <a:t>TLSARIMA</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solidFill>
                      <a:srgbClr val="FF0000"/>
                    </a:solidFill>
                  </a:tcPr>
                </a:tc>
                <a:tc>
                  <a:txBody>
                    <a:bodyPr/>
                    <a:lstStyle/>
                    <a:p>
                      <a:pPr indent="21590" algn="just">
                        <a:spcAft>
                          <a:spcPts val="0"/>
                        </a:spcAft>
                      </a:pPr>
                      <a:r>
                        <a:rPr lang="en-US" sz="1400">
                          <a:solidFill>
                            <a:schemeClr val="tx1"/>
                          </a:solidFill>
                          <a:effectLst/>
                        </a:rPr>
                        <a:t>0.800</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r">
                        <a:spcAft>
                          <a:spcPts val="0"/>
                        </a:spcAft>
                      </a:pPr>
                      <a:r>
                        <a:rPr lang="en-US" sz="1400">
                          <a:solidFill>
                            <a:schemeClr val="tx1"/>
                          </a:solidFill>
                          <a:effectLst/>
                        </a:rPr>
                        <a:t>10 246.037</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indent="-36195" algn="r">
                        <a:spcAft>
                          <a:spcPts val="0"/>
                        </a:spcAft>
                      </a:pPr>
                      <a:r>
                        <a:rPr lang="en-US" sz="1400">
                          <a:solidFill>
                            <a:schemeClr val="tx1"/>
                          </a:solidFill>
                          <a:effectLst/>
                        </a:rPr>
                        <a:t>7 225.632</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400">
                          <a:solidFill>
                            <a:schemeClr val="tx1"/>
                          </a:solidFill>
                          <a:effectLst/>
                        </a:rPr>
                        <a:t>0.367</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400">
                          <a:solidFill>
                            <a:schemeClr val="tx1"/>
                          </a:solidFill>
                          <a:effectLst/>
                        </a:rPr>
                        <a:t>0.547</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r">
                        <a:spcAft>
                          <a:spcPts val="0"/>
                        </a:spcAft>
                      </a:pPr>
                      <a:r>
                        <a:rPr lang="en-US" sz="1400">
                          <a:solidFill>
                            <a:schemeClr val="tx1"/>
                          </a:solidFill>
                          <a:effectLst/>
                        </a:rPr>
                        <a:t>12 738.135</a:t>
                      </a:r>
                      <a:endParaRPr lang="en-US" sz="140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r">
                        <a:spcAft>
                          <a:spcPts val="0"/>
                        </a:spcAft>
                      </a:pPr>
                      <a:r>
                        <a:rPr lang="en-US" sz="1400" dirty="0">
                          <a:solidFill>
                            <a:schemeClr val="tx1"/>
                          </a:solidFill>
                          <a:effectLst/>
                        </a:rPr>
                        <a:t>10 243.720</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400" dirty="0">
                          <a:solidFill>
                            <a:schemeClr val="tx1"/>
                          </a:solidFill>
                          <a:effectLst/>
                        </a:rPr>
                        <a:t>0.474</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c>
                  <a:txBody>
                    <a:bodyPr/>
                    <a:lstStyle/>
                    <a:p>
                      <a:pPr algn="ctr">
                        <a:spcAft>
                          <a:spcPts val="0"/>
                        </a:spcAft>
                      </a:pPr>
                      <a:r>
                        <a:rPr lang="en-US" sz="1400" dirty="0">
                          <a:solidFill>
                            <a:schemeClr val="tx1"/>
                          </a:solidFill>
                          <a:effectLst/>
                        </a:rPr>
                        <a:t>0.776</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tc>
              </a:tr>
              <a:tr h="315947">
                <a:tc>
                  <a:txBody>
                    <a:bodyPr/>
                    <a:lstStyle/>
                    <a:p>
                      <a:pPr indent="180340" algn="just">
                        <a:spcAft>
                          <a:spcPts val="0"/>
                        </a:spcAft>
                      </a:pPr>
                      <a:r>
                        <a:rPr lang="en-US" sz="1400" dirty="0">
                          <a:solidFill>
                            <a:schemeClr val="tx1"/>
                          </a:solidFill>
                          <a:effectLst/>
                        </a:rPr>
                        <a:t>TLSNNAR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lnB w="12700" cap="flat" cmpd="sng" algn="ctr">
                      <a:solidFill>
                        <a:schemeClr val="tx1"/>
                      </a:solidFill>
                      <a:prstDash val="solid"/>
                      <a:round/>
                      <a:headEnd type="none" w="med" len="med"/>
                      <a:tailEnd type="none" w="med" len="med"/>
                    </a:lnB>
                    <a:solidFill>
                      <a:srgbClr val="FF0000"/>
                    </a:solidFill>
                  </a:tcPr>
                </a:tc>
                <a:tc>
                  <a:txBody>
                    <a:bodyPr/>
                    <a:lstStyle/>
                    <a:p>
                      <a:pPr indent="21590" algn="just">
                        <a:spcAft>
                          <a:spcPts val="0"/>
                        </a:spcAft>
                      </a:pPr>
                      <a:r>
                        <a:rPr lang="en-US" sz="1400" dirty="0">
                          <a:solidFill>
                            <a:schemeClr val="tx1"/>
                          </a:solidFill>
                          <a:effectLst/>
                        </a:rPr>
                        <a:t>0.824</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lnB w="12700" cap="flat" cmpd="sng" algn="ctr">
                      <a:solidFill>
                        <a:schemeClr val="tx1"/>
                      </a:solidFill>
                      <a:prstDash val="solid"/>
                      <a:round/>
                      <a:headEnd type="none" w="med" len="med"/>
                      <a:tailEnd type="none" w="med" len="med"/>
                    </a:lnB>
                  </a:tcPr>
                </a:tc>
                <a:tc>
                  <a:txBody>
                    <a:bodyPr/>
                    <a:lstStyle/>
                    <a:p>
                      <a:pPr algn="r">
                        <a:spcAft>
                          <a:spcPts val="0"/>
                        </a:spcAft>
                      </a:pPr>
                      <a:r>
                        <a:rPr lang="en-US" sz="1400" dirty="0">
                          <a:solidFill>
                            <a:schemeClr val="tx1"/>
                          </a:solidFill>
                          <a:effectLst/>
                        </a:rPr>
                        <a:t>719.699</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lnB w="12700" cap="flat" cmpd="sng" algn="ctr">
                      <a:solidFill>
                        <a:schemeClr val="tx1"/>
                      </a:solidFill>
                      <a:prstDash val="solid"/>
                      <a:round/>
                      <a:headEnd type="none" w="med" len="med"/>
                      <a:tailEnd type="none" w="med" len="med"/>
                    </a:lnB>
                  </a:tcPr>
                </a:tc>
                <a:tc>
                  <a:txBody>
                    <a:bodyPr/>
                    <a:lstStyle/>
                    <a:p>
                      <a:pPr indent="-36195" algn="r">
                        <a:spcAft>
                          <a:spcPts val="0"/>
                        </a:spcAft>
                      </a:pPr>
                      <a:r>
                        <a:rPr lang="en-US" sz="1400" dirty="0">
                          <a:solidFill>
                            <a:schemeClr val="tx1"/>
                          </a:solidFill>
                          <a:effectLst/>
                        </a:rPr>
                        <a:t>486.149</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dirty="0">
                          <a:solidFill>
                            <a:schemeClr val="tx1"/>
                          </a:solidFill>
                          <a:effectLst/>
                        </a:rPr>
                        <a:t>0.031</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dirty="0">
                          <a:solidFill>
                            <a:schemeClr val="tx1"/>
                          </a:solidFill>
                          <a:effectLst/>
                        </a:rPr>
                        <a:t>0.037</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lnB w="12700" cap="flat" cmpd="sng" algn="ctr">
                      <a:solidFill>
                        <a:schemeClr val="tx1"/>
                      </a:solidFill>
                      <a:prstDash val="solid"/>
                      <a:round/>
                      <a:headEnd type="none" w="med" len="med"/>
                      <a:tailEnd type="none" w="med" len="med"/>
                    </a:lnB>
                  </a:tcPr>
                </a:tc>
                <a:tc>
                  <a:txBody>
                    <a:bodyPr/>
                    <a:lstStyle/>
                    <a:p>
                      <a:pPr algn="r">
                        <a:spcAft>
                          <a:spcPts val="0"/>
                        </a:spcAft>
                      </a:pPr>
                      <a:r>
                        <a:rPr lang="en-US" sz="1400" dirty="0">
                          <a:solidFill>
                            <a:schemeClr val="tx1"/>
                          </a:solidFill>
                          <a:effectLst/>
                        </a:rPr>
                        <a:t>11 812.142</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lnB w="12700" cap="flat" cmpd="sng" algn="ctr">
                      <a:solidFill>
                        <a:schemeClr val="tx1"/>
                      </a:solidFill>
                      <a:prstDash val="solid"/>
                      <a:round/>
                      <a:headEnd type="none" w="med" len="med"/>
                      <a:tailEnd type="none" w="med" len="med"/>
                    </a:lnB>
                  </a:tcPr>
                </a:tc>
                <a:tc>
                  <a:txBody>
                    <a:bodyPr/>
                    <a:lstStyle/>
                    <a:p>
                      <a:pPr algn="r">
                        <a:spcAft>
                          <a:spcPts val="0"/>
                        </a:spcAft>
                      </a:pPr>
                      <a:r>
                        <a:rPr lang="en-US" sz="1400" dirty="0">
                          <a:solidFill>
                            <a:schemeClr val="tx1"/>
                          </a:solidFill>
                          <a:effectLst/>
                        </a:rPr>
                        <a:t>10 566.200</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dirty="0">
                          <a:solidFill>
                            <a:schemeClr val="tx1"/>
                          </a:solidFill>
                          <a:effectLst/>
                        </a:rPr>
                        <a:t>0.489</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dirty="0">
                          <a:solidFill>
                            <a:schemeClr val="tx1"/>
                          </a:solidFill>
                          <a:effectLst/>
                        </a:rPr>
                        <a:t>0.848</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36195" marR="36195" marT="0" marB="0">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341884" y="4005064"/>
            <a:ext cx="10034353" cy="2246769"/>
          </a:xfrm>
          <a:prstGeom prst="rect">
            <a:avLst/>
          </a:prstGeom>
        </p:spPr>
        <p:txBody>
          <a:bodyPr wrap="square">
            <a:spAutoFit/>
          </a:bodyPr>
          <a:lstStyle/>
          <a:p>
            <a:pPr marL="342900" indent="-342900" algn="just">
              <a:spcAft>
                <a:spcPts val="0"/>
              </a:spcAft>
              <a:buFont typeface="Wingdings" panose="05000000000000000000" pitchFamily="2" charset="2"/>
              <a:buChar char="Ø"/>
            </a:pPr>
            <a:r>
              <a:rPr lang="en-US" sz="2000" dirty="0" smtClean="0">
                <a:latin typeface="+mj-lt"/>
                <a:ea typeface="Times New Roman" panose="02020603050405020304" pitchFamily="18" charset="0"/>
              </a:rPr>
              <a:t>In </a:t>
            </a:r>
            <a:r>
              <a:rPr lang="en-US" sz="2000" dirty="0">
                <a:latin typeface="+mj-lt"/>
                <a:ea typeface="Times New Roman" panose="02020603050405020304" pitchFamily="18" charset="0"/>
              </a:rPr>
              <a:t>fitting the training data, TLSNNAR is superior compared to the others while SARIMA is the inferior one. </a:t>
            </a:r>
            <a:endParaRPr lang="en-US" sz="2000" dirty="0" smtClean="0">
              <a:latin typeface="+mj-lt"/>
              <a:ea typeface="Times New Roman" panose="02020603050405020304" pitchFamily="18" charset="0"/>
            </a:endParaRPr>
          </a:p>
          <a:p>
            <a:pPr marL="342900" indent="-342900" algn="just">
              <a:spcAft>
                <a:spcPts val="0"/>
              </a:spcAft>
              <a:buFont typeface="Wingdings" panose="05000000000000000000" pitchFamily="2" charset="2"/>
              <a:buChar char="Ø"/>
            </a:pPr>
            <a:r>
              <a:rPr lang="en-US" sz="2000" dirty="0" smtClean="0">
                <a:latin typeface="+mj-lt"/>
              </a:rPr>
              <a:t>In </a:t>
            </a:r>
            <a:r>
              <a:rPr lang="en-US" sz="2000" dirty="0">
                <a:latin typeface="+mj-lt"/>
              </a:rPr>
              <a:t>testing data, TLSARIMA is able to reduce the value of RMSE, MAE, MAPE, and MASE from those obtained by SARIMA for about 45%, 38%, 13%, and 38%, respectively. Meanwhile, TLSNNAR decreases the values of RMSE, MAE, MAPE, and MASE from those obtained from NNAR model for about 37%, 28%, 3%, and 28%, respectively. </a:t>
            </a:r>
            <a:endParaRPr lang="en-US" sz="2000" dirty="0" smtClean="0">
              <a:latin typeface="+mj-lt"/>
            </a:endParaRPr>
          </a:p>
        </p:txBody>
      </p:sp>
    </p:spTree>
    <p:extLst>
      <p:ext uri="{BB962C8B-B14F-4D97-AF65-F5344CB8AC3E}">
        <p14:creationId xmlns:p14="http://schemas.microsoft.com/office/powerpoint/2010/main" val="1387366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a:t>
            </a:r>
            <a:endParaRPr lang="en-US" dirty="0"/>
          </a:p>
        </p:txBody>
      </p:sp>
      <p:sp>
        <p:nvSpPr>
          <p:cNvPr id="3" name="Content Placeholder 2"/>
          <p:cNvSpPr>
            <a:spLocks noGrp="1"/>
          </p:cNvSpPr>
          <p:nvPr>
            <p:ph sz="half" idx="1"/>
          </p:nvPr>
        </p:nvSpPr>
        <p:spPr/>
        <p:txBody>
          <a:bodyPr>
            <a:normAutofit fontScale="85000" lnSpcReduction="10000"/>
          </a:bodyPr>
          <a:lstStyle/>
          <a:p>
            <a:pPr algn="just">
              <a:spcAft>
                <a:spcPts val="0"/>
              </a:spcAft>
            </a:pPr>
            <a:r>
              <a:rPr lang="en-US" dirty="0">
                <a:latin typeface="Times New Roman" panose="02020603050405020304" pitchFamily="18" charset="0"/>
                <a:ea typeface="Times New Roman" panose="02020603050405020304" pitchFamily="18" charset="0"/>
              </a:rPr>
              <a:t>TLSNNAR as the best fitted for the data is not the most accurate model for forecasting the testing data.</a:t>
            </a:r>
          </a:p>
          <a:p>
            <a:pPr algn="just">
              <a:spcAft>
                <a:spcPts val="0"/>
              </a:spcAft>
            </a:pPr>
            <a:r>
              <a:rPr lang="en-US" dirty="0">
                <a:latin typeface="Times New Roman" panose="02020603050405020304" pitchFamily="18" charset="0"/>
                <a:ea typeface="Times New Roman" panose="02020603050405020304" pitchFamily="18" charset="0"/>
              </a:rPr>
              <a:t> This result strengthens the statement of </a:t>
            </a:r>
            <a:r>
              <a:rPr lang="en-US" dirty="0" err="1">
                <a:latin typeface="Times New Roman" panose="02020603050405020304" pitchFamily="18" charset="0"/>
                <a:ea typeface="Times New Roman" panose="02020603050405020304" pitchFamily="18" charset="0"/>
              </a:rPr>
              <a:t>Makridakis</a:t>
            </a:r>
            <a:r>
              <a:rPr lang="en-US" dirty="0">
                <a:latin typeface="Times New Roman" panose="02020603050405020304" pitchFamily="18" charset="0"/>
                <a:ea typeface="Times New Roman" panose="02020603050405020304" pitchFamily="18" charset="0"/>
              </a:rPr>
              <a:t> et al (2020) that the over-parameterizing and over-fitting actually occurs as a result of minimizing the model fit errors.</a:t>
            </a:r>
          </a:p>
          <a:p>
            <a:pPr algn="just"/>
            <a:r>
              <a:rPr lang="en-US" dirty="0"/>
              <a:t>The two-sided Diebold-Mariano test shows that there is no difference in accuracy between the forecast values ​​generated by TLSARIMA and TLSNNAR. </a:t>
            </a:r>
            <a:r>
              <a:rPr lang="en-US"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68456625"/>
              </p:ext>
            </p:extLst>
          </p:nvPr>
        </p:nvGraphicFramePr>
        <p:xfrm>
          <a:off x="6561138" y="1600200"/>
          <a:ext cx="4814887"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3535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Conclusion</a:t>
            </a:r>
            <a:endParaRPr lang="en-US" dirty="0"/>
          </a:p>
        </p:txBody>
      </p:sp>
      <p:sp>
        <p:nvSpPr>
          <p:cNvPr id="6" name="Content Placeholder 2"/>
          <p:cNvSpPr txBox="1">
            <a:spLocks/>
          </p:cNvSpPr>
          <p:nvPr/>
        </p:nvSpPr>
        <p:spPr>
          <a:xfrm>
            <a:off x="1341884" y="1628800"/>
            <a:ext cx="10515600" cy="14447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dirty="0" smtClean="0"/>
              <a:t>All methods discussed in this work can be implemented properly, though the SARIMA and NNAR did not accommodate the external variables, i.e., the effect of </a:t>
            </a:r>
            <a:r>
              <a:rPr lang="en-US" dirty="0" err="1" smtClean="0"/>
              <a:t>Eid</a:t>
            </a:r>
            <a:r>
              <a:rPr lang="en-US" dirty="0" smtClean="0"/>
              <a:t> Al-</a:t>
            </a:r>
            <a:r>
              <a:rPr lang="en-US" dirty="0" err="1" smtClean="0"/>
              <a:t>Fitr</a:t>
            </a:r>
            <a:r>
              <a:rPr lang="en-US" dirty="0" smtClean="0"/>
              <a:t> holiday and ticket price. </a:t>
            </a:r>
          </a:p>
          <a:p>
            <a:r>
              <a:rPr lang="en-US" dirty="0" smtClean="0"/>
              <a:t>An </a:t>
            </a:r>
            <a:r>
              <a:rPr lang="en-US" dirty="0"/>
              <a:t>important note that can be drawn from this study is that the involvement of deterministic functions with dummy variables in SARIMA and NNAR models provides more accurate out of sample forecasting results. </a:t>
            </a:r>
            <a:endParaRPr lang="en-US" dirty="0" smtClean="0"/>
          </a:p>
          <a:p>
            <a:r>
              <a:rPr lang="en-US" dirty="0" smtClean="0"/>
              <a:t>This </a:t>
            </a:r>
            <a:r>
              <a:rPr lang="en-US" dirty="0"/>
              <a:t>conclusion is in line with </a:t>
            </a:r>
            <a:r>
              <a:rPr lang="en-US" dirty="0" err="1"/>
              <a:t>Soares</a:t>
            </a:r>
            <a:r>
              <a:rPr lang="en-US" dirty="0"/>
              <a:t> &amp; Medeiros (2008), though the cases discussed are not the same. </a:t>
            </a:r>
          </a:p>
          <a:p>
            <a:endParaRPr lang="en-US" dirty="0" smtClean="0"/>
          </a:p>
        </p:txBody>
      </p:sp>
    </p:spTree>
    <p:extLst>
      <p:ext uri="{BB962C8B-B14F-4D97-AF65-F5344CB8AC3E}">
        <p14:creationId xmlns:p14="http://schemas.microsoft.com/office/powerpoint/2010/main" val="803670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892" y="188640"/>
            <a:ext cx="10153128" cy="802928"/>
          </a:xfrm>
        </p:spPr>
        <p:txBody>
          <a:bodyPr/>
          <a:lstStyle/>
          <a:p>
            <a:r>
              <a:rPr lang="en-US" dirty="0" smtClean="0"/>
              <a:t>References</a:t>
            </a:r>
            <a:endParaRPr lang="en-US" dirty="0"/>
          </a:p>
        </p:txBody>
      </p:sp>
      <p:sp>
        <p:nvSpPr>
          <p:cNvPr id="3" name="Rectangle 2"/>
          <p:cNvSpPr/>
          <p:nvPr/>
        </p:nvSpPr>
        <p:spPr>
          <a:xfrm>
            <a:off x="1269876" y="1164134"/>
            <a:ext cx="10680700" cy="5693866"/>
          </a:xfrm>
          <a:prstGeom prst="rect">
            <a:avLst/>
          </a:prstGeom>
          <a:gradFill flip="none" rotWithShape="1">
            <a:gsLst>
              <a:gs pos="32000">
                <a:schemeClr val="accent6">
                  <a:lumMod val="50000"/>
                </a:schemeClr>
              </a:gs>
              <a:gs pos="85000">
                <a:schemeClr val="accent4">
                  <a:lumMod val="50000"/>
                  <a:alpha val="72000"/>
                </a:schemeClr>
              </a:gs>
            </a:gsLst>
            <a:lin ang="0" scaled="1"/>
            <a:tileRect/>
          </a:gradFill>
        </p:spPr>
        <p:txBody>
          <a:bodyPr wrap="square">
            <a:spAutoFit/>
          </a:bodyPr>
          <a:lstStyle/>
          <a:p>
            <a:pPr marL="342900" lvl="0" indent="-342900" algn="just">
              <a:spcAft>
                <a:spcPts val="0"/>
              </a:spcAft>
              <a:buFont typeface="+mj-lt"/>
              <a:buAutoNum type="arabicPeriod"/>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Loganathan</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and Y. Ibrahim, South Asian J. Tour.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Herit</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50–60 (2010)</a:t>
            </a:r>
            <a:endParaRPr lang="en-US" sz="1400" dirty="0">
              <a:solidFill>
                <a:schemeClr val="bg1"/>
              </a:solidFill>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Suhartono</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J. Math. Stat. </a:t>
            </a:r>
            <a:r>
              <a:rPr lang="en-US" sz="1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7</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20–27 (2011)</a:t>
            </a:r>
            <a:endParaRPr lang="en-US" sz="1400" dirty="0">
              <a:solidFill>
                <a:schemeClr val="bg1"/>
              </a:solidFill>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Borhan</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and Z.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Arsad</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Forecasting international tourism demand from the US, Japan and South Korea to Malaysia: A SARIMA approach,</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AIP Conference Proceedings 1605 (American Institute of Physics, 2014)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pp</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955–960</a:t>
            </a:r>
            <a:endParaRPr lang="en-US" sz="1400" dirty="0">
              <a:solidFill>
                <a:schemeClr val="bg1"/>
              </a:solidFill>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Rusyana</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and M.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Flancia</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SARIMA model for forecasting foreign tourists at the </a:t>
            </a:r>
            <a:r>
              <a:rPr lang="en-US" sz="1400" i="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Kualanamu</a:t>
            </a:r>
            <a:r>
              <a:rPr lang="en-US" sz="1400"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International Airport 2016,</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12th International Conference on Mathematics, Statistics, and Their Applications (ICMSA) (IEEE, 2016) pp. 153–158</a:t>
            </a:r>
            <a:endParaRPr lang="en-US" sz="1400" dirty="0">
              <a:solidFill>
                <a:schemeClr val="bg1"/>
              </a:solidFill>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Konarasinghe</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Forecasting foreign guest nights in hill country of Sri Lanka</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Conference Proceedings of the SIBR-</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Thammasat</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Conference on Interdisciplinary business &amp; economics research 7 (Bangkok, 2018)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pp</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018–066 </a:t>
            </a:r>
            <a:endParaRPr lang="en-US" sz="1400" dirty="0">
              <a:solidFill>
                <a:schemeClr val="bg1"/>
              </a:solidFill>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R.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Thoplan</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Int. J. Stat. Appl. </a:t>
            </a:r>
            <a:r>
              <a:rPr lang="en-US" sz="1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4</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217–223 (2014)</a:t>
            </a:r>
            <a:endParaRPr lang="en-US" sz="1400" dirty="0">
              <a:solidFill>
                <a:schemeClr val="bg1"/>
              </a:solidFill>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W.W.S. Wei, </a:t>
            </a:r>
            <a:r>
              <a:rPr lang="en-US" sz="1400"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Time series analysis: </a:t>
            </a:r>
            <a:r>
              <a:rPr lang="en-US" sz="1400" i="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Univariate</a:t>
            </a:r>
            <a:r>
              <a:rPr lang="en-US" sz="1400"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and Multivariate Methods</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(Pearson Addison Wesley, NY, 2006)</a:t>
            </a:r>
            <a:endParaRPr lang="en-US" sz="1400" dirty="0">
              <a:solidFill>
                <a:schemeClr val="bg1"/>
              </a:solidFill>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G.E.  Box, G.M. Jenkins, G.C.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Reinsel</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and G.M.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Ljung</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Time series analysis: forecasting and control</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(John Wiley &amp; Sons, 2015)</a:t>
            </a:r>
            <a:endParaRPr lang="en-US" sz="1400" dirty="0">
              <a:solidFill>
                <a:schemeClr val="bg1"/>
              </a:solidFill>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J.D.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Cryer</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and K-S. Chan, </a:t>
            </a:r>
            <a:r>
              <a:rPr lang="en-US" sz="1400"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Time series analysis: with applications in R</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(Springer Science &amp; Business Media, 2008)</a:t>
            </a:r>
            <a:endParaRPr lang="en-US" sz="1400" dirty="0">
              <a:solidFill>
                <a:schemeClr val="bg1"/>
              </a:solidFill>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R.J. Hyndman and Y.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Khandakar</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J. Stat.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Softw</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27</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1–23 (2008)</a:t>
            </a:r>
            <a:endParaRPr lang="en-US" sz="1400" dirty="0">
              <a:solidFill>
                <a:schemeClr val="bg1"/>
              </a:solidFill>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K.P. Burnham and D.R. Anderson, </a:t>
            </a:r>
            <a:r>
              <a:rPr lang="en-US" sz="1400"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Model selection and </a:t>
            </a:r>
            <a:r>
              <a:rPr lang="en-US" sz="1400" i="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multimodel</a:t>
            </a:r>
            <a:r>
              <a:rPr lang="en-US" sz="1400"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inference: a practical information-theoretic approach</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(Springer Science &amp; Business Media, 2003)</a:t>
            </a:r>
            <a:endParaRPr lang="en-US" sz="1400" dirty="0">
              <a:solidFill>
                <a:schemeClr val="bg1"/>
              </a:solidFill>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R. J. Hyndman, </a:t>
            </a:r>
            <a:r>
              <a:rPr lang="en-US" sz="1400"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Prediction intervals for NNETAR models</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(2017). https://robjhyndman.com/hyndsight/nnetar-prediction-intervals/</a:t>
            </a:r>
            <a:endParaRPr lang="en-US" sz="1400" dirty="0">
              <a:solidFill>
                <a:schemeClr val="bg1"/>
              </a:solidFill>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1400"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R.J.Hyndman,nnetar</a:t>
            </a:r>
            <a:r>
              <a:rPr lang="en-US" sz="1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Neural </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Network Time Series Forecasts. </a:t>
            </a:r>
            <a:r>
              <a:rPr lang="en-US" sz="1400"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Rdocumentation</a:t>
            </a:r>
            <a:endParaRPr lang="en-US" sz="1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just">
              <a:spcAft>
                <a:spcPts val="0"/>
              </a:spcAft>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https://www.rdocumentation.org/packages/forecast/versions/8.12/topics/nnetar</a:t>
            </a:r>
            <a:endParaRPr lang="en-US" sz="1400" dirty="0">
              <a:solidFill>
                <a:schemeClr val="bg1"/>
              </a:solidFill>
              <a:latin typeface="Times New Roman" panose="02020603050405020304" pitchFamily="18" charset="0"/>
              <a:ea typeface="Times New Roman" panose="02020603050405020304" pitchFamily="18" charset="0"/>
            </a:endParaRPr>
          </a:p>
          <a:p>
            <a:pPr lvl="0" algn="just">
              <a:spcAft>
                <a:spcPts val="0"/>
              </a:spcAft>
            </a:pPr>
            <a:r>
              <a:rPr lang="en-US" sz="1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14. L.J</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Soares</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and M.C. Medeiros, Int. J. Forecast. </a:t>
            </a:r>
            <a:r>
              <a:rPr lang="en-US" sz="1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24</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630–644 (2008)</a:t>
            </a:r>
            <a:endParaRPr lang="en-US" sz="1400" dirty="0">
              <a:solidFill>
                <a:schemeClr val="bg1"/>
              </a:solidFill>
              <a:latin typeface="Times New Roman" panose="02020603050405020304" pitchFamily="18" charset="0"/>
              <a:ea typeface="Times New Roman" panose="02020603050405020304" pitchFamily="18" charset="0"/>
            </a:endParaRPr>
          </a:p>
          <a:p>
            <a:pPr lvl="0" algn="just">
              <a:spcAft>
                <a:spcPts val="0"/>
              </a:spcAft>
            </a:pPr>
            <a:r>
              <a:rPr lang="en-US" sz="1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15. W</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Sulandari,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Subanar</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Suhartono</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H.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Utami</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M.H. Lee, and P.C. Rodrigues, Bull.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Electr</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Eng. Inform. </a:t>
            </a:r>
            <a:r>
              <a:rPr lang="en-US" sz="1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2178–88 (2020)</a:t>
            </a:r>
            <a:endParaRPr lang="en-US" sz="1400" dirty="0">
              <a:solidFill>
                <a:schemeClr val="bg1"/>
              </a:solidFill>
              <a:latin typeface="Times New Roman" panose="02020603050405020304" pitchFamily="18" charset="0"/>
              <a:ea typeface="Times New Roman" panose="02020603050405020304" pitchFamily="18" charset="0"/>
            </a:endParaRPr>
          </a:p>
          <a:p>
            <a:pPr lvl="0" algn="just">
              <a:spcAft>
                <a:spcPts val="0"/>
              </a:spcAft>
            </a:pPr>
            <a:r>
              <a:rPr lang="en-US" sz="1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16. R.J</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Hyndman and A.B. Koehler, Int. J. Forecast. </a:t>
            </a:r>
            <a:r>
              <a:rPr lang="en-US" sz="1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22</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679–688 (2006)</a:t>
            </a:r>
            <a:endParaRPr lang="en-US" sz="1400" dirty="0">
              <a:solidFill>
                <a:schemeClr val="bg1"/>
              </a:solidFill>
              <a:latin typeface="Times New Roman" panose="02020603050405020304" pitchFamily="18" charset="0"/>
              <a:ea typeface="Times New Roman" panose="02020603050405020304" pitchFamily="18" charset="0"/>
            </a:endParaRPr>
          </a:p>
          <a:p>
            <a:pPr lvl="0" algn="just">
              <a:spcAft>
                <a:spcPts val="0"/>
              </a:spcAft>
            </a:pPr>
            <a:r>
              <a:rPr lang="en-US" sz="1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17. R.J</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Hyndman and G.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Athanasopoulos</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Forecasting: Principles and Practice</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OTexts</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Melbourne, 2018)</a:t>
            </a:r>
            <a:endParaRPr lang="en-US" sz="1400" dirty="0">
              <a:solidFill>
                <a:schemeClr val="bg1"/>
              </a:solidFill>
              <a:latin typeface="Times New Roman" panose="02020603050405020304" pitchFamily="18" charset="0"/>
              <a:ea typeface="Times New Roman" panose="02020603050405020304" pitchFamily="18" charset="0"/>
            </a:endParaRPr>
          </a:p>
          <a:p>
            <a:pPr lvl="0" algn="just">
              <a:spcAft>
                <a:spcPts val="0"/>
              </a:spcAft>
            </a:pPr>
            <a:r>
              <a:rPr lang="en-US" sz="1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18. J.E</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Hanke</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Wichern</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and A.G.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Reitsch</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Business Forecasting </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(Pearson Prentice Hall, New Jersey, 2005)</a:t>
            </a:r>
            <a:endParaRPr lang="en-US" sz="1400" dirty="0">
              <a:solidFill>
                <a:schemeClr val="bg1"/>
              </a:solidFill>
              <a:latin typeface="Times New Roman" panose="02020603050405020304" pitchFamily="18" charset="0"/>
              <a:ea typeface="Times New Roman" panose="02020603050405020304" pitchFamily="18" charset="0"/>
            </a:endParaRPr>
          </a:p>
          <a:p>
            <a:pPr lvl="0" algn="just">
              <a:spcAft>
                <a:spcPts val="0"/>
              </a:spcAft>
            </a:pPr>
            <a:r>
              <a:rPr lang="en-US" sz="1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19. S</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Makridakis</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R.J. Hyndman, and F. Petropoulos, Int. J. Forecast. </a:t>
            </a:r>
            <a:r>
              <a:rPr lang="en-US" sz="1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36</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15-28 (2020)</a:t>
            </a:r>
            <a:endParaRPr lang="en-US" sz="1400" dirty="0">
              <a:solidFill>
                <a:schemeClr val="bg1"/>
              </a:solidFill>
              <a:latin typeface="Times New Roman" panose="02020603050405020304" pitchFamily="18" charset="0"/>
              <a:ea typeface="Times New Roman" panose="02020603050405020304" pitchFamily="18" charset="0"/>
            </a:endParaRPr>
          </a:p>
          <a:p>
            <a:pPr lvl="0" algn="just">
              <a:spcAft>
                <a:spcPts val="0"/>
              </a:spcAft>
            </a:pPr>
            <a:r>
              <a:rPr lang="en-US" sz="1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20. F.X</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Diebold, J. Bus. Econ. Stat. </a:t>
            </a:r>
            <a:r>
              <a:rPr lang="en-US" sz="1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33</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1–1 (2015)</a:t>
            </a:r>
            <a:endParaRPr lang="en-US" sz="1400" dirty="0">
              <a:solidFill>
                <a:schemeClr val="bg1"/>
              </a:solidFill>
              <a:latin typeface="Times New Roman" panose="02020603050405020304" pitchFamily="18" charset="0"/>
              <a:ea typeface="Times New Roman" panose="02020603050405020304" pitchFamily="18" charset="0"/>
            </a:endParaRPr>
          </a:p>
          <a:p>
            <a:pPr lvl="0" algn="just">
              <a:spcAft>
                <a:spcPts val="0"/>
              </a:spcAft>
            </a:pPr>
            <a:r>
              <a:rPr lang="en-US" sz="1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21. F </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X. Diebold and R.S. Mariano, J. Bus. Econ. Stat. </a:t>
            </a:r>
            <a:r>
              <a:rPr lang="en-US" sz="1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13</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253–63 (1995)</a:t>
            </a:r>
            <a:endParaRPr lang="en-US" sz="14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67260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bg1"/>
                </a:solidFill>
              </a:rPr>
              <a:t>Application of Linear and Nonlinear Seasonal</a:t>
            </a:r>
            <a:br>
              <a:rPr lang="en-US" b="1" dirty="0">
                <a:solidFill>
                  <a:schemeClr val="bg1"/>
                </a:solidFill>
              </a:rPr>
            </a:br>
            <a:r>
              <a:rPr lang="en-US" sz="4000" b="1" dirty="0">
                <a:solidFill>
                  <a:schemeClr val="tx1"/>
                </a:solidFill>
              </a:rPr>
              <a:t>Autoregressive Based Methods for Forecasting </a:t>
            </a:r>
            <a:r>
              <a:rPr lang="en-US" sz="4000" b="1" dirty="0" err="1">
                <a:solidFill>
                  <a:schemeClr val="tx1"/>
                </a:solidFill>
              </a:rPr>
              <a:t>Grojogan</a:t>
            </a:r>
            <a:r>
              <a:rPr lang="en-US" sz="4000" b="1" dirty="0">
                <a:solidFill>
                  <a:schemeClr val="tx1"/>
                </a:solidFill>
              </a:rPr>
              <a:t> </a:t>
            </a:r>
            <a:r>
              <a:rPr lang="en-US" sz="4000" b="1" dirty="0" err="1">
                <a:solidFill>
                  <a:schemeClr val="tx1"/>
                </a:solidFill>
              </a:rPr>
              <a:t>Sewu</a:t>
            </a:r>
            <a:r>
              <a:rPr lang="en-US" sz="4000" b="1" dirty="0">
                <a:solidFill>
                  <a:schemeClr val="tx1"/>
                </a:solidFill>
              </a:rPr>
              <a:t> Tourism Demand</a:t>
            </a:r>
            <a:endParaRPr lang="en-US" sz="4000" dirty="0">
              <a:solidFill>
                <a:schemeClr val="tx1"/>
              </a:solidFill>
            </a:endParaRPr>
          </a:p>
        </p:txBody>
      </p:sp>
      <p:sp>
        <p:nvSpPr>
          <p:cNvPr id="3" name="Subtitle 2"/>
          <p:cNvSpPr>
            <a:spLocks noGrp="1"/>
          </p:cNvSpPr>
          <p:nvPr>
            <p:ph type="subTitle" idx="1"/>
          </p:nvPr>
        </p:nvSpPr>
        <p:spPr>
          <a:xfrm>
            <a:off x="2428669" y="4344915"/>
            <a:ext cx="7516442" cy="1388341"/>
          </a:xfrm>
        </p:spPr>
        <p:txBody>
          <a:bodyPr>
            <a:normAutofit/>
          </a:bodyPr>
          <a:lstStyle/>
          <a:p>
            <a:endParaRPr lang="en-US" sz="2400" dirty="0" smtClean="0"/>
          </a:p>
          <a:p>
            <a:r>
              <a:rPr lang="en-US" sz="2400" dirty="0" smtClean="0"/>
              <a:t>W. Sulandari, </a:t>
            </a:r>
            <a:r>
              <a:rPr lang="en-US" sz="2400" dirty="0" err="1" smtClean="0"/>
              <a:t>S.Subanti</a:t>
            </a:r>
            <a:r>
              <a:rPr lang="en-US" sz="2400" dirty="0" smtClean="0"/>
              <a:t>, I. </a:t>
            </a:r>
            <a:r>
              <a:rPr lang="en-US" sz="2400" dirty="0" err="1" smtClean="0"/>
              <a:t>Slamet</a:t>
            </a:r>
            <a:r>
              <a:rPr lang="en-US" sz="2400" dirty="0" smtClean="0"/>
              <a:t>, </a:t>
            </a:r>
            <a:r>
              <a:rPr lang="en-US" sz="2400" dirty="0" err="1" smtClean="0"/>
              <a:t>Sugiyanto</a:t>
            </a:r>
            <a:r>
              <a:rPr lang="en-US" sz="2400" dirty="0" smtClean="0"/>
              <a:t>, E. </a:t>
            </a:r>
            <a:r>
              <a:rPr lang="en-US" sz="2400" dirty="0" err="1" smtClean="0"/>
              <a:t>Zukhronah</a:t>
            </a:r>
            <a:r>
              <a:rPr lang="en-US" sz="2400" dirty="0" smtClean="0"/>
              <a:t>, and I. </a:t>
            </a:r>
            <a:r>
              <a:rPr lang="en-US" sz="2400" dirty="0" err="1" smtClean="0"/>
              <a:t>Susanto</a:t>
            </a:r>
            <a:endParaRPr lang="en-US" sz="2400" dirty="0" smtClean="0"/>
          </a:p>
        </p:txBody>
      </p:sp>
    </p:spTree>
    <p:extLst>
      <p:ext uri="{BB962C8B-B14F-4D97-AF65-F5344CB8AC3E}">
        <p14:creationId xmlns:p14="http://schemas.microsoft.com/office/powerpoint/2010/main" val="332676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Outline</a:t>
            </a:r>
            <a:endParaRPr lang="en-US" dirty="0"/>
          </a:p>
        </p:txBody>
      </p:sp>
      <p:sp>
        <p:nvSpPr>
          <p:cNvPr id="14" name="Content Placeholder 13"/>
          <p:cNvSpPr>
            <a:spLocks noGrp="1"/>
          </p:cNvSpPr>
          <p:nvPr>
            <p:ph idx="1"/>
          </p:nvPr>
        </p:nvSpPr>
        <p:spPr/>
        <p:txBody>
          <a:bodyPr/>
          <a:lstStyle/>
          <a:p>
            <a:r>
              <a:rPr lang="en-US" dirty="0" smtClean="0"/>
              <a:t>Introduction</a:t>
            </a:r>
            <a:endParaRPr lang="en-US" dirty="0"/>
          </a:p>
          <a:p>
            <a:r>
              <a:rPr lang="en-US" dirty="0" smtClean="0"/>
              <a:t>Material and methods</a:t>
            </a:r>
            <a:endParaRPr lang="en-US" dirty="0"/>
          </a:p>
          <a:p>
            <a:r>
              <a:rPr lang="en-US" dirty="0" smtClean="0"/>
              <a:t>Results and discussion</a:t>
            </a:r>
          </a:p>
          <a:p>
            <a:r>
              <a:rPr lang="en-US" dirty="0" smtClean="0"/>
              <a:t>Conclusion</a:t>
            </a:r>
          </a:p>
          <a:p>
            <a:r>
              <a:rPr lang="en-US" dirty="0" smtClean="0"/>
              <a:t>References</a:t>
            </a:r>
            <a:endParaRPr lang="en-US" dirty="0"/>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4" name="Content Placeholder 3"/>
          <p:cNvSpPr>
            <a:spLocks noGrp="1"/>
          </p:cNvSpPr>
          <p:nvPr>
            <p:ph idx="1"/>
          </p:nvPr>
        </p:nvSpPr>
        <p:spPr/>
        <p:txBody>
          <a:bodyPr/>
          <a:lstStyle/>
          <a:p>
            <a:r>
              <a:rPr lang="en-US" dirty="0" err="1"/>
              <a:t>Grojogan</a:t>
            </a:r>
            <a:r>
              <a:rPr lang="en-US" dirty="0"/>
              <a:t> </a:t>
            </a:r>
            <a:r>
              <a:rPr lang="en-US" dirty="0" err="1"/>
              <a:t>Sewu</a:t>
            </a:r>
            <a:r>
              <a:rPr lang="en-US" dirty="0"/>
              <a:t> waterfall one of the tourist attractions in </a:t>
            </a:r>
            <a:r>
              <a:rPr lang="en-US" dirty="0" err="1"/>
              <a:t>Karanganyar</a:t>
            </a:r>
            <a:r>
              <a:rPr lang="en-US" dirty="0"/>
              <a:t> is located on the slopes of </a:t>
            </a:r>
            <a:r>
              <a:rPr lang="en-US" dirty="0" smtClean="0"/>
              <a:t>Mount </a:t>
            </a:r>
            <a:r>
              <a:rPr lang="en-US" dirty="0" err="1" smtClean="0"/>
              <a:t>Lawu</a:t>
            </a:r>
            <a:r>
              <a:rPr lang="en-US" dirty="0"/>
              <a:t>, the protected forest, in </a:t>
            </a:r>
            <a:r>
              <a:rPr lang="en-US" dirty="0" err="1"/>
              <a:t>Beiji</a:t>
            </a:r>
            <a:r>
              <a:rPr lang="en-US" dirty="0"/>
              <a:t>, </a:t>
            </a:r>
            <a:r>
              <a:rPr lang="en-US" dirty="0" err="1"/>
              <a:t>Tawangmangu</a:t>
            </a:r>
            <a:r>
              <a:rPr lang="en-US" dirty="0"/>
              <a:t>. </a:t>
            </a:r>
          </a:p>
          <a:p>
            <a:r>
              <a:rPr lang="en-US" dirty="0" err="1"/>
              <a:t>Grojogan</a:t>
            </a:r>
            <a:r>
              <a:rPr lang="en-US" dirty="0"/>
              <a:t> </a:t>
            </a:r>
            <a:r>
              <a:rPr lang="en-US" dirty="0" err="1"/>
              <a:t>Sewu</a:t>
            </a:r>
            <a:r>
              <a:rPr lang="en-US" dirty="0"/>
              <a:t> has become a source of income for </a:t>
            </a:r>
            <a:r>
              <a:rPr lang="en-US" dirty="0" smtClean="0"/>
              <a:t>the </a:t>
            </a:r>
            <a:r>
              <a:rPr lang="en-US" dirty="0" err="1" smtClean="0"/>
              <a:t>Karanganyar</a:t>
            </a:r>
            <a:r>
              <a:rPr lang="en-US" dirty="0" smtClean="0"/>
              <a:t> </a:t>
            </a:r>
            <a:r>
              <a:rPr lang="en-US" dirty="0"/>
              <a:t>district. </a:t>
            </a:r>
          </a:p>
          <a:p>
            <a:r>
              <a:rPr lang="en-US" dirty="0"/>
              <a:t>Various infrastructure improvements and innovations have been made to make </a:t>
            </a:r>
            <a:r>
              <a:rPr lang="en-US" dirty="0" smtClean="0"/>
              <a:t>visitors comfortable </a:t>
            </a:r>
            <a:r>
              <a:rPr lang="en-US" dirty="0"/>
              <a:t>and to make them willing to visit again.</a:t>
            </a:r>
            <a:endParaRPr lang="en-US" dirty="0"/>
          </a:p>
        </p:txBody>
      </p:sp>
      <p:sp>
        <p:nvSpPr>
          <p:cNvPr id="5" name="Text Placeholder 4"/>
          <p:cNvSpPr>
            <a:spLocks noGrp="1"/>
          </p:cNvSpPr>
          <p:nvPr>
            <p:ph type="body" sz="half" idx="2"/>
          </p:nvPr>
        </p:nvSpPr>
        <p:spPr/>
        <p:txBody>
          <a:bodyPr>
            <a:normAutofit/>
          </a:bodyPr>
          <a:lstStyle/>
          <a:p>
            <a:endParaRPr lang="en-US" dirty="0" smtClean="0"/>
          </a:p>
          <a:p>
            <a:r>
              <a:rPr lang="en-US" b="1" dirty="0" smtClean="0">
                <a:solidFill>
                  <a:srgbClr val="FFFF00"/>
                </a:solidFill>
              </a:rPr>
              <a:t>Motivation</a:t>
            </a:r>
          </a:p>
          <a:p>
            <a:r>
              <a:rPr lang="en-US" dirty="0" smtClean="0"/>
              <a:t>Problem statement</a:t>
            </a:r>
          </a:p>
          <a:p>
            <a:r>
              <a:rPr lang="en-US" dirty="0" smtClean="0"/>
              <a:t>Aims and objectives</a:t>
            </a:r>
          </a:p>
          <a:p>
            <a:r>
              <a:rPr lang="en-US" dirty="0" smtClean="0"/>
              <a:t>Significance of the study</a:t>
            </a:r>
            <a:endParaRPr lang="en-US" dirty="0"/>
          </a:p>
        </p:txBody>
      </p:sp>
    </p:spTree>
    <p:extLst>
      <p:ext uri="{BB962C8B-B14F-4D97-AF65-F5344CB8AC3E}">
        <p14:creationId xmlns:p14="http://schemas.microsoft.com/office/powerpoint/2010/main" val="15693103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Content Placeholder 3"/>
          <p:cNvSpPr>
            <a:spLocks noGrp="1"/>
          </p:cNvSpPr>
          <p:nvPr>
            <p:ph idx="1"/>
          </p:nvPr>
        </p:nvSpPr>
        <p:spPr>
          <a:xfrm>
            <a:off x="5180250" y="482600"/>
            <a:ext cx="6195986" cy="6186760"/>
          </a:xfrm>
        </p:spPr>
        <p:txBody>
          <a:bodyPr>
            <a:normAutofit lnSpcReduction="10000"/>
          </a:bodyPr>
          <a:lstStyle/>
          <a:p>
            <a:r>
              <a:rPr lang="en-US" sz="2600" dirty="0" smtClean="0"/>
              <a:t>Sometimes </a:t>
            </a:r>
            <a:r>
              <a:rPr lang="en-US" sz="2600" dirty="0"/>
              <a:t>there is a decrease where the number of visitors should increase, and we need to know what causes </a:t>
            </a:r>
            <a:r>
              <a:rPr lang="en-US" sz="2600" dirty="0" smtClean="0"/>
              <a:t>it.</a:t>
            </a:r>
          </a:p>
          <a:p>
            <a:endParaRPr lang="en-US" sz="2600" dirty="0" smtClean="0"/>
          </a:p>
          <a:p>
            <a:endParaRPr lang="en-US" sz="2600" dirty="0"/>
          </a:p>
          <a:p>
            <a:endParaRPr lang="en-US" sz="2600" dirty="0" smtClean="0"/>
          </a:p>
          <a:p>
            <a:endParaRPr lang="en-US" sz="2600" dirty="0"/>
          </a:p>
          <a:p>
            <a:endParaRPr lang="en-US" sz="2600" dirty="0" smtClean="0"/>
          </a:p>
          <a:p>
            <a:endParaRPr lang="en-US" sz="2600" dirty="0"/>
          </a:p>
          <a:p>
            <a:r>
              <a:rPr lang="en-US" sz="2600" dirty="0" smtClean="0"/>
              <a:t>This </a:t>
            </a:r>
            <a:r>
              <a:rPr lang="en-US" sz="2600" dirty="0"/>
              <a:t>study aims to analyze the monthly number of visitors in </a:t>
            </a:r>
            <a:r>
              <a:rPr lang="en-US" sz="2600" dirty="0" err="1"/>
              <a:t>Grojogan</a:t>
            </a:r>
            <a:r>
              <a:rPr lang="en-US" sz="2600" dirty="0"/>
              <a:t> </a:t>
            </a:r>
            <a:r>
              <a:rPr lang="en-US" sz="2600" dirty="0" err="1"/>
              <a:t>Sewu</a:t>
            </a:r>
            <a:r>
              <a:rPr lang="en-US" sz="2600" dirty="0"/>
              <a:t> and to find the most appropriate forecasting model to describe the pattern</a:t>
            </a:r>
            <a:r>
              <a:rPr lang="en-US" sz="2600" dirty="0" smtClean="0"/>
              <a:t>.</a:t>
            </a:r>
            <a:endParaRPr lang="en-US" sz="2600" dirty="0"/>
          </a:p>
        </p:txBody>
      </p:sp>
      <p:sp>
        <p:nvSpPr>
          <p:cNvPr id="7" name="Text Placeholder 6"/>
          <p:cNvSpPr>
            <a:spLocks noGrp="1"/>
          </p:cNvSpPr>
          <p:nvPr>
            <p:ph type="body" sz="half" idx="2"/>
          </p:nvPr>
        </p:nvSpPr>
        <p:spPr/>
        <p:txBody>
          <a:bodyPr/>
          <a:lstStyle/>
          <a:p>
            <a:endParaRPr lang="en-US" dirty="0" smtClean="0"/>
          </a:p>
          <a:p>
            <a:r>
              <a:rPr lang="en-US" dirty="0"/>
              <a:t>Motivation</a:t>
            </a:r>
          </a:p>
          <a:p>
            <a:r>
              <a:rPr lang="en-US" b="1" dirty="0">
                <a:solidFill>
                  <a:srgbClr val="FFFF00"/>
                </a:solidFill>
              </a:rPr>
              <a:t>Problem statement</a:t>
            </a:r>
          </a:p>
          <a:p>
            <a:r>
              <a:rPr lang="en-US" b="1" dirty="0">
                <a:solidFill>
                  <a:srgbClr val="FFFF00"/>
                </a:solidFill>
              </a:rPr>
              <a:t>Aims and objectives</a:t>
            </a:r>
          </a:p>
          <a:p>
            <a:r>
              <a:rPr lang="en-US" dirty="0"/>
              <a:t>Significance of the study</a:t>
            </a:r>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6022404" y="1745744"/>
            <a:ext cx="4219033" cy="2536304"/>
          </a:xfrm>
          <a:prstGeom prst="rect">
            <a:avLst/>
          </a:prstGeom>
        </p:spPr>
      </p:pic>
    </p:spTree>
    <p:extLst>
      <p:ext uri="{BB962C8B-B14F-4D97-AF65-F5344CB8AC3E}">
        <p14:creationId xmlns:p14="http://schemas.microsoft.com/office/powerpoint/2010/main" val="188262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Content Placeholder 3"/>
          <p:cNvSpPr>
            <a:spLocks noGrp="1"/>
          </p:cNvSpPr>
          <p:nvPr>
            <p:ph idx="1"/>
          </p:nvPr>
        </p:nvSpPr>
        <p:spPr>
          <a:xfrm>
            <a:off x="5180250" y="482600"/>
            <a:ext cx="6195986" cy="5689600"/>
          </a:xfrm>
        </p:spPr>
        <p:txBody>
          <a:bodyPr>
            <a:normAutofit/>
          </a:bodyPr>
          <a:lstStyle/>
          <a:p>
            <a:r>
              <a:rPr lang="en-US" dirty="0"/>
              <a:t>The methods discussed in this study are SARIMA and NNAR, </a:t>
            </a:r>
            <a:r>
              <a:rPr lang="en-US" dirty="0" smtClean="0"/>
              <a:t>and compare </a:t>
            </a:r>
            <a:r>
              <a:rPr lang="en-US" dirty="0"/>
              <a:t>them with the Two Level SARIMA (TLSARIMA) and </a:t>
            </a:r>
            <a:r>
              <a:rPr lang="en-US" dirty="0" smtClean="0"/>
              <a:t>Two </a:t>
            </a:r>
            <a:r>
              <a:rPr lang="en-US" dirty="0"/>
              <a:t>Level Seasonal NNAR (TLSNNAR). </a:t>
            </a:r>
          </a:p>
          <a:p>
            <a:endParaRPr lang="en-US" dirty="0"/>
          </a:p>
          <a:p>
            <a:r>
              <a:rPr lang="en-US" dirty="0"/>
              <a:t>The advantages of these two level methods are </a:t>
            </a:r>
            <a:r>
              <a:rPr lang="en-US" dirty="0" smtClean="0"/>
              <a:t>being able </a:t>
            </a:r>
            <a:r>
              <a:rPr lang="en-US" dirty="0"/>
              <a:t>to capture deterministic patterns in the data </a:t>
            </a:r>
            <a:r>
              <a:rPr lang="en-US" dirty="0" smtClean="0"/>
              <a:t>and </a:t>
            </a:r>
            <a:r>
              <a:rPr lang="en-US" dirty="0"/>
              <a:t>accommodate external influences, such as </a:t>
            </a:r>
            <a:r>
              <a:rPr lang="en-US" dirty="0" smtClean="0"/>
              <a:t>holidays </a:t>
            </a:r>
            <a:r>
              <a:rPr lang="en-US" dirty="0"/>
              <a:t>and ticket price, on the number of visitors. </a:t>
            </a:r>
          </a:p>
          <a:p>
            <a:pPr marL="0" indent="0">
              <a:buNone/>
            </a:pPr>
            <a:endParaRPr lang="en-US" dirty="0"/>
          </a:p>
        </p:txBody>
      </p:sp>
      <p:sp>
        <p:nvSpPr>
          <p:cNvPr id="7" name="Text Placeholder 6"/>
          <p:cNvSpPr>
            <a:spLocks noGrp="1"/>
          </p:cNvSpPr>
          <p:nvPr>
            <p:ph type="body" sz="half" idx="2"/>
          </p:nvPr>
        </p:nvSpPr>
        <p:spPr/>
        <p:txBody>
          <a:bodyPr/>
          <a:lstStyle/>
          <a:p>
            <a:endParaRPr lang="en-US" dirty="0" smtClean="0"/>
          </a:p>
          <a:p>
            <a:r>
              <a:rPr lang="en-US" dirty="0"/>
              <a:t>Motivation</a:t>
            </a:r>
          </a:p>
          <a:p>
            <a:r>
              <a:rPr lang="en-US" dirty="0"/>
              <a:t>Problem statement</a:t>
            </a:r>
          </a:p>
          <a:p>
            <a:r>
              <a:rPr lang="en-US" dirty="0"/>
              <a:t>Aims and objectives</a:t>
            </a:r>
          </a:p>
          <a:p>
            <a:r>
              <a:rPr lang="en-US" b="1" dirty="0">
                <a:solidFill>
                  <a:srgbClr val="FFFF00"/>
                </a:solidFill>
              </a:rPr>
              <a:t>Significance of the study</a:t>
            </a:r>
            <a:endParaRPr lang="en-US" b="1" dirty="0">
              <a:solidFill>
                <a:srgbClr val="FFFF00"/>
              </a:solidFill>
            </a:endParaRPr>
          </a:p>
        </p:txBody>
      </p:sp>
    </p:spTree>
    <p:extLst>
      <p:ext uri="{BB962C8B-B14F-4D97-AF65-F5344CB8AC3E}">
        <p14:creationId xmlns:p14="http://schemas.microsoft.com/office/powerpoint/2010/main" val="171906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Material and Methods : SARIMA</a:t>
            </a:r>
            <a:endParaRPr lang="en-US" dirty="0"/>
          </a:p>
        </p:txBody>
      </p:sp>
      <p:sp>
        <p:nvSpPr>
          <p:cNvPr id="6" name="Content Placeholder 2"/>
          <p:cNvSpPr txBox="1">
            <a:spLocks/>
          </p:cNvSpPr>
          <p:nvPr/>
        </p:nvSpPr>
        <p:spPr>
          <a:xfrm>
            <a:off x="1227036" y="1745672"/>
            <a:ext cx="10515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pPr marL="0" indent="0">
              <a:buNone/>
            </a:pPr>
            <a:r>
              <a:rPr lang="en-US" dirty="0" smtClean="0"/>
              <a:t>     </a:t>
            </a:r>
            <a:r>
              <a:rPr lang="en-US" dirty="0" smtClean="0"/>
              <a:t>where</a:t>
            </a:r>
          </a:p>
          <a:p>
            <a:endParaRPr lang="en-US" dirty="0" smtClean="0"/>
          </a:p>
          <a:p>
            <a:endParaRPr lang="en-US" dirty="0" smtClean="0"/>
          </a:p>
          <a:p>
            <a:pPr marL="801688" indent="0">
              <a:buFont typeface="Arial" panose="020B0604020202020204" pitchFamily="34" charset="0"/>
              <a:buNone/>
            </a:pPr>
            <a:endParaRPr lang="en-US" dirty="0"/>
          </a:p>
          <a:p>
            <a:pPr marL="365125" indent="0">
              <a:buFont typeface="Arial" panose="020B0604020202020204" pitchFamily="34" charset="0"/>
              <a:buNone/>
            </a:pPr>
            <a:endParaRPr lang="en-US" dirty="0" smtClean="0"/>
          </a:p>
          <a:p>
            <a:pPr marL="365125" indent="0">
              <a:buFont typeface="Arial" panose="020B0604020202020204" pitchFamily="34" charset="0"/>
              <a:buNone/>
            </a:pPr>
            <a:r>
              <a:rPr lang="en-US" dirty="0" smtClean="0"/>
              <a:t>The </a:t>
            </a:r>
            <a:r>
              <a:rPr lang="en-US" dirty="0" smtClean="0"/>
              <a:t>chosen model should pass the residual test and </a:t>
            </a:r>
            <a:r>
              <a:rPr lang="en-US" dirty="0" smtClean="0"/>
              <a:t>had </a:t>
            </a:r>
            <a:r>
              <a:rPr lang="en-US" dirty="0" smtClean="0"/>
              <a:t>smallest </a:t>
            </a:r>
            <a:r>
              <a:rPr lang="en-US" dirty="0" err="1" smtClean="0"/>
              <a:t>AICc</a:t>
            </a:r>
            <a:r>
              <a:rPr lang="en-US" dirty="0" smtClean="0"/>
              <a:t> (</a:t>
            </a:r>
            <a:r>
              <a:rPr lang="en-US" dirty="0" err="1" smtClean="0"/>
              <a:t>Akaike’s</a:t>
            </a:r>
            <a:r>
              <a:rPr lang="en-US" dirty="0" smtClean="0"/>
              <a:t> Information Criterion </a:t>
            </a:r>
            <a:r>
              <a:rPr lang="en-US" dirty="0" smtClean="0"/>
              <a:t>with a </a:t>
            </a:r>
            <a:r>
              <a:rPr lang="en-US" dirty="0" smtClean="0"/>
              <a:t>correction for small sample size) between other </a:t>
            </a:r>
            <a:r>
              <a:rPr lang="en-US" dirty="0" smtClean="0"/>
              <a:t>alternative </a:t>
            </a:r>
            <a:r>
              <a:rPr lang="en-US" dirty="0" smtClean="0"/>
              <a:t>models. </a:t>
            </a:r>
            <a:endParaRPr lang="en-US" dirty="0"/>
          </a:p>
        </p:txBody>
      </p:sp>
      <mc:AlternateContent xmlns:mc="http://schemas.openxmlformats.org/markup-compatibility/2006">
        <mc:Choice xmlns:a14="http://schemas.microsoft.com/office/drawing/2010/main" Requires="a14">
          <p:sp>
            <p:nvSpPr>
              <p:cNvPr id="7" name="Rectangle 6"/>
              <p:cNvSpPr/>
              <p:nvPr/>
            </p:nvSpPr>
            <p:spPr>
              <a:xfrm>
                <a:off x="2061964" y="2808018"/>
                <a:ext cx="7610622" cy="1677447"/>
              </a:xfrm>
              <a:prstGeom prst="rect">
                <a:avLst/>
              </a:prstGeom>
            </p:spPr>
            <p:txBody>
              <a:bodyPr wrap="square">
                <a:spAutoFit/>
              </a:bodyPr>
              <a:lstStyle/>
              <a:p>
                <a:pPr algn="ctr">
                  <a:spcAft>
                    <a:spcPts val="0"/>
                  </a:spcAft>
                  <a:tabLst>
                    <a:tab pos="2743200" algn="ctr"/>
                    <a:tab pos="5868670" algn="r"/>
                  </a:tabLst>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effectLst/>
                              <a:latin typeface="Cambria Math" panose="02040503050406030204" pitchFamily="18" charset="0"/>
                              <a:ea typeface="Times New Roman" panose="020206030504050203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rPr>
                            <m:t>𝜑</m:t>
                          </m:r>
                        </m:e>
                        <m:sub>
                          <m:r>
                            <a:rPr lang="en-US" sz="2400" i="1">
                              <a:solidFill>
                                <a:schemeClr val="tx1"/>
                              </a:solidFill>
                              <a:effectLst/>
                              <a:latin typeface="Cambria Math" panose="02040503050406030204" pitchFamily="18" charset="0"/>
                              <a:ea typeface="Times New Roman" panose="02020603050405020304" pitchFamily="18" charset="0"/>
                            </a:rPr>
                            <m:t>𝑝</m:t>
                          </m:r>
                        </m:sub>
                      </m:sSub>
                      <m:d>
                        <m:dPr>
                          <m:ctrlPr>
                            <a:rPr lang="en-US" sz="2400" i="1">
                              <a:solidFill>
                                <a:schemeClr val="tx1"/>
                              </a:solidFill>
                              <a:effectLst/>
                              <a:latin typeface="Cambria Math" panose="02040503050406030204" pitchFamily="18" charset="0"/>
                              <a:ea typeface="Times New Roman" panose="02020603050405020304" pitchFamily="18" charset="0"/>
                            </a:rPr>
                          </m:ctrlPr>
                        </m:dPr>
                        <m:e>
                          <m:r>
                            <a:rPr lang="en-US" sz="2400" i="1">
                              <a:solidFill>
                                <a:schemeClr val="tx1"/>
                              </a:solidFill>
                              <a:effectLst/>
                              <a:latin typeface="Cambria Math" panose="02040503050406030204" pitchFamily="18" charset="0"/>
                              <a:ea typeface="Times New Roman" panose="02020603050405020304" pitchFamily="18" charset="0"/>
                            </a:rPr>
                            <m:t>𝐵</m:t>
                          </m:r>
                        </m:e>
                      </m:d>
                      <m:r>
                        <a:rPr lang="en-US" sz="2400">
                          <a:solidFill>
                            <a:schemeClr val="tx1"/>
                          </a:solidFill>
                          <a:effectLst/>
                          <a:latin typeface="Cambria Math" panose="02040503050406030204" pitchFamily="18" charset="0"/>
                          <a:ea typeface="Times New Roman" panose="02020603050405020304" pitchFamily="18" charset="0"/>
                        </a:rPr>
                        <m:t>=1</m:t>
                      </m:r>
                      <m:r>
                        <a:rPr lang="en-US" sz="2400" i="1">
                          <a:solidFill>
                            <a:schemeClr val="tx1"/>
                          </a:solidFill>
                          <a:effectLst/>
                          <a:latin typeface="Cambria Math" panose="02040503050406030204" pitchFamily="18" charset="0"/>
                          <a:ea typeface="Times New Roman" panose="02020603050405020304" pitchFamily="18" charset="0"/>
                        </a:rPr>
                        <m:t>−</m:t>
                      </m:r>
                      <m:r>
                        <a:rPr lang="en-US" sz="2400">
                          <a:solidFill>
                            <a:schemeClr val="tx1"/>
                          </a:solidFill>
                          <a:effectLst/>
                          <a:latin typeface="Cambria Math" panose="02040503050406030204" pitchFamily="18" charset="0"/>
                          <a:ea typeface="Times New Roman" panose="02020603050405020304" pitchFamily="18" charset="0"/>
                        </a:rPr>
                        <m:t> </m:t>
                      </m:r>
                      <m:sSub>
                        <m:sSubPr>
                          <m:ctrlPr>
                            <a:rPr lang="en-US" sz="2400" i="1">
                              <a:solidFill>
                                <a:schemeClr val="tx1"/>
                              </a:solidFill>
                              <a:effectLst/>
                              <a:latin typeface="Cambria Math" panose="02040503050406030204" pitchFamily="18" charset="0"/>
                              <a:ea typeface="Times New Roman" panose="020206030504050203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rPr>
                            <m:t>𝜑</m:t>
                          </m:r>
                        </m:e>
                        <m:sub>
                          <m:r>
                            <a:rPr lang="en-US" sz="2400">
                              <a:solidFill>
                                <a:schemeClr val="tx1"/>
                              </a:solidFill>
                              <a:effectLst/>
                              <a:latin typeface="Cambria Math" panose="02040503050406030204" pitchFamily="18" charset="0"/>
                              <a:ea typeface="Times New Roman" panose="02020603050405020304" pitchFamily="18" charset="0"/>
                            </a:rPr>
                            <m:t>1</m:t>
                          </m:r>
                        </m:sub>
                      </m:sSub>
                      <m:r>
                        <a:rPr lang="en-US" sz="2400" i="1">
                          <a:solidFill>
                            <a:schemeClr val="tx1"/>
                          </a:solidFill>
                          <a:effectLst/>
                          <a:latin typeface="Cambria Math" panose="02040503050406030204" pitchFamily="18" charset="0"/>
                          <a:ea typeface="Times New Roman" panose="02020603050405020304" pitchFamily="18" charset="0"/>
                        </a:rPr>
                        <m:t>𝐵</m:t>
                      </m:r>
                      <m:r>
                        <a:rPr lang="en-US" sz="2400" i="1">
                          <a:solidFill>
                            <a:schemeClr val="tx1"/>
                          </a:solidFill>
                          <a:effectLst/>
                          <a:latin typeface="Cambria Math" panose="02040503050406030204" pitchFamily="18" charset="0"/>
                          <a:ea typeface="Times New Roman" panose="02020603050405020304" pitchFamily="18" charset="0"/>
                        </a:rPr>
                        <m:t>−</m:t>
                      </m:r>
                      <m:r>
                        <a:rPr lang="en-US" sz="2400">
                          <a:solidFill>
                            <a:schemeClr val="tx1"/>
                          </a:solidFill>
                          <a:effectLst/>
                          <a:latin typeface="Cambria Math" panose="02040503050406030204" pitchFamily="18" charset="0"/>
                          <a:ea typeface="Times New Roman" panose="02020603050405020304" pitchFamily="18" charset="0"/>
                        </a:rPr>
                        <m:t> </m:t>
                      </m:r>
                      <m:sSub>
                        <m:sSubPr>
                          <m:ctrlPr>
                            <a:rPr lang="en-US" sz="2400" i="1">
                              <a:solidFill>
                                <a:schemeClr val="tx1"/>
                              </a:solidFill>
                              <a:effectLst/>
                              <a:latin typeface="Cambria Math" panose="02040503050406030204" pitchFamily="18" charset="0"/>
                              <a:ea typeface="Times New Roman" panose="020206030504050203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rPr>
                            <m:t>𝜑</m:t>
                          </m:r>
                        </m:e>
                        <m:sub>
                          <m:r>
                            <a:rPr lang="en-US" sz="2400">
                              <a:solidFill>
                                <a:schemeClr val="tx1"/>
                              </a:solidFill>
                              <a:effectLst/>
                              <a:latin typeface="Cambria Math" panose="02040503050406030204" pitchFamily="18" charset="0"/>
                              <a:ea typeface="Times New Roman" panose="02020603050405020304" pitchFamily="18" charset="0"/>
                            </a:rPr>
                            <m:t>2</m:t>
                          </m:r>
                        </m:sub>
                      </m:sSub>
                      <m:sSup>
                        <m:sSupPr>
                          <m:ctrlPr>
                            <a:rPr lang="en-US" sz="2400" i="1">
                              <a:solidFill>
                                <a:schemeClr val="tx1"/>
                              </a:solidFill>
                              <a:effectLst/>
                              <a:latin typeface="Cambria Math" panose="02040503050406030204" pitchFamily="18" charset="0"/>
                              <a:ea typeface="Times New Roman" panose="02020603050405020304" pitchFamily="18" charset="0"/>
                            </a:rPr>
                          </m:ctrlPr>
                        </m:sSupPr>
                        <m:e>
                          <m:r>
                            <a:rPr lang="en-US" sz="2400" i="1">
                              <a:solidFill>
                                <a:schemeClr val="tx1"/>
                              </a:solidFill>
                              <a:effectLst/>
                              <a:latin typeface="Cambria Math" panose="02040503050406030204" pitchFamily="18" charset="0"/>
                              <a:ea typeface="Times New Roman" panose="02020603050405020304" pitchFamily="18" charset="0"/>
                            </a:rPr>
                            <m:t>𝐵</m:t>
                          </m:r>
                        </m:e>
                        <m:sup>
                          <m:r>
                            <a:rPr lang="en-US" sz="2400">
                              <a:solidFill>
                                <a:schemeClr val="tx1"/>
                              </a:solidFill>
                              <a:effectLst/>
                              <a:latin typeface="Cambria Math" panose="02040503050406030204" pitchFamily="18" charset="0"/>
                              <a:ea typeface="Times New Roman" panose="02020603050405020304" pitchFamily="18" charset="0"/>
                            </a:rPr>
                            <m:t>2</m:t>
                          </m:r>
                        </m:sup>
                      </m:sSup>
                      <m:r>
                        <a:rPr lang="en-US" sz="2400" i="1">
                          <a:solidFill>
                            <a:schemeClr val="tx1"/>
                          </a:solidFill>
                          <a:effectLst/>
                          <a:latin typeface="Cambria Math" panose="02040503050406030204" pitchFamily="18" charset="0"/>
                          <a:ea typeface="Times New Roman" panose="02020603050405020304" pitchFamily="18" charset="0"/>
                        </a:rPr>
                        <m:t>−</m:t>
                      </m:r>
                      <m:r>
                        <a:rPr lang="en-US" sz="2400">
                          <a:solidFill>
                            <a:schemeClr val="tx1"/>
                          </a:solidFill>
                          <a:effectLst/>
                          <a:latin typeface="Cambria Math" panose="02040503050406030204" pitchFamily="18" charset="0"/>
                          <a:ea typeface="Times New Roman" panose="02020603050405020304" pitchFamily="18" charset="0"/>
                        </a:rPr>
                        <m:t> … </m:t>
                      </m:r>
                      <m:r>
                        <a:rPr lang="en-US" sz="2400" i="1">
                          <a:solidFill>
                            <a:schemeClr val="tx1"/>
                          </a:solidFill>
                          <a:effectLst/>
                          <a:latin typeface="Cambria Math" panose="02040503050406030204" pitchFamily="18" charset="0"/>
                          <a:ea typeface="Times New Roman" panose="02020603050405020304" pitchFamily="18" charset="0"/>
                        </a:rPr>
                        <m:t>−</m:t>
                      </m:r>
                      <m:r>
                        <a:rPr lang="en-US" sz="2400">
                          <a:solidFill>
                            <a:schemeClr val="tx1"/>
                          </a:solidFill>
                          <a:effectLst/>
                          <a:latin typeface="Cambria Math" panose="02040503050406030204" pitchFamily="18" charset="0"/>
                          <a:ea typeface="Times New Roman" panose="02020603050405020304" pitchFamily="18" charset="0"/>
                        </a:rPr>
                        <m:t> </m:t>
                      </m:r>
                      <m:sSub>
                        <m:sSubPr>
                          <m:ctrlPr>
                            <a:rPr lang="en-US" sz="2400" i="1">
                              <a:solidFill>
                                <a:schemeClr val="tx1"/>
                              </a:solidFill>
                              <a:effectLst/>
                              <a:latin typeface="Cambria Math" panose="02040503050406030204" pitchFamily="18" charset="0"/>
                              <a:ea typeface="Times New Roman" panose="020206030504050203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rPr>
                            <m:t>𝜑</m:t>
                          </m:r>
                        </m:e>
                        <m:sub>
                          <m:r>
                            <a:rPr lang="en-US" sz="2400" i="1">
                              <a:solidFill>
                                <a:schemeClr val="tx1"/>
                              </a:solidFill>
                              <a:effectLst/>
                              <a:latin typeface="Cambria Math" panose="02040503050406030204" pitchFamily="18" charset="0"/>
                              <a:ea typeface="Times New Roman" panose="02020603050405020304" pitchFamily="18" charset="0"/>
                            </a:rPr>
                            <m:t>𝑝</m:t>
                          </m:r>
                        </m:sub>
                      </m:sSub>
                      <m:sSup>
                        <m:sSupPr>
                          <m:ctrlPr>
                            <a:rPr lang="en-US" sz="2400" i="1">
                              <a:solidFill>
                                <a:schemeClr val="tx1"/>
                              </a:solidFill>
                              <a:effectLst/>
                              <a:latin typeface="Cambria Math" panose="02040503050406030204" pitchFamily="18" charset="0"/>
                              <a:ea typeface="Times New Roman" panose="02020603050405020304" pitchFamily="18" charset="0"/>
                            </a:rPr>
                          </m:ctrlPr>
                        </m:sSupPr>
                        <m:e>
                          <m:r>
                            <a:rPr lang="en-US" sz="2400" i="1">
                              <a:solidFill>
                                <a:schemeClr val="tx1"/>
                              </a:solidFill>
                              <a:effectLst/>
                              <a:latin typeface="Cambria Math" panose="02040503050406030204" pitchFamily="18" charset="0"/>
                              <a:ea typeface="Times New Roman" panose="02020603050405020304" pitchFamily="18" charset="0"/>
                            </a:rPr>
                            <m:t>𝐵</m:t>
                          </m:r>
                        </m:e>
                        <m:sup>
                          <m:r>
                            <a:rPr lang="en-US" sz="2400" i="1">
                              <a:solidFill>
                                <a:schemeClr val="tx1"/>
                              </a:solidFill>
                              <a:effectLst/>
                              <a:latin typeface="Cambria Math" panose="02040503050406030204" pitchFamily="18" charset="0"/>
                              <a:ea typeface="Times New Roman" panose="02020603050405020304" pitchFamily="18" charset="0"/>
                            </a:rPr>
                            <m:t>𝑝</m:t>
                          </m:r>
                        </m:sup>
                      </m:sSup>
                    </m:oMath>
                  </m:oMathPara>
                </a14:m>
                <a:endParaRPr lang="en-US" sz="2400" dirty="0">
                  <a:solidFill>
                    <a:schemeClr val="tx1"/>
                  </a:solidFill>
                  <a:effectLst/>
                  <a:latin typeface="Times New Roman" panose="02020603050405020304" pitchFamily="18" charset="0"/>
                  <a:ea typeface="Times New Roman" panose="02020603050405020304" pitchFamily="18" charset="0"/>
                </a:endParaRPr>
              </a:p>
              <a:p>
                <a:pPr algn="ctr">
                  <a:spcAft>
                    <a:spcPts val="0"/>
                  </a:spcAft>
                  <a:tabLst>
                    <a:tab pos="2743200" algn="ctr"/>
                    <a:tab pos="5868670" algn="r"/>
                  </a:tabLst>
                </a:pPr>
                <a14:m>
                  <m:oMathPara xmlns:m="http://schemas.openxmlformats.org/officeDocument/2006/math">
                    <m:oMathParaPr>
                      <m:jc m:val="centerGroup"/>
                    </m:oMathParaPr>
                    <m:oMath xmlns:m="http://schemas.openxmlformats.org/officeDocument/2006/math">
                      <m:sSub>
                        <m:sSubPr>
                          <m:ctrlPr>
                            <a:rPr lang="en-US" sz="2400" i="1">
                              <a:solidFill>
                                <a:schemeClr val="tx1"/>
                              </a:solidFill>
                              <a:effectLst/>
                              <a:latin typeface="Cambria Math" panose="02040503050406030204" pitchFamily="18" charset="0"/>
                              <a:ea typeface="Times New Roman" panose="020206030504050203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rPr>
                            <m:t>𝜃</m:t>
                          </m:r>
                        </m:e>
                        <m:sub>
                          <m:r>
                            <a:rPr lang="en-US" sz="2400" i="1">
                              <a:solidFill>
                                <a:schemeClr val="tx1"/>
                              </a:solidFill>
                              <a:effectLst/>
                              <a:latin typeface="Cambria Math" panose="02040503050406030204" pitchFamily="18" charset="0"/>
                              <a:ea typeface="Times New Roman" panose="02020603050405020304" pitchFamily="18" charset="0"/>
                            </a:rPr>
                            <m:t>𝑞</m:t>
                          </m:r>
                        </m:sub>
                      </m:sSub>
                      <m:d>
                        <m:dPr>
                          <m:ctrlPr>
                            <a:rPr lang="en-US" sz="2400" i="1">
                              <a:solidFill>
                                <a:schemeClr val="tx1"/>
                              </a:solidFill>
                              <a:effectLst/>
                              <a:latin typeface="Cambria Math" panose="02040503050406030204" pitchFamily="18" charset="0"/>
                              <a:ea typeface="Times New Roman" panose="02020603050405020304" pitchFamily="18" charset="0"/>
                            </a:rPr>
                          </m:ctrlPr>
                        </m:dPr>
                        <m:e>
                          <m:r>
                            <a:rPr lang="en-US" sz="2400" i="1">
                              <a:solidFill>
                                <a:schemeClr val="tx1"/>
                              </a:solidFill>
                              <a:effectLst/>
                              <a:latin typeface="Cambria Math" panose="02040503050406030204" pitchFamily="18" charset="0"/>
                              <a:ea typeface="Times New Roman" panose="02020603050405020304" pitchFamily="18" charset="0"/>
                            </a:rPr>
                            <m:t>𝐵</m:t>
                          </m:r>
                        </m:e>
                      </m:d>
                      <m:r>
                        <a:rPr lang="en-US" sz="2400">
                          <a:solidFill>
                            <a:schemeClr val="tx1"/>
                          </a:solidFill>
                          <a:effectLst/>
                          <a:latin typeface="Cambria Math" panose="02040503050406030204" pitchFamily="18" charset="0"/>
                          <a:ea typeface="Times New Roman" panose="02020603050405020304" pitchFamily="18" charset="0"/>
                        </a:rPr>
                        <m:t>=</m:t>
                      </m:r>
                      <m:sSub>
                        <m:sSubPr>
                          <m:ctrlPr>
                            <a:rPr lang="en-US" sz="2400" i="1">
                              <a:solidFill>
                                <a:schemeClr val="tx1"/>
                              </a:solidFill>
                              <a:effectLst/>
                              <a:latin typeface="Cambria Math" panose="02040503050406030204" pitchFamily="18" charset="0"/>
                              <a:ea typeface="Times New Roman" panose="020206030504050203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rPr>
                            <m:t>𝜃</m:t>
                          </m:r>
                        </m:e>
                        <m:sub>
                          <m:r>
                            <a:rPr lang="en-US" sz="2400">
                              <a:solidFill>
                                <a:schemeClr val="tx1"/>
                              </a:solidFill>
                              <a:effectLst/>
                              <a:latin typeface="Cambria Math" panose="02040503050406030204" pitchFamily="18" charset="0"/>
                              <a:ea typeface="Times New Roman" panose="02020603050405020304" pitchFamily="18" charset="0"/>
                            </a:rPr>
                            <m:t>1</m:t>
                          </m:r>
                        </m:sub>
                      </m:sSub>
                      <m:r>
                        <a:rPr lang="en-US" sz="2400" i="1">
                          <a:solidFill>
                            <a:schemeClr val="tx1"/>
                          </a:solidFill>
                          <a:effectLst/>
                          <a:latin typeface="Cambria Math" panose="02040503050406030204" pitchFamily="18" charset="0"/>
                          <a:ea typeface="Times New Roman" panose="02020603050405020304" pitchFamily="18" charset="0"/>
                        </a:rPr>
                        <m:t>𝐵</m:t>
                      </m:r>
                      <m:r>
                        <a:rPr lang="en-US" sz="2400" i="1">
                          <a:solidFill>
                            <a:schemeClr val="tx1"/>
                          </a:solidFill>
                          <a:effectLst/>
                          <a:latin typeface="Cambria Math" panose="02040503050406030204" pitchFamily="18" charset="0"/>
                          <a:ea typeface="Times New Roman" panose="02020603050405020304" pitchFamily="18" charset="0"/>
                        </a:rPr>
                        <m:t>−</m:t>
                      </m:r>
                      <m:sSub>
                        <m:sSubPr>
                          <m:ctrlPr>
                            <a:rPr lang="en-US" sz="2400" i="1">
                              <a:solidFill>
                                <a:schemeClr val="tx1"/>
                              </a:solidFill>
                              <a:effectLst/>
                              <a:latin typeface="Cambria Math" panose="02040503050406030204" pitchFamily="18" charset="0"/>
                              <a:ea typeface="Times New Roman" panose="020206030504050203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rPr>
                            <m:t>𝜃</m:t>
                          </m:r>
                        </m:e>
                        <m:sub>
                          <m:r>
                            <a:rPr lang="en-US" sz="2400">
                              <a:solidFill>
                                <a:schemeClr val="tx1"/>
                              </a:solidFill>
                              <a:effectLst/>
                              <a:latin typeface="Cambria Math" panose="02040503050406030204" pitchFamily="18" charset="0"/>
                              <a:ea typeface="Times New Roman" panose="02020603050405020304" pitchFamily="18" charset="0"/>
                            </a:rPr>
                            <m:t>2</m:t>
                          </m:r>
                        </m:sub>
                      </m:sSub>
                      <m:sSup>
                        <m:sSupPr>
                          <m:ctrlPr>
                            <a:rPr lang="en-US" sz="2400" i="1">
                              <a:solidFill>
                                <a:schemeClr val="tx1"/>
                              </a:solidFill>
                              <a:effectLst/>
                              <a:latin typeface="Cambria Math" panose="02040503050406030204" pitchFamily="18" charset="0"/>
                              <a:ea typeface="Times New Roman" panose="02020603050405020304" pitchFamily="18" charset="0"/>
                            </a:rPr>
                          </m:ctrlPr>
                        </m:sSupPr>
                        <m:e>
                          <m:r>
                            <a:rPr lang="en-US" sz="2400" i="1">
                              <a:solidFill>
                                <a:schemeClr val="tx1"/>
                              </a:solidFill>
                              <a:effectLst/>
                              <a:latin typeface="Cambria Math" panose="02040503050406030204" pitchFamily="18" charset="0"/>
                              <a:ea typeface="Times New Roman" panose="02020603050405020304" pitchFamily="18" charset="0"/>
                            </a:rPr>
                            <m:t>𝐵</m:t>
                          </m:r>
                        </m:e>
                        <m:sup>
                          <m:r>
                            <a:rPr lang="en-US" sz="2400">
                              <a:solidFill>
                                <a:schemeClr val="tx1"/>
                              </a:solidFill>
                              <a:effectLst/>
                              <a:latin typeface="Cambria Math" panose="02040503050406030204" pitchFamily="18" charset="0"/>
                              <a:ea typeface="Times New Roman" panose="02020603050405020304" pitchFamily="18" charset="0"/>
                            </a:rPr>
                            <m:t>2</m:t>
                          </m:r>
                        </m:sup>
                      </m:sSup>
                      <m:r>
                        <a:rPr lang="en-US" sz="2400" i="1">
                          <a:solidFill>
                            <a:schemeClr val="tx1"/>
                          </a:solidFill>
                          <a:effectLst/>
                          <a:latin typeface="Cambria Math" panose="02040503050406030204" pitchFamily="18" charset="0"/>
                          <a:ea typeface="Times New Roman" panose="02020603050405020304" pitchFamily="18" charset="0"/>
                        </a:rPr>
                        <m:t>−</m:t>
                      </m:r>
                      <m:r>
                        <a:rPr lang="en-US" sz="2400">
                          <a:solidFill>
                            <a:schemeClr val="tx1"/>
                          </a:solidFill>
                          <a:effectLst/>
                          <a:latin typeface="Cambria Math" panose="02040503050406030204" pitchFamily="18" charset="0"/>
                          <a:ea typeface="Times New Roman" panose="02020603050405020304" pitchFamily="18" charset="0"/>
                        </a:rPr>
                        <m:t> …</m:t>
                      </m:r>
                      <m:r>
                        <a:rPr lang="en-US" sz="2400" i="1">
                          <a:solidFill>
                            <a:schemeClr val="tx1"/>
                          </a:solidFill>
                          <a:effectLst/>
                          <a:latin typeface="Cambria Math" panose="02040503050406030204" pitchFamily="18" charset="0"/>
                          <a:ea typeface="Times New Roman" panose="02020603050405020304" pitchFamily="18" charset="0"/>
                        </a:rPr>
                        <m:t>−</m:t>
                      </m:r>
                      <m:r>
                        <a:rPr lang="en-US" sz="2400">
                          <a:solidFill>
                            <a:schemeClr val="tx1"/>
                          </a:solidFill>
                          <a:effectLst/>
                          <a:latin typeface="Cambria Math" panose="02040503050406030204" pitchFamily="18" charset="0"/>
                          <a:ea typeface="Times New Roman" panose="02020603050405020304" pitchFamily="18" charset="0"/>
                        </a:rPr>
                        <m:t> </m:t>
                      </m:r>
                      <m:sSub>
                        <m:sSubPr>
                          <m:ctrlPr>
                            <a:rPr lang="en-US" sz="2400" i="1">
                              <a:solidFill>
                                <a:schemeClr val="tx1"/>
                              </a:solidFill>
                              <a:effectLst/>
                              <a:latin typeface="Cambria Math" panose="02040503050406030204" pitchFamily="18" charset="0"/>
                              <a:ea typeface="Times New Roman" panose="020206030504050203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rPr>
                            <m:t>𝜃</m:t>
                          </m:r>
                        </m:e>
                        <m:sub>
                          <m:r>
                            <a:rPr lang="en-US" sz="2400" i="1">
                              <a:solidFill>
                                <a:schemeClr val="tx1"/>
                              </a:solidFill>
                              <a:effectLst/>
                              <a:latin typeface="Cambria Math" panose="02040503050406030204" pitchFamily="18" charset="0"/>
                              <a:ea typeface="Times New Roman" panose="02020603050405020304" pitchFamily="18" charset="0"/>
                            </a:rPr>
                            <m:t>𝑞</m:t>
                          </m:r>
                        </m:sub>
                      </m:sSub>
                      <m:sSup>
                        <m:sSupPr>
                          <m:ctrlPr>
                            <a:rPr lang="en-US" sz="2400" i="1">
                              <a:solidFill>
                                <a:schemeClr val="tx1"/>
                              </a:solidFill>
                              <a:effectLst/>
                              <a:latin typeface="Cambria Math" panose="02040503050406030204" pitchFamily="18" charset="0"/>
                              <a:ea typeface="Times New Roman" panose="02020603050405020304" pitchFamily="18" charset="0"/>
                            </a:rPr>
                          </m:ctrlPr>
                        </m:sSupPr>
                        <m:e>
                          <m:r>
                            <a:rPr lang="en-US" sz="2400" i="1">
                              <a:solidFill>
                                <a:schemeClr val="tx1"/>
                              </a:solidFill>
                              <a:effectLst/>
                              <a:latin typeface="Cambria Math" panose="02040503050406030204" pitchFamily="18" charset="0"/>
                              <a:ea typeface="Times New Roman" panose="02020603050405020304" pitchFamily="18" charset="0"/>
                            </a:rPr>
                            <m:t>𝐵</m:t>
                          </m:r>
                        </m:e>
                        <m:sup>
                          <m:r>
                            <a:rPr lang="en-US" sz="2400" i="1">
                              <a:solidFill>
                                <a:schemeClr val="tx1"/>
                              </a:solidFill>
                              <a:effectLst/>
                              <a:latin typeface="Cambria Math" panose="02040503050406030204" pitchFamily="18" charset="0"/>
                              <a:ea typeface="Times New Roman" panose="02020603050405020304" pitchFamily="18" charset="0"/>
                            </a:rPr>
                            <m:t>𝑞</m:t>
                          </m:r>
                        </m:sup>
                      </m:sSup>
                    </m:oMath>
                  </m:oMathPara>
                </a14:m>
                <a:endParaRPr lang="en-US" sz="2400" dirty="0">
                  <a:solidFill>
                    <a:schemeClr val="tx1"/>
                  </a:solidFill>
                  <a:effectLst/>
                  <a:latin typeface="Times New Roman" panose="02020603050405020304" pitchFamily="18" charset="0"/>
                  <a:ea typeface="Times New Roman" panose="02020603050405020304" pitchFamily="18" charset="0"/>
                </a:endParaRPr>
              </a:p>
              <a:p>
                <a:pPr algn="ctr">
                  <a:spcAft>
                    <a:spcPts val="0"/>
                  </a:spcAft>
                  <a:tabLst>
                    <a:tab pos="2743200" algn="ctr"/>
                    <a:tab pos="5868670" algn="r"/>
                  </a:tabLst>
                </a:pPr>
                <a14:m>
                  <m:oMathPara xmlns:m="http://schemas.openxmlformats.org/officeDocument/2006/math">
                    <m:oMathParaPr>
                      <m:jc m:val="centerGroup"/>
                    </m:oMathParaPr>
                    <m:oMath xmlns:m="http://schemas.openxmlformats.org/officeDocument/2006/math">
                      <m:sSub>
                        <m:sSubPr>
                          <m:ctrlPr>
                            <a:rPr lang="en-US" sz="2400" i="1">
                              <a:solidFill>
                                <a:schemeClr val="tx1"/>
                              </a:solidFill>
                              <a:effectLst/>
                              <a:latin typeface="Cambria Math" panose="02040503050406030204" pitchFamily="18" charset="0"/>
                              <a:ea typeface="Times New Roman" panose="020206030504050203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rPr>
                            <m:t>𝜙</m:t>
                          </m:r>
                        </m:e>
                        <m:sub>
                          <m:r>
                            <a:rPr lang="en-US" sz="2400" i="1">
                              <a:solidFill>
                                <a:schemeClr val="tx1"/>
                              </a:solidFill>
                              <a:effectLst/>
                              <a:latin typeface="Cambria Math" panose="02040503050406030204" pitchFamily="18" charset="0"/>
                              <a:ea typeface="Times New Roman" panose="02020603050405020304" pitchFamily="18" charset="0"/>
                            </a:rPr>
                            <m:t>𝑃</m:t>
                          </m:r>
                        </m:sub>
                      </m:sSub>
                      <m:d>
                        <m:dPr>
                          <m:ctrlPr>
                            <a:rPr lang="en-US" sz="2400" i="1">
                              <a:solidFill>
                                <a:schemeClr val="tx1"/>
                              </a:solidFill>
                              <a:effectLst/>
                              <a:latin typeface="Cambria Math" panose="02040503050406030204" pitchFamily="18" charset="0"/>
                              <a:ea typeface="Times New Roman" panose="02020603050405020304" pitchFamily="18" charset="0"/>
                            </a:rPr>
                          </m:ctrlPr>
                        </m:dPr>
                        <m:e>
                          <m:sSup>
                            <m:sSupPr>
                              <m:ctrlPr>
                                <a:rPr lang="en-US" sz="2400" i="1">
                                  <a:solidFill>
                                    <a:schemeClr val="tx1"/>
                                  </a:solidFill>
                                  <a:effectLst/>
                                  <a:latin typeface="Cambria Math" panose="02040503050406030204" pitchFamily="18" charset="0"/>
                                  <a:ea typeface="Times New Roman" panose="02020603050405020304" pitchFamily="18" charset="0"/>
                                </a:rPr>
                              </m:ctrlPr>
                            </m:sSupPr>
                            <m:e>
                              <m:r>
                                <a:rPr lang="en-US" sz="2400" i="1">
                                  <a:solidFill>
                                    <a:schemeClr val="tx1"/>
                                  </a:solidFill>
                                  <a:effectLst/>
                                  <a:latin typeface="Cambria Math" panose="02040503050406030204" pitchFamily="18" charset="0"/>
                                  <a:ea typeface="Times New Roman" panose="02020603050405020304" pitchFamily="18" charset="0"/>
                                </a:rPr>
                                <m:t>𝐵</m:t>
                              </m:r>
                            </m:e>
                            <m:sup>
                              <m:r>
                                <a:rPr lang="en-US" sz="2400" i="1">
                                  <a:solidFill>
                                    <a:schemeClr val="tx1"/>
                                  </a:solidFill>
                                  <a:effectLst/>
                                  <a:latin typeface="Cambria Math" panose="02040503050406030204" pitchFamily="18" charset="0"/>
                                  <a:ea typeface="Times New Roman" panose="02020603050405020304" pitchFamily="18" charset="0"/>
                                </a:rPr>
                                <m:t>𝑚</m:t>
                              </m:r>
                            </m:sup>
                          </m:sSup>
                        </m:e>
                      </m:d>
                      <m:r>
                        <a:rPr lang="en-US" sz="2400">
                          <a:solidFill>
                            <a:schemeClr val="tx1"/>
                          </a:solidFill>
                          <a:effectLst/>
                          <a:latin typeface="Cambria Math" panose="02040503050406030204" pitchFamily="18" charset="0"/>
                          <a:ea typeface="Times New Roman" panose="02020603050405020304" pitchFamily="18" charset="0"/>
                        </a:rPr>
                        <m:t>=1</m:t>
                      </m:r>
                      <m:r>
                        <a:rPr lang="en-US" sz="2400" i="1">
                          <a:solidFill>
                            <a:schemeClr val="tx1"/>
                          </a:solidFill>
                          <a:effectLst/>
                          <a:latin typeface="Cambria Math" panose="02040503050406030204" pitchFamily="18" charset="0"/>
                          <a:ea typeface="Times New Roman" panose="02020603050405020304" pitchFamily="18" charset="0"/>
                        </a:rPr>
                        <m:t>−</m:t>
                      </m:r>
                      <m:sSub>
                        <m:sSubPr>
                          <m:ctrlPr>
                            <a:rPr lang="en-US" sz="2400" i="1">
                              <a:solidFill>
                                <a:schemeClr val="tx1"/>
                              </a:solidFill>
                              <a:effectLst/>
                              <a:latin typeface="Cambria Math" panose="02040503050406030204" pitchFamily="18" charset="0"/>
                              <a:ea typeface="Times New Roman" panose="020206030504050203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rPr>
                            <m:t>𝜙</m:t>
                          </m:r>
                        </m:e>
                        <m:sub>
                          <m:r>
                            <a:rPr lang="en-US" sz="2400">
                              <a:solidFill>
                                <a:schemeClr val="tx1"/>
                              </a:solidFill>
                              <a:effectLst/>
                              <a:latin typeface="Cambria Math" panose="02040503050406030204" pitchFamily="18" charset="0"/>
                              <a:ea typeface="Times New Roman" panose="02020603050405020304" pitchFamily="18" charset="0"/>
                            </a:rPr>
                            <m:t>1</m:t>
                          </m:r>
                        </m:sub>
                      </m:sSub>
                      <m:sSup>
                        <m:sSupPr>
                          <m:ctrlPr>
                            <a:rPr lang="en-US" sz="2400" i="1">
                              <a:solidFill>
                                <a:schemeClr val="tx1"/>
                              </a:solidFill>
                              <a:effectLst/>
                              <a:latin typeface="Cambria Math" panose="02040503050406030204" pitchFamily="18" charset="0"/>
                              <a:ea typeface="Times New Roman" panose="02020603050405020304" pitchFamily="18" charset="0"/>
                            </a:rPr>
                          </m:ctrlPr>
                        </m:sSupPr>
                        <m:e>
                          <m:r>
                            <a:rPr lang="en-US" sz="2400" i="1">
                              <a:solidFill>
                                <a:schemeClr val="tx1"/>
                              </a:solidFill>
                              <a:effectLst/>
                              <a:latin typeface="Cambria Math" panose="02040503050406030204" pitchFamily="18" charset="0"/>
                              <a:ea typeface="Times New Roman" panose="02020603050405020304" pitchFamily="18" charset="0"/>
                            </a:rPr>
                            <m:t>𝐵</m:t>
                          </m:r>
                        </m:e>
                        <m:sup>
                          <m:r>
                            <a:rPr lang="en-US" sz="2400" i="1">
                              <a:solidFill>
                                <a:schemeClr val="tx1"/>
                              </a:solidFill>
                              <a:effectLst/>
                              <a:latin typeface="Cambria Math" panose="02040503050406030204" pitchFamily="18" charset="0"/>
                              <a:ea typeface="Times New Roman" panose="02020603050405020304" pitchFamily="18" charset="0"/>
                            </a:rPr>
                            <m:t>𝑚</m:t>
                          </m:r>
                        </m:sup>
                      </m:sSup>
                      <m:r>
                        <a:rPr lang="en-US" sz="2400" i="1">
                          <a:solidFill>
                            <a:schemeClr val="tx1"/>
                          </a:solidFill>
                          <a:effectLst/>
                          <a:latin typeface="Cambria Math" panose="02040503050406030204" pitchFamily="18" charset="0"/>
                          <a:ea typeface="Times New Roman" panose="02020603050405020304" pitchFamily="18" charset="0"/>
                        </a:rPr>
                        <m:t>−</m:t>
                      </m:r>
                      <m:sSub>
                        <m:sSubPr>
                          <m:ctrlPr>
                            <a:rPr lang="en-US" sz="2400" i="1">
                              <a:solidFill>
                                <a:schemeClr val="tx1"/>
                              </a:solidFill>
                              <a:effectLst/>
                              <a:latin typeface="Cambria Math" panose="02040503050406030204" pitchFamily="18" charset="0"/>
                              <a:ea typeface="Times New Roman" panose="020206030504050203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rPr>
                            <m:t>𝜙</m:t>
                          </m:r>
                        </m:e>
                        <m:sub>
                          <m:r>
                            <a:rPr lang="en-US" sz="2400">
                              <a:solidFill>
                                <a:schemeClr val="tx1"/>
                              </a:solidFill>
                              <a:effectLst/>
                              <a:latin typeface="Cambria Math" panose="02040503050406030204" pitchFamily="18" charset="0"/>
                              <a:ea typeface="Times New Roman" panose="02020603050405020304" pitchFamily="18" charset="0"/>
                            </a:rPr>
                            <m:t>2</m:t>
                          </m:r>
                        </m:sub>
                      </m:sSub>
                      <m:sSup>
                        <m:sSupPr>
                          <m:ctrlPr>
                            <a:rPr lang="en-US" sz="2400" i="1">
                              <a:solidFill>
                                <a:schemeClr val="tx1"/>
                              </a:solidFill>
                              <a:effectLst/>
                              <a:latin typeface="Cambria Math" panose="02040503050406030204" pitchFamily="18" charset="0"/>
                              <a:ea typeface="Times New Roman" panose="02020603050405020304" pitchFamily="18" charset="0"/>
                            </a:rPr>
                          </m:ctrlPr>
                        </m:sSupPr>
                        <m:e>
                          <m:r>
                            <a:rPr lang="en-US" sz="2400" i="1">
                              <a:solidFill>
                                <a:schemeClr val="tx1"/>
                              </a:solidFill>
                              <a:effectLst/>
                              <a:latin typeface="Cambria Math" panose="02040503050406030204" pitchFamily="18" charset="0"/>
                              <a:ea typeface="Times New Roman" panose="02020603050405020304" pitchFamily="18" charset="0"/>
                            </a:rPr>
                            <m:t>𝐵</m:t>
                          </m:r>
                        </m:e>
                        <m:sup>
                          <m:r>
                            <a:rPr lang="en-US" sz="2400">
                              <a:solidFill>
                                <a:schemeClr val="tx1"/>
                              </a:solidFill>
                              <a:effectLst/>
                              <a:latin typeface="Cambria Math" panose="02040503050406030204" pitchFamily="18" charset="0"/>
                              <a:ea typeface="Times New Roman" panose="02020603050405020304" pitchFamily="18" charset="0"/>
                            </a:rPr>
                            <m:t>2</m:t>
                          </m:r>
                          <m:r>
                            <a:rPr lang="en-US" sz="2400" i="1">
                              <a:solidFill>
                                <a:schemeClr val="tx1"/>
                              </a:solidFill>
                              <a:effectLst/>
                              <a:latin typeface="Cambria Math" panose="02040503050406030204" pitchFamily="18" charset="0"/>
                              <a:ea typeface="Times New Roman" panose="02020603050405020304" pitchFamily="18" charset="0"/>
                            </a:rPr>
                            <m:t>𝑚</m:t>
                          </m:r>
                        </m:sup>
                      </m:sSup>
                      <m:r>
                        <a:rPr lang="en-US" sz="2400" i="1">
                          <a:solidFill>
                            <a:schemeClr val="tx1"/>
                          </a:solidFill>
                          <a:effectLst/>
                          <a:latin typeface="Cambria Math" panose="02040503050406030204" pitchFamily="18" charset="0"/>
                          <a:ea typeface="Times New Roman" panose="02020603050405020304" pitchFamily="18" charset="0"/>
                        </a:rPr>
                        <m:t>−</m:t>
                      </m:r>
                      <m:r>
                        <a:rPr lang="en-US" sz="2400">
                          <a:solidFill>
                            <a:schemeClr val="tx1"/>
                          </a:solidFill>
                          <a:effectLst/>
                          <a:latin typeface="Cambria Math" panose="02040503050406030204" pitchFamily="18" charset="0"/>
                          <a:ea typeface="Times New Roman" panose="02020603050405020304" pitchFamily="18" charset="0"/>
                        </a:rPr>
                        <m:t> … </m:t>
                      </m:r>
                      <m:r>
                        <a:rPr lang="en-US" sz="2400" i="1">
                          <a:solidFill>
                            <a:schemeClr val="tx1"/>
                          </a:solidFill>
                          <a:effectLst/>
                          <a:latin typeface="Cambria Math" panose="02040503050406030204" pitchFamily="18" charset="0"/>
                          <a:ea typeface="Times New Roman" panose="02020603050405020304" pitchFamily="18" charset="0"/>
                        </a:rPr>
                        <m:t>−</m:t>
                      </m:r>
                      <m:r>
                        <a:rPr lang="en-US" sz="2400">
                          <a:solidFill>
                            <a:schemeClr val="tx1"/>
                          </a:solidFill>
                          <a:effectLst/>
                          <a:latin typeface="Cambria Math" panose="02040503050406030204" pitchFamily="18" charset="0"/>
                          <a:ea typeface="Times New Roman" panose="02020603050405020304" pitchFamily="18" charset="0"/>
                        </a:rPr>
                        <m:t> </m:t>
                      </m:r>
                      <m:sSub>
                        <m:sSubPr>
                          <m:ctrlPr>
                            <a:rPr lang="en-US" sz="2400" i="1">
                              <a:solidFill>
                                <a:schemeClr val="tx1"/>
                              </a:solidFill>
                              <a:effectLst/>
                              <a:latin typeface="Cambria Math" panose="02040503050406030204" pitchFamily="18" charset="0"/>
                              <a:ea typeface="Times New Roman" panose="020206030504050203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rPr>
                            <m:t>𝜙</m:t>
                          </m:r>
                        </m:e>
                        <m:sub>
                          <m:r>
                            <a:rPr lang="en-US" sz="2400" i="1">
                              <a:solidFill>
                                <a:schemeClr val="tx1"/>
                              </a:solidFill>
                              <a:effectLst/>
                              <a:latin typeface="Cambria Math" panose="02040503050406030204" pitchFamily="18" charset="0"/>
                              <a:ea typeface="Times New Roman" panose="02020603050405020304" pitchFamily="18" charset="0"/>
                            </a:rPr>
                            <m:t>𝑃</m:t>
                          </m:r>
                        </m:sub>
                      </m:sSub>
                      <m:sSup>
                        <m:sSupPr>
                          <m:ctrlPr>
                            <a:rPr lang="en-US" sz="2400" i="1">
                              <a:solidFill>
                                <a:schemeClr val="tx1"/>
                              </a:solidFill>
                              <a:effectLst/>
                              <a:latin typeface="Cambria Math" panose="02040503050406030204" pitchFamily="18" charset="0"/>
                              <a:ea typeface="Times New Roman" panose="02020603050405020304" pitchFamily="18" charset="0"/>
                            </a:rPr>
                          </m:ctrlPr>
                        </m:sSupPr>
                        <m:e>
                          <m:r>
                            <a:rPr lang="en-US" sz="2400" i="1">
                              <a:solidFill>
                                <a:schemeClr val="tx1"/>
                              </a:solidFill>
                              <a:effectLst/>
                              <a:latin typeface="Cambria Math" panose="02040503050406030204" pitchFamily="18" charset="0"/>
                              <a:ea typeface="Times New Roman" panose="02020603050405020304" pitchFamily="18" charset="0"/>
                            </a:rPr>
                            <m:t>𝐵</m:t>
                          </m:r>
                        </m:e>
                        <m:sup>
                          <m:r>
                            <a:rPr lang="en-US" sz="2400" i="1">
                              <a:solidFill>
                                <a:schemeClr val="tx1"/>
                              </a:solidFill>
                              <a:effectLst/>
                              <a:latin typeface="Cambria Math" panose="02040503050406030204" pitchFamily="18" charset="0"/>
                              <a:ea typeface="Times New Roman" panose="02020603050405020304" pitchFamily="18" charset="0"/>
                            </a:rPr>
                            <m:t>𝑃𝑚</m:t>
                          </m:r>
                        </m:sup>
                      </m:sSup>
                    </m:oMath>
                  </m:oMathPara>
                </a14:m>
                <a:endParaRPr lang="en-US" sz="2400" dirty="0">
                  <a:solidFill>
                    <a:schemeClr val="tx1"/>
                  </a:solidFill>
                  <a:effectLst/>
                  <a:latin typeface="Times New Roman" panose="02020603050405020304" pitchFamily="18" charset="0"/>
                  <a:ea typeface="Times New Roman" panose="02020603050405020304" pitchFamily="18" charset="0"/>
                </a:endParaRPr>
              </a:p>
              <a:p>
                <a:pPr algn="ctr">
                  <a:spcAft>
                    <a:spcPts val="0"/>
                  </a:spcAft>
                  <a:tabLst>
                    <a:tab pos="2743200" algn="ctr"/>
                    <a:tab pos="5868670" algn="r"/>
                  </a:tabLst>
                </a:pPr>
                <a14:m>
                  <m:oMathPara xmlns:m="http://schemas.openxmlformats.org/officeDocument/2006/math">
                    <m:oMathParaPr>
                      <m:jc m:val="centerGroup"/>
                    </m:oMathParaPr>
                    <m:oMath xmlns:m="http://schemas.openxmlformats.org/officeDocument/2006/math">
                      <m:sSub>
                        <m:sSubPr>
                          <m:ctrlPr>
                            <a:rPr lang="en-US" sz="2400" i="1">
                              <a:solidFill>
                                <a:schemeClr val="tx1"/>
                              </a:solidFill>
                              <a:effectLst/>
                              <a:latin typeface="Cambria Math" panose="02040503050406030204" pitchFamily="18" charset="0"/>
                              <a:ea typeface="Times New Roman" panose="020206030504050203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rPr>
                            <m:t>𝜗</m:t>
                          </m:r>
                        </m:e>
                        <m:sub>
                          <m:r>
                            <a:rPr lang="en-US" sz="2400" i="1">
                              <a:solidFill>
                                <a:schemeClr val="tx1"/>
                              </a:solidFill>
                              <a:effectLst/>
                              <a:latin typeface="Cambria Math" panose="02040503050406030204" pitchFamily="18" charset="0"/>
                              <a:ea typeface="Times New Roman" panose="02020603050405020304" pitchFamily="18" charset="0"/>
                            </a:rPr>
                            <m:t>𝑄</m:t>
                          </m:r>
                        </m:sub>
                      </m:sSub>
                      <m:d>
                        <m:dPr>
                          <m:ctrlPr>
                            <a:rPr lang="en-US" sz="2400" i="1">
                              <a:solidFill>
                                <a:schemeClr val="tx1"/>
                              </a:solidFill>
                              <a:effectLst/>
                              <a:latin typeface="Cambria Math" panose="02040503050406030204" pitchFamily="18" charset="0"/>
                              <a:ea typeface="Times New Roman" panose="02020603050405020304" pitchFamily="18" charset="0"/>
                            </a:rPr>
                          </m:ctrlPr>
                        </m:dPr>
                        <m:e>
                          <m:sSup>
                            <m:sSupPr>
                              <m:ctrlPr>
                                <a:rPr lang="en-US" sz="2400" i="1">
                                  <a:solidFill>
                                    <a:schemeClr val="tx1"/>
                                  </a:solidFill>
                                  <a:effectLst/>
                                  <a:latin typeface="Cambria Math" panose="02040503050406030204" pitchFamily="18" charset="0"/>
                                  <a:ea typeface="Times New Roman" panose="02020603050405020304" pitchFamily="18" charset="0"/>
                                </a:rPr>
                              </m:ctrlPr>
                            </m:sSupPr>
                            <m:e>
                              <m:r>
                                <a:rPr lang="en-US" sz="2400" i="1">
                                  <a:solidFill>
                                    <a:schemeClr val="tx1"/>
                                  </a:solidFill>
                                  <a:effectLst/>
                                  <a:latin typeface="Cambria Math" panose="02040503050406030204" pitchFamily="18" charset="0"/>
                                  <a:ea typeface="Times New Roman" panose="02020603050405020304" pitchFamily="18" charset="0"/>
                                </a:rPr>
                                <m:t>𝐵</m:t>
                              </m:r>
                            </m:e>
                            <m:sup>
                              <m:r>
                                <a:rPr lang="en-US" sz="2400" i="1">
                                  <a:solidFill>
                                    <a:schemeClr val="tx1"/>
                                  </a:solidFill>
                                  <a:effectLst/>
                                  <a:latin typeface="Cambria Math" panose="02040503050406030204" pitchFamily="18" charset="0"/>
                                  <a:ea typeface="Times New Roman" panose="02020603050405020304" pitchFamily="18" charset="0"/>
                                </a:rPr>
                                <m:t>𝑚</m:t>
                              </m:r>
                            </m:sup>
                          </m:sSup>
                        </m:e>
                      </m:d>
                      <m:r>
                        <a:rPr lang="en-US" sz="2400">
                          <a:solidFill>
                            <a:schemeClr val="tx1"/>
                          </a:solidFill>
                          <a:effectLst/>
                          <a:latin typeface="Cambria Math" panose="02040503050406030204" pitchFamily="18" charset="0"/>
                          <a:ea typeface="Times New Roman" panose="02020603050405020304" pitchFamily="18" charset="0"/>
                        </a:rPr>
                        <m:t>=</m:t>
                      </m:r>
                      <m:sSub>
                        <m:sSubPr>
                          <m:ctrlPr>
                            <a:rPr lang="en-US" sz="2400" i="1">
                              <a:solidFill>
                                <a:schemeClr val="tx1"/>
                              </a:solidFill>
                              <a:effectLst/>
                              <a:latin typeface="Cambria Math" panose="02040503050406030204" pitchFamily="18" charset="0"/>
                              <a:ea typeface="Times New Roman" panose="02020603050405020304" pitchFamily="18" charset="0"/>
                            </a:rPr>
                          </m:ctrlPr>
                        </m:sSubPr>
                        <m:e>
                          <m:r>
                            <a:rPr lang="en-US" sz="2400">
                              <a:solidFill>
                                <a:schemeClr val="tx1"/>
                              </a:solidFill>
                              <a:effectLst/>
                              <a:latin typeface="Cambria Math" panose="02040503050406030204" pitchFamily="18" charset="0"/>
                              <a:ea typeface="Times New Roman" panose="02020603050405020304" pitchFamily="18" charset="0"/>
                            </a:rPr>
                            <m:t>1</m:t>
                          </m:r>
                          <m:r>
                            <a:rPr lang="en-US" sz="2400" i="1">
                              <a:solidFill>
                                <a:schemeClr val="tx1"/>
                              </a:solidFill>
                              <a:effectLst/>
                              <a:latin typeface="Cambria Math" panose="02040503050406030204" pitchFamily="18" charset="0"/>
                              <a:ea typeface="Times New Roman" panose="02020603050405020304" pitchFamily="18" charset="0"/>
                            </a:rPr>
                            <m:t>−</m:t>
                          </m:r>
                          <m:r>
                            <a:rPr lang="en-US" sz="2400" i="1">
                              <a:solidFill>
                                <a:schemeClr val="tx1"/>
                              </a:solidFill>
                              <a:effectLst/>
                              <a:latin typeface="Cambria Math" panose="02040503050406030204" pitchFamily="18" charset="0"/>
                              <a:ea typeface="Times New Roman" panose="02020603050405020304" pitchFamily="18" charset="0"/>
                            </a:rPr>
                            <m:t>𝜗</m:t>
                          </m:r>
                        </m:e>
                        <m:sub>
                          <m:r>
                            <a:rPr lang="en-US" sz="2400">
                              <a:solidFill>
                                <a:schemeClr val="tx1"/>
                              </a:solidFill>
                              <a:effectLst/>
                              <a:latin typeface="Cambria Math" panose="02040503050406030204" pitchFamily="18" charset="0"/>
                              <a:ea typeface="Times New Roman" panose="02020603050405020304" pitchFamily="18" charset="0"/>
                            </a:rPr>
                            <m:t>1</m:t>
                          </m:r>
                        </m:sub>
                      </m:sSub>
                      <m:sSup>
                        <m:sSupPr>
                          <m:ctrlPr>
                            <a:rPr lang="en-US" sz="2400" i="1">
                              <a:solidFill>
                                <a:schemeClr val="tx1"/>
                              </a:solidFill>
                              <a:effectLst/>
                              <a:latin typeface="Cambria Math" panose="02040503050406030204" pitchFamily="18" charset="0"/>
                              <a:ea typeface="Times New Roman" panose="02020603050405020304" pitchFamily="18" charset="0"/>
                            </a:rPr>
                          </m:ctrlPr>
                        </m:sSupPr>
                        <m:e>
                          <m:r>
                            <a:rPr lang="en-US" sz="2400" i="1">
                              <a:solidFill>
                                <a:schemeClr val="tx1"/>
                              </a:solidFill>
                              <a:effectLst/>
                              <a:latin typeface="Cambria Math" panose="02040503050406030204" pitchFamily="18" charset="0"/>
                              <a:ea typeface="Times New Roman" panose="02020603050405020304" pitchFamily="18" charset="0"/>
                            </a:rPr>
                            <m:t>𝐵</m:t>
                          </m:r>
                        </m:e>
                        <m:sup>
                          <m:r>
                            <a:rPr lang="en-US" sz="2400" i="1">
                              <a:solidFill>
                                <a:schemeClr val="tx1"/>
                              </a:solidFill>
                              <a:effectLst/>
                              <a:latin typeface="Cambria Math" panose="02040503050406030204" pitchFamily="18" charset="0"/>
                              <a:ea typeface="Times New Roman" panose="02020603050405020304" pitchFamily="18" charset="0"/>
                            </a:rPr>
                            <m:t>𝑚</m:t>
                          </m:r>
                        </m:sup>
                      </m:sSup>
                      <m:r>
                        <a:rPr lang="en-US" sz="2400" i="1">
                          <a:solidFill>
                            <a:schemeClr val="tx1"/>
                          </a:solidFill>
                          <a:effectLst/>
                          <a:latin typeface="Cambria Math" panose="02040503050406030204" pitchFamily="18" charset="0"/>
                          <a:ea typeface="Times New Roman" panose="02020603050405020304" pitchFamily="18" charset="0"/>
                        </a:rPr>
                        <m:t>−</m:t>
                      </m:r>
                      <m:sSub>
                        <m:sSubPr>
                          <m:ctrlPr>
                            <a:rPr lang="en-US" sz="2400" i="1">
                              <a:solidFill>
                                <a:schemeClr val="tx1"/>
                              </a:solidFill>
                              <a:effectLst/>
                              <a:latin typeface="Cambria Math" panose="02040503050406030204" pitchFamily="18" charset="0"/>
                              <a:ea typeface="Times New Roman" panose="020206030504050203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rPr>
                            <m:t>𝜗</m:t>
                          </m:r>
                        </m:e>
                        <m:sub>
                          <m:r>
                            <a:rPr lang="en-US" sz="2400">
                              <a:solidFill>
                                <a:schemeClr val="tx1"/>
                              </a:solidFill>
                              <a:effectLst/>
                              <a:latin typeface="Cambria Math" panose="02040503050406030204" pitchFamily="18" charset="0"/>
                              <a:ea typeface="Times New Roman" panose="02020603050405020304" pitchFamily="18" charset="0"/>
                            </a:rPr>
                            <m:t>2</m:t>
                          </m:r>
                        </m:sub>
                      </m:sSub>
                      <m:sSup>
                        <m:sSupPr>
                          <m:ctrlPr>
                            <a:rPr lang="en-US" sz="2400" i="1">
                              <a:solidFill>
                                <a:schemeClr val="tx1"/>
                              </a:solidFill>
                              <a:effectLst/>
                              <a:latin typeface="Cambria Math" panose="02040503050406030204" pitchFamily="18" charset="0"/>
                              <a:ea typeface="Times New Roman" panose="02020603050405020304" pitchFamily="18" charset="0"/>
                            </a:rPr>
                          </m:ctrlPr>
                        </m:sSupPr>
                        <m:e>
                          <m:r>
                            <a:rPr lang="en-US" sz="2400" i="1">
                              <a:solidFill>
                                <a:schemeClr val="tx1"/>
                              </a:solidFill>
                              <a:effectLst/>
                              <a:latin typeface="Cambria Math" panose="02040503050406030204" pitchFamily="18" charset="0"/>
                              <a:ea typeface="Times New Roman" panose="02020603050405020304" pitchFamily="18" charset="0"/>
                            </a:rPr>
                            <m:t>𝐵</m:t>
                          </m:r>
                        </m:e>
                        <m:sup>
                          <m:r>
                            <a:rPr lang="en-US" sz="2400">
                              <a:solidFill>
                                <a:schemeClr val="tx1"/>
                              </a:solidFill>
                              <a:effectLst/>
                              <a:latin typeface="Cambria Math" panose="02040503050406030204" pitchFamily="18" charset="0"/>
                              <a:ea typeface="Times New Roman" panose="02020603050405020304" pitchFamily="18" charset="0"/>
                            </a:rPr>
                            <m:t>2</m:t>
                          </m:r>
                          <m:r>
                            <a:rPr lang="en-US" sz="2400" i="1">
                              <a:solidFill>
                                <a:schemeClr val="tx1"/>
                              </a:solidFill>
                              <a:effectLst/>
                              <a:latin typeface="Cambria Math" panose="02040503050406030204" pitchFamily="18" charset="0"/>
                              <a:ea typeface="Times New Roman" panose="02020603050405020304" pitchFamily="18" charset="0"/>
                            </a:rPr>
                            <m:t>𝑚</m:t>
                          </m:r>
                        </m:sup>
                      </m:sSup>
                      <m:r>
                        <a:rPr lang="en-US" sz="2400" i="1">
                          <a:solidFill>
                            <a:schemeClr val="tx1"/>
                          </a:solidFill>
                          <a:effectLst/>
                          <a:latin typeface="Cambria Math" panose="02040503050406030204" pitchFamily="18" charset="0"/>
                          <a:ea typeface="Times New Roman" panose="02020603050405020304" pitchFamily="18" charset="0"/>
                        </a:rPr>
                        <m:t>−</m:t>
                      </m:r>
                      <m:r>
                        <a:rPr lang="en-US" sz="2400">
                          <a:solidFill>
                            <a:schemeClr val="tx1"/>
                          </a:solidFill>
                          <a:effectLst/>
                          <a:latin typeface="Cambria Math" panose="02040503050406030204" pitchFamily="18" charset="0"/>
                          <a:ea typeface="Times New Roman" panose="02020603050405020304" pitchFamily="18" charset="0"/>
                        </a:rPr>
                        <m:t> … </m:t>
                      </m:r>
                      <m:r>
                        <a:rPr lang="en-US" sz="2400" i="1">
                          <a:solidFill>
                            <a:schemeClr val="tx1"/>
                          </a:solidFill>
                          <a:effectLst/>
                          <a:latin typeface="Cambria Math" panose="02040503050406030204" pitchFamily="18" charset="0"/>
                          <a:ea typeface="Times New Roman" panose="02020603050405020304" pitchFamily="18" charset="0"/>
                        </a:rPr>
                        <m:t>−</m:t>
                      </m:r>
                      <m:r>
                        <a:rPr lang="en-US" sz="2400">
                          <a:solidFill>
                            <a:schemeClr val="tx1"/>
                          </a:solidFill>
                          <a:effectLst/>
                          <a:latin typeface="Cambria Math" panose="02040503050406030204" pitchFamily="18" charset="0"/>
                          <a:ea typeface="Times New Roman" panose="02020603050405020304" pitchFamily="18" charset="0"/>
                        </a:rPr>
                        <m:t> </m:t>
                      </m:r>
                      <m:sSub>
                        <m:sSubPr>
                          <m:ctrlPr>
                            <a:rPr lang="en-US" sz="2400" i="1">
                              <a:solidFill>
                                <a:schemeClr val="tx1"/>
                              </a:solidFill>
                              <a:effectLst/>
                              <a:latin typeface="Cambria Math" panose="02040503050406030204" pitchFamily="18" charset="0"/>
                              <a:ea typeface="Times New Roman" panose="020206030504050203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rPr>
                            <m:t>𝜗</m:t>
                          </m:r>
                        </m:e>
                        <m:sub>
                          <m:r>
                            <a:rPr lang="en-US" sz="2400" i="1">
                              <a:solidFill>
                                <a:schemeClr val="tx1"/>
                              </a:solidFill>
                              <a:effectLst/>
                              <a:latin typeface="Cambria Math" panose="02040503050406030204" pitchFamily="18" charset="0"/>
                              <a:ea typeface="Times New Roman" panose="02020603050405020304" pitchFamily="18" charset="0"/>
                            </a:rPr>
                            <m:t>𝑄</m:t>
                          </m:r>
                        </m:sub>
                      </m:sSub>
                      <m:sSup>
                        <m:sSupPr>
                          <m:ctrlPr>
                            <a:rPr lang="en-US" sz="2400" i="1">
                              <a:solidFill>
                                <a:schemeClr val="tx1"/>
                              </a:solidFill>
                              <a:effectLst/>
                              <a:latin typeface="Cambria Math" panose="02040503050406030204" pitchFamily="18" charset="0"/>
                              <a:ea typeface="Times New Roman" panose="02020603050405020304" pitchFamily="18" charset="0"/>
                            </a:rPr>
                          </m:ctrlPr>
                        </m:sSupPr>
                        <m:e>
                          <m:r>
                            <a:rPr lang="en-US" sz="2400" i="1">
                              <a:solidFill>
                                <a:schemeClr val="tx1"/>
                              </a:solidFill>
                              <a:effectLst/>
                              <a:latin typeface="Cambria Math" panose="02040503050406030204" pitchFamily="18" charset="0"/>
                              <a:ea typeface="Times New Roman" panose="02020603050405020304" pitchFamily="18" charset="0"/>
                            </a:rPr>
                            <m:t>𝐵</m:t>
                          </m:r>
                        </m:e>
                        <m:sup>
                          <m:r>
                            <a:rPr lang="en-US" sz="2400" i="1">
                              <a:solidFill>
                                <a:schemeClr val="tx1"/>
                              </a:solidFill>
                              <a:effectLst/>
                              <a:latin typeface="Cambria Math" panose="02040503050406030204" pitchFamily="18" charset="0"/>
                              <a:ea typeface="Times New Roman" panose="02020603050405020304" pitchFamily="18" charset="0"/>
                            </a:rPr>
                            <m:t>𝑄𝑚</m:t>
                          </m:r>
                        </m:sup>
                      </m:sSup>
                    </m:oMath>
                  </m:oMathPara>
                </a14:m>
                <a:endParaRPr lang="en-US" sz="2400" dirty="0">
                  <a:solidFill>
                    <a:schemeClr val="tx1"/>
                  </a:solidFill>
                  <a:effectLst/>
                  <a:latin typeface="Times New Roman" panose="02020603050405020304" pitchFamily="18" charset="0"/>
                  <a:ea typeface="Times New Roman" panose="02020603050405020304" pitchFamily="18" charset="0"/>
                </a:endParaRPr>
              </a:p>
            </p:txBody>
          </p:sp>
        </mc:Choice>
        <mc:Fallback>
          <p:sp>
            <p:nvSpPr>
              <p:cNvPr id="7" name="Rectangle 6"/>
              <p:cNvSpPr>
                <a:spLocks noRot="1" noChangeAspect="1" noMove="1" noResize="1" noEditPoints="1" noAdjustHandles="1" noChangeArrowheads="1" noChangeShapeType="1" noTextEdit="1"/>
              </p:cNvSpPr>
              <p:nvPr/>
            </p:nvSpPr>
            <p:spPr>
              <a:xfrm>
                <a:off x="2061964" y="2808018"/>
                <a:ext cx="7610622" cy="1677447"/>
              </a:xfrm>
              <a:prstGeom prst="rect">
                <a:avLst/>
              </a:prstGeom>
              <a:blipFill rotWithShape="0">
                <a:blip r:embed="rId2"/>
                <a:stretch>
                  <a:fillRect b="-18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2566020" y="1745672"/>
                <a:ext cx="7512148" cy="5052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𝜑</m:t>
                          </m:r>
                        </m:e>
                        <m:sub>
                          <m:r>
                            <a:rPr lang="en-US" sz="2400" i="1">
                              <a:solidFill>
                                <a:schemeClr val="tx1"/>
                              </a:solidFill>
                              <a:latin typeface="Cambria Math" panose="02040503050406030204" pitchFamily="18" charset="0"/>
                            </a:rPr>
                            <m:t>𝑝</m:t>
                          </m:r>
                        </m:sub>
                      </m:sSub>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𝐵</m:t>
                          </m:r>
                        </m:e>
                      </m:d>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𝜙</m:t>
                          </m:r>
                        </m:e>
                        <m:sub>
                          <m:r>
                            <a:rPr lang="en-US" sz="2400" i="1">
                              <a:solidFill>
                                <a:schemeClr val="tx1"/>
                              </a:solidFill>
                              <a:latin typeface="Cambria Math" panose="02040503050406030204" pitchFamily="18" charset="0"/>
                            </a:rPr>
                            <m:t>𝑃</m:t>
                          </m:r>
                        </m:sub>
                      </m:sSub>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𝐵</m:t>
                              </m:r>
                            </m:e>
                            <m:sup>
                              <m:r>
                                <a:rPr lang="en-US" sz="2400" i="1">
                                  <a:solidFill>
                                    <a:schemeClr val="tx1"/>
                                  </a:solidFill>
                                  <a:latin typeface="Cambria Math" panose="02040503050406030204" pitchFamily="18" charset="0"/>
                                </a:rPr>
                                <m:t>𝑚</m:t>
                              </m:r>
                            </m:sup>
                          </m:sSup>
                        </m:e>
                      </m:d>
                      <m:sSup>
                        <m:sSupPr>
                          <m:ctrlPr>
                            <a:rPr lang="en-US" sz="2400" i="1">
                              <a:solidFill>
                                <a:schemeClr val="tx1"/>
                              </a:solidFill>
                              <a:latin typeface="Cambria Math" panose="02040503050406030204" pitchFamily="18" charset="0"/>
                            </a:rPr>
                          </m:ctrlPr>
                        </m:sSupPr>
                        <m:e>
                          <m:d>
                            <m:dPr>
                              <m:ctrlPr>
                                <a:rPr lang="en-US" sz="2400" i="1">
                                  <a:solidFill>
                                    <a:schemeClr val="tx1"/>
                                  </a:solidFill>
                                  <a:latin typeface="Cambria Math" panose="02040503050406030204" pitchFamily="18" charset="0"/>
                                </a:rPr>
                              </m:ctrlPr>
                            </m:dPr>
                            <m:e>
                              <m:r>
                                <a:rPr lang="en-US" sz="2400" i="0">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𝐵</m:t>
                              </m:r>
                            </m:e>
                          </m:d>
                        </m:e>
                        <m:sup>
                          <m:r>
                            <a:rPr lang="en-US" sz="2400" i="1">
                              <a:solidFill>
                                <a:schemeClr val="tx1"/>
                              </a:solidFill>
                              <a:latin typeface="Cambria Math" panose="02040503050406030204" pitchFamily="18" charset="0"/>
                            </a:rPr>
                            <m:t>𝑑</m:t>
                          </m:r>
                        </m:sup>
                      </m:sSup>
                      <m:sSup>
                        <m:sSupPr>
                          <m:ctrlPr>
                            <a:rPr lang="en-US" sz="2400" i="1">
                              <a:solidFill>
                                <a:schemeClr val="tx1"/>
                              </a:solidFill>
                              <a:latin typeface="Cambria Math" panose="02040503050406030204" pitchFamily="18" charset="0"/>
                            </a:rPr>
                          </m:ctrlPr>
                        </m:sSupPr>
                        <m:e>
                          <m:d>
                            <m:dPr>
                              <m:ctrlPr>
                                <a:rPr lang="en-US" sz="2400" i="1">
                                  <a:solidFill>
                                    <a:schemeClr val="tx1"/>
                                  </a:solidFill>
                                  <a:latin typeface="Cambria Math" panose="02040503050406030204" pitchFamily="18" charset="0"/>
                                </a:rPr>
                              </m:ctrlPr>
                            </m:dPr>
                            <m:e>
                              <m:r>
                                <a:rPr lang="en-US" sz="2400" i="0">
                                  <a:solidFill>
                                    <a:schemeClr val="tx1"/>
                                  </a:solidFill>
                                  <a:latin typeface="Cambria Math" panose="02040503050406030204" pitchFamily="18" charset="0"/>
                                </a:rPr>
                                <m:t>1−</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𝐵</m:t>
                                  </m:r>
                                </m:e>
                                <m:sup>
                                  <m:r>
                                    <a:rPr lang="en-US" sz="2400" i="1">
                                      <a:solidFill>
                                        <a:schemeClr val="tx1"/>
                                      </a:solidFill>
                                      <a:latin typeface="Cambria Math" panose="02040503050406030204" pitchFamily="18" charset="0"/>
                                    </a:rPr>
                                    <m:t>𝑚</m:t>
                                  </m:r>
                                </m:sup>
                              </m:sSup>
                            </m:e>
                          </m:d>
                        </m:e>
                        <m:sup>
                          <m:r>
                            <a:rPr lang="en-US" sz="2400" i="1">
                              <a:solidFill>
                                <a:schemeClr val="tx1"/>
                              </a:solidFill>
                              <a:latin typeface="Cambria Math" panose="02040503050406030204" pitchFamily="18" charset="0"/>
                            </a:rPr>
                            <m:t>𝐷</m:t>
                          </m:r>
                        </m:sup>
                      </m:s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𝑌</m:t>
                          </m:r>
                        </m:e>
                        <m:sub>
                          <m:r>
                            <a:rPr lang="en-US" sz="2400" i="1">
                              <a:solidFill>
                                <a:schemeClr val="tx1"/>
                              </a:solidFill>
                              <a:latin typeface="Cambria Math" panose="02040503050406030204" pitchFamily="18" charset="0"/>
                            </a:rPr>
                            <m:t>𝑡</m:t>
                          </m:r>
                        </m:sub>
                      </m:sSub>
                      <m:r>
                        <a:rPr lang="en-US" sz="2400" i="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𝜃</m:t>
                          </m:r>
                        </m:e>
                        <m:sub>
                          <m:r>
                            <a:rPr lang="en-US" sz="2400" i="1">
                              <a:solidFill>
                                <a:schemeClr val="tx1"/>
                              </a:solidFill>
                              <a:latin typeface="Cambria Math" panose="02040503050406030204" pitchFamily="18" charset="0"/>
                            </a:rPr>
                            <m:t>𝑞</m:t>
                          </m:r>
                        </m:sub>
                      </m:sSub>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𝐵</m:t>
                          </m:r>
                        </m:e>
                      </m:d>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𝜗</m:t>
                          </m:r>
                        </m:e>
                        <m:sub>
                          <m:r>
                            <a:rPr lang="en-US" sz="2400" i="1">
                              <a:solidFill>
                                <a:schemeClr val="tx1"/>
                              </a:solidFill>
                              <a:latin typeface="Cambria Math" panose="02040503050406030204" pitchFamily="18" charset="0"/>
                            </a:rPr>
                            <m:t>𝑄</m:t>
                          </m:r>
                        </m:sub>
                      </m:sSub>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𝐵</m:t>
                              </m:r>
                            </m:e>
                            <m:sup>
                              <m:r>
                                <a:rPr lang="en-US" sz="2400" i="1">
                                  <a:solidFill>
                                    <a:schemeClr val="tx1"/>
                                  </a:solidFill>
                                  <a:latin typeface="Cambria Math" panose="02040503050406030204" pitchFamily="18" charset="0"/>
                                </a:rPr>
                                <m:t>𝑚</m:t>
                              </m:r>
                            </m:sup>
                          </m:sSup>
                        </m:e>
                      </m:d>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𝑡</m:t>
                          </m:r>
                        </m:sub>
                      </m:sSub>
                    </m:oMath>
                  </m:oMathPara>
                </a14:m>
                <a:endParaRPr lang="en-US" sz="2400" dirty="0">
                  <a:solidFill>
                    <a:schemeClr val="tx1"/>
                  </a:solidFill>
                </a:endParaRPr>
              </a:p>
            </p:txBody>
          </p:sp>
        </mc:Choice>
        <mc:Fallback>
          <p:sp>
            <p:nvSpPr>
              <p:cNvPr id="8" name="Rectangle 7"/>
              <p:cNvSpPr>
                <a:spLocks noRot="1" noChangeAspect="1" noMove="1" noResize="1" noEditPoints="1" noAdjustHandles="1" noChangeArrowheads="1" noChangeShapeType="1" noTextEdit="1"/>
              </p:cNvSpPr>
              <p:nvPr/>
            </p:nvSpPr>
            <p:spPr>
              <a:xfrm>
                <a:off x="2566020" y="1745672"/>
                <a:ext cx="7512148" cy="50526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7662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and Methods : NNAR</a:t>
            </a:r>
            <a:endParaRPr lang="en-US" dirty="0"/>
          </a:p>
        </p:txBody>
      </p:sp>
      <mc:AlternateContent xmlns:mc="http://schemas.openxmlformats.org/markup-compatibility/2006">
        <mc:Choice xmlns:a14="http://schemas.microsoft.com/office/drawing/2010/main" Requires="a14">
          <p:sp>
            <p:nvSpPr>
              <p:cNvPr id="3" name="Content Placeholder 2"/>
              <p:cNvSpPr txBox="1">
                <a:spLocks/>
              </p:cNvSpPr>
              <p:nvPr/>
            </p:nvSpPr>
            <p:spPr>
              <a:xfrm>
                <a:off x="1227036" y="1628800"/>
                <a:ext cx="10515600" cy="5032375"/>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Font typeface="Euphemia" pitchFamily="34" charset="0"/>
                  <a:buNone/>
                </a:pPr>
                <a:endParaRPr lang="en-US" dirty="0" smtClean="0">
                  <a:solidFill>
                    <a:schemeClr val="tx1"/>
                  </a:solidFill>
                </a:endParaRPr>
              </a:p>
              <a:p>
                <a:pPr marL="0" indent="0">
                  <a:buFont typeface="Euphemia" pitchFamily="34" charse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𝑌</m:t>
                          </m:r>
                        </m:e>
                        <m:sub>
                          <m:r>
                            <a:rPr lang="en-GB" i="1">
                              <a:solidFill>
                                <a:schemeClr val="tx1"/>
                              </a:solidFill>
                              <a:latin typeface="Cambria Math" panose="02040503050406030204" pitchFamily="18" charset="0"/>
                            </a:rPr>
                            <m:t>𝑡</m:t>
                          </m:r>
                        </m:sub>
                      </m:sSub>
                      <m:r>
                        <a:rPr lang="en-GB">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𝛼</m:t>
                          </m:r>
                        </m:e>
                        <m:sub>
                          <m:r>
                            <a:rPr lang="en-GB">
                              <a:solidFill>
                                <a:schemeClr val="tx1"/>
                              </a:solidFill>
                              <a:latin typeface="Cambria Math" panose="02040503050406030204" pitchFamily="18" charset="0"/>
                            </a:rPr>
                            <m:t>0</m:t>
                          </m:r>
                        </m:sub>
                      </m:sSub>
                      <m:r>
                        <a:rPr lang="en-GB">
                          <a:solidFill>
                            <a:schemeClr val="tx1"/>
                          </a:solidFill>
                          <a:latin typeface="Cambria Math" panose="02040503050406030204" pitchFamily="18" charset="0"/>
                        </a:rPr>
                        <m:t>+</m:t>
                      </m:r>
                      <m:nary>
                        <m:naryPr>
                          <m:chr m:val="∑"/>
                          <m:limLoc m:val="subSup"/>
                          <m:ctrlPr>
                            <a:rPr lang="en-US" i="1">
                              <a:solidFill>
                                <a:schemeClr val="tx1"/>
                              </a:solidFill>
                              <a:latin typeface="Cambria Math" panose="02040503050406030204" pitchFamily="18" charset="0"/>
                            </a:rPr>
                          </m:ctrlPr>
                        </m:naryPr>
                        <m:sub>
                          <m:r>
                            <a:rPr lang="en-GB" i="1">
                              <a:solidFill>
                                <a:schemeClr val="tx1"/>
                              </a:solidFill>
                              <a:latin typeface="Cambria Math" panose="02040503050406030204" pitchFamily="18" charset="0"/>
                            </a:rPr>
                            <m:t>𝑖</m:t>
                          </m:r>
                          <m:r>
                            <a:rPr lang="en-GB">
                              <a:solidFill>
                                <a:schemeClr val="tx1"/>
                              </a:solidFill>
                              <a:latin typeface="Cambria Math" panose="02040503050406030204" pitchFamily="18" charset="0"/>
                            </a:rPr>
                            <m:t>=1</m:t>
                          </m:r>
                        </m:sub>
                        <m:sup>
                          <m:r>
                            <a:rPr lang="en-GB" i="1">
                              <a:solidFill>
                                <a:schemeClr val="tx1"/>
                              </a:solidFill>
                              <a:latin typeface="Cambria Math" panose="02040503050406030204" pitchFamily="18" charset="0"/>
                            </a:rPr>
                            <m:t>h</m:t>
                          </m:r>
                        </m:sup>
                        <m:e>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𝑣</m:t>
                              </m:r>
                            </m:e>
                            <m:sub>
                              <m:r>
                                <a:rPr lang="en-GB" i="1">
                                  <a:solidFill>
                                    <a:schemeClr val="tx1"/>
                                  </a:solidFill>
                                  <a:latin typeface="Cambria Math" panose="02040503050406030204" pitchFamily="18" charset="0"/>
                                </a:rPr>
                                <m:t>𝑖</m:t>
                              </m:r>
                            </m:sub>
                          </m:sSub>
                          <m:r>
                            <a:rPr lang="en-GB">
                              <a:solidFill>
                                <a:schemeClr val="tx1"/>
                              </a:solidFill>
                              <a:latin typeface="Cambria Math" panose="02040503050406030204" pitchFamily="18" charset="0"/>
                            </a:rPr>
                            <m:t> </m:t>
                          </m:r>
                          <m:r>
                            <a:rPr lang="en-GB" i="1">
                              <a:solidFill>
                                <a:schemeClr val="tx1"/>
                              </a:solidFill>
                              <a:latin typeface="Cambria Math" panose="02040503050406030204" pitchFamily="18" charset="0"/>
                            </a:rPr>
                            <m:t>𝑓</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𝛽</m:t>
                                  </m:r>
                                </m:e>
                                <m:sub>
                                  <m:r>
                                    <a:rPr lang="en-GB">
                                      <a:solidFill>
                                        <a:schemeClr val="tx1"/>
                                      </a:solidFill>
                                      <a:latin typeface="Cambria Math" panose="02040503050406030204" pitchFamily="18" charset="0"/>
                                    </a:rPr>
                                    <m:t>0</m:t>
                                  </m:r>
                                </m:sub>
                              </m:sSub>
                              <m:r>
                                <a:rPr lang="en-GB">
                                  <a:solidFill>
                                    <a:schemeClr val="tx1"/>
                                  </a:solidFill>
                                  <a:latin typeface="Cambria Math" panose="02040503050406030204" pitchFamily="18" charset="0"/>
                                </a:rPr>
                                <m:t>+</m:t>
                              </m:r>
                              <m:nary>
                                <m:naryPr>
                                  <m:chr m:val="∑"/>
                                  <m:limLoc m:val="subSup"/>
                                  <m:ctrlPr>
                                    <a:rPr lang="en-US" i="1">
                                      <a:solidFill>
                                        <a:schemeClr val="tx1"/>
                                      </a:solidFill>
                                      <a:latin typeface="Cambria Math" panose="02040503050406030204" pitchFamily="18" charset="0"/>
                                    </a:rPr>
                                  </m:ctrlPr>
                                </m:naryPr>
                                <m:sub>
                                  <m:r>
                                    <a:rPr lang="en-GB" i="1">
                                      <a:solidFill>
                                        <a:schemeClr val="tx1"/>
                                      </a:solidFill>
                                      <a:latin typeface="Cambria Math" panose="02040503050406030204" pitchFamily="18" charset="0"/>
                                    </a:rPr>
                                    <m:t>𝑗</m:t>
                                  </m:r>
                                  <m:r>
                                    <a:rPr lang="en-GB">
                                      <a:solidFill>
                                        <a:schemeClr val="tx1"/>
                                      </a:solidFill>
                                      <a:latin typeface="Cambria Math" panose="02040503050406030204" pitchFamily="18" charset="0"/>
                                    </a:rPr>
                                    <m:t>=1</m:t>
                                  </m:r>
                                </m:sub>
                                <m:sup>
                                  <m:r>
                                    <a:rPr lang="en-GB" i="1">
                                      <a:solidFill>
                                        <a:schemeClr val="tx1"/>
                                      </a:solidFill>
                                      <a:latin typeface="Cambria Math" panose="02040503050406030204" pitchFamily="18" charset="0"/>
                                    </a:rPr>
                                    <m:t>𝑝</m:t>
                                  </m:r>
                                </m:sup>
                                <m:e>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𝑤</m:t>
                                      </m:r>
                                    </m:e>
                                    <m:sub>
                                      <m:r>
                                        <a:rPr lang="en-GB" i="1">
                                          <a:solidFill>
                                            <a:schemeClr val="tx1"/>
                                          </a:solidFill>
                                          <a:latin typeface="Cambria Math" panose="02040503050406030204" pitchFamily="18" charset="0"/>
                                        </a:rPr>
                                        <m:t>𝑖𝑗</m:t>
                                      </m:r>
                                    </m:sub>
                                  </m:sSub>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𝑌</m:t>
                                      </m:r>
                                    </m:e>
                                    <m:sub>
                                      <m:r>
                                        <a:rPr lang="en-GB" i="1">
                                          <a:solidFill>
                                            <a:schemeClr val="tx1"/>
                                          </a:solidFill>
                                          <a:latin typeface="Cambria Math" panose="02040503050406030204" pitchFamily="18" charset="0"/>
                                        </a:rPr>
                                        <m:t>𝑡</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𝑗</m:t>
                                      </m:r>
                                    </m:sub>
                                  </m:sSub>
                                </m:e>
                              </m:nary>
                              <m:r>
                                <a:rPr lang="en-GB">
                                  <a:solidFill>
                                    <a:schemeClr val="tx1"/>
                                  </a:solidFill>
                                  <a:latin typeface="Cambria Math" panose="02040503050406030204" pitchFamily="18" charset="0"/>
                                </a:rPr>
                                <m:t>+</m:t>
                              </m:r>
                              <m:nary>
                                <m:naryPr>
                                  <m:chr m:val="∑"/>
                                  <m:limLoc m:val="subSup"/>
                                  <m:ctrlPr>
                                    <a:rPr lang="en-US" i="1">
                                      <a:solidFill>
                                        <a:schemeClr val="tx1"/>
                                      </a:solidFill>
                                      <a:latin typeface="Cambria Math" panose="02040503050406030204" pitchFamily="18" charset="0"/>
                                    </a:rPr>
                                  </m:ctrlPr>
                                </m:naryPr>
                                <m:sub>
                                  <m:r>
                                    <a:rPr lang="en-GB" i="1">
                                      <a:solidFill>
                                        <a:schemeClr val="tx1"/>
                                      </a:solidFill>
                                      <a:latin typeface="Cambria Math" panose="02040503050406030204" pitchFamily="18" charset="0"/>
                                    </a:rPr>
                                    <m:t>𝑠</m:t>
                                  </m:r>
                                  <m:r>
                                    <a:rPr lang="en-GB">
                                      <a:solidFill>
                                        <a:schemeClr val="tx1"/>
                                      </a:solidFill>
                                      <a:latin typeface="Cambria Math" panose="02040503050406030204" pitchFamily="18" charset="0"/>
                                    </a:rPr>
                                    <m:t>=1</m:t>
                                  </m:r>
                                </m:sub>
                                <m:sup>
                                  <m:r>
                                    <a:rPr lang="en-GB" i="1">
                                      <a:solidFill>
                                        <a:schemeClr val="tx1"/>
                                      </a:solidFill>
                                      <a:latin typeface="Cambria Math" panose="02040503050406030204" pitchFamily="18" charset="0"/>
                                    </a:rPr>
                                    <m:t>𝑃</m:t>
                                  </m:r>
                                </m:sup>
                                <m:e>
                                  <m:sSubSup>
                                    <m:sSubSupPr>
                                      <m:ctrlPr>
                                        <a:rPr lang="en-US" i="1">
                                          <a:solidFill>
                                            <a:schemeClr val="tx1"/>
                                          </a:solidFill>
                                          <a:latin typeface="Cambria Math" panose="02040503050406030204" pitchFamily="18" charset="0"/>
                                        </a:rPr>
                                      </m:ctrlPr>
                                    </m:sSubSupPr>
                                    <m:e>
                                      <m:r>
                                        <a:rPr lang="en-GB" i="1">
                                          <a:solidFill>
                                            <a:schemeClr val="tx1"/>
                                          </a:solidFill>
                                          <a:latin typeface="Cambria Math" panose="02040503050406030204" pitchFamily="18" charset="0"/>
                                        </a:rPr>
                                        <m:t>𝑤</m:t>
                                      </m:r>
                                    </m:e>
                                    <m:sub>
                                      <m:r>
                                        <a:rPr lang="en-GB" i="1">
                                          <a:solidFill>
                                            <a:schemeClr val="tx1"/>
                                          </a:solidFill>
                                          <a:latin typeface="Cambria Math" panose="02040503050406030204" pitchFamily="18" charset="0"/>
                                        </a:rPr>
                                        <m:t>𝑖𝑠</m:t>
                                      </m:r>
                                    </m:sub>
                                    <m:sup>
                                      <m:r>
                                        <a:rPr lang="en-GB" i="1">
                                          <a:solidFill>
                                            <a:schemeClr val="tx1"/>
                                          </a:solidFill>
                                          <a:latin typeface="Cambria Math" panose="02040503050406030204" pitchFamily="18" charset="0"/>
                                        </a:rPr>
                                        <m:t>′</m:t>
                                      </m:r>
                                    </m:sup>
                                  </m:sSubSup>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𝑌</m:t>
                                      </m:r>
                                    </m:e>
                                    <m:sub>
                                      <m:r>
                                        <a:rPr lang="en-GB" i="1">
                                          <a:solidFill>
                                            <a:schemeClr val="tx1"/>
                                          </a:solidFill>
                                          <a:latin typeface="Cambria Math" panose="02040503050406030204" pitchFamily="18" charset="0"/>
                                        </a:rPr>
                                        <m:t>𝑡</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𝑠</m:t>
                                      </m:r>
                                      <m:r>
                                        <a:rPr lang="en-GB">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𝑚</m:t>
                                      </m:r>
                                    </m:sub>
                                  </m:sSub>
                                </m:e>
                              </m:nary>
                            </m:e>
                          </m:d>
                        </m:e>
                      </m:nary>
                      <m:r>
                        <a:rPr lang="en-GB">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𝜖</m:t>
                          </m:r>
                        </m:e>
                        <m:sub>
                          <m:r>
                            <a:rPr lang="en-GB" i="1">
                              <a:solidFill>
                                <a:schemeClr val="tx1"/>
                              </a:solidFill>
                              <a:latin typeface="Cambria Math" panose="02040503050406030204" pitchFamily="18" charset="0"/>
                            </a:rPr>
                            <m:t>𝑡</m:t>
                          </m:r>
                        </m:sub>
                      </m:sSub>
                    </m:oMath>
                  </m:oMathPara>
                </a14:m>
                <a:endParaRPr lang="en-US" dirty="0">
                  <a:solidFill>
                    <a:schemeClr val="tx1"/>
                  </a:solidFill>
                </a:endParaRPr>
              </a:p>
              <a:p>
                <a:pPr marL="0" indent="0">
                  <a:buFont typeface="Euphemia" pitchFamily="34" charset="0"/>
                  <a:buNone/>
                </a:pPr>
                <a:endParaRPr lang="en-GB" dirty="0">
                  <a:solidFill>
                    <a:schemeClr val="tx1"/>
                  </a:solidFill>
                </a:endParaRPr>
              </a:p>
              <a:p>
                <a:pPr marL="0" indent="0">
                  <a:buFont typeface="Euphemia" pitchFamily="34" charset="0"/>
                  <a:buNone/>
                </a:pPr>
                <a:r>
                  <a:rPr lang="en-GB" dirty="0" smtClean="0">
                    <a:solidFill>
                      <a:schemeClr val="tx1"/>
                    </a:solidFill>
                  </a:rPr>
                  <a:t>where </a:t>
                </a:r>
                <a14:m>
                  <m:oMath xmlns:m="http://schemas.openxmlformats.org/officeDocument/2006/math">
                    <m:r>
                      <a:rPr lang="en-GB" i="1">
                        <a:solidFill>
                          <a:schemeClr val="tx1"/>
                        </a:solidFill>
                        <a:latin typeface="Cambria Math" panose="02040503050406030204" pitchFamily="18" charset="0"/>
                      </a:rPr>
                      <m:t>𝑓</m:t>
                    </m:r>
                    <m:r>
                      <a:rPr lang="en-GB" i="1">
                        <a:solidFill>
                          <a:schemeClr val="tx1"/>
                        </a:solidFill>
                        <a:latin typeface="Cambria Math" panose="02040503050406030204" pitchFamily="18" charset="0"/>
                      </a:rPr>
                      <m:t>(.)</m:t>
                    </m:r>
                  </m:oMath>
                </a14:m>
                <a:r>
                  <a:rPr lang="en-GB" dirty="0">
                    <a:solidFill>
                      <a:schemeClr val="tx1"/>
                    </a:solidFill>
                  </a:rPr>
                  <a:t> is a logistic </a:t>
                </a:r>
                <a:r>
                  <a:rPr lang="en-GB" dirty="0" smtClean="0">
                    <a:solidFill>
                      <a:schemeClr val="tx1"/>
                    </a:solidFill>
                  </a:rPr>
                  <a:t>function</a:t>
                </a:r>
              </a:p>
              <a:p>
                <a:pPr marL="0" indent="0">
                  <a:buFont typeface="Euphemia" pitchFamily="34" charset="0"/>
                  <a:buNone/>
                </a:pPr>
                <a:endParaRPr lang="en-GB" dirty="0" smtClean="0">
                  <a:solidFill>
                    <a:schemeClr val="tx1"/>
                  </a:solidFill>
                </a:endParaRPr>
              </a:p>
              <a:p>
                <a:pPr marL="0" indent="0">
                  <a:buFont typeface="Euphemia" pitchFamily="34" charset="0"/>
                  <a:buNone/>
                </a:pPr>
                <a14:m>
                  <m:oMathPara xmlns:m="http://schemas.openxmlformats.org/officeDocument/2006/math">
                    <m:oMathParaPr>
                      <m:jc m:val="centerGroup"/>
                    </m:oMathParaPr>
                    <m:oMath xmlns:m="http://schemas.openxmlformats.org/officeDocument/2006/math">
                      <m:r>
                        <a:rPr lang="en-GB" i="1">
                          <a:solidFill>
                            <a:schemeClr val="tx1"/>
                          </a:solidFill>
                          <a:latin typeface="Cambria Math" panose="02040503050406030204" pitchFamily="18" charset="0"/>
                        </a:rPr>
                        <m:t>𝑓</m:t>
                      </m:r>
                      <m:d>
                        <m:dPr>
                          <m:ctrlPr>
                            <a:rPr lang="en-US"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𝑆</m:t>
                          </m:r>
                        </m:e>
                      </m:d>
                      <m:r>
                        <a:rPr lang="en-GB">
                          <a:solidFill>
                            <a:schemeClr val="tx1"/>
                          </a:solidFill>
                          <a:latin typeface="Cambria Math" panose="02040503050406030204" pitchFamily="18" charset="0"/>
                        </a:rPr>
                        <m:t>=1/[1+</m:t>
                      </m:r>
                      <m:func>
                        <m:funcPr>
                          <m:ctrlPr>
                            <a:rPr lang="en-US" i="1">
                              <a:solidFill>
                                <a:schemeClr val="tx1"/>
                              </a:solidFill>
                              <a:latin typeface="Cambria Math" panose="02040503050406030204" pitchFamily="18" charset="0"/>
                            </a:rPr>
                          </m:ctrlPr>
                        </m:funcPr>
                        <m:fName>
                          <m:r>
                            <m:rPr>
                              <m:sty m:val="p"/>
                            </m:rPr>
                            <a:rPr lang="en-GB">
                              <a:solidFill>
                                <a:schemeClr val="tx1"/>
                              </a:solidFill>
                              <a:latin typeface="Cambria Math" panose="02040503050406030204" pitchFamily="18" charset="0"/>
                            </a:rPr>
                            <m:t>exp</m:t>
                          </m:r>
                        </m:fName>
                        <m:e>
                          <m:d>
                            <m:dPr>
                              <m:ctrlPr>
                                <a:rPr lang="en-US"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m:t>
                              </m:r>
                              <m:r>
                                <m:rPr>
                                  <m:sty m:val="p"/>
                                </m:rPr>
                                <a:rPr lang="en-GB">
                                  <a:solidFill>
                                    <a:schemeClr val="tx1"/>
                                  </a:solidFill>
                                  <a:latin typeface="Cambria Math" panose="02040503050406030204" pitchFamily="18" charset="0"/>
                                </a:rPr>
                                <m:t>S</m:t>
                              </m:r>
                            </m:e>
                          </m:d>
                        </m:e>
                      </m:func>
                      <m:r>
                        <a:rPr lang="en-GB">
                          <a:solidFill>
                            <a:schemeClr val="tx1"/>
                          </a:solidFill>
                          <a:latin typeface="Cambria Math" panose="02040503050406030204" pitchFamily="18" charset="0"/>
                        </a:rPr>
                        <m:t>]</m:t>
                      </m:r>
                    </m:oMath>
                  </m:oMathPara>
                </a14:m>
                <a:endParaRPr lang="en-US" dirty="0">
                  <a:solidFill>
                    <a:schemeClr val="tx1"/>
                  </a:solidFill>
                </a:endParaRPr>
              </a:p>
              <a:p>
                <a:pPr marL="0" indent="0">
                  <a:buFont typeface="Euphemia" pitchFamily="34" charset="0"/>
                  <a:buNone/>
                </a:pPr>
                <a:endParaRPr lang="en-GB" dirty="0" smtClean="0">
                  <a:solidFill>
                    <a:schemeClr val="tx1"/>
                  </a:solidFill>
                </a:endParaRPr>
              </a:p>
              <a:p>
                <a:pPr marL="0" indent="0">
                  <a:buFont typeface="Euphemia" pitchFamily="34" charset="0"/>
                  <a:buNone/>
                </a:pPr>
                <a:r>
                  <a:rPr lang="en-GB" dirty="0" smtClean="0">
                    <a:solidFill>
                      <a:schemeClr val="tx1"/>
                    </a:solidFill>
                  </a:rPr>
                  <a:t>and </a:t>
                </a:r>
                <a:r>
                  <a:rPr lang="en-GB" dirty="0">
                    <a:solidFill>
                      <a:schemeClr val="tx1"/>
                    </a:solidFill>
                  </a:rPr>
                  <a:t>in this case,  </a:t>
                </a:r>
                <a14:m>
                  <m:oMath xmlns:m="http://schemas.openxmlformats.org/officeDocument/2006/math">
                    <m:r>
                      <a:rPr lang="en-GB" i="1">
                        <a:solidFill>
                          <a:schemeClr val="tx1"/>
                        </a:solidFill>
                        <a:latin typeface="Cambria Math" panose="02040503050406030204" pitchFamily="18" charset="0"/>
                      </a:rPr>
                      <m:t>𝑆</m:t>
                    </m:r>
                    <m:r>
                      <a:rPr lang="en-GB"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𝛽</m:t>
                        </m:r>
                      </m:e>
                      <m:sub>
                        <m:r>
                          <a:rPr lang="en-GB">
                            <a:solidFill>
                              <a:schemeClr val="tx1"/>
                            </a:solidFill>
                            <a:latin typeface="Cambria Math" panose="02040503050406030204" pitchFamily="18" charset="0"/>
                          </a:rPr>
                          <m:t>0</m:t>
                        </m:r>
                      </m:sub>
                    </m:sSub>
                    <m:r>
                      <a:rPr lang="en-GB">
                        <a:solidFill>
                          <a:schemeClr val="tx1"/>
                        </a:solidFill>
                        <a:latin typeface="Cambria Math" panose="02040503050406030204" pitchFamily="18" charset="0"/>
                      </a:rPr>
                      <m:t>+</m:t>
                    </m:r>
                    <m:nary>
                      <m:naryPr>
                        <m:chr m:val="∑"/>
                        <m:limLoc m:val="subSup"/>
                        <m:ctrlPr>
                          <a:rPr lang="en-US" i="1">
                            <a:solidFill>
                              <a:schemeClr val="tx1"/>
                            </a:solidFill>
                            <a:latin typeface="Cambria Math" panose="02040503050406030204" pitchFamily="18" charset="0"/>
                          </a:rPr>
                        </m:ctrlPr>
                      </m:naryPr>
                      <m:sub>
                        <m:r>
                          <a:rPr lang="en-GB" i="1">
                            <a:solidFill>
                              <a:schemeClr val="tx1"/>
                            </a:solidFill>
                            <a:latin typeface="Cambria Math" panose="02040503050406030204" pitchFamily="18" charset="0"/>
                          </a:rPr>
                          <m:t>𝑗</m:t>
                        </m:r>
                        <m:r>
                          <a:rPr lang="en-GB">
                            <a:solidFill>
                              <a:schemeClr val="tx1"/>
                            </a:solidFill>
                            <a:latin typeface="Cambria Math" panose="02040503050406030204" pitchFamily="18" charset="0"/>
                          </a:rPr>
                          <m:t>=1</m:t>
                        </m:r>
                      </m:sub>
                      <m:sup>
                        <m:r>
                          <a:rPr lang="en-GB" i="1">
                            <a:solidFill>
                              <a:schemeClr val="tx1"/>
                            </a:solidFill>
                            <a:latin typeface="Cambria Math" panose="02040503050406030204" pitchFamily="18" charset="0"/>
                          </a:rPr>
                          <m:t>𝑝</m:t>
                        </m:r>
                      </m:sup>
                      <m:e>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𝑤</m:t>
                            </m:r>
                          </m:e>
                          <m:sub>
                            <m:r>
                              <a:rPr lang="en-GB" i="1">
                                <a:solidFill>
                                  <a:schemeClr val="tx1"/>
                                </a:solidFill>
                                <a:latin typeface="Cambria Math" panose="02040503050406030204" pitchFamily="18" charset="0"/>
                              </a:rPr>
                              <m:t>𝑖𝑗</m:t>
                            </m:r>
                          </m:sub>
                        </m:sSub>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𝑌</m:t>
                            </m:r>
                          </m:e>
                          <m:sub>
                            <m:r>
                              <a:rPr lang="en-GB" i="1">
                                <a:solidFill>
                                  <a:schemeClr val="tx1"/>
                                </a:solidFill>
                                <a:latin typeface="Cambria Math" panose="02040503050406030204" pitchFamily="18" charset="0"/>
                              </a:rPr>
                              <m:t>𝑡</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𝑗</m:t>
                            </m:r>
                          </m:sub>
                        </m:sSub>
                      </m:e>
                    </m:nary>
                    <m:r>
                      <a:rPr lang="en-GB">
                        <a:solidFill>
                          <a:schemeClr val="tx1"/>
                        </a:solidFill>
                        <a:latin typeface="Cambria Math" panose="02040503050406030204" pitchFamily="18" charset="0"/>
                      </a:rPr>
                      <m:t>+</m:t>
                    </m:r>
                    <m:nary>
                      <m:naryPr>
                        <m:chr m:val="∑"/>
                        <m:limLoc m:val="subSup"/>
                        <m:ctrlPr>
                          <a:rPr lang="en-US" i="1">
                            <a:solidFill>
                              <a:schemeClr val="tx1"/>
                            </a:solidFill>
                            <a:latin typeface="Cambria Math" panose="02040503050406030204" pitchFamily="18" charset="0"/>
                          </a:rPr>
                        </m:ctrlPr>
                      </m:naryPr>
                      <m:sub>
                        <m:r>
                          <a:rPr lang="en-GB" i="1">
                            <a:solidFill>
                              <a:schemeClr val="tx1"/>
                            </a:solidFill>
                            <a:latin typeface="Cambria Math" panose="02040503050406030204" pitchFamily="18" charset="0"/>
                          </a:rPr>
                          <m:t>𝑠</m:t>
                        </m:r>
                        <m:r>
                          <a:rPr lang="en-GB">
                            <a:solidFill>
                              <a:schemeClr val="tx1"/>
                            </a:solidFill>
                            <a:latin typeface="Cambria Math" panose="02040503050406030204" pitchFamily="18" charset="0"/>
                          </a:rPr>
                          <m:t>=1</m:t>
                        </m:r>
                      </m:sub>
                      <m:sup>
                        <m:r>
                          <a:rPr lang="en-GB" i="1">
                            <a:solidFill>
                              <a:schemeClr val="tx1"/>
                            </a:solidFill>
                            <a:latin typeface="Cambria Math" panose="02040503050406030204" pitchFamily="18" charset="0"/>
                          </a:rPr>
                          <m:t>𝑃</m:t>
                        </m:r>
                      </m:sup>
                      <m:e>
                        <m:sSubSup>
                          <m:sSubSupPr>
                            <m:ctrlPr>
                              <a:rPr lang="en-US" i="1">
                                <a:solidFill>
                                  <a:schemeClr val="tx1"/>
                                </a:solidFill>
                                <a:latin typeface="Cambria Math" panose="02040503050406030204" pitchFamily="18" charset="0"/>
                              </a:rPr>
                            </m:ctrlPr>
                          </m:sSubSupPr>
                          <m:e>
                            <m:r>
                              <a:rPr lang="en-GB" i="1">
                                <a:solidFill>
                                  <a:schemeClr val="tx1"/>
                                </a:solidFill>
                                <a:latin typeface="Cambria Math" panose="02040503050406030204" pitchFamily="18" charset="0"/>
                              </a:rPr>
                              <m:t>𝑤</m:t>
                            </m:r>
                          </m:e>
                          <m:sub>
                            <m:r>
                              <a:rPr lang="en-GB" i="1">
                                <a:solidFill>
                                  <a:schemeClr val="tx1"/>
                                </a:solidFill>
                                <a:latin typeface="Cambria Math" panose="02040503050406030204" pitchFamily="18" charset="0"/>
                              </a:rPr>
                              <m:t>𝑖𝑠</m:t>
                            </m:r>
                          </m:sub>
                          <m:sup>
                            <m:r>
                              <a:rPr lang="en-GB" i="1">
                                <a:solidFill>
                                  <a:schemeClr val="tx1"/>
                                </a:solidFill>
                                <a:latin typeface="Cambria Math" panose="02040503050406030204" pitchFamily="18" charset="0"/>
                              </a:rPr>
                              <m:t>′</m:t>
                            </m:r>
                          </m:sup>
                        </m:sSubSup>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𝑌</m:t>
                            </m:r>
                          </m:e>
                          <m:sub>
                            <m:r>
                              <a:rPr lang="en-GB" i="1">
                                <a:solidFill>
                                  <a:schemeClr val="tx1"/>
                                </a:solidFill>
                                <a:latin typeface="Cambria Math" panose="02040503050406030204" pitchFamily="18" charset="0"/>
                              </a:rPr>
                              <m:t>𝑡</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𝑠</m:t>
                            </m:r>
                            <m:r>
                              <a:rPr lang="en-GB">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𝑚</m:t>
                            </m:r>
                          </m:sub>
                        </m:sSub>
                      </m:e>
                    </m:nary>
                  </m:oMath>
                </a14:m>
                <a:r>
                  <a:rPr lang="en-GB" dirty="0">
                    <a:solidFill>
                      <a:schemeClr val="tx1"/>
                    </a:solidFill>
                  </a:rPr>
                  <a:t>.</a:t>
                </a:r>
                <a:endParaRPr lang="en-US" dirty="0">
                  <a:solidFill>
                    <a:schemeClr val="tx1"/>
                  </a:solidFill>
                </a:endParaRPr>
              </a:p>
              <a:p>
                <a:pPr marL="0" indent="0">
                  <a:buFont typeface="Euphemia" pitchFamily="34" charset="0"/>
                  <a:buNone/>
                </a:pPr>
                <a:endParaRPr lang="en-US" dirty="0">
                  <a:solidFill>
                    <a:schemeClr val="tx1"/>
                  </a:solidFill>
                </a:endParaRPr>
              </a:p>
            </p:txBody>
          </p:sp>
        </mc:Choice>
        <mc:Fallback>
          <p:sp>
            <p:nvSpPr>
              <p:cNvPr id="3" name="Content Placeholder 2"/>
              <p:cNvSpPr txBox="1">
                <a:spLocks noRot="1" noChangeAspect="1" noMove="1" noResize="1" noEditPoints="1" noAdjustHandles="1" noChangeArrowheads="1" noChangeShapeType="1" noTextEdit="1"/>
              </p:cNvSpPr>
              <p:nvPr/>
            </p:nvSpPr>
            <p:spPr>
              <a:xfrm>
                <a:off x="1227036" y="1628800"/>
                <a:ext cx="10515600" cy="5032375"/>
              </a:xfrm>
              <a:prstGeom prst="rect">
                <a:avLst/>
              </a:prstGeom>
              <a:blipFill rotWithShape="0">
                <a:blip r:embed="rId2"/>
                <a:stretch>
                  <a:fillRect l="-1159"/>
                </a:stretch>
              </a:blipFill>
            </p:spPr>
            <p:txBody>
              <a:bodyPr/>
              <a:lstStyle/>
              <a:p>
                <a:r>
                  <a:rPr lang="en-US">
                    <a:noFill/>
                  </a:rPr>
                  <a:t> </a:t>
                </a:r>
              </a:p>
            </p:txBody>
          </p:sp>
        </mc:Fallback>
      </mc:AlternateContent>
    </p:spTree>
    <p:extLst>
      <p:ext uri="{BB962C8B-B14F-4D97-AF65-F5344CB8AC3E}">
        <p14:creationId xmlns:p14="http://schemas.microsoft.com/office/powerpoint/2010/main" val="3978849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and Methods : TLSARIMA</a:t>
            </a:r>
            <a:endParaRPr lang="en-US" dirty="0"/>
          </a:p>
        </p:txBody>
      </p:sp>
      <mc:AlternateContent xmlns:mc="http://schemas.openxmlformats.org/markup-compatibility/2006">
        <mc:Choice xmlns:a14="http://schemas.microsoft.com/office/drawing/2010/main" Requires="a14">
          <p:sp>
            <p:nvSpPr>
              <p:cNvPr id="3" name="Content Placeholder 2"/>
              <p:cNvSpPr txBox="1">
                <a:spLocks/>
              </p:cNvSpPr>
              <p:nvPr/>
            </p:nvSpPr>
            <p:spPr>
              <a:xfrm>
                <a:off x="1413892" y="1844824"/>
                <a:ext cx="10515600" cy="4351338"/>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Font typeface="Euphemia" pitchFamily="34" charset="0"/>
                  <a:buNone/>
                </a:pPr>
                <a:endParaRPr lang="en-US" dirty="0" smtClean="0">
                  <a:solidFill>
                    <a:schemeClr val="tx1"/>
                  </a:solidFill>
                </a:endParaRPr>
              </a:p>
              <a:p>
                <a:pPr marL="0" indent="0">
                  <a:buFont typeface="Euphemia" pitchFamily="34" charse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𝐿</m:t>
                          </m:r>
                        </m:e>
                        <m:sub>
                          <m:r>
                            <a:rPr lang="en-US" i="1">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𝑁</m:t>
                          </m:r>
                        </m:e>
                        <m:sub>
                          <m:r>
                            <a:rPr lang="en-US" i="1">
                              <a:solidFill>
                                <a:schemeClr val="tx1"/>
                              </a:solidFill>
                              <a:latin typeface="Cambria Math" panose="02040503050406030204" pitchFamily="18" charset="0"/>
                            </a:rPr>
                            <m:t>𝑡</m:t>
                          </m:r>
                        </m:sub>
                      </m:sSub>
                    </m:oMath>
                  </m:oMathPara>
                </a14:m>
                <a:endParaRPr lang="en-US" dirty="0">
                  <a:solidFill>
                    <a:schemeClr val="tx1"/>
                  </a:solidFill>
                </a:endParaRPr>
              </a:p>
              <a:p>
                <a:pPr marL="0" indent="0">
                  <a:lnSpc>
                    <a:spcPct val="150000"/>
                  </a:lnSpc>
                  <a:buFont typeface="Euphemia" pitchFamily="34" charset="0"/>
                  <a:buNone/>
                </a:pPr>
                <a:r>
                  <a:rPr lang="en-US" dirty="0">
                    <a:solidFill>
                      <a:schemeClr val="tx1"/>
                    </a:solidFill>
                  </a:rPr>
                  <a:t>where </a:t>
                </a:r>
              </a:p>
              <a:p>
                <a:pPr marL="0" indent="0">
                  <a:lnSpc>
                    <a:spcPct val="150000"/>
                  </a:lnSpc>
                  <a:buFont typeface="Euphemia" pitchFamily="34" charset="0"/>
                  <a:buNone/>
                </a:pPr>
                <a14:m>
                  <m:oMathPara xmlns:m="http://schemas.openxmlformats.org/officeDocument/2006/math">
                    <m:oMathParaPr>
                      <m:jc m:val="left"/>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𝐿</m:t>
                          </m:r>
                        </m:e>
                        <m:sub>
                          <m:r>
                            <a:rPr lang="en-US" sz="2400" i="1">
                              <a:solidFill>
                                <a:schemeClr val="tx1"/>
                              </a:solidFill>
                              <a:latin typeface="Cambria Math" panose="02040503050406030204" pitchFamily="18" charset="0"/>
                            </a:rPr>
                            <m:t>𝑡</m:t>
                          </m:r>
                        </m:sub>
                      </m:sSub>
                      <m:r>
                        <a:rPr lang="en-US" sz="2400" i="1">
                          <a:solidFill>
                            <a:schemeClr val="tx1"/>
                          </a:solidFill>
                          <a:latin typeface="Cambria Math" panose="02040503050406030204" pitchFamily="18" charset="0"/>
                        </a:rPr>
                        <m:t>=</m:t>
                      </m:r>
                      <m:nary>
                        <m:naryPr>
                          <m:chr m:val="∑"/>
                          <m:limLoc m:val="subSup"/>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𝑖</m:t>
                          </m:r>
                          <m:r>
                            <a:rPr lang="en-US" sz="2400">
                              <a:solidFill>
                                <a:schemeClr val="tx1"/>
                              </a:solidFill>
                              <a:latin typeface="Cambria Math" panose="02040503050406030204" pitchFamily="18" charset="0"/>
                            </a:rPr>
                            <m:t>=0</m:t>
                          </m:r>
                        </m:sub>
                        <m: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𝑛</m:t>
                              </m:r>
                            </m:e>
                            <m:sub>
                              <m:r>
                                <a:rPr lang="en-US" sz="2400" i="1">
                                  <a:solidFill>
                                    <a:schemeClr val="tx1"/>
                                  </a:solidFill>
                                  <a:latin typeface="Cambria Math" panose="02040503050406030204" pitchFamily="18" charset="0"/>
                                </a:rPr>
                                <m:t>𝑝</m:t>
                              </m:r>
                            </m:sub>
                          </m:s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𝑖</m:t>
                              </m:r>
                            </m:sub>
                          </m:sSub>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𝑡</m:t>
                              </m:r>
                            </m:e>
                            <m:sup>
                              <m:r>
                                <a:rPr lang="en-US" sz="2400" i="1">
                                  <a:solidFill>
                                    <a:schemeClr val="tx1"/>
                                  </a:solidFill>
                                  <a:latin typeface="Cambria Math" panose="02040503050406030204" pitchFamily="18" charset="0"/>
                                </a:rPr>
                                <m:t>𝑖</m:t>
                              </m:r>
                            </m:sup>
                          </m:sSup>
                        </m:e>
                      </m:nary>
                      <m:r>
                        <a:rPr lang="en-US" sz="2400">
                          <a:solidFill>
                            <a:schemeClr val="tx1"/>
                          </a:solidFill>
                          <a:latin typeface="Cambria Math" panose="02040503050406030204" pitchFamily="18" charset="0"/>
                        </a:rPr>
                        <m:t>+</m:t>
                      </m:r>
                      <m:nary>
                        <m:naryPr>
                          <m:chr m:val="∑"/>
                          <m:limLoc m:val="subSup"/>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𝑗</m:t>
                          </m:r>
                          <m:r>
                            <a:rPr lang="en-US" sz="2400">
                              <a:solidFill>
                                <a:schemeClr val="tx1"/>
                              </a:solidFill>
                              <a:latin typeface="Cambria Math" panose="02040503050406030204" pitchFamily="18" charset="0"/>
                            </a:rPr>
                            <m:t>=1</m:t>
                          </m:r>
                        </m:sub>
                        <m: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𝑛</m:t>
                              </m:r>
                            </m:e>
                            <m:sub>
                              <m:r>
                                <a:rPr lang="en-US" sz="2400" i="1">
                                  <a:solidFill>
                                    <a:schemeClr val="tx1"/>
                                  </a:solidFill>
                                  <a:latin typeface="Cambria Math" panose="02040503050406030204" pitchFamily="18" charset="0"/>
                                </a:rPr>
                                <m:t>h</m:t>
                              </m:r>
                            </m:sub>
                          </m:s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𝑏</m:t>
                              </m:r>
                            </m:e>
                            <m:sub>
                              <m:r>
                                <a:rPr lang="en-US" sz="2400" i="1">
                                  <a:solidFill>
                                    <a:schemeClr val="tx1"/>
                                  </a:solidFill>
                                  <a:latin typeface="Cambria Math" panose="02040503050406030204" pitchFamily="18" charset="0"/>
                                </a:rPr>
                                <m:t>𝑗</m:t>
                              </m:r>
                            </m:sub>
                          </m:sSub>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sin</m:t>
                              </m:r>
                            </m:fName>
                            <m:e>
                              <m:r>
                                <a:rPr lang="en-US" sz="2400">
                                  <a:solidFill>
                                    <a:schemeClr val="tx1"/>
                                  </a:solidFill>
                                  <a:latin typeface="Cambria Math" panose="02040503050406030204" pitchFamily="18" charset="0"/>
                                </a:rPr>
                                <m:t>(2</m:t>
                              </m:r>
                              <m:r>
                                <a:rPr lang="en-US" sz="2400" i="1">
                                  <a:solidFill>
                                    <a:schemeClr val="tx1"/>
                                  </a:solidFill>
                                  <a:latin typeface="Cambria Math" panose="02040503050406030204" pitchFamily="18" charset="0"/>
                                </a:rPr>
                                <m:t>𝜋</m:t>
                              </m:r>
                              <m:r>
                                <a:rPr lang="en-US" sz="2400" i="1">
                                  <a:solidFill>
                                    <a:schemeClr val="tx1"/>
                                  </a:solidFill>
                                  <a:latin typeface="Cambria Math" panose="02040503050406030204" pitchFamily="18" charset="0"/>
                                </a:rPr>
                                <m:t>𝑗𝑡</m:t>
                              </m:r>
                              <m:r>
                                <a:rPr lang="en-US" sz="240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𝑚</m:t>
                              </m:r>
                              <m:r>
                                <a:rPr lang="en-US" sz="2400">
                                  <a:solidFill>
                                    <a:schemeClr val="tx1"/>
                                  </a:solidFill>
                                  <a:latin typeface="Cambria Math" panose="02040503050406030204" pitchFamily="18" charset="0"/>
                                </a:rPr>
                                <m:t>)</m:t>
                              </m:r>
                            </m:e>
                          </m:func>
                          <m:r>
                            <a:rPr lang="en-US" sz="240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𝑐</m:t>
                              </m:r>
                            </m:e>
                            <m:sub>
                              <m:r>
                                <a:rPr lang="en-US" sz="2400" i="1">
                                  <a:solidFill>
                                    <a:schemeClr val="tx1"/>
                                  </a:solidFill>
                                  <a:latin typeface="Cambria Math" panose="02040503050406030204" pitchFamily="18" charset="0"/>
                                </a:rPr>
                                <m:t>𝑗</m:t>
                              </m:r>
                            </m:sub>
                          </m:sSub>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cos</m:t>
                              </m:r>
                            </m:fName>
                            <m:e>
                              <m:r>
                                <a:rPr lang="en-US" sz="2400">
                                  <a:solidFill>
                                    <a:schemeClr val="tx1"/>
                                  </a:solidFill>
                                  <a:latin typeface="Cambria Math" panose="02040503050406030204" pitchFamily="18" charset="0"/>
                                </a:rPr>
                                <m:t>(2</m:t>
                              </m:r>
                              <m:r>
                                <a:rPr lang="en-US" sz="2400" i="1">
                                  <a:solidFill>
                                    <a:schemeClr val="tx1"/>
                                  </a:solidFill>
                                  <a:latin typeface="Cambria Math" panose="02040503050406030204" pitchFamily="18" charset="0"/>
                                </a:rPr>
                                <m:t>𝜋</m:t>
                              </m:r>
                              <m:r>
                                <a:rPr lang="en-US" sz="2400" i="1">
                                  <a:solidFill>
                                    <a:schemeClr val="tx1"/>
                                  </a:solidFill>
                                  <a:latin typeface="Cambria Math" panose="02040503050406030204" pitchFamily="18" charset="0"/>
                                </a:rPr>
                                <m:t>𝑗𝑡</m:t>
                              </m:r>
                              <m:r>
                                <a:rPr lang="en-US" sz="240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𝑚</m:t>
                              </m:r>
                              <m:r>
                                <a:rPr lang="en-US" sz="2400">
                                  <a:solidFill>
                                    <a:schemeClr val="tx1"/>
                                  </a:solidFill>
                                  <a:latin typeface="Cambria Math" panose="02040503050406030204" pitchFamily="18" charset="0"/>
                                </a:rPr>
                                <m:t>)</m:t>
                              </m:r>
                            </m:e>
                          </m:func>
                        </m:e>
                      </m:nary>
                      <m:r>
                        <a:rPr lang="en-US" sz="2400">
                          <a:solidFill>
                            <a:schemeClr val="tx1"/>
                          </a:solidFill>
                          <a:latin typeface="Cambria Math" panose="02040503050406030204" pitchFamily="18" charset="0"/>
                        </a:rPr>
                        <m:t>+</m:t>
                      </m:r>
                      <m:nary>
                        <m:naryPr>
                          <m:chr m:val="∑"/>
                          <m:limLoc m:val="subSup"/>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𝑘</m:t>
                          </m:r>
                          <m:r>
                            <a:rPr lang="en-US" sz="2400">
                              <a:solidFill>
                                <a:schemeClr val="tx1"/>
                              </a:solidFill>
                              <a:latin typeface="Cambria Math" panose="02040503050406030204" pitchFamily="18" charset="0"/>
                            </a:rPr>
                            <m:t>=1</m:t>
                          </m:r>
                        </m:sub>
                        <m: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𝑛</m:t>
                              </m:r>
                            </m:e>
                            <m:sub>
                              <m:r>
                                <a:rPr lang="en-US" sz="2400" i="1">
                                  <a:solidFill>
                                    <a:schemeClr val="tx1"/>
                                  </a:solidFill>
                                  <a:latin typeface="Cambria Math" panose="02040503050406030204" pitchFamily="18" charset="0"/>
                                </a:rPr>
                                <m:t>𝐷</m:t>
                              </m:r>
                            </m:sub>
                          </m:s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𝛿</m:t>
                              </m:r>
                            </m:e>
                            <m:sub>
                              <m:r>
                                <a:rPr lang="en-US" sz="2400" i="1">
                                  <a:solidFill>
                                    <a:schemeClr val="tx1"/>
                                  </a:solidFill>
                                  <a:latin typeface="Cambria Math" panose="02040503050406030204" pitchFamily="18" charset="0"/>
                                </a:rPr>
                                <m:t>𝑘</m:t>
                              </m:r>
                            </m:sub>
                          </m:sSub>
                          <m:sSub>
                            <m:sSubPr>
                              <m:ctrlPr>
                                <a:rPr lang="en-US" sz="2400" i="1">
                                  <a:solidFill>
                                    <a:schemeClr val="tx1"/>
                                  </a:solidFill>
                                  <a:latin typeface="Cambria Math" panose="02040503050406030204" pitchFamily="18" charset="0"/>
                                </a:rPr>
                              </m:ctrlPr>
                            </m:sSubPr>
                            <m:e>
                              <m:r>
                                <m:rPr>
                                  <m:sty m:val="p"/>
                                </m:rPr>
                                <a:rPr lang="en-US" sz="2400">
                                  <a:solidFill>
                                    <a:schemeClr val="tx1"/>
                                  </a:solidFill>
                                  <a:latin typeface="Cambria Math" panose="02040503050406030204" pitchFamily="18" charset="0"/>
                                </a:rPr>
                                <m:t>ξ</m:t>
                              </m:r>
                            </m:e>
                            <m:sub>
                              <m:r>
                                <a:rPr lang="en-US" sz="2400" i="1">
                                  <a:solidFill>
                                    <a:schemeClr val="tx1"/>
                                  </a:solidFill>
                                  <a:latin typeface="Cambria Math" panose="02040503050406030204" pitchFamily="18" charset="0"/>
                                </a:rPr>
                                <m:t>𝑘</m:t>
                              </m:r>
                            </m:sub>
                          </m:sSub>
                        </m:e>
                      </m:nary>
                    </m:oMath>
                  </m:oMathPara>
                </a14:m>
                <a:endParaRPr lang="en-US" sz="2400" dirty="0">
                  <a:solidFill>
                    <a:schemeClr val="tx1"/>
                  </a:solidFill>
                </a:endParaRPr>
              </a:p>
              <a:p>
                <a:pPr marL="0" indent="0">
                  <a:buFont typeface="Euphemia" pitchFamily="34" charset="0"/>
                  <a:buNone/>
                </a:pPr>
                <a:endParaRPr lang="en-US" dirty="0" smtClean="0">
                  <a:solidFill>
                    <a:schemeClr val="tx1"/>
                  </a:solidFill>
                </a:endParaRPr>
              </a:p>
              <a:p>
                <a:pPr marL="0" indent="0">
                  <a:buFont typeface="Euphemia" pitchFamily="34" charset="0"/>
                  <a:buNone/>
                </a:pPr>
                <a:r>
                  <a:rPr lang="en-US" dirty="0" smtClean="0">
                    <a:solidFill>
                      <a:schemeClr val="tx1"/>
                    </a:solidFill>
                  </a:rPr>
                  <a:t>and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𝑁</m:t>
                        </m:r>
                      </m:e>
                      <m:sub>
                        <m:r>
                          <a:rPr lang="en-US" i="1">
                            <a:solidFill>
                              <a:schemeClr val="tx1"/>
                            </a:solidFill>
                            <a:latin typeface="Cambria Math" panose="02040503050406030204" pitchFamily="18" charset="0"/>
                          </a:rPr>
                          <m:t>𝑡</m:t>
                        </m:r>
                      </m:sub>
                    </m:sSub>
                  </m:oMath>
                </a14:m>
                <a:r>
                  <a:rPr lang="en-US" dirty="0" smtClean="0">
                    <a:solidFill>
                      <a:schemeClr val="tx1"/>
                    </a:solidFill>
                  </a:rPr>
                  <a:t> follows SARIMA model</a:t>
                </a:r>
              </a:p>
              <a:p>
                <a:pPr marL="0" indent="0">
                  <a:buFont typeface="Euphemia" pitchFamily="34" charset="0"/>
                  <a:buNone/>
                </a:pPr>
                <a:endParaRPr lang="en-US" sz="2400" dirty="0">
                  <a:solidFill>
                    <a:schemeClr val="tx1"/>
                  </a:solidFill>
                </a:endParaRPr>
              </a:p>
            </p:txBody>
          </p:sp>
        </mc:Choice>
        <mc:Fallback>
          <p:sp>
            <p:nvSpPr>
              <p:cNvPr id="3" name="Content Placeholder 2"/>
              <p:cNvSpPr txBox="1">
                <a:spLocks noRot="1" noChangeAspect="1" noMove="1" noResize="1" noEditPoints="1" noAdjustHandles="1" noChangeArrowheads="1" noChangeShapeType="1" noTextEdit="1"/>
              </p:cNvSpPr>
              <p:nvPr/>
            </p:nvSpPr>
            <p:spPr>
              <a:xfrm>
                <a:off x="1413892" y="1844824"/>
                <a:ext cx="10515600" cy="4351338"/>
              </a:xfrm>
              <a:prstGeom prst="rect">
                <a:avLst/>
              </a:prstGeom>
              <a:blipFill rotWithShape="0">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3886967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and Methods: TLSNNAR</a:t>
            </a:r>
            <a:endParaRPr lang="en-US" dirty="0"/>
          </a:p>
        </p:txBody>
      </p:sp>
      <mc:AlternateContent xmlns:mc="http://schemas.openxmlformats.org/markup-compatibility/2006">
        <mc:Choice xmlns:a14="http://schemas.microsoft.com/office/drawing/2010/main" Requires="a14">
          <p:sp>
            <p:nvSpPr>
              <p:cNvPr id="3" name="Content Placeholder 2"/>
              <p:cNvSpPr txBox="1">
                <a:spLocks/>
              </p:cNvSpPr>
              <p:nvPr/>
            </p:nvSpPr>
            <p:spPr>
              <a:xfrm>
                <a:off x="1413892" y="1700808"/>
                <a:ext cx="10515600" cy="4351338"/>
              </a:xfrm>
              <a:prstGeom prst="rect">
                <a:avLst/>
              </a:prstGeom>
            </p:spPr>
            <p:txBody>
              <a:bodyPr>
                <a:normAutofit fontScale="92500" lnSpcReduction="1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Font typeface="Euphemia" pitchFamily="34" charse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𝐿</m:t>
                          </m:r>
                        </m:e>
                        <m:sub>
                          <m:r>
                            <a:rPr lang="en-US" i="1">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𝑁</m:t>
                          </m:r>
                        </m:e>
                        <m:sub>
                          <m:r>
                            <a:rPr lang="en-US" i="1">
                              <a:solidFill>
                                <a:schemeClr val="tx1"/>
                              </a:solidFill>
                              <a:latin typeface="Cambria Math" panose="02040503050406030204" pitchFamily="18" charset="0"/>
                            </a:rPr>
                            <m:t>𝑡</m:t>
                          </m:r>
                        </m:sub>
                      </m:sSub>
                    </m:oMath>
                  </m:oMathPara>
                </a14:m>
                <a:endParaRPr lang="en-US" i="1" dirty="0" smtClean="0">
                  <a:solidFill>
                    <a:schemeClr val="tx1"/>
                  </a:solidFill>
                </a:endParaRPr>
              </a:p>
              <a:p>
                <a:pPr marL="0" indent="0">
                  <a:buFont typeface="Euphemia" pitchFamily="34" charset="0"/>
                  <a:buNone/>
                </a:pPr>
                <a:r>
                  <a:rPr lang="en-US" dirty="0">
                    <a:solidFill>
                      <a:schemeClr val="tx1"/>
                    </a:solidFill>
                  </a:rPr>
                  <a:t>w</a:t>
                </a:r>
                <a:r>
                  <a:rPr lang="en-US" dirty="0" smtClean="0">
                    <a:solidFill>
                      <a:schemeClr val="tx1"/>
                    </a:solidFill>
                  </a:rPr>
                  <a:t>here</a:t>
                </a:r>
              </a:p>
              <a:p>
                <a:pPr marL="0" indent="0">
                  <a:buFont typeface="Euphemia" pitchFamily="34" charset="0"/>
                  <a:buNone/>
                </a:pPr>
                <a:endParaRPr lang="en-US" sz="2400" i="1" dirty="0" smtClean="0">
                  <a:solidFill>
                    <a:schemeClr val="tx1"/>
                  </a:solidFill>
                </a:endParaRPr>
              </a:p>
              <a:p>
                <a:pPr marL="0" indent="0">
                  <a:buFont typeface="Euphemia" pitchFamily="34" charset="0"/>
                  <a:buNone/>
                </a:pPr>
                <a14:m>
                  <m:oMathPara xmlns:m="http://schemas.openxmlformats.org/officeDocument/2006/math">
                    <m:oMathParaPr>
                      <m:jc m:val="left"/>
                    </m:oMathParaPr>
                    <m:oMath xmlns:m="http://schemas.openxmlformats.org/officeDocument/2006/math">
                      <m:sSub>
                        <m:sSubPr>
                          <m:ctrlPr>
                            <a:rPr lang="en-US" sz="2400" i="1" smtClean="0">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𝐿</m:t>
                              </m:r>
                            </m:e>
                          </m:acc>
                        </m:e>
                        <m:sub>
                          <m:r>
                            <a:rPr lang="en-US" sz="2400" i="1">
                              <a:solidFill>
                                <a:schemeClr val="tx1"/>
                              </a:solidFill>
                              <a:latin typeface="Cambria Math" panose="02040503050406030204" pitchFamily="18" charset="0"/>
                            </a:rPr>
                            <m:t>𝑡</m:t>
                          </m:r>
                        </m:sub>
                      </m:sSub>
                      <m:r>
                        <a:rPr lang="en-US" sz="2400">
                          <a:solidFill>
                            <a:schemeClr val="tx1"/>
                          </a:solidFill>
                          <a:latin typeface="Cambria Math" panose="02040503050406030204" pitchFamily="18" charset="0"/>
                        </a:rPr>
                        <m:t>=</m:t>
                      </m:r>
                      <m:nary>
                        <m:naryPr>
                          <m:chr m:val="∑"/>
                          <m:limLoc m:val="subSup"/>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𝑖</m:t>
                          </m:r>
                          <m:r>
                            <a:rPr lang="en-US" sz="2400">
                              <a:solidFill>
                                <a:schemeClr val="tx1"/>
                              </a:solidFill>
                              <a:latin typeface="Cambria Math" panose="02040503050406030204" pitchFamily="18" charset="0"/>
                            </a:rPr>
                            <m:t>=0</m:t>
                          </m:r>
                        </m:sub>
                        <m: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𝑛</m:t>
                              </m:r>
                            </m:e>
                            <m:sub>
                              <m:r>
                                <a:rPr lang="en-US" sz="2400" i="1">
                                  <a:solidFill>
                                    <a:schemeClr val="tx1"/>
                                  </a:solidFill>
                                  <a:latin typeface="Cambria Math" panose="02040503050406030204" pitchFamily="18" charset="0"/>
                                </a:rPr>
                                <m:t>𝑝</m:t>
                              </m:r>
                            </m:sub>
                          </m:sSub>
                        </m:sup>
                        <m:e>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𝑎</m:t>
                                  </m:r>
                                </m:e>
                              </m:acc>
                            </m:e>
                            <m:sub>
                              <m:r>
                                <a:rPr lang="en-US" sz="2400" i="1">
                                  <a:solidFill>
                                    <a:schemeClr val="tx1"/>
                                  </a:solidFill>
                                  <a:latin typeface="Cambria Math" panose="02040503050406030204" pitchFamily="18" charset="0"/>
                                </a:rPr>
                                <m:t>𝑖</m:t>
                              </m:r>
                            </m:sub>
                          </m:sSub>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𝑡</m:t>
                              </m:r>
                            </m:e>
                            <m:sup>
                              <m:r>
                                <a:rPr lang="en-US" sz="2400" i="1">
                                  <a:solidFill>
                                    <a:schemeClr val="tx1"/>
                                  </a:solidFill>
                                  <a:latin typeface="Cambria Math" panose="02040503050406030204" pitchFamily="18" charset="0"/>
                                </a:rPr>
                                <m:t>𝑖</m:t>
                              </m:r>
                            </m:sup>
                          </m:sSup>
                        </m:e>
                      </m:nary>
                      <m:r>
                        <a:rPr lang="en-US" sz="2400">
                          <a:solidFill>
                            <a:schemeClr val="tx1"/>
                          </a:solidFill>
                          <a:latin typeface="Cambria Math" panose="02040503050406030204" pitchFamily="18" charset="0"/>
                        </a:rPr>
                        <m:t>+</m:t>
                      </m:r>
                      <m:nary>
                        <m:naryPr>
                          <m:chr m:val="∑"/>
                          <m:limLoc m:val="subSup"/>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𝑗</m:t>
                          </m:r>
                          <m:r>
                            <a:rPr lang="en-US" sz="2400">
                              <a:solidFill>
                                <a:schemeClr val="tx1"/>
                              </a:solidFill>
                              <a:latin typeface="Cambria Math" panose="02040503050406030204" pitchFamily="18" charset="0"/>
                            </a:rPr>
                            <m:t>=1</m:t>
                          </m:r>
                        </m:sub>
                        <m: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𝑛</m:t>
                              </m:r>
                            </m:e>
                            <m:sub>
                              <m:r>
                                <a:rPr lang="en-US" sz="2400" i="1">
                                  <a:solidFill>
                                    <a:schemeClr val="tx1"/>
                                  </a:solidFill>
                                  <a:latin typeface="Cambria Math" panose="02040503050406030204" pitchFamily="18" charset="0"/>
                                </a:rPr>
                                <m:t>h</m:t>
                              </m:r>
                            </m:sub>
                          </m:sSub>
                        </m:sup>
                        <m:e>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𝑏</m:t>
                                  </m:r>
                                </m:e>
                              </m:acc>
                            </m:e>
                            <m:sub>
                              <m:r>
                                <a:rPr lang="en-US" sz="2400" i="1">
                                  <a:solidFill>
                                    <a:schemeClr val="tx1"/>
                                  </a:solidFill>
                                  <a:latin typeface="Cambria Math" panose="02040503050406030204" pitchFamily="18" charset="0"/>
                                </a:rPr>
                                <m:t>𝑗</m:t>
                              </m:r>
                            </m:sub>
                          </m:sSub>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sin</m:t>
                              </m:r>
                            </m:fName>
                            <m:e>
                              <m:r>
                                <a:rPr lang="en-US" sz="2400">
                                  <a:solidFill>
                                    <a:schemeClr val="tx1"/>
                                  </a:solidFill>
                                  <a:latin typeface="Cambria Math" panose="02040503050406030204" pitchFamily="18" charset="0"/>
                                </a:rPr>
                                <m:t>(2</m:t>
                              </m:r>
                              <m:r>
                                <a:rPr lang="en-US" sz="2400" i="1">
                                  <a:solidFill>
                                    <a:schemeClr val="tx1"/>
                                  </a:solidFill>
                                  <a:latin typeface="Cambria Math" panose="02040503050406030204" pitchFamily="18" charset="0"/>
                                </a:rPr>
                                <m:t>𝜋</m:t>
                              </m:r>
                              <m:r>
                                <a:rPr lang="en-US" sz="2400" i="1">
                                  <a:solidFill>
                                    <a:schemeClr val="tx1"/>
                                  </a:solidFill>
                                  <a:latin typeface="Cambria Math" panose="02040503050406030204" pitchFamily="18" charset="0"/>
                                </a:rPr>
                                <m:t>𝑗𝑡</m:t>
                              </m:r>
                              <m:r>
                                <a:rPr lang="en-US" sz="240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𝑚</m:t>
                              </m:r>
                              <m:r>
                                <a:rPr lang="en-US" sz="2400">
                                  <a:solidFill>
                                    <a:schemeClr val="tx1"/>
                                  </a:solidFill>
                                  <a:latin typeface="Cambria Math" panose="02040503050406030204" pitchFamily="18" charset="0"/>
                                </a:rPr>
                                <m:t>)</m:t>
                              </m:r>
                            </m:e>
                          </m:func>
                          <m:r>
                            <a:rPr lang="en-US" sz="240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𝑐</m:t>
                                  </m:r>
                                </m:e>
                              </m:acc>
                            </m:e>
                            <m:sub>
                              <m:r>
                                <a:rPr lang="en-US" sz="2400" i="1">
                                  <a:solidFill>
                                    <a:schemeClr val="tx1"/>
                                  </a:solidFill>
                                  <a:latin typeface="Cambria Math" panose="02040503050406030204" pitchFamily="18" charset="0"/>
                                </a:rPr>
                                <m:t>𝑗</m:t>
                              </m:r>
                            </m:sub>
                          </m:sSub>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cos</m:t>
                              </m:r>
                            </m:fName>
                            <m:e>
                              <m:r>
                                <a:rPr lang="en-US" sz="2400">
                                  <a:solidFill>
                                    <a:schemeClr val="tx1"/>
                                  </a:solidFill>
                                  <a:latin typeface="Cambria Math" panose="02040503050406030204" pitchFamily="18" charset="0"/>
                                </a:rPr>
                                <m:t>(2</m:t>
                              </m:r>
                              <m:r>
                                <a:rPr lang="en-US" sz="2400" i="1">
                                  <a:solidFill>
                                    <a:schemeClr val="tx1"/>
                                  </a:solidFill>
                                  <a:latin typeface="Cambria Math" panose="02040503050406030204" pitchFamily="18" charset="0"/>
                                </a:rPr>
                                <m:t>𝜋</m:t>
                              </m:r>
                              <m:r>
                                <a:rPr lang="en-US" sz="2400" i="1">
                                  <a:solidFill>
                                    <a:schemeClr val="tx1"/>
                                  </a:solidFill>
                                  <a:latin typeface="Cambria Math" panose="02040503050406030204" pitchFamily="18" charset="0"/>
                                </a:rPr>
                                <m:t>𝑗𝑡</m:t>
                              </m:r>
                              <m:r>
                                <a:rPr lang="en-US" sz="240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𝑚</m:t>
                              </m:r>
                              <m:r>
                                <a:rPr lang="en-US" sz="2400">
                                  <a:solidFill>
                                    <a:schemeClr val="tx1"/>
                                  </a:solidFill>
                                  <a:latin typeface="Cambria Math" panose="02040503050406030204" pitchFamily="18" charset="0"/>
                                </a:rPr>
                                <m:t>)</m:t>
                              </m:r>
                            </m:e>
                          </m:func>
                        </m:e>
                      </m:nary>
                      <m:r>
                        <a:rPr lang="en-US" sz="2400">
                          <a:solidFill>
                            <a:schemeClr val="tx1"/>
                          </a:solidFill>
                          <a:latin typeface="Cambria Math" panose="02040503050406030204" pitchFamily="18" charset="0"/>
                        </a:rPr>
                        <m:t>+</m:t>
                      </m:r>
                      <m:nary>
                        <m:naryPr>
                          <m:chr m:val="∑"/>
                          <m:limLoc m:val="subSup"/>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𝑘</m:t>
                          </m:r>
                          <m:r>
                            <a:rPr lang="en-US" sz="2400">
                              <a:solidFill>
                                <a:schemeClr val="tx1"/>
                              </a:solidFill>
                              <a:latin typeface="Cambria Math" panose="02040503050406030204" pitchFamily="18" charset="0"/>
                            </a:rPr>
                            <m:t>=1</m:t>
                          </m:r>
                        </m:sub>
                        <m: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𝑛</m:t>
                              </m:r>
                            </m:e>
                            <m:sub>
                              <m:r>
                                <a:rPr lang="en-US" sz="2400" i="1">
                                  <a:solidFill>
                                    <a:schemeClr val="tx1"/>
                                  </a:solidFill>
                                  <a:latin typeface="Cambria Math" panose="02040503050406030204" pitchFamily="18" charset="0"/>
                                </a:rPr>
                                <m:t>𝐷</m:t>
                              </m:r>
                            </m:sub>
                          </m:sSub>
                        </m:sup>
                        <m:e>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𝛿</m:t>
                                  </m:r>
                                </m:e>
                              </m:acc>
                            </m:e>
                            <m:sub>
                              <m:r>
                                <a:rPr lang="en-US" sz="2400" i="1">
                                  <a:solidFill>
                                    <a:schemeClr val="tx1"/>
                                  </a:solidFill>
                                  <a:latin typeface="Cambria Math" panose="02040503050406030204" pitchFamily="18" charset="0"/>
                                </a:rPr>
                                <m:t>𝑘</m:t>
                              </m:r>
                            </m:sub>
                          </m:sSub>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𝜉</m:t>
                              </m:r>
                            </m:e>
                            <m:sub>
                              <m:r>
                                <a:rPr lang="en-US" sz="2400" i="1">
                                  <a:solidFill>
                                    <a:schemeClr val="tx1"/>
                                  </a:solidFill>
                                  <a:latin typeface="Cambria Math" panose="02040503050406030204" pitchFamily="18" charset="0"/>
                                </a:rPr>
                                <m:t>𝑘</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𝑡</m:t>
                              </m:r>
                            </m:sub>
                          </m:sSub>
                        </m:e>
                      </m:nary>
                    </m:oMath>
                  </m:oMathPara>
                </a14:m>
                <a:endParaRPr lang="en-US" sz="2400" dirty="0">
                  <a:solidFill>
                    <a:schemeClr val="tx1"/>
                  </a:solidFill>
                </a:endParaRPr>
              </a:p>
              <a:p>
                <a:pPr marL="0" indent="0">
                  <a:buFont typeface="Euphemia" pitchFamily="34" charset="0"/>
                  <a:buNone/>
                </a:pPr>
                <a:endParaRPr lang="en-US" dirty="0" smtClean="0">
                  <a:solidFill>
                    <a:schemeClr val="tx1"/>
                  </a:solidFill>
                </a:endParaRPr>
              </a:p>
              <a:p>
                <a:pPr marL="0" indent="0">
                  <a:buFont typeface="Euphemia" pitchFamily="34" charset="0"/>
                  <a:buNone/>
                </a:pPr>
                <a:r>
                  <a:rPr lang="en-US" dirty="0" smtClean="0">
                    <a:solidFill>
                      <a:schemeClr val="tx1"/>
                    </a:solidFill>
                  </a:rPr>
                  <a:t>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𝑁</m:t>
                        </m:r>
                      </m:e>
                      <m:sub>
                        <m:r>
                          <a:rPr lang="en-US" i="1">
                            <a:solidFill>
                              <a:schemeClr val="tx1"/>
                            </a:solidFill>
                            <a:latin typeface="Cambria Math" panose="02040503050406030204" pitchFamily="18" charset="0"/>
                          </a:rPr>
                          <m:t>𝑡</m:t>
                        </m:r>
                      </m:sub>
                    </m:sSub>
                  </m:oMath>
                </a14:m>
                <a:r>
                  <a:rPr lang="en-US" dirty="0">
                    <a:solidFill>
                      <a:schemeClr val="tx1"/>
                    </a:solidFill>
                  </a:rPr>
                  <a:t> </a:t>
                </a:r>
                <a:r>
                  <a:rPr lang="en-US" dirty="0" smtClean="0">
                    <a:solidFill>
                      <a:schemeClr val="tx1"/>
                    </a:solidFill>
                  </a:rPr>
                  <a:t>is approximated by </a:t>
                </a:r>
                <a:r>
                  <a:rPr lang="en-US" dirty="0">
                    <a:solidFill>
                      <a:schemeClr val="tx1"/>
                    </a:solidFill>
                  </a:rPr>
                  <a:t>NNAR model. </a:t>
                </a:r>
                <a:endParaRPr lang="en-US" dirty="0" smtClean="0">
                  <a:solidFill>
                    <a:schemeClr val="tx1"/>
                  </a:solidFill>
                </a:endParaRPr>
              </a:p>
              <a:p>
                <a:pPr marL="0" indent="0">
                  <a:buFont typeface="Euphemia" pitchFamily="34" charset="0"/>
                  <a:buNone/>
                </a:pPr>
                <a:r>
                  <a:rPr lang="en-GB" dirty="0">
                    <a:solidFill>
                      <a:schemeClr val="tx1"/>
                    </a:solidFill>
                  </a:rPr>
                  <a:t>	</a:t>
                </a:r>
                <a:endParaRPr lang="en-GB" dirty="0" smtClean="0">
                  <a:solidFill>
                    <a:schemeClr val="tx1"/>
                  </a:solidFill>
                </a:endParaRPr>
              </a:p>
              <a:p>
                <a:pPr marL="0" indent="0">
                  <a:buFont typeface="Euphemia" pitchFamily="34" charset="0"/>
                  <a:buNone/>
                </a:pPr>
                <a14:m>
                  <m:oMathPara xmlns:m="http://schemas.openxmlformats.org/officeDocument/2006/math">
                    <m:oMathParaPr>
                      <m:jc m:val="left"/>
                    </m:oMathParaPr>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GB" i="1">
                                  <a:solidFill>
                                    <a:schemeClr val="tx1"/>
                                  </a:solidFill>
                                  <a:latin typeface="Cambria Math" panose="02040503050406030204" pitchFamily="18" charset="0"/>
                                </a:rPr>
                                <m:t>𝑁</m:t>
                              </m:r>
                            </m:e>
                          </m:acc>
                        </m:e>
                        <m:sub>
                          <m:r>
                            <a:rPr lang="en-GB" i="1">
                              <a:solidFill>
                                <a:schemeClr val="tx1"/>
                              </a:solidFill>
                              <a:latin typeface="Cambria Math" panose="02040503050406030204" pitchFamily="18" charset="0"/>
                            </a:rPr>
                            <m:t>𝑡</m:t>
                          </m:r>
                        </m:sub>
                      </m:sSub>
                      <m:r>
                        <a:rPr lang="en-GB">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GB" i="1">
                                  <a:solidFill>
                                    <a:schemeClr val="tx1"/>
                                  </a:solidFill>
                                  <a:latin typeface="Cambria Math" panose="02040503050406030204" pitchFamily="18" charset="0"/>
                                </a:rPr>
                                <m:t>𝛼</m:t>
                              </m:r>
                            </m:e>
                          </m:acc>
                        </m:e>
                        <m:sub>
                          <m:r>
                            <a:rPr lang="en-GB">
                              <a:solidFill>
                                <a:schemeClr val="tx1"/>
                              </a:solidFill>
                              <a:latin typeface="Cambria Math" panose="02040503050406030204" pitchFamily="18" charset="0"/>
                            </a:rPr>
                            <m:t>0</m:t>
                          </m:r>
                        </m:sub>
                      </m:sSub>
                      <m:r>
                        <a:rPr lang="en-GB">
                          <a:solidFill>
                            <a:schemeClr val="tx1"/>
                          </a:solidFill>
                          <a:latin typeface="Cambria Math" panose="02040503050406030204" pitchFamily="18" charset="0"/>
                        </a:rPr>
                        <m:t>+</m:t>
                      </m:r>
                      <m:nary>
                        <m:naryPr>
                          <m:chr m:val="∑"/>
                          <m:limLoc m:val="subSup"/>
                          <m:ctrlPr>
                            <a:rPr lang="en-US" i="1">
                              <a:solidFill>
                                <a:schemeClr val="tx1"/>
                              </a:solidFill>
                              <a:latin typeface="Cambria Math" panose="02040503050406030204" pitchFamily="18" charset="0"/>
                            </a:rPr>
                          </m:ctrlPr>
                        </m:naryPr>
                        <m:sub>
                          <m:r>
                            <a:rPr lang="en-GB" i="1">
                              <a:solidFill>
                                <a:schemeClr val="tx1"/>
                              </a:solidFill>
                              <a:latin typeface="Cambria Math" panose="02040503050406030204" pitchFamily="18" charset="0"/>
                            </a:rPr>
                            <m:t>𝑖</m:t>
                          </m:r>
                          <m:r>
                            <a:rPr lang="en-GB">
                              <a:solidFill>
                                <a:schemeClr val="tx1"/>
                              </a:solidFill>
                              <a:latin typeface="Cambria Math" panose="02040503050406030204" pitchFamily="18" charset="0"/>
                            </a:rPr>
                            <m:t>=1</m:t>
                          </m:r>
                        </m:sub>
                        <m:sup>
                          <m:r>
                            <a:rPr lang="en-GB" i="1">
                              <a:solidFill>
                                <a:schemeClr val="tx1"/>
                              </a:solidFill>
                              <a:latin typeface="Cambria Math" panose="02040503050406030204" pitchFamily="18" charset="0"/>
                            </a:rPr>
                            <m:t>h</m:t>
                          </m:r>
                        </m:sup>
                        <m:e>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GB" i="1">
                                      <a:solidFill>
                                        <a:schemeClr val="tx1"/>
                                      </a:solidFill>
                                      <a:latin typeface="Cambria Math" panose="02040503050406030204" pitchFamily="18" charset="0"/>
                                    </a:rPr>
                                    <m:t>𝑣</m:t>
                                  </m:r>
                                </m:e>
                              </m:acc>
                            </m:e>
                            <m:sub>
                              <m:r>
                                <a:rPr lang="en-GB" i="1">
                                  <a:solidFill>
                                    <a:schemeClr val="tx1"/>
                                  </a:solidFill>
                                  <a:latin typeface="Cambria Math" panose="02040503050406030204" pitchFamily="18" charset="0"/>
                                </a:rPr>
                                <m:t>𝑖</m:t>
                              </m:r>
                            </m:sub>
                          </m:sSub>
                          <m:r>
                            <a:rPr lang="en-GB">
                              <a:solidFill>
                                <a:schemeClr val="tx1"/>
                              </a:solidFill>
                              <a:latin typeface="Cambria Math" panose="02040503050406030204" pitchFamily="18" charset="0"/>
                            </a:rPr>
                            <m:t> </m:t>
                          </m:r>
                          <m:r>
                            <a:rPr lang="en-GB" i="1">
                              <a:solidFill>
                                <a:schemeClr val="tx1"/>
                              </a:solidFill>
                              <a:latin typeface="Cambria Math" panose="02040503050406030204" pitchFamily="18" charset="0"/>
                            </a:rPr>
                            <m:t>𝑓</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GB" i="1">
                                          <a:solidFill>
                                            <a:schemeClr val="tx1"/>
                                          </a:solidFill>
                                          <a:latin typeface="Cambria Math" panose="02040503050406030204" pitchFamily="18" charset="0"/>
                                        </a:rPr>
                                        <m:t>𝛽</m:t>
                                      </m:r>
                                    </m:e>
                                  </m:acc>
                                </m:e>
                                <m:sub>
                                  <m:r>
                                    <a:rPr lang="en-GB">
                                      <a:solidFill>
                                        <a:schemeClr val="tx1"/>
                                      </a:solidFill>
                                      <a:latin typeface="Cambria Math" panose="02040503050406030204" pitchFamily="18" charset="0"/>
                                    </a:rPr>
                                    <m:t>0</m:t>
                                  </m:r>
                                </m:sub>
                              </m:sSub>
                              <m:r>
                                <a:rPr lang="en-GB">
                                  <a:solidFill>
                                    <a:schemeClr val="tx1"/>
                                  </a:solidFill>
                                  <a:latin typeface="Cambria Math" panose="02040503050406030204" pitchFamily="18" charset="0"/>
                                </a:rPr>
                                <m:t>+</m:t>
                              </m:r>
                              <m:nary>
                                <m:naryPr>
                                  <m:chr m:val="∑"/>
                                  <m:limLoc m:val="subSup"/>
                                  <m:ctrlPr>
                                    <a:rPr lang="en-US" i="1">
                                      <a:solidFill>
                                        <a:schemeClr val="tx1"/>
                                      </a:solidFill>
                                      <a:latin typeface="Cambria Math" panose="02040503050406030204" pitchFamily="18" charset="0"/>
                                    </a:rPr>
                                  </m:ctrlPr>
                                </m:naryPr>
                                <m:sub>
                                  <m:r>
                                    <a:rPr lang="en-GB" i="1">
                                      <a:solidFill>
                                        <a:schemeClr val="tx1"/>
                                      </a:solidFill>
                                      <a:latin typeface="Cambria Math" panose="02040503050406030204" pitchFamily="18" charset="0"/>
                                    </a:rPr>
                                    <m:t>𝑗</m:t>
                                  </m:r>
                                  <m:r>
                                    <a:rPr lang="en-GB">
                                      <a:solidFill>
                                        <a:schemeClr val="tx1"/>
                                      </a:solidFill>
                                      <a:latin typeface="Cambria Math" panose="02040503050406030204" pitchFamily="18" charset="0"/>
                                    </a:rPr>
                                    <m:t>=1</m:t>
                                  </m:r>
                                </m:sub>
                                <m:sup>
                                  <m:r>
                                    <a:rPr lang="en-GB" i="1">
                                      <a:solidFill>
                                        <a:schemeClr val="tx1"/>
                                      </a:solidFill>
                                      <a:latin typeface="Cambria Math" panose="02040503050406030204" pitchFamily="18" charset="0"/>
                                    </a:rPr>
                                    <m:t>𝑝</m:t>
                                  </m:r>
                                </m:sup>
                                <m:e>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GB" i="1">
                                              <a:solidFill>
                                                <a:schemeClr val="tx1"/>
                                              </a:solidFill>
                                              <a:latin typeface="Cambria Math" panose="02040503050406030204" pitchFamily="18" charset="0"/>
                                            </a:rPr>
                                            <m:t>𝑤</m:t>
                                          </m:r>
                                        </m:e>
                                      </m:acc>
                                    </m:e>
                                    <m:sub>
                                      <m:r>
                                        <a:rPr lang="en-GB" i="1">
                                          <a:solidFill>
                                            <a:schemeClr val="tx1"/>
                                          </a:solidFill>
                                          <a:latin typeface="Cambria Math" panose="02040503050406030204" pitchFamily="18" charset="0"/>
                                        </a:rPr>
                                        <m:t>𝑖𝑗</m:t>
                                      </m:r>
                                    </m:sub>
                                  </m:sSub>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𝑁</m:t>
                                      </m:r>
                                    </m:e>
                                    <m:sub>
                                      <m:r>
                                        <a:rPr lang="en-GB" i="1">
                                          <a:solidFill>
                                            <a:schemeClr val="tx1"/>
                                          </a:solidFill>
                                          <a:latin typeface="Cambria Math" panose="02040503050406030204" pitchFamily="18" charset="0"/>
                                        </a:rPr>
                                        <m:t>𝑡</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𝑗</m:t>
                                      </m:r>
                                    </m:sub>
                                  </m:sSub>
                                </m:e>
                              </m:nary>
                              <m:r>
                                <a:rPr lang="en-GB">
                                  <a:solidFill>
                                    <a:schemeClr val="tx1"/>
                                  </a:solidFill>
                                  <a:latin typeface="Cambria Math" panose="02040503050406030204" pitchFamily="18" charset="0"/>
                                </a:rPr>
                                <m:t>+</m:t>
                              </m:r>
                              <m:nary>
                                <m:naryPr>
                                  <m:chr m:val="∑"/>
                                  <m:limLoc m:val="subSup"/>
                                  <m:ctrlPr>
                                    <a:rPr lang="en-US" i="1">
                                      <a:solidFill>
                                        <a:schemeClr val="tx1"/>
                                      </a:solidFill>
                                      <a:latin typeface="Cambria Math" panose="02040503050406030204" pitchFamily="18" charset="0"/>
                                    </a:rPr>
                                  </m:ctrlPr>
                                </m:naryPr>
                                <m:sub>
                                  <m:r>
                                    <a:rPr lang="en-GB" i="1">
                                      <a:solidFill>
                                        <a:schemeClr val="tx1"/>
                                      </a:solidFill>
                                      <a:latin typeface="Cambria Math" panose="02040503050406030204" pitchFamily="18" charset="0"/>
                                    </a:rPr>
                                    <m:t>𝑠</m:t>
                                  </m:r>
                                  <m:r>
                                    <a:rPr lang="en-GB">
                                      <a:solidFill>
                                        <a:schemeClr val="tx1"/>
                                      </a:solidFill>
                                      <a:latin typeface="Cambria Math" panose="02040503050406030204" pitchFamily="18" charset="0"/>
                                    </a:rPr>
                                    <m:t>=1</m:t>
                                  </m:r>
                                </m:sub>
                                <m:sup>
                                  <m:r>
                                    <a:rPr lang="en-GB" i="1">
                                      <a:solidFill>
                                        <a:schemeClr val="tx1"/>
                                      </a:solidFill>
                                      <a:latin typeface="Cambria Math" panose="02040503050406030204" pitchFamily="18" charset="0"/>
                                    </a:rPr>
                                    <m:t>𝑃</m:t>
                                  </m:r>
                                </m:sup>
                                <m:e>
                                  <m:sSubSup>
                                    <m:sSubSupPr>
                                      <m:ctrlPr>
                                        <a:rPr lang="en-US" i="1">
                                          <a:solidFill>
                                            <a:schemeClr val="tx1"/>
                                          </a:solidFill>
                                          <a:latin typeface="Cambria Math" panose="02040503050406030204" pitchFamily="18" charset="0"/>
                                        </a:rPr>
                                      </m:ctrlPr>
                                    </m:sSubSupPr>
                                    <m:e>
                                      <m:acc>
                                        <m:accPr>
                                          <m:chr m:val="̂"/>
                                          <m:ctrlPr>
                                            <a:rPr lang="en-US" i="1">
                                              <a:solidFill>
                                                <a:schemeClr val="tx1"/>
                                              </a:solidFill>
                                              <a:latin typeface="Cambria Math" panose="02040503050406030204" pitchFamily="18" charset="0"/>
                                            </a:rPr>
                                          </m:ctrlPr>
                                        </m:accPr>
                                        <m:e>
                                          <m:r>
                                            <a:rPr lang="en-GB" i="1">
                                              <a:solidFill>
                                                <a:schemeClr val="tx1"/>
                                              </a:solidFill>
                                              <a:latin typeface="Cambria Math" panose="02040503050406030204" pitchFamily="18" charset="0"/>
                                            </a:rPr>
                                            <m:t>𝑤</m:t>
                                          </m:r>
                                        </m:e>
                                      </m:acc>
                                    </m:e>
                                    <m:sub>
                                      <m:r>
                                        <a:rPr lang="en-GB" i="1">
                                          <a:solidFill>
                                            <a:schemeClr val="tx1"/>
                                          </a:solidFill>
                                          <a:latin typeface="Cambria Math" panose="02040503050406030204" pitchFamily="18" charset="0"/>
                                        </a:rPr>
                                        <m:t>𝑖𝑠</m:t>
                                      </m:r>
                                    </m:sub>
                                    <m:sup>
                                      <m:r>
                                        <a:rPr lang="en-GB" i="1">
                                          <a:solidFill>
                                            <a:schemeClr val="tx1"/>
                                          </a:solidFill>
                                          <a:latin typeface="Cambria Math" panose="02040503050406030204" pitchFamily="18" charset="0"/>
                                        </a:rPr>
                                        <m:t>′</m:t>
                                      </m:r>
                                    </m:sup>
                                  </m:sSubSup>
                                  <m:sSub>
                                    <m:sSubPr>
                                      <m:ctrlPr>
                                        <a:rPr lang="en-US"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𝑁</m:t>
                                      </m:r>
                                    </m:e>
                                    <m:sub>
                                      <m:r>
                                        <a:rPr lang="en-GB" i="1">
                                          <a:solidFill>
                                            <a:schemeClr val="tx1"/>
                                          </a:solidFill>
                                          <a:latin typeface="Cambria Math" panose="02040503050406030204" pitchFamily="18" charset="0"/>
                                        </a:rPr>
                                        <m:t>𝑡</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𝑠</m:t>
                                      </m:r>
                                      <m:r>
                                        <a:rPr lang="en-GB">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𝑚</m:t>
                                      </m:r>
                                    </m:sub>
                                  </m:sSub>
                                </m:e>
                              </m:nary>
                            </m:e>
                          </m:d>
                        </m:e>
                      </m:nary>
                    </m:oMath>
                  </m:oMathPara>
                </a14:m>
                <a:endParaRPr lang="en-US" dirty="0">
                  <a:solidFill>
                    <a:schemeClr val="tx1"/>
                  </a:solidFill>
                </a:endParaRPr>
              </a:p>
            </p:txBody>
          </p:sp>
        </mc:Choice>
        <mc:Fallback>
          <p:sp>
            <p:nvSpPr>
              <p:cNvPr id="3" name="Content Placeholder 2"/>
              <p:cNvSpPr txBox="1">
                <a:spLocks noRot="1" noChangeAspect="1" noMove="1" noResize="1" noEditPoints="1" noAdjustHandles="1" noChangeArrowheads="1" noChangeShapeType="1" noTextEdit="1"/>
              </p:cNvSpPr>
              <p:nvPr/>
            </p:nvSpPr>
            <p:spPr>
              <a:xfrm>
                <a:off x="1413892" y="1700808"/>
                <a:ext cx="10515600" cy="4351338"/>
              </a:xfrm>
              <a:prstGeom prst="rect">
                <a:avLst/>
              </a:prstGeom>
              <a:blipFill rotWithShape="0">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1297381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 16x9">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229</TotalTime>
  <Words>1156</Words>
  <Application>Microsoft Office PowerPoint</Application>
  <PresentationFormat>Custom</PresentationFormat>
  <Paragraphs>235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Narrow</vt:lpstr>
      <vt:lpstr>Cambria Math</vt:lpstr>
      <vt:lpstr>Euphemia</vt:lpstr>
      <vt:lpstr>Times New Roman</vt:lpstr>
      <vt:lpstr>Wingdings</vt:lpstr>
      <vt:lpstr>Math 16x9</vt:lpstr>
      <vt:lpstr>Application of Linear and Nonlinear Seasonal Autoregressive Based Methods for Forecasting Grojogan Sewu Tourism Demand</vt:lpstr>
      <vt:lpstr>Outline</vt:lpstr>
      <vt:lpstr>INTRODUCTION</vt:lpstr>
      <vt:lpstr>Introduction</vt:lpstr>
      <vt:lpstr>Introduction</vt:lpstr>
      <vt:lpstr>Material and Methods : SARIMA</vt:lpstr>
      <vt:lpstr>Material and Methods : NNAR</vt:lpstr>
      <vt:lpstr>Material and Methods : TLSARIMA</vt:lpstr>
      <vt:lpstr>Material and Methods: TLSNNAR</vt:lpstr>
      <vt:lpstr>Measure Accuracy</vt:lpstr>
      <vt:lpstr>Results and Discussion</vt:lpstr>
      <vt:lpstr>Results and Discussion</vt:lpstr>
      <vt:lpstr>Results and Discussion</vt:lpstr>
      <vt:lpstr>Results and Discussion</vt:lpstr>
      <vt:lpstr>Results and Discussion</vt:lpstr>
      <vt:lpstr>Conclusion</vt:lpstr>
      <vt:lpstr>References</vt:lpstr>
      <vt:lpstr>Application of Linear and Nonlinear Seasonal Autoregressive Based Methods for Forecasting Grojogan Sewu Tourism Demand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taufik</dc:creator>
  <cp:lastModifiedBy>Winita Sulandari</cp:lastModifiedBy>
  <cp:revision>16</cp:revision>
  <dcterms:created xsi:type="dcterms:W3CDTF">2020-09-15T05:57:11Z</dcterms:created>
  <dcterms:modified xsi:type="dcterms:W3CDTF">2020-09-25T13:55:59Z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