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7" r:id="rId3"/>
    <p:sldId id="268" r:id="rId4"/>
    <p:sldId id="273" r:id="rId5"/>
    <p:sldId id="274" r:id="rId6"/>
    <p:sldId id="275" r:id="rId7"/>
    <p:sldId id="261" r:id="rId8"/>
    <p:sldId id="276" r:id="rId9"/>
    <p:sldId id="262" r:id="rId10"/>
    <p:sldId id="272" r:id="rId11"/>
    <p:sldId id="277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981" autoAdjust="0"/>
  </p:normalViewPr>
  <p:slideViewPr>
    <p:cSldViewPr showGuides="1">
      <p:cViewPr varScale="1">
        <p:scale>
          <a:sx n="71" d="100"/>
          <a:sy n="71" d="100"/>
        </p:scale>
        <p:origin x="60" y="14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YATSRIB\04.%20Publikasi\2020_IcomCos\07.%20PPT\The%20PPT_Ilustras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YATSRIB\04.%20Publikasi\2020_IcomCos\07.%20PPT\The%20PPT_Ilustras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YATSRIB\04.%20Publikasi\2020_IcomCos\07.%20PPT\The%20PPT_Ilustras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Sheet5!$B$10</c:f>
              <c:strCache>
                <c:ptCount val="1"/>
                <c:pt idx="0">
                  <c:v>2019</c:v>
                </c:pt>
              </c:strCache>
            </c:strRef>
          </c:tx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Sheet5!$C$9:$F$9</c:f>
              <c:strCache>
                <c:ptCount val="4"/>
                <c:pt idx="0">
                  <c:v>Working</c:v>
                </c:pt>
                <c:pt idx="1">
                  <c:v>Domestic Duties</c:v>
                </c:pt>
                <c:pt idx="2">
                  <c:v>Unemployment</c:v>
                </c:pt>
                <c:pt idx="3">
                  <c:v>Others</c:v>
                </c:pt>
              </c:strCache>
            </c:strRef>
          </c:cat>
          <c:val>
            <c:numRef>
              <c:f>Sheet5!$C$10:$F$10</c:f>
              <c:numCache>
                <c:formatCode>0.00</c:formatCode>
                <c:ptCount val="4"/>
                <c:pt idx="0">
                  <c:v>49.39</c:v>
                </c:pt>
                <c:pt idx="1">
                  <c:v>32.659999999999997</c:v>
                </c:pt>
                <c:pt idx="2">
                  <c:v>0.33</c:v>
                </c:pt>
                <c:pt idx="3">
                  <c:v>17.62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35-4BF5-84AC-A809DD949037}"/>
            </c:ext>
          </c:extLst>
        </c:ser>
        <c:ser>
          <c:idx val="1"/>
          <c:order val="1"/>
          <c:tx>
            <c:strRef>
              <c:f>Sheet5!$B$11</c:f>
              <c:strCache>
                <c:ptCount val="1"/>
                <c:pt idx="0">
                  <c:v>2014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Sheet5!$C$9:$F$9</c:f>
              <c:strCache>
                <c:ptCount val="4"/>
                <c:pt idx="0">
                  <c:v>Working</c:v>
                </c:pt>
                <c:pt idx="1">
                  <c:v>Domestic Duties</c:v>
                </c:pt>
                <c:pt idx="2">
                  <c:v>Unemployment</c:v>
                </c:pt>
                <c:pt idx="3">
                  <c:v>Others</c:v>
                </c:pt>
              </c:strCache>
            </c:strRef>
          </c:cat>
          <c:val>
            <c:numRef>
              <c:f>Sheet5!$C$11:$F$11</c:f>
              <c:numCache>
                <c:formatCode>0.00</c:formatCode>
                <c:ptCount val="4"/>
                <c:pt idx="0">
                  <c:v>47.48</c:v>
                </c:pt>
                <c:pt idx="1">
                  <c:v>30.19</c:v>
                </c:pt>
                <c:pt idx="2">
                  <c:v>0.3</c:v>
                </c:pt>
                <c:pt idx="3">
                  <c:v>22.03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35-4BF5-84AC-A809DD949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1073836703"/>
        <c:axId val="1073831711"/>
      </c:barChart>
      <c:catAx>
        <c:axId val="10738367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831711"/>
        <c:crosses val="autoZero"/>
        <c:auto val="1"/>
        <c:lblAlgn val="ctr"/>
        <c:lblOffset val="100"/>
        <c:noMultiLvlLbl val="0"/>
      </c:catAx>
      <c:valAx>
        <c:axId val="1073831711"/>
        <c:scaling>
          <c:orientation val="minMax"/>
        </c:scaling>
        <c:delete val="0"/>
        <c:axPos val="b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836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Sheet6!$B$10</c:f>
              <c:strCache>
                <c:ptCount val="1"/>
                <c:pt idx="0">
                  <c:v>2019</c:v>
                </c:pt>
              </c:strCache>
            </c:strRef>
          </c:tx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Sheet6!$C$9:$G$9</c:f>
              <c:strCache>
                <c:ptCount val="3"/>
                <c:pt idx="0">
                  <c:v>Agriculture</c:v>
                </c:pt>
                <c:pt idx="1">
                  <c:v>Industry</c:v>
                </c:pt>
                <c:pt idx="2">
                  <c:v>Services</c:v>
                </c:pt>
              </c:strCache>
            </c:strRef>
          </c:cat>
          <c:val>
            <c:numRef>
              <c:f>Sheet6!$C$10:$E$10</c:f>
              <c:numCache>
                <c:formatCode>0.00</c:formatCode>
                <c:ptCount val="3"/>
                <c:pt idx="0">
                  <c:v>52.86</c:v>
                </c:pt>
                <c:pt idx="1">
                  <c:v>14.56</c:v>
                </c:pt>
                <c:pt idx="2">
                  <c:v>32.58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5B-40DB-9E05-F21BFA9EC14D}"/>
            </c:ext>
          </c:extLst>
        </c:ser>
        <c:ser>
          <c:idx val="1"/>
          <c:order val="1"/>
          <c:tx>
            <c:strRef>
              <c:f>Sheet6!$B$11</c:f>
              <c:strCache>
                <c:ptCount val="1"/>
                <c:pt idx="0">
                  <c:v>2014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Sheet6!$C$9:$G$9</c:f>
              <c:strCache>
                <c:ptCount val="3"/>
                <c:pt idx="0">
                  <c:v>Agriculture</c:v>
                </c:pt>
                <c:pt idx="1">
                  <c:v>Industry</c:v>
                </c:pt>
                <c:pt idx="2">
                  <c:v>Services</c:v>
                </c:pt>
              </c:strCache>
            </c:strRef>
          </c:cat>
          <c:val>
            <c:numRef>
              <c:f>Sheet6!$C$11:$E$11</c:f>
              <c:numCache>
                <c:formatCode>0.00</c:formatCode>
                <c:ptCount val="3"/>
                <c:pt idx="0">
                  <c:v>59.95</c:v>
                </c:pt>
                <c:pt idx="1">
                  <c:v>6.95</c:v>
                </c:pt>
                <c:pt idx="2">
                  <c:v>33.1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5B-40DB-9E05-F21BFA9EC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1073836703"/>
        <c:axId val="1073831711"/>
      </c:barChart>
      <c:catAx>
        <c:axId val="10738367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831711"/>
        <c:crosses val="autoZero"/>
        <c:auto val="1"/>
        <c:lblAlgn val="ctr"/>
        <c:lblOffset val="100"/>
        <c:noMultiLvlLbl val="0"/>
      </c:catAx>
      <c:valAx>
        <c:axId val="1073831711"/>
        <c:scaling>
          <c:orientation val="minMax"/>
        </c:scaling>
        <c:delete val="0"/>
        <c:axPos val="b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836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Sheet7!$B$10</c:f>
              <c:strCache>
                <c:ptCount val="1"/>
                <c:pt idx="0">
                  <c:v>2019</c:v>
                </c:pt>
              </c:strCache>
            </c:strRef>
          </c:tx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Sheet7!$C$9:$G$9</c:f>
              <c:strCache>
                <c:ptCount val="5"/>
                <c:pt idx="0">
                  <c:v>work alone</c:v>
                </c:pt>
                <c:pt idx="1">
                  <c:v>work assisted by employees</c:v>
                </c:pt>
                <c:pt idx="2">
                  <c:v>employees</c:v>
                </c:pt>
                <c:pt idx="3">
                  <c:v>free workers</c:v>
                </c:pt>
                <c:pt idx="4">
                  <c:v>others</c:v>
                </c:pt>
              </c:strCache>
            </c:strRef>
          </c:cat>
          <c:val>
            <c:numRef>
              <c:f>Sheet7!$C$10:$G$10</c:f>
              <c:numCache>
                <c:formatCode>0.00</c:formatCode>
                <c:ptCount val="5"/>
                <c:pt idx="0">
                  <c:v>29.93</c:v>
                </c:pt>
                <c:pt idx="1">
                  <c:v>37.229999999999997</c:v>
                </c:pt>
                <c:pt idx="2">
                  <c:v>10.79</c:v>
                </c:pt>
                <c:pt idx="3">
                  <c:v>10.130000000000001</c:v>
                </c:pt>
                <c:pt idx="4">
                  <c:v>11.92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07-42C0-AFCA-F0758502D76B}"/>
            </c:ext>
          </c:extLst>
        </c:ser>
        <c:ser>
          <c:idx val="1"/>
          <c:order val="1"/>
          <c:tx>
            <c:strRef>
              <c:f>Sheet7!$B$11</c:f>
              <c:strCache>
                <c:ptCount val="1"/>
                <c:pt idx="0">
                  <c:v>2014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Sheet7!$C$9:$G$9</c:f>
              <c:strCache>
                <c:ptCount val="5"/>
                <c:pt idx="0">
                  <c:v>work alone</c:v>
                </c:pt>
                <c:pt idx="1">
                  <c:v>work assisted by employees</c:v>
                </c:pt>
                <c:pt idx="2">
                  <c:v>employees</c:v>
                </c:pt>
                <c:pt idx="3">
                  <c:v>free workers</c:v>
                </c:pt>
                <c:pt idx="4">
                  <c:v>others</c:v>
                </c:pt>
              </c:strCache>
            </c:strRef>
          </c:cat>
          <c:val>
            <c:numRef>
              <c:f>Sheet7!$C$11:$G$11</c:f>
              <c:numCache>
                <c:formatCode>0.00</c:formatCode>
                <c:ptCount val="5"/>
                <c:pt idx="0">
                  <c:v>26.3</c:v>
                </c:pt>
                <c:pt idx="1">
                  <c:v>42.41</c:v>
                </c:pt>
                <c:pt idx="2">
                  <c:v>8.6</c:v>
                </c:pt>
                <c:pt idx="3">
                  <c:v>9.35</c:v>
                </c:pt>
                <c:pt idx="4">
                  <c:v>13.34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07-42C0-AFCA-F0758502D7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1073836703"/>
        <c:axId val="1073831711"/>
      </c:barChart>
      <c:catAx>
        <c:axId val="10738367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831711"/>
        <c:crosses val="autoZero"/>
        <c:auto val="1"/>
        <c:lblAlgn val="ctr"/>
        <c:lblOffset val="100"/>
        <c:noMultiLvlLbl val="0"/>
      </c:catAx>
      <c:valAx>
        <c:axId val="1073831711"/>
        <c:scaling>
          <c:orientation val="minMax"/>
        </c:scaling>
        <c:delete val="0"/>
        <c:axPos val="b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836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r>
              <a:rPr lang="en-US" baseline="0" dirty="0" smtClean="0"/>
              <a:t> address endowment such as </a:t>
            </a:r>
            <a:r>
              <a:rPr lang="id-ID" sz="12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the disposable income, assets that can serve as collateral bank loans, social capital, professional and industrial experience, and knowledge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5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26660" y="6356351"/>
            <a:ext cx="2243338" cy="365125"/>
          </a:xfrm>
        </p:spPr>
        <p:txBody>
          <a:bodyPr/>
          <a:lstStyle>
            <a:lvl1pPr algn="r">
              <a:defRPr sz="2400" b="1" cap="none" baseline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IComCos,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958571" y="476672"/>
            <a:ext cx="592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INTERNATIONAL CONFERENCE on MATHEMATICS,</a:t>
            </a:r>
            <a:b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COMPUTATIONAL SCIENCES AND STATISTICS 2020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234469" y="1092939"/>
            <a:ext cx="3699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US" sz="14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September, 2020 | Online Conference</a:t>
            </a:r>
            <a:endParaRPr lang="en-US" sz="1400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72" y="294043"/>
            <a:ext cx="918077" cy="918077"/>
          </a:xfrm>
          <a:prstGeom prst="rect">
            <a:avLst/>
          </a:prstGeom>
        </p:spPr>
      </p:pic>
      <p:pic>
        <p:nvPicPr>
          <p:cNvPr id="21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04" y="614122"/>
            <a:ext cx="1984866" cy="65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06528"/>
            <a:ext cx="902054" cy="9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ICOMCOS 2020, 29</a:t>
            </a:r>
            <a:r>
              <a:rPr lang="en-US" baseline="30000" dirty="0" smtClean="0"/>
              <a:t>TH</a:t>
            </a:r>
            <a:r>
              <a:rPr lang="en-US" dirty="0" smtClean="0"/>
              <a:t> September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/>
          <p:cNvSpPr txBox="1"/>
          <p:nvPr userDrawn="1"/>
        </p:nvSpPr>
        <p:spPr>
          <a:xfrm>
            <a:off x="5958571" y="770137"/>
            <a:ext cx="592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INTERNATIONAL CONFERENCE on MATHEMATICS,</a:t>
            </a:r>
            <a:b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COMPUTATIONAL SCIENCES AND STATISTICS 2020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7462564" y="150911"/>
            <a:ext cx="3699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US" sz="14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September, 2020 | Online Conference</a:t>
            </a:r>
            <a:endParaRPr lang="en-US" sz="1400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6" y="436078"/>
            <a:ext cx="918077" cy="918077"/>
          </a:xfrm>
          <a:prstGeom prst="rect">
            <a:avLst/>
          </a:prstGeom>
        </p:spPr>
      </p:pic>
      <p:pic>
        <p:nvPicPr>
          <p:cNvPr id="36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613906"/>
            <a:ext cx="1984866" cy="65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4" y="374991"/>
            <a:ext cx="902054" cy="9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ICOMCOS 2020, 29</a:t>
            </a:r>
            <a:r>
              <a:rPr lang="en-US" baseline="30000" dirty="0" smtClean="0"/>
              <a:t>TH</a:t>
            </a:r>
            <a:r>
              <a:rPr lang="en-US" dirty="0" smtClean="0"/>
              <a:t> September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77" y="6249382"/>
            <a:ext cx="1755140" cy="57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87" y="6020384"/>
            <a:ext cx="740705" cy="74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5" y="548680"/>
            <a:ext cx="918077" cy="91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Determinant of Entrepreneurial Work  for Elderly  in Indonesia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Sri </a:t>
            </a:r>
            <a:r>
              <a:rPr lang="en-US" dirty="0" err="1" smtClean="0"/>
              <a:t>Subanti</a:t>
            </a:r>
            <a:r>
              <a:rPr lang="en-US" dirty="0" smtClean="0"/>
              <a:t>, </a:t>
            </a:r>
            <a:r>
              <a:rPr lang="en-US" dirty="0" err="1" smtClean="0"/>
              <a:t>Arif</a:t>
            </a:r>
            <a:r>
              <a:rPr lang="en-US" dirty="0" smtClean="0"/>
              <a:t> R Hakim, </a:t>
            </a:r>
            <a:r>
              <a:rPr lang="en-US" dirty="0" err="1" smtClean="0"/>
              <a:t>Winita</a:t>
            </a:r>
            <a:r>
              <a:rPr lang="en-US" dirty="0" smtClean="0"/>
              <a:t> </a:t>
            </a:r>
            <a:r>
              <a:rPr lang="en-US" dirty="0" err="1" smtClean="0"/>
              <a:t>Sulandari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id-ID" dirty="0" smtClean="0"/>
              <a:t>economic </a:t>
            </a:r>
            <a:r>
              <a:rPr lang="id-ID" dirty="0"/>
              <a:t>factors (such as salaries and labor income) as well as employment and other demographic variables affect the allocation of working hours for </a:t>
            </a:r>
            <a:r>
              <a:rPr lang="en-US" dirty="0" smtClean="0"/>
              <a:t>elderly</a:t>
            </a:r>
          </a:p>
          <a:p>
            <a:r>
              <a:rPr lang="id-ID" dirty="0"/>
              <a:t>The government </a:t>
            </a:r>
            <a:r>
              <a:rPr lang="en-US" dirty="0" smtClean="0"/>
              <a:t>must</a:t>
            </a:r>
            <a:r>
              <a:rPr lang="id-ID" dirty="0" smtClean="0"/>
              <a:t> </a:t>
            </a:r>
            <a:r>
              <a:rPr lang="id-ID" dirty="0"/>
              <a:t>be interested in helping the elderly who still want to be working. </a:t>
            </a:r>
            <a:endParaRPr lang="en-US" dirty="0" smtClean="0"/>
          </a:p>
          <a:p>
            <a:r>
              <a:rPr lang="en-US" dirty="0" smtClean="0"/>
              <a:t>T</a:t>
            </a:r>
            <a:r>
              <a:rPr lang="id-ID" dirty="0" smtClean="0"/>
              <a:t>he </a:t>
            </a:r>
            <a:r>
              <a:rPr lang="id-ID" dirty="0"/>
              <a:t>elderly need to be supported by a good support system, so </a:t>
            </a:r>
            <a:r>
              <a:rPr lang="id-ID" dirty="0" smtClean="0"/>
              <a:t>they </a:t>
            </a:r>
            <a:r>
              <a:rPr lang="id-ID" dirty="0"/>
              <a:t>can contribute in their roles and activities to the community while they are still healthy and active.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8623A6-41FF-4FE0-B7BB-EBA3247CCFAF}"/>
              </a:ext>
            </a:extLst>
          </p:cNvPr>
          <p:cNvSpPr txBox="1"/>
          <p:nvPr/>
        </p:nvSpPr>
        <p:spPr>
          <a:xfrm>
            <a:off x="2205980" y="2636912"/>
            <a:ext cx="3802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5000" dirty="0" smtClean="0"/>
              <a:t>Thank You</a:t>
            </a:r>
          </a:p>
          <a:p>
            <a:pPr algn="ctr"/>
            <a:endParaRPr lang="en-US" altLang="ko-KR" sz="5000" dirty="0"/>
          </a:p>
        </p:txBody>
      </p:sp>
      <p:pic>
        <p:nvPicPr>
          <p:cNvPr id="10" name="Picture 9" descr="Hasil gambar untuk older worker in asi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508" y="260648"/>
            <a:ext cx="4754880" cy="3146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Hasil gambar untuk older worker in asi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508" y="3566712"/>
            <a:ext cx="4754880" cy="293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Hasil gambar untuk older worker in asia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618" y="210829"/>
            <a:ext cx="4968552" cy="2426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Hasil gambar untuk older worker in asia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617" y="3566712"/>
            <a:ext cx="5105445" cy="2382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727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5" name="직사각형 8">
            <a:extLst>
              <a:ext uri="{FF2B5EF4-FFF2-40B4-BE49-F238E27FC236}">
                <a16:creationId xmlns:a16="http://schemas.microsoft.com/office/drawing/2014/main" id="{4214AC14-AF3D-4FF1-AF0F-2C3BE7C0D38D}"/>
              </a:ext>
            </a:extLst>
          </p:cNvPr>
          <p:cNvSpPr/>
          <p:nvPr/>
        </p:nvSpPr>
        <p:spPr>
          <a:xfrm>
            <a:off x="3862164" y="1628800"/>
            <a:ext cx="1329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01.</a:t>
            </a:r>
            <a:endParaRPr lang="ko-KR" altLang="en-US" b="1" dirty="0"/>
          </a:p>
        </p:txBody>
      </p:sp>
      <p:sp>
        <p:nvSpPr>
          <p:cNvPr id="6" name="직사각형 9">
            <a:extLst>
              <a:ext uri="{FF2B5EF4-FFF2-40B4-BE49-F238E27FC236}">
                <a16:creationId xmlns:a16="http://schemas.microsoft.com/office/drawing/2014/main" id="{B8DA03AE-B69B-46CF-A2FE-F745CAF4522E}"/>
              </a:ext>
            </a:extLst>
          </p:cNvPr>
          <p:cNvSpPr/>
          <p:nvPr/>
        </p:nvSpPr>
        <p:spPr>
          <a:xfrm>
            <a:off x="4716240" y="1727992"/>
            <a:ext cx="3282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Introduction</a:t>
            </a:r>
            <a:endParaRPr lang="ko-KR" altLang="en-US" b="1" dirty="0"/>
          </a:p>
        </p:txBody>
      </p:sp>
      <p:sp>
        <p:nvSpPr>
          <p:cNvPr id="7" name="직사각형 38">
            <a:extLst>
              <a:ext uri="{FF2B5EF4-FFF2-40B4-BE49-F238E27FC236}">
                <a16:creationId xmlns:a16="http://schemas.microsoft.com/office/drawing/2014/main" id="{5A1D4D9A-8083-4425-9072-AF4C76A11F70}"/>
              </a:ext>
            </a:extLst>
          </p:cNvPr>
          <p:cNvSpPr/>
          <p:nvPr/>
        </p:nvSpPr>
        <p:spPr>
          <a:xfrm>
            <a:off x="3862164" y="2712176"/>
            <a:ext cx="1329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02.</a:t>
            </a:r>
            <a:endParaRPr lang="ko-KR" altLang="en-US" b="1" dirty="0"/>
          </a:p>
        </p:txBody>
      </p:sp>
      <p:sp>
        <p:nvSpPr>
          <p:cNvPr id="8" name="직사각형 39">
            <a:extLst>
              <a:ext uri="{FF2B5EF4-FFF2-40B4-BE49-F238E27FC236}">
                <a16:creationId xmlns:a16="http://schemas.microsoft.com/office/drawing/2014/main" id="{A2135282-5DDA-4AB5-A0C0-867CD01CF897}"/>
              </a:ext>
            </a:extLst>
          </p:cNvPr>
          <p:cNvSpPr/>
          <p:nvPr/>
        </p:nvSpPr>
        <p:spPr>
          <a:xfrm>
            <a:off x="4716240" y="2811368"/>
            <a:ext cx="3282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Methods</a:t>
            </a:r>
            <a:endParaRPr lang="ko-KR" altLang="en-US" b="1" dirty="0"/>
          </a:p>
        </p:txBody>
      </p:sp>
      <p:sp>
        <p:nvSpPr>
          <p:cNvPr id="9" name="직사각형 42">
            <a:extLst>
              <a:ext uri="{FF2B5EF4-FFF2-40B4-BE49-F238E27FC236}">
                <a16:creationId xmlns:a16="http://schemas.microsoft.com/office/drawing/2014/main" id="{6E5A0ABA-EE0B-47A6-BDA6-2023560BDB84}"/>
              </a:ext>
            </a:extLst>
          </p:cNvPr>
          <p:cNvSpPr/>
          <p:nvPr/>
        </p:nvSpPr>
        <p:spPr>
          <a:xfrm>
            <a:off x="3862164" y="3795552"/>
            <a:ext cx="1329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03.</a:t>
            </a:r>
            <a:endParaRPr lang="ko-KR" altLang="en-US" b="1" dirty="0"/>
          </a:p>
        </p:txBody>
      </p:sp>
      <p:sp>
        <p:nvSpPr>
          <p:cNvPr id="10" name="직사각형 43">
            <a:extLst>
              <a:ext uri="{FF2B5EF4-FFF2-40B4-BE49-F238E27FC236}">
                <a16:creationId xmlns:a16="http://schemas.microsoft.com/office/drawing/2014/main" id="{A24F47DE-7AAC-46BC-A18B-ADE1394A3CCC}"/>
              </a:ext>
            </a:extLst>
          </p:cNvPr>
          <p:cNvSpPr/>
          <p:nvPr/>
        </p:nvSpPr>
        <p:spPr>
          <a:xfrm>
            <a:off x="4716240" y="3894744"/>
            <a:ext cx="3282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Results &amp; Discussion </a:t>
            </a:r>
            <a:endParaRPr lang="ko-KR" altLang="en-US" b="1" dirty="0"/>
          </a:p>
        </p:txBody>
      </p:sp>
      <p:sp>
        <p:nvSpPr>
          <p:cNvPr id="11" name="직사각형 23">
            <a:extLst>
              <a:ext uri="{FF2B5EF4-FFF2-40B4-BE49-F238E27FC236}">
                <a16:creationId xmlns:a16="http://schemas.microsoft.com/office/drawing/2014/main" id="{98A90003-C7E3-43D8-88BD-593A39CAE57A}"/>
              </a:ext>
            </a:extLst>
          </p:cNvPr>
          <p:cNvSpPr/>
          <p:nvPr/>
        </p:nvSpPr>
        <p:spPr>
          <a:xfrm>
            <a:off x="3862164" y="4878929"/>
            <a:ext cx="1329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04.</a:t>
            </a:r>
            <a:endParaRPr lang="ko-KR" altLang="en-US" b="1" dirty="0"/>
          </a:p>
        </p:txBody>
      </p:sp>
      <p:sp>
        <p:nvSpPr>
          <p:cNvPr id="12" name="직사각형 24">
            <a:extLst>
              <a:ext uri="{FF2B5EF4-FFF2-40B4-BE49-F238E27FC236}">
                <a16:creationId xmlns:a16="http://schemas.microsoft.com/office/drawing/2014/main" id="{7A1C8B59-D88A-4B82-B5D7-ECB0635F4D9C}"/>
              </a:ext>
            </a:extLst>
          </p:cNvPr>
          <p:cNvSpPr/>
          <p:nvPr/>
        </p:nvSpPr>
        <p:spPr>
          <a:xfrm>
            <a:off x="4716240" y="4978121"/>
            <a:ext cx="3282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Conclusion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7" y="105792"/>
            <a:ext cx="4212944" cy="586904"/>
          </a:xfrm>
        </p:spPr>
        <p:txBody>
          <a:bodyPr>
            <a:normAutofit/>
          </a:bodyPr>
          <a:lstStyle/>
          <a:p>
            <a:pPr algn="ctr"/>
            <a:r>
              <a:rPr lang="en-US" sz="3300" dirty="0" smtClean="0"/>
              <a:t>Introduction</a:t>
            </a:r>
            <a:endParaRPr lang="en-US" sz="3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374" y="316833"/>
            <a:ext cx="5788924" cy="30415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340" y="3453379"/>
            <a:ext cx="5741656" cy="30415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CECC0D-3D01-48AB-BB43-396EC3DD020B}"/>
              </a:ext>
            </a:extLst>
          </p:cNvPr>
          <p:cNvSpPr txBox="1"/>
          <p:nvPr/>
        </p:nvSpPr>
        <p:spPr>
          <a:xfrm>
            <a:off x="6330682" y="3094931"/>
            <a:ext cx="3290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000" dirty="0" smtClean="0">
                <a:solidFill>
                  <a:srgbClr val="3D3B3C"/>
                </a:solidFill>
              </a:rPr>
              <a:t>Source : UN 2015</a:t>
            </a:r>
            <a:endParaRPr lang="en-US" altLang="ko-KR" sz="1000" dirty="0">
              <a:solidFill>
                <a:srgbClr val="3D3B3C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CECC0D-3D01-48AB-BB43-396EC3DD020B}"/>
              </a:ext>
            </a:extLst>
          </p:cNvPr>
          <p:cNvSpPr txBox="1"/>
          <p:nvPr/>
        </p:nvSpPr>
        <p:spPr>
          <a:xfrm>
            <a:off x="6514098" y="6236205"/>
            <a:ext cx="3290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000" dirty="0" smtClean="0">
                <a:solidFill>
                  <a:srgbClr val="3D3B3C"/>
                </a:solidFill>
              </a:rPr>
              <a:t>Source : UN 2015</a:t>
            </a:r>
            <a:endParaRPr lang="en-US" altLang="ko-KR" sz="1000" dirty="0">
              <a:solidFill>
                <a:srgbClr val="3D3B3C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396" y="332656"/>
            <a:ext cx="5782600" cy="2781472"/>
          </a:xfrm>
          <a:prstGeom prst="rect">
            <a:avLst/>
          </a:prstGeom>
          <a:noFill/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417" y="3424641"/>
            <a:ext cx="5741656" cy="2782827"/>
          </a:xfrm>
          <a:prstGeom prst="rect">
            <a:avLst/>
          </a:prstGeom>
          <a:noFill/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536" y="769573"/>
            <a:ext cx="4247045" cy="302904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2CECC0D-3D01-48AB-BB43-396EC3DD020B}"/>
              </a:ext>
            </a:extLst>
          </p:cNvPr>
          <p:cNvSpPr txBox="1"/>
          <p:nvPr/>
        </p:nvSpPr>
        <p:spPr>
          <a:xfrm>
            <a:off x="2309129" y="3553322"/>
            <a:ext cx="2112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200" dirty="0" smtClean="0">
                <a:solidFill>
                  <a:srgbClr val="3D3B3C"/>
                </a:solidFill>
              </a:rPr>
              <a:t>Source : UN 2017</a:t>
            </a:r>
            <a:endParaRPr lang="en-US" altLang="ko-KR" sz="1200" dirty="0">
              <a:solidFill>
                <a:srgbClr val="3D3B3C"/>
              </a:solidFill>
            </a:endParaRPr>
          </a:p>
        </p:txBody>
      </p:sp>
      <p:pic>
        <p:nvPicPr>
          <p:cNvPr id="33" name="Picture 3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836" y="764705"/>
            <a:ext cx="4243882" cy="2787694"/>
          </a:xfrm>
          <a:prstGeom prst="rect">
            <a:avLst/>
          </a:prstGeom>
          <a:noFill/>
        </p:spPr>
      </p:pic>
      <p:grpSp>
        <p:nvGrpSpPr>
          <p:cNvPr id="35" name="그룹 39">
            <a:extLst>
              <a:ext uri="{FF2B5EF4-FFF2-40B4-BE49-F238E27FC236}">
                <a16:creationId xmlns:a16="http://schemas.microsoft.com/office/drawing/2014/main" id="{C0D61B52-4F6A-4961-982A-2D4DF429AE9A}"/>
              </a:ext>
            </a:extLst>
          </p:cNvPr>
          <p:cNvGrpSpPr/>
          <p:nvPr/>
        </p:nvGrpSpPr>
        <p:grpSpPr>
          <a:xfrm>
            <a:off x="1303966" y="4218892"/>
            <a:ext cx="235258" cy="334938"/>
            <a:chOff x="3471472" y="902398"/>
            <a:chExt cx="295275" cy="393763"/>
          </a:xfrm>
          <a:solidFill>
            <a:srgbClr val="62E0D8"/>
          </a:solidFill>
        </p:grpSpPr>
        <p:sp>
          <p:nvSpPr>
            <p:cNvPr id="36" name="자유형: 도형 40">
              <a:extLst>
                <a:ext uri="{FF2B5EF4-FFF2-40B4-BE49-F238E27FC236}">
                  <a16:creationId xmlns:a16="http://schemas.microsoft.com/office/drawing/2014/main" id="{7FC0491B-EE3E-4207-98F5-B2FC841DBB29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200"/>
            </a:p>
          </p:txBody>
        </p:sp>
        <p:sp>
          <p:nvSpPr>
            <p:cNvPr id="37" name="자유형: 도형 41">
              <a:extLst>
                <a:ext uri="{FF2B5EF4-FFF2-40B4-BE49-F238E27FC236}">
                  <a16:creationId xmlns:a16="http://schemas.microsoft.com/office/drawing/2014/main" id="{F38CFC10-CBE8-4D52-8BA1-4A7FB3D3595F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20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1D1B3FB-D483-434F-9B1B-F3E81109C5E7}"/>
              </a:ext>
            </a:extLst>
          </p:cNvPr>
          <p:cNvSpPr txBox="1"/>
          <p:nvPr/>
        </p:nvSpPr>
        <p:spPr>
          <a:xfrm>
            <a:off x="1740028" y="4238166"/>
            <a:ext cx="4472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smtClean="0"/>
              <a:t>Female </a:t>
            </a:r>
            <a:r>
              <a:rPr lang="en-US" altLang="ko-KR" sz="1200" dirty="0"/>
              <a:t>have a higher life expectancy at birth than male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FBFFF1-6F5E-486C-9A92-99DBE51494A7}"/>
              </a:ext>
            </a:extLst>
          </p:cNvPr>
          <p:cNvSpPr txBox="1"/>
          <p:nvPr/>
        </p:nvSpPr>
        <p:spPr>
          <a:xfrm>
            <a:off x="1740029" y="4845956"/>
            <a:ext cx="4472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Female life expectancy’s </a:t>
            </a:r>
            <a:r>
              <a:rPr lang="en-US" altLang="ko-KR" sz="1200" dirty="0"/>
              <a:t>at age </a:t>
            </a:r>
            <a:r>
              <a:rPr lang="en-US" altLang="ko-KR" sz="1200" dirty="0" smtClean="0"/>
              <a:t>60 are </a:t>
            </a:r>
            <a:r>
              <a:rPr lang="en-US" altLang="ko-KR" sz="1200" dirty="0"/>
              <a:t>higher than male</a:t>
            </a:r>
          </a:p>
        </p:txBody>
      </p:sp>
      <p:grpSp>
        <p:nvGrpSpPr>
          <p:cNvPr id="41" name="그룹 47">
            <a:extLst>
              <a:ext uri="{FF2B5EF4-FFF2-40B4-BE49-F238E27FC236}">
                <a16:creationId xmlns:a16="http://schemas.microsoft.com/office/drawing/2014/main" id="{E8174875-EB41-4A6B-A7B5-4DA66B234F2B}"/>
              </a:ext>
            </a:extLst>
          </p:cNvPr>
          <p:cNvGrpSpPr/>
          <p:nvPr/>
        </p:nvGrpSpPr>
        <p:grpSpPr>
          <a:xfrm>
            <a:off x="1303966" y="4808057"/>
            <a:ext cx="311148" cy="332182"/>
            <a:chOff x="752656" y="1562597"/>
            <a:chExt cx="390525" cy="390525"/>
          </a:xfrm>
          <a:solidFill>
            <a:srgbClr val="62E0D8"/>
          </a:solidFill>
        </p:grpSpPr>
        <p:sp>
          <p:nvSpPr>
            <p:cNvPr id="42" name="자유형: 도형 48">
              <a:extLst>
                <a:ext uri="{FF2B5EF4-FFF2-40B4-BE49-F238E27FC236}">
                  <a16:creationId xmlns:a16="http://schemas.microsoft.com/office/drawing/2014/main" id="{1DB44049-6DF4-4F6D-AC6F-A9B1C33533AA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200"/>
            </a:p>
          </p:txBody>
        </p:sp>
        <p:sp>
          <p:nvSpPr>
            <p:cNvPr id="43" name="자유형: 도형 49">
              <a:extLst>
                <a:ext uri="{FF2B5EF4-FFF2-40B4-BE49-F238E27FC236}">
                  <a16:creationId xmlns:a16="http://schemas.microsoft.com/office/drawing/2014/main" id="{B05158B1-8A27-46A7-B539-545A3D882B25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200"/>
            </a:p>
          </p:txBody>
        </p:sp>
        <p:sp>
          <p:nvSpPr>
            <p:cNvPr id="44" name="자유형: 도형 50">
              <a:extLst>
                <a:ext uri="{FF2B5EF4-FFF2-40B4-BE49-F238E27FC236}">
                  <a16:creationId xmlns:a16="http://schemas.microsoft.com/office/drawing/2014/main" id="{A3EBD872-2B92-47C6-B927-BBD24DB851B4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200"/>
            </a:p>
          </p:txBody>
        </p:sp>
        <p:sp>
          <p:nvSpPr>
            <p:cNvPr id="45" name="자유형: 도형 51">
              <a:extLst>
                <a:ext uri="{FF2B5EF4-FFF2-40B4-BE49-F238E27FC236}">
                  <a16:creationId xmlns:a16="http://schemas.microsoft.com/office/drawing/2014/main" id="{15351204-1C00-453F-97B8-61922C928366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200" dirty="0"/>
            </a:p>
          </p:txBody>
        </p:sp>
        <p:sp>
          <p:nvSpPr>
            <p:cNvPr id="46" name="자유형: 도형 52">
              <a:extLst>
                <a:ext uri="{FF2B5EF4-FFF2-40B4-BE49-F238E27FC236}">
                  <a16:creationId xmlns:a16="http://schemas.microsoft.com/office/drawing/2014/main" id="{091193F7-CA75-411F-9019-D1D24EB68C1B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20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743FE25-3FE4-4D88-83B9-286CEE02DFE4}"/>
              </a:ext>
            </a:extLst>
          </p:cNvPr>
          <p:cNvSpPr txBox="1"/>
          <p:nvPr/>
        </p:nvSpPr>
        <p:spPr>
          <a:xfrm>
            <a:off x="1740510" y="5365505"/>
            <a:ext cx="4065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Majority of elderly live </a:t>
            </a:r>
            <a:r>
              <a:rPr lang="en-US" sz="1200" dirty="0" smtClean="0"/>
              <a:t>with children </a:t>
            </a:r>
            <a:r>
              <a:rPr lang="en-US" sz="1200" dirty="0" smtClean="0"/>
              <a:t>in Asia, Africa, Latin America - </a:t>
            </a:r>
            <a:r>
              <a:rPr lang="en-US" sz="1200" dirty="0"/>
              <a:t>but in Europe &amp; North </a:t>
            </a:r>
            <a:r>
              <a:rPr lang="en-US" sz="1200" dirty="0" smtClean="0"/>
              <a:t>America, they </a:t>
            </a:r>
            <a:r>
              <a:rPr lang="en-US" sz="1200" dirty="0"/>
              <a:t>live with their spouse</a:t>
            </a:r>
            <a:endParaRPr lang="en-US" altLang="ko-KR" sz="1200" dirty="0">
              <a:solidFill>
                <a:srgbClr val="3D3B3C"/>
              </a:solidFill>
            </a:endParaRPr>
          </a:p>
        </p:txBody>
      </p:sp>
      <p:sp>
        <p:nvSpPr>
          <p:cNvPr id="49" name="자유형: 도형 56">
            <a:extLst>
              <a:ext uri="{FF2B5EF4-FFF2-40B4-BE49-F238E27FC236}">
                <a16:creationId xmlns:a16="http://schemas.microsoft.com/office/drawing/2014/main" id="{299DC2E0-D612-466D-85A4-B44443292928}"/>
              </a:ext>
            </a:extLst>
          </p:cNvPr>
          <p:cNvSpPr/>
          <p:nvPr/>
        </p:nvSpPr>
        <p:spPr>
          <a:xfrm>
            <a:off x="1320235" y="5445224"/>
            <a:ext cx="273202" cy="332182"/>
          </a:xfrm>
          <a:custGeom>
            <a:avLst/>
            <a:gdLst>
              <a:gd name="connsiteX0" fmla="*/ 336869 w 342900"/>
              <a:gd name="connsiteY0" fmla="*/ 48482 h 390525"/>
              <a:gd name="connsiteX1" fmla="*/ 286006 w 342900"/>
              <a:gd name="connsiteY1" fmla="*/ 7144 h 390525"/>
              <a:gd name="connsiteX2" fmla="*/ 286006 w 342900"/>
              <a:gd name="connsiteY2" fmla="*/ 7144 h 390525"/>
              <a:gd name="connsiteX3" fmla="*/ 255716 w 342900"/>
              <a:gd name="connsiteY3" fmla="*/ 7144 h 390525"/>
              <a:gd name="connsiteX4" fmla="*/ 90172 w 342900"/>
              <a:gd name="connsiteY4" fmla="*/ 7144 h 390525"/>
              <a:gd name="connsiteX5" fmla="*/ 59882 w 342900"/>
              <a:gd name="connsiteY5" fmla="*/ 7144 h 390525"/>
              <a:gd name="connsiteX6" fmla="*/ 59882 w 342900"/>
              <a:gd name="connsiteY6" fmla="*/ 7144 h 390525"/>
              <a:gd name="connsiteX7" fmla="*/ 9019 w 342900"/>
              <a:gd name="connsiteY7" fmla="*/ 48482 h 390525"/>
              <a:gd name="connsiteX8" fmla="*/ 19592 w 342900"/>
              <a:gd name="connsiteY8" fmla="*/ 103727 h 390525"/>
              <a:gd name="connsiteX9" fmla="*/ 73217 w 342900"/>
              <a:gd name="connsiteY9" fmla="*/ 152305 h 390525"/>
              <a:gd name="connsiteX10" fmla="*/ 155704 w 342900"/>
              <a:gd name="connsiteY10" fmla="*/ 244126 h 390525"/>
              <a:gd name="connsiteX11" fmla="*/ 155704 w 342900"/>
              <a:gd name="connsiteY11" fmla="*/ 282035 h 390525"/>
              <a:gd name="connsiteX12" fmla="*/ 102459 w 342900"/>
              <a:gd name="connsiteY12" fmla="*/ 282035 h 390525"/>
              <a:gd name="connsiteX13" fmla="*/ 85124 w 342900"/>
              <a:gd name="connsiteY13" fmla="*/ 299371 h 390525"/>
              <a:gd name="connsiteX14" fmla="*/ 85124 w 342900"/>
              <a:gd name="connsiteY14" fmla="*/ 370332 h 390525"/>
              <a:gd name="connsiteX15" fmla="*/ 102459 w 342900"/>
              <a:gd name="connsiteY15" fmla="*/ 387667 h 390525"/>
              <a:gd name="connsiteX16" fmla="*/ 244001 w 342900"/>
              <a:gd name="connsiteY16" fmla="*/ 387667 h 390525"/>
              <a:gd name="connsiteX17" fmla="*/ 261336 w 342900"/>
              <a:gd name="connsiteY17" fmla="*/ 370332 h 390525"/>
              <a:gd name="connsiteX18" fmla="*/ 261336 w 342900"/>
              <a:gd name="connsiteY18" fmla="*/ 299371 h 390525"/>
              <a:gd name="connsiteX19" fmla="*/ 244001 w 342900"/>
              <a:gd name="connsiteY19" fmla="*/ 282035 h 390525"/>
              <a:gd name="connsiteX20" fmla="*/ 190756 w 342900"/>
              <a:gd name="connsiteY20" fmla="*/ 282035 h 390525"/>
              <a:gd name="connsiteX21" fmla="*/ 190756 w 342900"/>
              <a:gd name="connsiteY21" fmla="*/ 244221 h 390525"/>
              <a:gd name="connsiteX22" fmla="*/ 272862 w 342900"/>
              <a:gd name="connsiteY22" fmla="*/ 152305 h 390525"/>
              <a:gd name="connsiteX23" fmla="*/ 326297 w 342900"/>
              <a:gd name="connsiteY23" fmla="*/ 103822 h 390525"/>
              <a:gd name="connsiteX24" fmla="*/ 336869 w 342900"/>
              <a:gd name="connsiteY24" fmla="*/ 48482 h 390525"/>
              <a:gd name="connsiteX25" fmla="*/ 42833 w 342900"/>
              <a:gd name="connsiteY25" fmla="*/ 57340 h 390525"/>
              <a:gd name="connsiteX26" fmla="*/ 60168 w 342900"/>
              <a:gd name="connsiteY26" fmla="*/ 42005 h 390525"/>
              <a:gd name="connsiteX27" fmla="*/ 60168 w 342900"/>
              <a:gd name="connsiteY27" fmla="*/ 42005 h 390525"/>
              <a:gd name="connsiteX28" fmla="*/ 73217 w 342900"/>
              <a:gd name="connsiteY28" fmla="*/ 42005 h 390525"/>
              <a:gd name="connsiteX29" fmla="*/ 73313 w 342900"/>
              <a:gd name="connsiteY29" fmla="*/ 110871 h 390525"/>
              <a:gd name="connsiteX30" fmla="*/ 42833 w 342900"/>
              <a:gd name="connsiteY30" fmla="*/ 57340 h 390525"/>
              <a:gd name="connsiteX31" fmla="*/ 273052 w 342900"/>
              <a:gd name="connsiteY31" fmla="*/ 110776 h 390525"/>
              <a:gd name="connsiteX32" fmla="*/ 273052 w 342900"/>
              <a:gd name="connsiteY32" fmla="*/ 42005 h 390525"/>
              <a:gd name="connsiteX33" fmla="*/ 286101 w 342900"/>
              <a:gd name="connsiteY33" fmla="*/ 42005 h 390525"/>
              <a:gd name="connsiteX34" fmla="*/ 286101 w 342900"/>
              <a:gd name="connsiteY34" fmla="*/ 42005 h 390525"/>
              <a:gd name="connsiteX35" fmla="*/ 303436 w 342900"/>
              <a:gd name="connsiteY35" fmla="*/ 57340 h 390525"/>
              <a:gd name="connsiteX36" fmla="*/ 273052 w 342900"/>
              <a:gd name="connsiteY36" fmla="*/ 110776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2900" h="390525">
                <a:moveTo>
                  <a:pt x="336869" y="48482"/>
                </a:moveTo>
                <a:cubicBezTo>
                  <a:pt x="330678" y="24098"/>
                  <a:pt x="309723" y="7144"/>
                  <a:pt x="286006" y="7144"/>
                </a:cubicBezTo>
                <a:cubicBezTo>
                  <a:pt x="286006" y="7144"/>
                  <a:pt x="286006" y="7144"/>
                  <a:pt x="286006" y="7144"/>
                </a:cubicBezTo>
                <a:lnTo>
                  <a:pt x="255716" y="7144"/>
                </a:lnTo>
                <a:lnTo>
                  <a:pt x="90172" y="7144"/>
                </a:lnTo>
                <a:lnTo>
                  <a:pt x="59882" y="7144"/>
                </a:lnTo>
                <a:cubicBezTo>
                  <a:pt x="59882" y="7144"/>
                  <a:pt x="59882" y="7144"/>
                  <a:pt x="59882" y="7144"/>
                </a:cubicBezTo>
                <a:cubicBezTo>
                  <a:pt x="36165" y="7144"/>
                  <a:pt x="15305" y="24194"/>
                  <a:pt x="9019" y="48482"/>
                </a:cubicBezTo>
                <a:cubicBezTo>
                  <a:pt x="5876" y="60865"/>
                  <a:pt x="5113" y="80581"/>
                  <a:pt x="19592" y="103727"/>
                </a:cubicBezTo>
                <a:cubicBezTo>
                  <a:pt x="30640" y="121444"/>
                  <a:pt x="48738" y="137731"/>
                  <a:pt x="73217" y="152305"/>
                </a:cubicBezTo>
                <a:cubicBezTo>
                  <a:pt x="76265" y="198501"/>
                  <a:pt x="110841" y="236220"/>
                  <a:pt x="155704" y="244126"/>
                </a:cubicBezTo>
                <a:lnTo>
                  <a:pt x="155704" y="282035"/>
                </a:lnTo>
                <a:lnTo>
                  <a:pt x="102459" y="282035"/>
                </a:lnTo>
                <a:cubicBezTo>
                  <a:pt x="92934" y="282035"/>
                  <a:pt x="85124" y="289751"/>
                  <a:pt x="85124" y="299371"/>
                </a:cubicBezTo>
                <a:lnTo>
                  <a:pt x="85124" y="370332"/>
                </a:lnTo>
                <a:cubicBezTo>
                  <a:pt x="85124" y="379857"/>
                  <a:pt x="92839" y="387667"/>
                  <a:pt x="102459" y="387667"/>
                </a:cubicBezTo>
                <a:lnTo>
                  <a:pt x="244001" y="387667"/>
                </a:lnTo>
                <a:cubicBezTo>
                  <a:pt x="253526" y="387667"/>
                  <a:pt x="261336" y="379952"/>
                  <a:pt x="261336" y="370332"/>
                </a:cubicBezTo>
                <a:lnTo>
                  <a:pt x="261336" y="299371"/>
                </a:lnTo>
                <a:cubicBezTo>
                  <a:pt x="261336" y="289846"/>
                  <a:pt x="253621" y="282035"/>
                  <a:pt x="244001" y="282035"/>
                </a:cubicBezTo>
                <a:lnTo>
                  <a:pt x="190756" y="282035"/>
                </a:lnTo>
                <a:lnTo>
                  <a:pt x="190756" y="244221"/>
                </a:lnTo>
                <a:cubicBezTo>
                  <a:pt x="235238" y="236410"/>
                  <a:pt x="269908" y="198596"/>
                  <a:pt x="272862" y="152305"/>
                </a:cubicBezTo>
                <a:cubicBezTo>
                  <a:pt x="297246" y="137731"/>
                  <a:pt x="315247" y="121444"/>
                  <a:pt x="326297" y="103822"/>
                </a:cubicBezTo>
                <a:cubicBezTo>
                  <a:pt x="340774" y="80581"/>
                  <a:pt x="340013" y="60865"/>
                  <a:pt x="336869" y="48482"/>
                </a:cubicBezTo>
                <a:close/>
                <a:moveTo>
                  <a:pt x="42833" y="57340"/>
                </a:moveTo>
                <a:cubicBezTo>
                  <a:pt x="45405" y="47244"/>
                  <a:pt x="53501" y="42005"/>
                  <a:pt x="60168" y="42005"/>
                </a:cubicBezTo>
                <a:lnTo>
                  <a:pt x="60168" y="42005"/>
                </a:lnTo>
                <a:lnTo>
                  <a:pt x="73217" y="42005"/>
                </a:lnTo>
                <a:lnTo>
                  <a:pt x="73313" y="110871"/>
                </a:lnTo>
                <a:cubicBezTo>
                  <a:pt x="46643" y="90297"/>
                  <a:pt x="39499" y="70580"/>
                  <a:pt x="42833" y="57340"/>
                </a:cubicBezTo>
                <a:close/>
                <a:moveTo>
                  <a:pt x="273052" y="110776"/>
                </a:moveTo>
                <a:lnTo>
                  <a:pt x="273052" y="42005"/>
                </a:lnTo>
                <a:lnTo>
                  <a:pt x="286101" y="42005"/>
                </a:lnTo>
                <a:lnTo>
                  <a:pt x="286101" y="42005"/>
                </a:lnTo>
                <a:cubicBezTo>
                  <a:pt x="292769" y="42005"/>
                  <a:pt x="300865" y="47244"/>
                  <a:pt x="303436" y="57340"/>
                </a:cubicBezTo>
                <a:cubicBezTo>
                  <a:pt x="306865" y="70580"/>
                  <a:pt x="299722" y="90202"/>
                  <a:pt x="273052" y="110776"/>
                </a:cubicBezTo>
                <a:close/>
              </a:path>
            </a:pathLst>
          </a:custGeom>
          <a:solidFill>
            <a:srgbClr val="62E0D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29917" y="260648"/>
            <a:ext cx="5256584" cy="419516"/>
          </a:xfrm>
        </p:spPr>
        <p:txBody>
          <a:bodyPr>
            <a:normAutofit/>
          </a:bodyPr>
          <a:lstStyle/>
          <a:p>
            <a:pPr algn="ctr"/>
            <a:r>
              <a:rPr lang="en-US" altLang="ko-KR" sz="2300" dirty="0">
                <a:solidFill>
                  <a:srgbClr val="3D3B3C"/>
                </a:solidFill>
                <a:cs typeface="Arial" panose="020B0604020202020204" pitchFamily="34" charset="0"/>
              </a:rPr>
              <a:t>HOW ABOUT INDONESIA</a:t>
            </a:r>
            <a:endParaRPr lang="ko-KR" altLang="en-US" sz="2300" dirty="0">
              <a:solidFill>
                <a:srgbClr val="3D3B3C"/>
              </a:solidFill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8DD7D2-94C9-475B-BF96-E13DDC10E198}"/>
              </a:ext>
            </a:extLst>
          </p:cNvPr>
          <p:cNvSpPr/>
          <p:nvPr/>
        </p:nvSpPr>
        <p:spPr>
          <a:xfrm>
            <a:off x="1627307" y="3284984"/>
            <a:ext cx="52591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100" b="1" dirty="0" smtClean="0"/>
              <a:t>Life Expectancy Based on Gender</a:t>
            </a:r>
            <a:endParaRPr lang="en-US" sz="1100" b="1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17" y="836712"/>
            <a:ext cx="5256584" cy="2448271"/>
          </a:xfrm>
          <a:prstGeom prst="rect">
            <a:avLst/>
          </a:prstGeom>
          <a:noFill/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516" y="115920"/>
            <a:ext cx="4464496" cy="2665008"/>
          </a:xfrm>
          <a:prstGeom prst="rect">
            <a:avLst/>
          </a:prstGeom>
          <a:noFill/>
        </p:spPr>
      </p:pic>
      <p:sp>
        <p:nvSpPr>
          <p:cNvPr id="10" name="직사각형 8">
            <a:extLst>
              <a:ext uri="{FF2B5EF4-FFF2-40B4-BE49-F238E27FC236}">
                <a16:creationId xmlns:a16="http://schemas.microsoft.com/office/drawing/2014/main" id="{D2F7D3CA-3872-4A0E-8A1D-3F149B83AA69}"/>
              </a:ext>
            </a:extLst>
          </p:cNvPr>
          <p:cNvSpPr/>
          <p:nvPr/>
        </p:nvSpPr>
        <p:spPr>
          <a:xfrm>
            <a:off x="7030516" y="2774394"/>
            <a:ext cx="44644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100" b="1" dirty="0" smtClean="0"/>
              <a:t>Elderly &amp; Marital Status, </a:t>
            </a:r>
            <a:r>
              <a:rPr lang="en-US" sz="1100" b="1" dirty="0"/>
              <a:t>2014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3A484C-3007-49B4-A411-6DF9452F08ED}"/>
              </a:ext>
            </a:extLst>
          </p:cNvPr>
          <p:cNvSpPr/>
          <p:nvPr/>
        </p:nvSpPr>
        <p:spPr>
          <a:xfrm>
            <a:off x="7005042" y="5589240"/>
            <a:ext cx="446282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100" b="1" dirty="0" smtClean="0"/>
              <a:t>Elderly &amp; Living Together Status, </a:t>
            </a:r>
            <a:r>
              <a:rPr lang="en-US" sz="1100" b="1" dirty="0"/>
              <a:t>2014</a:t>
            </a:r>
          </a:p>
        </p:txBody>
      </p:sp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516" y="3159082"/>
            <a:ext cx="4464496" cy="2430158"/>
          </a:xfrm>
          <a:prstGeom prst="rect">
            <a:avLst/>
          </a:prstGeom>
          <a:noFill/>
        </p:spPr>
      </p:pic>
      <p:grpSp>
        <p:nvGrpSpPr>
          <p:cNvPr id="13" name="그룹 39">
            <a:extLst>
              <a:ext uri="{FF2B5EF4-FFF2-40B4-BE49-F238E27FC236}">
                <a16:creationId xmlns:a16="http://schemas.microsoft.com/office/drawing/2014/main" id="{C0D61B52-4F6A-4961-982A-2D4DF429AE9A}"/>
              </a:ext>
            </a:extLst>
          </p:cNvPr>
          <p:cNvGrpSpPr/>
          <p:nvPr/>
        </p:nvGrpSpPr>
        <p:grpSpPr>
          <a:xfrm>
            <a:off x="1890770" y="3913782"/>
            <a:ext cx="235258" cy="334938"/>
            <a:chOff x="3471472" y="902398"/>
            <a:chExt cx="295275" cy="393763"/>
          </a:xfrm>
          <a:solidFill>
            <a:srgbClr val="62E0D8"/>
          </a:solidFill>
        </p:grpSpPr>
        <p:sp>
          <p:nvSpPr>
            <p:cNvPr id="14" name="자유형: 도형 40">
              <a:extLst>
                <a:ext uri="{FF2B5EF4-FFF2-40B4-BE49-F238E27FC236}">
                  <a16:creationId xmlns:a16="http://schemas.microsoft.com/office/drawing/2014/main" id="{7FC0491B-EE3E-4207-98F5-B2FC841DBB29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200"/>
            </a:p>
          </p:txBody>
        </p:sp>
        <p:sp>
          <p:nvSpPr>
            <p:cNvPr id="15" name="자유형: 도형 41">
              <a:extLst>
                <a:ext uri="{FF2B5EF4-FFF2-40B4-BE49-F238E27FC236}">
                  <a16:creationId xmlns:a16="http://schemas.microsoft.com/office/drawing/2014/main" id="{F38CFC10-CBE8-4D52-8BA1-4A7FB3D3595F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2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1D1B3FB-D483-434F-9B1B-F3E81109C5E7}"/>
              </a:ext>
            </a:extLst>
          </p:cNvPr>
          <p:cNvSpPr txBox="1"/>
          <p:nvPr/>
        </p:nvSpPr>
        <p:spPr>
          <a:xfrm>
            <a:off x="2326833" y="3932740"/>
            <a:ext cx="4472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Life Expectancy </a:t>
            </a:r>
            <a:r>
              <a:rPr lang="en-US" altLang="ko-KR" sz="1200" dirty="0" smtClean="0"/>
              <a:t>at Birth of Female </a:t>
            </a:r>
            <a:r>
              <a:rPr lang="en-US" altLang="ko-KR" sz="1200" dirty="0"/>
              <a:t>is Higher than </a:t>
            </a:r>
            <a:r>
              <a:rPr lang="en-US" altLang="ko-KR" sz="1200" dirty="0" smtClean="0"/>
              <a:t>Male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FBFFF1-6F5E-486C-9A92-99DBE51494A7}"/>
              </a:ext>
            </a:extLst>
          </p:cNvPr>
          <p:cNvSpPr txBox="1"/>
          <p:nvPr/>
        </p:nvSpPr>
        <p:spPr>
          <a:xfrm>
            <a:off x="2326833" y="4407495"/>
            <a:ext cx="447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Female can potentially spend the last year of their life without </a:t>
            </a:r>
            <a:r>
              <a:rPr lang="en-US" altLang="ko-KR" sz="1200" dirty="0" smtClean="0"/>
              <a:t>their partner (their spouse)</a:t>
            </a:r>
            <a:endParaRPr lang="en-US" altLang="ko-KR" sz="1200" dirty="0"/>
          </a:p>
        </p:txBody>
      </p:sp>
      <p:grpSp>
        <p:nvGrpSpPr>
          <p:cNvPr id="18" name="그룹 47">
            <a:extLst>
              <a:ext uri="{FF2B5EF4-FFF2-40B4-BE49-F238E27FC236}">
                <a16:creationId xmlns:a16="http://schemas.microsoft.com/office/drawing/2014/main" id="{E8174875-EB41-4A6B-A7B5-4DA66B234F2B}"/>
              </a:ext>
            </a:extLst>
          </p:cNvPr>
          <p:cNvGrpSpPr/>
          <p:nvPr/>
        </p:nvGrpSpPr>
        <p:grpSpPr>
          <a:xfrm>
            <a:off x="1890770" y="4502947"/>
            <a:ext cx="311148" cy="332182"/>
            <a:chOff x="752656" y="1562597"/>
            <a:chExt cx="390525" cy="390525"/>
          </a:xfrm>
          <a:solidFill>
            <a:srgbClr val="62E0D8"/>
          </a:solidFill>
        </p:grpSpPr>
        <p:sp>
          <p:nvSpPr>
            <p:cNvPr id="19" name="자유형: 도형 48">
              <a:extLst>
                <a:ext uri="{FF2B5EF4-FFF2-40B4-BE49-F238E27FC236}">
                  <a16:creationId xmlns:a16="http://schemas.microsoft.com/office/drawing/2014/main" id="{1DB44049-6DF4-4F6D-AC6F-A9B1C33533AA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200"/>
            </a:p>
          </p:txBody>
        </p:sp>
        <p:sp>
          <p:nvSpPr>
            <p:cNvPr id="20" name="자유형: 도형 49">
              <a:extLst>
                <a:ext uri="{FF2B5EF4-FFF2-40B4-BE49-F238E27FC236}">
                  <a16:creationId xmlns:a16="http://schemas.microsoft.com/office/drawing/2014/main" id="{B05158B1-8A27-46A7-B539-545A3D882B25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200"/>
            </a:p>
          </p:txBody>
        </p:sp>
        <p:sp>
          <p:nvSpPr>
            <p:cNvPr id="21" name="자유형: 도형 50">
              <a:extLst>
                <a:ext uri="{FF2B5EF4-FFF2-40B4-BE49-F238E27FC236}">
                  <a16:creationId xmlns:a16="http://schemas.microsoft.com/office/drawing/2014/main" id="{A3EBD872-2B92-47C6-B927-BBD24DB851B4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200"/>
            </a:p>
          </p:txBody>
        </p:sp>
        <p:sp>
          <p:nvSpPr>
            <p:cNvPr id="22" name="자유형: 도형 51">
              <a:extLst>
                <a:ext uri="{FF2B5EF4-FFF2-40B4-BE49-F238E27FC236}">
                  <a16:creationId xmlns:a16="http://schemas.microsoft.com/office/drawing/2014/main" id="{15351204-1C00-453F-97B8-61922C928366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200" dirty="0"/>
            </a:p>
          </p:txBody>
        </p:sp>
        <p:sp>
          <p:nvSpPr>
            <p:cNvPr id="23" name="자유형: 도형 52">
              <a:extLst>
                <a:ext uri="{FF2B5EF4-FFF2-40B4-BE49-F238E27FC236}">
                  <a16:creationId xmlns:a16="http://schemas.microsoft.com/office/drawing/2014/main" id="{091193F7-CA75-411F-9019-D1D24EB68C1B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20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743FE25-3FE4-4D88-83B9-286CEE02DFE4}"/>
              </a:ext>
            </a:extLst>
          </p:cNvPr>
          <p:cNvSpPr txBox="1"/>
          <p:nvPr/>
        </p:nvSpPr>
        <p:spPr>
          <a:xfrm>
            <a:off x="2327314" y="5060395"/>
            <a:ext cx="4065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Both male and female elderly’s need </a:t>
            </a:r>
            <a:r>
              <a:rPr lang="en-US" sz="1200" dirty="0"/>
              <a:t>family support, although some of them </a:t>
            </a:r>
            <a:r>
              <a:rPr lang="en-US" sz="1200" dirty="0" smtClean="0"/>
              <a:t>are forced to live </a:t>
            </a:r>
            <a:r>
              <a:rPr lang="en-US" sz="1200" dirty="0"/>
              <a:t>alone</a:t>
            </a:r>
            <a:endParaRPr lang="en-US" altLang="ko-KR" sz="1200" dirty="0">
              <a:solidFill>
                <a:srgbClr val="3D3B3C"/>
              </a:solidFill>
            </a:endParaRPr>
          </a:p>
        </p:txBody>
      </p:sp>
      <p:sp>
        <p:nvSpPr>
          <p:cNvPr id="25" name="자유형: 도형 56">
            <a:extLst>
              <a:ext uri="{FF2B5EF4-FFF2-40B4-BE49-F238E27FC236}">
                <a16:creationId xmlns:a16="http://schemas.microsoft.com/office/drawing/2014/main" id="{299DC2E0-D612-466D-85A4-B44443292928}"/>
              </a:ext>
            </a:extLst>
          </p:cNvPr>
          <p:cNvSpPr/>
          <p:nvPr/>
        </p:nvSpPr>
        <p:spPr>
          <a:xfrm>
            <a:off x="1907039" y="5140114"/>
            <a:ext cx="273202" cy="332182"/>
          </a:xfrm>
          <a:custGeom>
            <a:avLst/>
            <a:gdLst>
              <a:gd name="connsiteX0" fmla="*/ 336869 w 342900"/>
              <a:gd name="connsiteY0" fmla="*/ 48482 h 390525"/>
              <a:gd name="connsiteX1" fmla="*/ 286006 w 342900"/>
              <a:gd name="connsiteY1" fmla="*/ 7144 h 390525"/>
              <a:gd name="connsiteX2" fmla="*/ 286006 w 342900"/>
              <a:gd name="connsiteY2" fmla="*/ 7144 h 390525"/>
              <a:gd name="connsiteX3" fmla="*/ 255716 w 342900"/>
              <a:gd name="connsiteY3" fmla="*/ 7144 h 390525"/>
              <a:gd name="connsiteX4" fmla="*/ 90172 w 342900"/>
              <a:gd name="connsiteY4" fmla="*/ 7144 h 390525"/>
              <a:gd name="connsiteX5" fmla="*/ 59882 w 342900"/>
              <a:gd name="connsiteY5" fmla="*/ 7144 h 390525"/>
              <a:gd name="connsiteX6" fmla="*/ 59882 w 342900"/>
              <a:gd name="connsiteY6" fmla="*/ 7144 h 390525"/>
              <a:gd name="connsiteX7" fmla="*/ 9019 w 342900"/>
              <a:gd name="connsiteY7" fmla="*/ 48482 h 390525"/>
              <a:gd name="connsiteX8" fmla="*/ 19592 w 342900"/>
              <a:gd name="connsiteY8" fmla="*/ 103727 h 390525"/>
              <a:gd name="connsiteX9" fmla="*/ 73217 w 342900"/>
              <a:gd name="connsiteY9" fmla="*/ 152305 h 390525"/>
              <a:gd name="connsiteX10" fmla="*/ 155704 w 342900"/>
              <a:gd name="connsiteY10" fmla="*/ 244126 h 390525"/>
              <a:gd name="connsiteX11" fmla="*/ 155704 w 342900"/>
              <a:gd name="connsiteY11" fmla="*/ 282035 h 390525"/>
              <a:gd name="connsiteX12" fmla="*/ 102459 w 342900"/>
              <a:gd name="connsiteY12" fmla="*/ 282035 h 390525"/>
              <a:gd name="connsiteX13" fmla="*/ 85124 w 342900"/>
              <a:gd name="connsiteY13" fmla="*/ 299371 h 390525"/>
              <a:gd name="connsiteX14" fmla="*/ 85124 w 342900"/>
              <a:gd name="connsiteY14" fmla="*/ 370332 h 390525"/>
              <a:gd name="connsiteX15" fmla="*/ 102459 w 342900"/>
              <a:gd name="connsiteY15" fmla="*/ 387667 h 390525"/>
              <a:gd name="connsiteX16" fmla="*/ 244001 w 342900"/>
              <a:gd name="connsiteY16" fmla="*/ 387667 h 390525"/>
              <a:gd name="connsiteX17" fmla="*/ 261336 w 342900"/>
              <a:gd name="connsiteY17" fmla="*/ 370332 h 390525"/>
              <a:gd name="connsiteX18" fmla="*/ 261336 w 342900"/>
              <a:gd name="connsiteY18" fmla="*/ 299371 h 390525"/>
              <a:gd name="connsiteX19" fmla="*/ 244001 w 342900"/>
              <a:gd name="connsiteY19" fmla="*/ 282035 h 390525"/>
              <a:gd name="connsiteX20" fmla="*/ 190756 w 342900"/>
              <a:gd name="connsiteY20" fmla="*/ 282035 h 390525"/>
              <a:gd name="connsiteX21" fmla="*/ 190756 w 342900"/>
              <a:gd name="connsiteY21" fmla="*/ 244221 h 390525"/>
              <a:gd name="connsiteX22" fmla="*/ 272862 w 342900"/>
              <a:gd name="connsiteY22" fmla="*/ 152305 h 390525"/>
              <a:gd name="connsiteX23" fmla="*/ 326297 w 342900"/>
              <a:gd name="connsiteY23" fmla="*/ 103822 h 390525"/>
              <a:gd name="connsiteX24" fmla="*/ 336869 w 342900"/>
              <a:gd name="connsiteY24" fmla="*/ 48482 h 390525"/>
              <a:gd name="connsiteX25" fmla="*/ 42833 w 342900"/>
              <a:gd name="connsiteY25" fmla="*/ 57340 h 390525"/>
              <a:gd name="connsiteX26" fmla="*/ 60168 w 342900"/>
              <a:gd name="connsiteY26" fmla="*/ 42005 h 390525"/>
              <a:gd name="connsiteX27" fmla="*/ 60168 w 342900"/>
              <a:gd name="connsiteY27" fmla="*/ 42005 h 390525"/>
              <a:gd name="connsiteX28" fmla="*/ 73217 w 342900"/>
              <a:gd name="connsiteY28" fmla="*/ 42005 h 390525"/>
              <a:gd name="connsiteX29" fmla="*/ 73313 w 342900"/>
              <a:gd name="connsiteY29" fmla="*/ 110871 h 390525"/>
              <a:gd name="connsiteX30" fmla="*/ 42833 w 342900"/>
              <a:gd name="connsiteY30" fmla="*/ 57340 h 390525"/>
              <a:gd name="connsiteX31" fmla="*/ 273052 w 342900"/>
              <a:gd name="connsiteY31" fmla="*/ 110776 h 390525"/>
              <a:gd name="connsiteX32" fmla="*/ 273052 w 342900"/>
              <a:gd name="connsiteY32" fmla="*/ 42005 h 390525"/>
              <a:gd name="connsiteX33" fmla="*/ 286101 w 342900"/>
              <a:gd name="connsiteY33" fmla="*/ 42005 h 390525"/>
              <a:gd name="connsiteX34" fmla="*/ 286101 w 342900"/>
              <a:gd name="connsiteY34" fmla="*/ 42005 h 390525"/>
              <a:gd name="connsiteX35" fmla="*/ 303436 w 342900"/>
              <a:gd name="connsiteY35" fmla="*/ 57340 h 390525"/>
              <a:gd name="connsiteX36" fmla="*/ 273052 w 342900"/>
              <a:gd name="connsiteY36" fmla="*/ 110776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2900" h="390525">
                <a:moveTo>
                  <a:pt x="336869" y="48482"/>
                </a:moveTo>
                <a:cubicBezTo>
                  <a:pt x="330678" y="24098"/>
                  <a:pt x="309723" y="7144"/>
                  <a:pt x="286006" y="7144"/>
                </a:cubicBezTo>
                <a:cubicBezTo>
                  <a:pt x="286006" y="7144"/>
                  <a:pt x="286006" y="7144"/>
                  <a:pt x="286006" y="7144"/>
                </a:cubicBezTo>
                <a:lnTo>
                  <a:pt x="255716" y="7144"/>
                </a:lnTo>
                <a:lnTo>
                  <a:pt x="90172" y="7144"/>
                </a:lnTo>
                <a:lnTo>
                  <a:pt x="59882" y="7144"/>
                </a:lnTo>
                <a:cubicBezTo>
                  <a:pt x="59882" y="7144"/>
                  <a:pt x="59882" y="7144"/>
                  <a:pt x="59882" y="7144"/>
                </a:cubicBezTo>
                <a:cubicBezTo>
                  <a:pt x="36165" y="7144"/>
                  <a:pt x="15305" y="24194"/>
                  <a:pt x="9019" y="48482"/>
                </a:cubicBezTo>
                <a:cubicBezTo>
                  <a:pt x="5876" y="60865"/>
                  <a:pt x="5113" y="80581"/>
                  <a:pt x="19592" y="103727"/>
                </a:cubicBezTo>
                <a:cubicBezTo>
                  <a:pt x="30640" y="121444"/>
                  <a:pt x="48738" y="137731"/>
                  <a:pt x="73217" y="152305"/>
                </a:cubicBezTo>
                <a:cubicBezTo>
                  <a:pt x="76265" y="198501"/>
                  <a:pt x="110841" y="236220"/>
                  <a:pt x="155704" y="244126"/>
                </a:cubicBezTo>
                <a:lnTo>
                  <a:pt x="155704" y="282035"/>
                </a:lnTo>
                <a:lnTo>
                  <a:pt x="102459" y="282035"/>
                </a:lnTo>
                <a:cubicBezTo>
                  <a:pt x="92934" y="282035"/>
                  <a:pt x="85124" y="289751"/>
                  <a:pt x="85124" y="299371"/>
                </a:cubicBezTo>
                <a:lnTo>
                  <a:pt x="85124" y="370332"/>
                </a:lnTo>
                <a:cubicBezTo>
                  <a:pt x="85124" y="379857"/>
                  <a:pt x="92839" y="387667"/>
                  <a:pt x="102459" y="387667"/>
                </a:cubicBezTo>
                <a:lnTo>
                  <a:pt x="244001" y="387667"/>
                </a:lnTo>
                <a:cubicBezTo>
                  <a:pt x="253526" y="387667"/>
                  <a:pt x="261336" y="379952"/>
                  <a:pt x="261336" y="370332"/>
                </a:cubicBezTo>
                <a:lnTo>
                  <a:pt x="261336" y="299371"/>
                </a:lnTo>
                <a:cubicBezTo>
                  <a:pt x="261336" y="289846"/>
                  <a:pt x="253621" y="282035"/>
                  <a:pt x="244001" y="282035"/>
                </a:cubicBezTo>
                <a:lnTo>
                  <a:pt x="190756" y="282035"/>
                </a:lnTo>
                <a:lnTo>
                  <a:pt x="190756" y="244221"/>
                </a:lnTo>
                <a:cubicBezTo>
                  <a:pt x="235238" y="236410"/>
                  <a:pt x="269908" y="198596"/>
                  <a:pt x="272862" y="152305"/>
                </a:cubicBezTo>
                <a:cubicBezTo>
                  <a:pt x="297246" y="137731"/>
                  <a:pt x="315247" y="121444"/>
                  <a:pt x="326297" y="103822"/>
                </a:cubicBezTo>
                <a:cubicBezTo>
                  <a:pt x="340774" y="80581"/>
                  <a:pt x="340013" y="60865"/>
                  <a:pt x="336869" y="48482"/>
                </a:cubicBezTo>
                <a:close/>
                <a:moveTo>
                  <a:pt x="42833" y="57340"/>
                </a:moveTo>
                <a:cubicBezTo>
                  <a:pt x="45405" y="47244"/>
                  <a:pt x="53501" y="42005"/>
                  <a:pt x="60168" y="42005"/>
                </a:cubicBezTo>
                <a:lnTo>
                  <a:pt x="60168" y="42005"/>
                </a:lnTo>
                <a:lnTo>
                  <a:pt x="73217" y="42005"/>
                </a:lnTo>
                <a:lnTo>
                  <a:pt x="73313" y="110871"/>
                </a:lnTo>
                <a:cubicBezTo>
                  <a:pt x="46643" y="90297"/>
                  <a:pt x="39499" y="70580"/>
                  <a:pt x="42833" y="57340"/>
                </a:cubicBezTo>
                <a:close/>
                <a:moveTo>
                  <a:pt x="273052" y="110776"/>
                </a:moveTo>
                <a:lnTo>
                  <a:pt x="273052" y="42005"/>
                </a:lnTo>
                <a:lnTo>
                  <a:pt x="286101" y="42005"/>
                </a:lnTo>
                <a:lnTo>
                  <a:pt x="286101" y="42005"/>
                </a:lnTo>
                <a:cubicBezTo>
                  <a:pt x="292769" y="42005"/>
                  <a:pt x="300865" y="47244"/>
                  <a:pt x="303436" y="57340"/>
                </a:cubicBezTo>
                <a:cubicBezTo>
                  <a:pt x="306865" y="70580"/>
                  <a:pt x="299722" y="90202"/>
                  <a:pt x="273052" y="110776"/>
                </a:cubicBezTo>
                <a:close/>
              </a:path>
            </a:pathLst>
          </a:custGeom>
          <a:solidFill>
            <a:srgbClr val="62E0D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58827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26460" y="194024"/>
            <a:ext cx="5256584" cy="354656"/>
          </a:xfrm>
        </p:spPr>
        <p:txBody>
          <a:bodyPr>
            <a:normAutofit/>
          </a:bodyPr>
          <a:lstStyle/>
          <a:p>
            <a:pPr algn="ctr"/>
            <a:r>
              <a:rPr lang="en-US" altLang="ko-KR" sz="1700" dirty="0" smtClean="0">
                <a:solidFill>
                  <a:srgbClr val="3D3B3C"/>
                </a:solidFill>
                <a:cs typeface="Arial" panose="020B0604020202020204" pitchFamily="34" charset="0"/>
              </a:rPr>
              <a:t>The employment condition of elderly in Indonesia</a:t>
            </a:r>
            <a:endParaRPr lang="ko-KR" altLang="en-US" sz="1700" dirty="0">
              <a:solidFill>
                <a:srgbClr val="3D3B3C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0058771"/>
              </p:ext>
            </p:extLst>
          </p:nvPr>
        </p:nvGraphicFramePr>
        <p:xfrm>
          <a:off x="1629916" y="188640"/>
          <a:ext cx="4896544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3408879"/>
              </p:ext>
            </p:extLst>
          </p:nvPr>
        </p:nvGraphicFramePr>
        <p:xfrm>
          <a:off x="1629916" y="3001322"/>
          <a:ext cx="4896544" cy="2947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Char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5325735"/>
              </p:ext>
            </p:extLst>
          </p:nvPr>
        </p:nvGraphicFramePr>
        <p:xfrm>
          <a:off x="6670476" y="3001322"/>
          <a:ext cx="5112568" cy="2965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9" name="그룹 39">
            <a:extLst>
              <a:ext uri="{FF2B5EF4-FFF2-40B4-BE49-F238E27FC236}">
                <a16:creationId xmlns:a16="http://schemas.microsoft.com/office/drawing/2014/main" id="{C0D61B52-4F6A-4961-982A-2D4DF429AE9A}"/>
              </a:ext>
            </a:extLst>
          </p:cNvPr>
          <p:cNvGrpSpPr/>
          <p:nvPr/>
        </p:nvGrpSpPr>
        <p:grpSpPr>
          <a:xfrm>
            <a:off x="6874066" y="813404"/>
            <a:ext cx="235258" cy="334938"/>
            <a:chOff x="3471472" y="902398"/>
            <a:chExt cx="295275" cy="393763"/>
          </a:xfrm>
          <a:solidFill>
            <a:srgbClr val="62E0D8"/>
          </a:solidFill>
        </p:grpSpPr>
        <p:sp>
          <p:nvSpPr>
            <p:cNvPr id="30" name="자유형: 도형 40">
              <a:extLst>
                <a:ext uri="{FF2B5EF4-FFF2-40B4-BE49-F238E27FC236}">
                  <a16:creationId xmlns:a16="http://schemas.microsoft.com/office/drawing/2014/main" id="{7FC0491B-EE3E-4207-98F5-B2FC841DBB29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200"/>
            </a:p>
          </p:txBody>
        </p:sp>
        <p:sp>
          <p:nvSpPr>
            <p:cNvPr id="31" name="자유형: 도형 41">
              <a:extLst>
                <a:ext uri="{FF2B5EF4-FFF2-40B4-BE49-F238E27FC236}">
                  <a16:creationId xmlns:a16="http://schemas.microsoft.com/office/drawing/2014/main" id="{F38CFC10-CBE8-4D52-8BA1-4A7FB3D3595F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20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1D1B3FB-D483-434F-9B1B-F3E81109C5E7}"/>
              </a:ext>
            </a:extLst>
          </p:cNvPr>
          <p:cNvSpPr txBox="1"/>
          <p:nvPr/>
        </p:nvSpPr>
        <p:spPr>
          <a:xfrm>
            <a:off x="7310129" y="832362"/>
            <a:ext cx="4472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The majority of elderly still work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FBFFF1-6F5E-486C-9A92-99DBE51494A7}"/>
              </a:ext>
            </a:extLst>
          </p:cNvPr>
          <p:cNvSpPr txBox="1"/>
          <p:nvPr/>
        </p:nvSpPr>
        <p:spPr>
          <a:xfrm>
            <a:off x="7310129" y="1307117"/>
            <a:ext cx="447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The agricultural sector is chosen by the majority of elderly who are still working</a:t>
            </a:r>
            <a:endParaRPr lang="en-US" altLang="ko-KR" sz="1200" dirty="0"/>
          </a:p>
        </p:txBody>
      </p:sp>
      <p:grpSp>
        <p:nvGrpSpPr>
          <p:cNvPr id="34" name="그룹 47">
            <a:extLst>
              <a:ext uri="{FF2B5EF4-FFF2-40B4-BE49-F238E27FC236}">
                <a16:creationId xmlns:a16="http://schemas.microsoft.com/office/drawing/2014/main" id="{E8174875-EB41-4A6B-A7B5-4DA66B234F2B}"/>
              </a:ext>
            </a:extLst>
          </p:cNvPr>
          <p:cNvGrpSpPr/>
          <p:nvPr/>
        </p:nvGrpSpPr>
        <p:grpSpPr>
          <a:xfrm>
            <a:off x="6874066" y="1402569"/>
            <a:ext cx="311148" cy="332182"/>
            <a:chOff x="752656" y="1562597"/>
            <a:chExt cx="390525" cy="390525"/>
          </a:xfrm>
          <a:solidFill>
            <a:srgbClr val="62E0D8"/>
          </a:solidFill>
        </p:grpSpPr>
        <p:sp>
          <p:nvSpPr>
            <p:cNvPr id="35" name="자유형: 도형 48">
              <a:extLst>
                <a:ext uri="{FF2B5EF4-FFF2-40B4-BE49-F238E27FC236}">
                  <a16:creationId xmlns:a16="http://schemas.microsoft.com/office/drawing/2014/main" id="{1DB44049-6DF4-4F6D-AC6F-A9B1C33533AA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200"/>
            </a:p>
          </p:txBody>
        </p:sp>
        <p:sp>
          <p:nvSpPr>
            <p:cNvPr id="36" name="자유형: 도형 49">
              <a:extLst>
                <a:ext uri="{FF2B5EF4-FFF2-40B4-BE49-F238E27FC236}">
                  <a16:creationId xmlns:a16="http://schemas.microsoft.com/office/drawing/2014/main" id="{B05158B1-8A27-46A7-B539-545A3D882B25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200"/>
            </a:p>
          </p:txBody>
        </p:sp>
        <p:sp>
          <p:nvSpPr>
            <p:cNvPr id="37" name="자유형: 도형 50">
              <a:extLst>
                <a:ext uri="{FF2B5EF4-FFF2-40B4-BE49-F238E27FC236}">
                  <a16:creationId xmlns:a16="http://schemas.microsoft.com/office/drawing/2014/main" id="{A3EBD872-2B92-47C6-B927-BBD24DB851B4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200"/>
            </a:p>
          </p:txBody>
        </p:sp>
        <p:sp>
          <p:nvSpPr>
            <p:cNvPr id="38" name="자유형: 도형 51">
              <a:extLst>
                <a:ext uri="{FF2B5EF4-FFF2-40B4-BE49-F238E27FC236}">
                  <a16:creationId xmlns:a16="http://schemas.microsoft.com/office/drawing/2014/main" id="{15351204-1C00-453F-97B8-61922C928366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200" dirty="0"/>
            </a:p>
          </p:txBody>
        </p:sp>
        <p:sp>
          <p:nvSpPr>
            <p:cNvPr id="39" name="자유형: 도형 52">
              <a:extLst>
                <a:ext uri="{FF2B5EF4-FFF2-40B4-BE49-F238E27FC236}">
                  <a16:creationId xmlns:a16="http://schemas.microsoft.com/office/drawing/2014/main" id="{091193F7-CA75-411F-9019-D1D24EB68C1B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20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743FE25-3FE4-4D88-83B9-286CEE02DFE4}"/>
              </a:ext>
            </a:extLst>
          </p:cNvPr>
          <p:cNvSpPr txBox="1"/>
          <p:nvPr/>
        </p:nvSpPr>
        <p:spPr>
          <a:xfrm>
            <a:off x="7310610" y="1960017"/>
            <a:ext cx="4065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The majority of elderly who work are </a:t>
            </a:r>
            <a:r>
              <a:rPr lang="en-US" sz="1200" dirty="0" err="1" smtClean="0"/>
              <a:t>assited</a:t>
            </a:r>
            <a:r>
              <a:rPr lang="en-US" sz="1200" dirty="0" smtClean="0"/>
              <a:t> by workers (laborer or employee)</a:t>
            </a:r>
            <a:endParaRPr lang="en-US" altLang="ko-KR" sz="1200" dirty="0">
              <a:solidFill>
                <a:srgbClr val="3D3B3C"/>
              </a:solidFill>
            </a:endParaRPr>
          </a:p>
        </p:txBody>
      </p:sp>
      <p:sp>
        <p:nvSpPr>
          <p:cNvPr id="41" name="자유형: 도형 56">
            <a:extLst>
              <a:ext uri="{FF2B5EF4-FFF2-40B4-BE49-F238E27FC236}">
                <a16:creationId xmlns:a16="http://schemas.microsoft.com/office/drawing/2014/main" id="{299DC2E0-D612-466D-85A4-B44443292928}"/>
              </a:ext>
            </a:extLst>
          </p:cNvPr>
          <p:cNvSpPr/>
          <p:nvPr/>
        </p:nvSpPr>
        <p:spPr>
          <a:xfrm>
            <a:off x="6890335" y="2039736"/>
            <a:ext cx="273202" cy="332182"/>
          </a:xfrm>
          <a:custGeom>
            <a:avLst/>
            <a:gdLst>
              <a:gd name="connsiteX0" fmla="*/ 336869 w 342900"/>
              <a:gd name="connsiteY0" fmla="*/ 48482 h 390525"/>
              <a:gd name="connsiteX1" fmla="*/ 286006 w 342900"/>
              <a:gd name="connsiteY1" fmla="*/ 7144 h 390525"/>
              <a:gd name="connsiteX2" fmla="*/ 286006 w 342900"/>
              <a:gd name="connsiteY2" fmla="*/ 7144 h 390525"/>
              <a:gd name="connsiteX3" fmla="*/ 255716 w 342900"/>
              <a:gd name="connsiteY3" fmla="*/ 7144 h 390525"/>
              <a:gd name="connsiteX4" fmla="*/ 90172 w 342900"/>
              <a:gd name="connsiteY4" fmla="*/ 7144 h 390525"/>
              <a:gd name="connsiteX5" fmla="*/ 59882 w 342900"/>
              <a:gd name="connsiteY5" fmla="*/ 7144 h 390525"/>
              <a:gd name="connsiteX6" fmla="*/ 59882 w 342900"/>
              <a:gd name="connsiteY6" fmla="*/ 7144 h 390525"/>
              <a:gd name="connsiteX7" fmla="*/ 9019 w 342900"/>
              <a:gd name="connsiteY7" fmla="*/ 48482 h 390525"/>
              <a:gd name="connsiteX8" fmla="*/ 19592 w 342900"/>
              <a:gd name="connsiteY8" fmla="*/ 103727 h 390525"/>
              <a:gd name="connsiteX9" fmla="*/ 73217 w 342900"/>
              <a:gd name="connsiteY9" fmla="*/ 152305 h 390525"/>
              <a:gd name="connsiteX10" fmla="*/ 155704 w 342900"/>
              <a:gd name="connsiteY10" fmla="*/ 244126 h 390525"/>
              <a:gd name="connsiteX11" fmla="*/ 155704 w 342900"/>
              <a:gd name="connsiteY11" fmla="*/ 282035 h 390525"/>
              <a:gd name="connsiteX12" fmla="*/ 102459 w 342900"/>
              <a:gd name="connsiteY12" fmla="*/ 282035 h 390525"/>
              <a:gd name="connsiteX13" fmla="*/ 85124 w 342900"/>
              <a:gd name="connsiteY13" fmla="*/ 299371 h 390525"/>
              <a:gd name="connsiteX14" fmla="*/ 85124 w 342900"/>
              <a:gd name="connsiteY14" fmla="*/ 370332 h 390525"/>
              <a:gd name="connsiteX15" fmla="*/ 102459 w 342900"/>
              <a:gd name="connsiteY15" fmla="*/ 387667 h 390525"/>
              <a:gd name="connsiteX16" fmla="*/ 244001 w 342900"/>
              <a:gd name="connsiteY16" fmla="*/ 387667 h 390525"/>
              <a:gd name="connsiteX17" fmla="*/ 261336 w 342900"/>
              <a:gd name="connsiteY17" fmla="*/ 370332 h 390525"/>
              <a:gd name="connsiteX18" fmla="*/ 261336 w 342900"/>
              <a:gd name="connsiteY18" fmla="*/ 299371 h 390525"/>
              <a:gd name="connsiteX19" fmla="*/ 244001 w 342900"/>
              <a:gd name="connsiteY19" fmla="*/ 282035 h 390525"/>
              <a:gd name="connsiteX20" fmla="*/ 190756 w 342900"/>
              <a:gd name="connsiteY20" fmla="*/ 282035 h 390525"/>
              <a:gd name="connsiteX21" fmla="*/ 190756 w 342900"/>
              <a:gd name="connsiteY21" fmla="*/ 244221 h 390525"/>
              <a:gd name="connsiteX22" fmla="*/ 272862 w 342900"/>
              <a:gd name="connsiteY22" fmla="*/ 152305 h 390525"/>
              <a:gd name="connsiteX23" fmla="*/ 326297 w 342900"/>
              <a:gd name="connsiteY23" fmla="*/ 103822 h 390525"/>
              <a:gd name="connsiteX24" fmla="*/ 336869 w 342900"/>
              <a:gd name="connsiteY24" fmla="*/ 48482 h 390525"/>
              <a:gd name="connsiteX25" fmla="*/ 42833 w 342900"/>
              <a:gd name="connsiteY25" fmla="*/ 57340 h 390525"/>
              <a:gd name="connsiteX26" fmla="*/ 60168 w 342900"/>
              <a:gd name="connsiteY26" fmla="*/ 42005 h 390525"/>
              <a:gd name="connsiteX27" fmla="*/ 60168 w 342900"/>
              <a:gd name="connsiteY27" fmla="*/ 42005 h 390525"/>
              <a:gd name="connsiteX28" fmla="*/ 73217 w 342900"/>
              <a:gd name="connsiteY28" fmla="*/ 42005 h 390525"/>
              <a:gd name="connsiteX29" fmla="*/ 73313 w 342900"/>
              <a:gd name="connsiteY29" fmla="*/ 110871 h 390525"/>
              <a:gd name="connsiteX30" fmla="*/ 42833 w 342900"/>
              <a:gd name="connsiteY30" fmla="*/ 57340 h 390525"/>
              <a:gd name="connsiteX31" fmla="*/ 273052 w 342900"/>
              <a:gd name="connsiteY31" fmla="*/ 110776 h 390525"/>
              <a:gd name="connsiteX32" fmla="*/ 273052 w 342900"/>
              <a:gd name="connsiteY32" fmla="*/ 42005 h 390525"/>
              <a:gd name="connsiteX33" fmla="*/ 286101 w 342900"/>
              <a:gd name="connsiteY33" fmla="*/ 42005 h 390525"/>
              <a:gd name="connsiteX34" fmla="*/ 286101 w 342900"/>
              <a:gd name="connsiteY34" fmla="*/ 42005 h 390525"/>
              <a:gd name="connsiteX35" fmla="*/ 303436 w 342900"/>
              <a:gd name="connsiteY35" fmla="*/ 57340 h 390525"/>
              <a:gd name="connsiteX36" fmla="*/ 273052 w 342900"/>
              <a:gd name="connsiteY36" fmla="*/ 110776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2900" h="390525">
                <a:moveTo>
                  <a:pt x="336869" y="48482"/>
                </a:moveTo>
                <a:cubicBezTo>
                  <a:pt x="330678" y="24098"/>
                  <a:pt x="309723" y="7144"/>
                  <a:pt x="286006" y="7144"/>
                </a:cubicBezTo>
                <a:cubicBezTo>
                  <a:pt x="286006" y="7144"/>
                  <a:pt x="286006" y="7144"/>
                  <a:pt x="286006" y="7144"/>
                </a:cubicBezTo>
                <a:lnTo>
                  <a:pt x="255716" y="7144"/>
                </a:lnTo>
                <a:lnTo>
                  <a:pt x="90172" y="7144"/>
                </a:lnTo>
                <a:lnTo>
                  <a:pt x="59882" y="7144"/>
                </a:lnTo>
                <a:cubicBezTo>
                  <a:pt x="59882" y="7144"/>
                  <a:pt x="59882" y="7144"/>
                  <a:pt x="59882" y="7144"/>
                </a:cubicBezTo>
                <a:cubicBezTo>
                  <a:pt x="36165" y="7144"/>
                  <a:pt x="15305" y="24194"/>
                  <a:pt x="9019" y="48482"/>
                </a:cubicBezTo>
                <a:cubicBezTo>
                  <a:pt x="5876" y="60865"/>
                  <a:pt x="5113" y="80581"/>
                  <a:pt x="19592" y="103727"/>
                </a:cubicBezTo>
                <a:cubicBezTo>
                  <a:pt x="30640" y="121444"/>
                  <a:pt x="48738" y="137731"/>
                  <a:pt x="73217" y="152305"/>
                </a:cubicBezTo>
                <a:cubicBezTo>
                  <a:pt x="76265" y="198501"/>
                  <a:pt x="110841" y="236220"/>
                  <a:pt x="155704" y="244126"/>
                </a:cubicBezTo>
                <a:lnTo>
                  <a:pt x="155704" y="282035"/>
                </a:lnTo>
                <a:lnTo>
                  <a:pt x="102459" y="282035"/>
                </a:lnTo>
                <a:cubicBezTo>
                  <a:pt x="92934" y="282035"/>
                  <a:pt x="85124" y="289751"/>
                  <a:pt x="85124" y="299371"/>
                </a:cubicBezTo>
                <a:lnTo>
                  <a:pt x="85124" y="370332"/>
                </a:lnTo>
                <a:cubicBezTo>
                  <a:pt x="85124" y="379857"/>
                  <a:pt x="92839" y="387667"/>
                  <a:pt x="102459" y="387667"/>
                </a:cubicBezTo>
                <a:lnTo>
                  <a:pt x="244001" y="387667"/>
                </a:lnTo>
                <a:cubicBezTo>
                  <a:pt x="253526" y="387667"/>
                  <a:pt x="261336" y="379952"/>
                  <a:pt x="261336" y="370332"/>
                </a:cubicBezTo>
                <a:lnTo>
                  <a:pt x="261336" y="299371"/>
                </a:lnTo>
                <a:cubicBezTo>
                  <a:pt x="261336" y="289846"/>
                  <a:pt x="253621" y="282035"/>
                  <a:pt x="244001" y="282035"/>
                </a:cubicBezTo>
                <a:lnTo>
                  <a:pt x="190756" y="282035"/>
                </a:lnTo>
                <a:lnTo>
                  <a:pt x="190756" y="244221"/>
                </a:lnTo>
                <a:cubicBezTo>
                  <a:pt x="235238" y="236410"/>
                  <a:pt x="269908" y="198596"/>
                  <a:pt x="272862" y="152305"/>
                </a:cubicBezTo>
                <a:cubicBezTo>
                  <a:pt x="297246" y="137731"/>
                  <a:pt x="315247" y="121444"/>
                  <a:pt x="326297" y="103822"/>
                </a:cubicBezTo>
                <a:cubicBezTo>
                  <a:pt x="340774" y="80581"/>
                  <a:pt x="340013" y="60865"/>
                  <a:pt x="336869" y="48482"/>
                </a:cubicBezTo>
                <a:close/>
                <a:moveTo>
                  <a:pt x="42833" y="57340"/>
                </a:moveTo>
                <a:cubicBezTo>
                  <a:pt x="45405" y="47244"/>
                  <a:pt x="53501" y="42005"/>
                  <a:pt x="60168" y="42005"/>
                </a:cubicBezTo>
                <a:lnTo>
                  <a:pt x="60168" y="42005"/>
                </a:lnTo>
                <a:lnTo>
                  <a:pt x="73217" y="42005"/>
                </a:lnTo>
                <a:lnTo>
                  <a:pt x="73313" y="110871"/>
                </a:lnTo>
                <a:cubicBezTo>
                  <a:pt x="46643" y="90297"/>
                  <a:pt x="39499" y="70580"/>
                  <a:pt x="42833" y="57340"/>
                </a:cubicBezTo>
                <a:close/>
                <a:moveTo>
                  <a:pt x="273052" y="110776"/>
                </a:moveTo>
                <a:lnTo>
                  <a:pt x="273052" y="42005"/>
                </a:lnTo>
                <a:lnTo>
                  <a:pt x="286101" y="42005"/>
                </a:lnTo>
                <a:lnTo>
                  <a:pt x="286101" y="42005"/>
                </a:lnTo>
                <a:cubicBezTo>
                  <a:pt x="292769" y="42005"/>
                  <a:pt x="300865" y="47244"/>
                  <a:pt x="303436" y="57340"/>
                </a:cubicBezTo>
                <a:cubicBezTo>
                  <a:pt x="306865" y="70580"/>
                  <a:pt x="299722" y="90202"/>
                  <a:pt x="273052" y="110776"/>
                </a:cubicBezTo>
                <a:close/>
              </a:path>
            </a:pathLst>
          </a:custGeom>
          <a:solidFill>
            <a:srgbClr val="62E0D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07837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Some studies have done in developed countries, it has various </a:t>
            </a:r>
            <a:r>
              <a:rPr lang="id-ID" dirty="0" smtClean="0"/>
              <a:t>findings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T</a:t>
            </a:r>
            <a:r>
              <a:rPr lang="id-ID" dirty="0" smtClean="0"/>
              <a:t>he </a:t>
            </a:r>
            <a:r>
              <a:rPr lang="id-ID" dirty="0"/>
              <a:t>same studies for developing countries </a:t>
            </a:r>
            <a:r>
              <a:rPr lang="en-US" dirty="0"/>
              <a:t>are</a:t>
            </a:r>
            <a:r>
              <a:rPr lang="id-ID" dirty="0"/>
              <a:t> still rarely</a:t>
            </a:r>
            <a:endParaRPr lang="en-US" dirty="0" smtClean="0"/>
          </a:p>
          <a:p>
            <a:r>
              <a:rPr lang="en-US" dirty="0" smtClean="0"/>
              <a:t>The previous studies also argue that</a:t>
            </a:r>
          </a:p>
          <a:p>
            <a:pPr lvl="1"/>
            <a:r>
              <a:rPr lang="en-US" dirty="0" smtClean="0"/>
              <a:t>Becoming elderly entrepreneur increases with age</a:t>
            </a:r>
          </a:p>
          <a:p>
            <a:pPr lvl="1"/>
            <a:r>
              <a:rPr lang="en-US" dirty="0" smtClean="0"/>
              <a:t>Besides age, how the role of endowment factor as a determinants of entrepreneurship of elderly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9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1917948" y="1340768"/>
            <a:ext cx="3984961" cy="43082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smtClean="0"/>
              <a:t>DATA</a:t>
            </a:r>
            <a:endParaRPr lang="en-US" b="1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2146232" y="2006160"/>
            <a:ext cx="3528392" cy="3483531"/>
          </a:xfrm>
          <a:prstGeom prst="rect">
            <a:avLst/>
          </a:prstGeom>
        </p:spPr>
        <p:txBody>
          <a:bodyPr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lvl="1" indent="-173038"/>
            <a:r>
              <a:rPr lang="en-GB" smtClean="0"/>
              <a:t>Source : Central Bureau of Statistics</a:t>
            </a:r>
          </a:p>
          <a:p>
            <a:pPr marL="231775" lvl="1" indent="-173038"/>
            <a:r>
              <a:rPr lang="en-GB" smtClean="0"/>
              <a:t>The </a:t>
            </a:r>
            <a:r>
              <a:rPr lang="id-ID" smtClean="0"/>
              <a:t>national </a:t>
            </a:r>
            <a:r>
              <a:rPr lang="en-US" smtClean="0"/>
              <a:t>labor force survey</a:t>
            </a:r>
            <a:r>
              <a:rPr lang="id-ID" smtClean="0"/>
              <a:t> data (</a:t>
            </a:r>
            <a:r>
              <a:rPr lang="en-US" smtClean="0"/>
              <a:t>well known as </a:t>
            </a:r>
            <a:r>
              <a:rPr lang="id-ID" smtClean="0"/>
              <a:t>S</a:t>
            </a:r>
            <a:r>
              <a:rPr lang="en-US" smtClean="0"/>
              <a:t>akernas</a:t>
            </a:r>
            <a:r>
              <a:rPr lang="id-ID" smtClean="0"/>
              <a:t>)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947148" y="1340768"/>
            <a:ext cx="2806080" cy="43082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smtClean="0"/>
              <a:t>APPROACH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45945" y="1956450"/>
            <a:ext cx="4110612" cy="392375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d-ID" dirty="0"/>
              <a:t>the bias selection model approach from Heckman, where the hours work variable is the dependent variable. </a:t>
            </a:r>
            <a:endParaRPr lang="en-US" dirty="0" smtClean="0"/>
          </a:p>
          <a:p>
            <a:pPr lvl="1"/>
            <a:r>
              <a:rPr lang="id-ID" dirty="0" smtClean="0"/>
              <a:t>To </a:t>
            </a:r>
            <a:r>
              <a:rPr lang="id-ID" dirty="0"/>
              <a:t>anticipate the possibility of potential selection bias, which can occur in observed data, the model includes inverse mills ratio as an independent variable into the model.</a:t>
            </a:r>
            <a:endParaRPr lang="en-US" dirty="0"/>
          </a:p>
          <a:p>
            <a:pPr lvl="1"/>
            <a:r>
              <a:rPr lang="en-US" dirty="0"/>
              <a:t>It will be estimated by the OLS technique through multiple regression</a:t>
            </a:r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908" y="188640"/>
            <a:ext cx="9782801" cy="432048"/>
          </a:xfrm>
        </p:spPr>
        <p:txBody>
          <a:bodyPr>
            <a:normAutofit/>
          </a:bodyPr>
          <a:lstStyle/>
          <a:p>
            <a:r>
              <a:rPr lang="en-US" sz="2300" dirty="0" smtClean="0"/>
              <a:t>Cont..</a:t>
            </a:r>
            <a:endParaRPr lang="en-US" sz="2300" dirty="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1557908" y="921617"/>
            <a:ext cx="4608513" cy="43082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/>
              <a:t>Empirical Model</a:t>
            </a:r>
          </a:p>
          <a:p>
            <a:pPr algn="ctr"/>
            <a:endParaRPr lang="en-US" b="1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886500" y="873023"/>
            <a:ext cx="4176464" cy="43082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/>
              <a:t>Description of Variable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413893" y="1556178"/>
                <a:ext cx="4752528" cy="19932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𝑙h𝑜𝑢𝑟𝑠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𝑙𝑤𝑎𝑔𝑒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𝑙𝑛𝑜𝑛𝑙𝑎𝑏𝑜𝑟𝑖𝑛𝑐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𝑛𝑜𝑝𝑟𝑖𝑚𝑎𝑟𝑦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𝑝𝑟𝑖𝑚𝑎𝑟𝑦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𝑗𝑢𝑛𝑖𝑜𝑟h𝑖𝑔h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𝑠𝑒𝑛𝑖𝑜𝑟h𝑖𝑔h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𝑎𝑔𝑒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𝑚𝑎𝑙𝑒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h𝑒𝑎𝑑𝑜𝑓hh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10 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𝑢𝑟𝑏𝑎𝑛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𝑚𝑎𝑟𝑟𝑖𝑒𝑑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𝑠𝑒𝑐𝑜𝑛𝑑𝑎𝑟𝑦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𝑡𝑒𝑟𝑡𝑖𝑎𝑟𝑦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893" y="1556178"/>
                <a:ext cx="4752528" cy="1993238"/>
              </a:xfrm>
              <a:prstGeom prst="rect">
                <a:avLst/>
              </a:prstGeom>
              <a:blipFill>
                <a:blip r:embed="rId2"/>
                <a:stretch>
                  <a:fillRect b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2232543"/>
                  </p:ext>
                </p:extLst>
              </p:nvPr>
            </p:nvGraphicFramePr>
            <p:xfrm>
              <a:off x="6166421" y="1556178"/>
              <a:ext cx="5472607" cy="3470148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858359">
                      <a:extLst>
                        <a:ext uri="{9D8B030D-6E8A-4147-A177-3AD203B41FA5}">
                          <a16:colId xmlns:a16="http://schemas.microsoft.com/office/drawing/2014/main" val="4281824010"/>
                        </a:ext>
                      </a:extLst>
                    </a:gridCol>
                    <a:gridCol w="4614248">
                      <a:extLst>
                        <a:ext uri="{9D8B030D-6E8A-4147-A177-3AD203B41FA5}">
                          <a16:colId xmlns:a16="http://schemas.microsoft.com/office/drawing/2014/main" val="1748375905"/>
                        </a:ext>
                      </a:extLst>
                    </a:gridCol>
                  </a:tblGrid>
                  <a:tr h="1905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100" dirty="0">
                              <a:effectLst/>
                            </a:rPr>
                            <a:t>Variable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Description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330530765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l</a:t>
                          </a:r>
                          <a:r>
                            <a:rPr lang="en-US" sz="1100">
                              <a:effectLst/>
                            </a:rPr>
                            <a:t>hours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hours of work</a:t>
                          </a:r>
                          <a:r>
                            <a:rPr lang="id-ID" sz="1100">
                              <a:effectLst/>
                            </a:rPr>
                            <a:t>. </a:t>
                          </a:r>
                          <a:r>
                            <a:rPr lang="en-US" sz="1100">
                              <a:effectLst/>
                            </a:rPr>
                            <a:t>This variables in the logarithms form.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1121470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lwage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wages in the form of money and goods (which can be valued in rupiah). This variables in the logarithms form.  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6556418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lnonlaborinc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non labor income. This variables in the logarithms form.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5851036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noprimary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1 = </a:t>
                          </a:r>
                          <a:r>
                            <a:rPr lang="en-US" sz="1100">
                              <a:effectLst/>
                            </a:rPr>
                            <a:t>not </a:t>
                          </a:r>
                          <a:r>
                            <a:rPr lang="id-ID" sz="1100">
                              <a:effectLst/>
                            </a:rPr>
                            <a:t>finished </a:t>
                          </a:r>
                          <a:r>
                            <a:rPr lang="en-US" sz="1100">
                              <a:effectLst/>
                            </a:rPr>
                            <a:t>primary</a:t>
                          </a:r>
                          <a:r>
                            <a:rPr lang="id-ID" sz="1100">
                              <a:effectLst/>
                            </a:rPr>
                            <a:t> school; 0 = other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19237790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primary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1 = finished </a:t>
                          </a:r>
                          <a:r>
                            <a:rPr lang="en-US" sz="1100">
                              <a:effectLst/>
                            </a:rPr>
                            <a:t>primary</a:t>
                          </a:r>
                          <a:r>
                            <a:rPr lang="id-ID" sz="1100">
                              <a:effectLst/>
                            </a:rPr>
                            <a:t> school; 0 = other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55159167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juniorhigh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1 = finished junior high school; 0 = other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8404420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seniorhigh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1 = finished senior high school; 0 = other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66494649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age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a</a:t>
                          </a:r>
                          <a:r>
                            <a:rPr lang="id-ID" sz="1100">
                              <a:effectLst/>
                            </a:rPr>
                            <a:t>ge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54326019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male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1 = male; 0 = others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31959083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headofhh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 = head of household; 0 = others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21646949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urban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1 = who lived in urban; 0 = others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7908171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married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1 = if married; 0 = others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8703999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secondary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 = work in secondary sector; 0 = others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9126109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tertiary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 = work in tertiary sector; 0 = others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0780854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lambda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>
                                      <a:effectLst/>
                                    </a:rPr>
                                  </m:ctrlPr>
                                </m:dPr>
                                <m:e>
                                  <m:r>
                                    <a:rPr lang="en-US" sz="1100">
                                      <a:effectLst/>
                                    </a:rPr>
                                    <m:t>𝜆</m:t>
                                  </m:r>
                                </m:e>
                              </m:d>
                            </m:oMath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100" dirty="0">
                              <a:effectLst/>
                            </a:rPr>
                            <a:t>invers mills ratio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1678204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2232543"/>
                  </p:ext>
                </p:extLst>
              </p:nvPr>
            </p:nvGraphicFramePr>
            <p:xfrm>
              <a:off x="6166421" y="1556178"/>
              <a:ext cx="5472607" cy="3470148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858359">
                      <a:extLst>
                        <a:ext uri="{9D8B030D-6E8A-4147-A177-3AD203B41FA5}">
                          <a16:colId xmlns:a16="http://schemas.microsoft.com/office/drawing/2014/main" val="4281824010"/>
                        </a:ext>
                      </a:extLst>
                    </a:gridCol>
                    <a:gridCol w="4614248">
                      <a:extLst>
                        <a:ext uri="{9D8B030D-6E8A-4147-A177-3AD203B41FA5}">
                          <a16:colId xmlns:a16="http://schemas.microsoft.com/office/drawing/2014/main" val="1748375905"/>
                        </a:ext>
                      </a:extLst>
                    </a:gridCol>
                  </a:tblGrid>
                  <a:tr h="19278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100" dirty="0">
                              <a:effectLst/>
                            </a:rPr>
                            <a:t>Variable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Description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330530765"/>
                      </a:ext>
                    </a:extLst>
                  </a:tr>
                  <a:tr h="19278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l</a:t>
                          </a:r>
                          <a:r>
                            <a:rPr lang="en-US" sz="1100">
                              <a:effectLst/>
                            </a:rPr>
                            <a:t>hours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hours of work</a:t>
                          </a:r>
                          <a:r>
                            <a:rPr lang="id-ID" sz="1100">
                              <a:effectLst/>
                            </a:rPr>
                            <a:t>. </a:t>
                          </a:r>
                          <a:r>
                            <a:rPr lang="en-US" sz="1100">
                              <a:effectLst/>
                            </a:rPr>
                            <a:t>This variables in the logarithms form.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11214702"/>
                      </a:ext>
                    </a:extLst>
                  </a:tr>
                  <a:tr h="38557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lwage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wages in the form of money and goods (which can be valued in rupiah). This variables in the logarithms form.  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65564186"/>
                      </a:ext>
                    </a:extLst>
                  </a:tr>
                  <a:tr h="38557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lnonlaborinc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non labor income. This variables in the logarithms form.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58510366"/>
                      </a:ext>
                    </a:extLst>
                  </a:tr>
                  <a:tr h="19278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noprimary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1 = </a:t>
                          </a:r>
                          <a:r>
                            <a:rPr lang="en-US" sz="1100">
                              <a:effectLst/>
                            </a:rPr>
                            <a:t>not </a:t>
                          </a:r>
                          <a:r>
                            <a:rPr lang="id-ID" sz="1100">
                              <a:effectLst/>
                            </a:rPr>
                            <a:t>finished </a:t>
                          </a:r>
                          <a:r>
                            <a:rPr lang="en-US" sz="1100">
                              <a:effectLst/>
                            </a:rPr>
                            <a:t>primary</a:t>
                          </a:r>
                          <a:r>
                            <a:rPr lang="id-ID" sz="1100">
                              <a:effectLst/>
                            </a:rPr>
                            <a:t> school; 0 = other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19237790"/>
                      </a:ext>
                    </a:extLst>
                  </a:tr>
                  <a:tr h="19278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primary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1 = finished </a:t>
                          </a:r>
                          <a:r>
                            <a:rPr lang="en-US" sz="1100">
                              <a:effectLst/>
                            </a:rPr>
                            <a:t>primary</a:t>
                          </a:r>
                          <a:r>
                            <a:rPr lang="id-ID" sz="1100">
                              <a:effectLst/>
                            </a:rPr>
                            <a:t> school; 0 = other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55159167"/>
                      </a:ext>
                    </a:extLst>
                  </a:tr>
                  <a:tr h="19278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juniorhigh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1 = finished junior high school; 0 = other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84044208"/>
                      </a:ext>
                    </a:extLst>
                  </a:tr>
                  <a:tr h="19278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seniorhigh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1 = finished senior high school; 0 = other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66494649"/>
                      </a:ext>
                    </a:extLst>
                  </a:tr>
                  <a:tr h="19278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age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a</a:t>
                          </a:r>
                          <a:r>
                            <a:rPr lang="id-ID" sz="1100">
                              <a:effectLst/>
                            </a:rPr>
                            <a:t>ge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54326019"/>
                      </a:ext>
                    </a:extLst>
                  </a:tr>
                  <a:tr h="19278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male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1 = male; 0 = others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31959083"/>
                      </a:ext>
                    </a:extLst>
                  </a:tr>
                  <a:tr h="19278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headofhh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 = head of household; 0 = others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21646949"/>
                      </a:ext>
                    </a:extLst>
                  </a:tr>
                  <a:tr h="19278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urban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1 = who lived in urban; 0 = others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79081714"/>
                      </a:ext>
                    </a:extLst>
                  </a:tr>
                  <a:tr h="19278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married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100">
                              <a:effectLst/>
                            </a:rPr>
                            <a:t>1 = if married; 0 = others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87039996"/>
                      </a:ext>
                    </a:extLst>
                  </a:tr>
                  <a:tr h="19278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secondary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 = work in secondary sector; 0 = others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91261091"/>
                      </a:ext>
                    </a:extLst>
                  </a:tr>
                  <a:tr h="19278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tertiary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 = work in tertiary sector; 0 = others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07808544"/>
                      </a:ext>
                    </a:extLst>
                  </a:tr>
                  <a:tr h="1927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709" t="-1700000" r="-540426" b="-3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100" dirty="0">
                              <a:effectLst/>
                            </a:rPr>
                            <a:t>invers mills ratio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1678204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2464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462393"/>
              </p:ext>
            </p:extLst>
          </p:nvPr>
        </p:nvGraphicFramePr>
        <p:xfrm>
          <a:off x="5662362" y="237075"/>
          <a:ext cx="5242561" cy="561663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45202">
                  <a:extLst>
                    <a:ext uri="{9D8B030D-6E8A-4147-A177-3AD203B41FA5}">
                      <a16:colId xmlns:a16="http://schemas.microsoft.com/office/drawing/2014/main" val="4155370686"/>
                    </a:ext>
                  </a:extLst>
                </a:gridCol>
                <a:gridCol w="487917">
                  <a:extLst>
                    <a:ext uri="{9D8B030D-6E8A-4147-A177-3AD203B41FA5}">
                      <a16:colId xmlns:a16="http://schemas.microsoft.com/office/drawing/2014/main" val="1218587838"/>
                    </a:ext>
                  </a:extLst>
                </a:gridCol>
                <a:gridCol w="425021">
                  <a:extLst>
                    <a:ext uri="{9D8B030D-6E8A-4147-A177-3AD203B41FA5}">
                      <a16:colId xmlns:a16="http://schemas.microsoft.com/office/drawing/2014/main" val="1719998034"/>
                    </a:ext>
                  </a:extLst>
                </a:gridCol>
                <a:gridCol w="364031">
                  <a:extLst>
                    <a:ext uri="{9D8B030D-6E8A-4147-A177-3AD203B41FA5}">
                      <a16:colId xmlns:a16="http://schemas.microsoft.com/office/drawing/2014/main" val="256635454"/>
                    </a:ext>
                  </a:extLst>
                </a:gridCol>
                <a:gridCol w="487281">
                  <a:extLst>
                    <a:ext uri="{9D8B030D-6E8A-4147-A177-3AD203B41FA5}">
                      <a16:colId xmlns:a16="http://schemas.microsoft.com/office/drawing/2014/main" val="3938763958"/>
                    </a:ext>
                  </a:extLst>
                </a:gridCol>
                <a:gridCol w="508883">
                  <a:extLst>
                    <a:ext uri="{9D8B030D-6E8A-4147-A177-3AD203B41FA5}">
                      <a16:colId xmlns:a16="http://schemas.microsoft.com/office/drawing/2014/main" val="4187636397"/>
                    </a:ext>
                  </a:extLst>
                </a:gridCol>
                <a:gridCol w="364031">
                  <a:extLst>
                    <a:ext uri="{9D8B030D-6E8A-4147-A177-3AD203B41FA5}">
                      <a16:colId xmlns:a16="http://schemas.microsoft.com/office/drawing/2014/main" val="2289908867"/>
                    </a:ext>
                  </a:extLst>
                </a:gridCol>
                <a:gridCol w="487281">
                  <a:extLst>
                    <a:ext uri="{9D8B030D-6E8A-4147-A177-3AD203B41FA5}">
                      <a16:colId xmlns:a16="http://schemas.microsoft.com/office/drawing/2014/main" val="852460194"/>
                    </a:ext>
                  </a:extLst>
                </a:gridCol>
                <a:gridCol w="508883">
                  <a:extLst>
                    <a:ext uri="{9D8B030D-6E8A-4147-A177-3AD203B41FA5}">
                      <a16:colId xmlns:a16="http://schemas.microsoft.com/office/drawing/2014/main" val="893946542"/>
                    </a:ext>
                  </a:extLst>
                </a:gridCol>
                <a:gridCol w="364031">
                  <a:extLst>
                    <a:ext uri="{9D8B030D-6E8A-4147-A177-3AD203B41FA5}">
                      <a16:colId xmlns:a16="http://schemas.microsoft.com/office/drawing/2014/main" val="573441944"/>
                    </a:ext>
                  </a:extLst>
                </a:gridCol>
              </a:tblGrid>
              <a:tr h="223599">
                <a:tc gridSpan="10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TABLE 3. Estimation Results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673435"/>
                  </a:ext>
                </a:extLst>
              </a:tr>
              <a:tr h="223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Dependent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2"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60 +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Age 60 - 74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Age 75 +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058481"/>
                  </a:ext>
                </a:extLst>
              </a:tr>
              <a:tr h="223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lhours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75224"/>
                  </a:ext>
                </a:extLst>
              </a:tr>
              <a:tr h="417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Independent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Coef.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Std.Err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Sign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Coef.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Std.Err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Sign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Coef.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Std.Err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Sign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68837165"/>
                  </a:ext>
                </a:extLst>
              </a:tr>
              <a:tr h="2235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lwage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0.048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0.006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0.049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0.006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0.027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0.023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43240704"/>
                  </a:ext>
                </a:extLst>
              </a:tr>
              <a:tr h="2235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lnonlaborincome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0.016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0.006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0.014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0.007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0.018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0.019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5564795"/>
                  </a:ext>
                </a:extLst>
              </a:tr>
              <a:tr h="2235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age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-0.004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0.002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-0.004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0.002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0.005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31441539"/>
                  </a:ext>
                </a:extLst>
              </a:tr>
              <a:tr h="2449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0.017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0.024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0.014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0.027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-0.051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0.046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03742204"/>
                  </a:ext>
                </a:extLst>
              </a:tr>
              <a:tr h="2235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headofhh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0.056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0.025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0.042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0.023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0.213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0.151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71739656"/>
                  </a:ext>
                </a:extLst>
              </a:tr>
              <a:tr h="2449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married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-0.070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0.045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-0.055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0.047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-0.123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0.156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47546478"/>
                  </a:ext>
                </a:extLst>
              </a:tr>
              <a:tr h="2235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noprimary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0.140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0.023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0.142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0.024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0.176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0.121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61165846"/>
                  </a:ext>
                </a:extLst>
              </a:tr>
              <a:tr h="2235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primary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0.160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0.024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0.160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0.024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0.242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0.126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03696545"/>
                  </a:ext>
                </a:extLst>
              </a:tr>
              <a:tr h="2235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juniorhighschool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0.124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0.033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0.133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0.032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-0.089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0.332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42425539"/>
                  </a:ext>
                </a:extLst>
              </a:tr>
              <a:tr h="2235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seniorhighschool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0.070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0.047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0.078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0.048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0.191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0.262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08538576"/>
                  </a:ext>
                </a:extLst>
              </a:tr>
              <a:tr h="2235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urban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0.064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0.016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0.056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0.018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0.142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0.037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80259680"/>
                  </a:ext>
                </a:extLst>
              </a:tr>
              <a:tr h="2235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secondary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0.177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0.070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0.150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0.075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0.266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0.139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29299483"/>
                  </a:ext>
                </a:extLst>
              </a:tr>
              <a:tr h="2235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tertiary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0.214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0.054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0.194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0.056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0.288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0.170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.*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23397289"/>
                  </a:ext>
                </a:extLst>
              </a:tr>
              <a:tr h="2449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lambda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0.196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0.170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0.139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0.182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0.367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0.381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2878126"/>
                  </a:ext>
                </a:extLst>
              </a:tr>
              <a:tr h="2235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2.733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0.154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2.848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0.167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2.344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0.694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10727049"/>
                  </a:ext>
                </a:extLst>
              </a:tr>
              <a:tr h="2235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Num of Obs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5334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5057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277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63539852"/>
                  </a:ext>
                </a:extLst>
              </a:tr>
              <a:tr h="4179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 - Stat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44.100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40.970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6.810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2599604"/>
                  </a:ext>
                </a:extLst>
              </a:tr>
              <a:tr h="2449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Prob F - Stat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88090602"/>
                  </a:ext>
                </a:extLst>
              </a:tr>
              <a:tr h="2235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 - Squared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0.113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0.111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0.208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1791015"/>
                  </a:ext>
                </a:extLst>
              </a:tr>
            </a:tbl>
          </a:graphicData>
        </a:graphic>
      </p:graphicFrame>
      <p:sp>
        <p:nvSpPr>
          <p:cNvPr id="3" name="Title 6"/>
          <p:cNvSpPr txBox="1">
            <a:spLocks/>
          </p:cNvSpPr>
          <p:nvPr/>
        </p:nvSpPr>
        <p:spPr>
          <a:xfrm>
            <a:off x="1053853" y="237075"/>
            <a:ext cx="4464496" cy="455621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 smtClean="0"/>
              <a:t>Results &amp; Discussion</a:t>
            </a:r>
            <a:endParaRPr lang="en-US" sz="3300" b="1" dirty="0"/>
          </a:p>
        </p:txBody>
      </p:sp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148</TotalTime>
  <Words>807</Words>
  <Application>Microsoft Office PowerPoint</Application>
  <PresentationFormat>Custom</PresentationFormat>
  <Paragraphs>286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Narrow</vt:lpstr>
      <vt:lpstr>Calibri</vt:lpstr>
      <vt:lpstr>Cambria Math</vt:lpstr>
      <vt:lpstr>Euphemia</vt:lpstr>
      <vt:lpstr>Times New Roman</vt:lpstr>
      <vt:lpstr>Math 16x9</vt:lpstr>
      <vt:lpstr>The Determinant of Entrepreneurial Work  for Elderly  in Indonesia</vt:lpstr>
      <vt:lpstr>Content</vt:lpstr>
      <vt:lpstr>Introduction</vt:lpstr>
      <vt:lpstr>HOW ABOUT INDONESIA</vt:lpstr>
      <vt:lpstr>The employment condition of elderly in Indonesia</vt:lpstr>
      <vt:lpstr>Cont.</vt:lpstr>
      <vt:lpstr>Methods</vt:lpstr>
      <vt:lpstr>Cont..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taufik</dc:creator>
  <cp:lastModifiedBy>Lenovo</cp:lastModifiedBy>
  <cp:revision>25</cp:revision>
  <dcterms:created xsi:type="dcterms:W3CDTF">2020-09-15T05:57:11Z</dcterms:created>
  <dcterms:modified xsi:type="dcterms:W3CDTF">2020-09-26T09:19:11Z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