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handoutMasterIdLst>
    <p:handoutMasterId r:id="rId28"/>
  </p:handoutMasterIdLst>
  <p:sldIdLst>
    <p:sldId id="256" r:id="rId2"/>
    <p:sldId id="261" r:id="rId3"/>
    <p:sldId id="275" r:id="rId4"/>
    <p:sldId id="276" r:id="rId5"/>
    <p:sldId id="273" r:id="rId6"/>
    <p:sldId id="274" r:id="rId7"/>
    <p:sldId id="277" r:id="rId8"/>
    <p:sldId id="278" r:id="rId9"/>
    <p:sldId id="279" r:id="rId10"/>
    <p:sldId id="280" r:id="rId11"/>
    <p:sldId id="281" r:id="rId12"/>
    <p:sldId id="282" r:id="rId13"/>
    <p:sldId id="283" r:id="rId14"/>
    <p:sldId id="284" r:id="rId15"/>
    <p:sldId id="285" r:id="rId16"/>
    <p:sldId id="286" r:id="rId17"/>
    <p:sldId id="287" r:id="rId18"/>
    <p:sldId id="288" r:id="rId19"/>
    <p:sldId id="289" r:id="rId20"/>
    <p:sldId id="290" r:id="rId21"/>
    <p:sldId id="293" r:id="rId22"/>
    <p:sldId id="291" r:id="rId23"/>
    <p:sldId id="292" r:id="rId24"/>
    <p:sldId id="267" r:id="rId25"/>
    <p:sldId id="294" r:id="rId2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wi Rantini" initials="DR" lastIdx="7" clrIdx="0">
    <p:extLst>
      <p:ext uri="{19B8F6BF-5375-455C-9EA6-DF929625EA0E}">
        <p15:presenceInfo xmlns:p15="http://schemas.microsoft.com/office/powerpoint/2012/main" userId="Dwi Rantin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howGuides="1">
      <p:cViewPr varScale="1">
        <p:scale>
          <a:sx n="64" d="100"/>
          <a:sy n="64" d="100"/>
        </p:scale>
        <p:origin x="52" y="148"/>
      </p:cViewPr>
      <p:guideLst>
        <p:guide orient="horz" pos="2160"/>
        <p:guide pos="3839"/>
        <p:guide pos="1007"/>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Number of Case</c:v>
                </c:pt>
              </c:strCache>
            </c:strRef>
          </c:tx>
          <c:spPr>
            <a:ln w="31750"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numRef>
              <c:f>Sheet1!$A$2:$A$5</c:f>
              <c:numCache>
                <c:formatCode>General</c:formatCode>
                <c:ptCount val="4"/>
                <c:pt idx="0">
                  <c:v>2015</c:v>
                </c:pt>
                <c:pt idx="1">
                  <c:v>2016</c:v>
                </c:pt>
                <c:pt idx="2">
                  <c:v>2017</c:v>
                </c:pt>
                <c:pt idx="3">
                  <c:v>2018</c:v>
                </c:pt>
              </c:numCache>
            </c:numRef>
          </c:cat>
          <c:val>
            <c:numRef>
              <c:f>Sheet1!$B$2:$B$5</c:f>
              <c:numCache>
                <c:formatCode>General</c:formatCode>
                <c:ptCount val="4"/>
                <c:pt idx="0">
                  <c:v>21092</c:v>
                </c:pt>
                <c:pt idx="1">
                  <c:v>25338</c:v>
                </c:pt>
                <c:pt idx="2">
                  <c:v>7888</c:v>
                </c:pt>
                <c:pt idx="3">
                  <c:v>9452</c:v>
                </c:pt>
              </c:numCache>
            </c:numRef>
          </c:val>
          <c:smooth val="0"/>
          <c:extLst>
            <c:ext xmlns:c16="http://schemas.microsoft.com/office/drawing/2014/chart" uri="{C3380CC4-5D6E-409C-BE32-E72D297353CC}">
              <c16:uniqueId val="{00000000-F558-4312-B239-36101E057B8B}"/>
            </c:ext>
          </c:extLst>
        </c:ser>
        <c:dLbls>
          <c:dLblPos val="ctr"/>
          <c:showLegendKey val="0"/>
          <c:showVal val="1"/>
          <c:showCatName val="0"/>
          <c:showSerName val="0"/>
          <c:showPercent val="0"/>
          <c:showBubbleSize val="0"/>
        </c:dLbls>
        <c:smooth val="0"/>
        <c:axId val="312428976"/>
        <c:axId val="312425840"/>
      </c:lineChart>
      <c:catAx>
        <c:axId val="312428976"/>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tx2"/>
                    </a:solidFill>
                    <a:latin typeface="+mn-lt"/>
                    <a:ea typeface="+mn-ea"/>
                    <a:cs typeface="+mn-cs"/>
                  </a:defRPr>
                </a:pPr>
                <a:r>
                  <a:rPr lang="id-ID" dirty="0"/>
                  <a:t>Years</a:t>
                </a:r>
                <a:endParaRPr lang="en-US" dirty="0"/>
              </a:p>
            </c:rich>
          </c:tx>
          <c:layout/>
          <c:overlay val="0"/>
          <c:spPr>
            <a:noFill/>
            <a:ln>
              <a:noFill/>
            </a:ln>
            <a:effectLst/>
          </c:spPr>
          <c:txPr>
            <a:bodyPr rot="0" spcFirstLastPara="1" vertOverflow="ellipsis" vert="horz" wrap="square" anchor="ctr" anchorCtr="1"/>
            <a:lstStyle/>
            <a:p>
              <a:pPr>
                <a:defRPr sz="1197" b="1" i="0" u="none" strike="noStrike" kern="1200" baseline="0">
                  <a:solidFill>
                    <a:schemeClr val="tx2"/>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312425840"/>
        <c:crosses val="autoZero"/>
        <c:auto val="1"/>
        <c:lblAlgn val="ctr"/>
        <c:lblOffset val="100"/>
        <c:noMultiLvlLbl val="0"/>
      </c:catAx>
      <c:valAx>
        <c:axId val="312425840"/>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r>
                  <a:rPr lang="id-ID" dirty="0"/>
                  <a:t>Number of DHF Case</a:t>
                </a:r>
                <a:endParaRPr lang="en-US" dirty="0"/>
              </a:p>
            </c:rich>
          </c:tx>
          <c:layout/>
          <c:overlay val="0"/>
          <c:spPr>
            <a:noFill/>
            <a:ln>
              <a:noFill/>
            </a:ln>
            <a:effectLst/>
          </c:spPr>
          <c:txPr>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3124289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1">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0-09-23T18:55:44.487" idx="2">
    <p:pos x="10" y="10"/>
    <p:text>jangan lupa dituliskan number slide</p:text>
    <p:extLst>
      <p:ext uri="{C676402C-5697-4E1C-873F-D02D1690AC5C}">
        <p15:threadingInfo xmlns:p15="http://schemas.microsoft.com/office/powerpoint/2012/main" timeZoneBias="-420"/>
      </p:ext>
    </p:extLst>
  </p:cm>
</p:cmLst>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83185A-2A53-4D8C-8F32-C845F2F70CBF}" type="doc">
      <dgm:prSet loTypeId="urn:microsoft.com/office/officeart/2005/8/layout/chevron2" loCatId="list" qsTypeId="urn:microsoft.com/office/officeart/2005/8/quickstyle/simple1" qsCatId="simple" csTypeId="urn:microsoft.com/office/officeart/2005/8/colors/accent0_1" csCatId="mainScheme" phldr="1"/>
      <dgm:spPr/>
      <dgm:t>
        <a:bodyPr/>
        <a:lstStyle/>
        <a:p>
          <a:endParaRPr lang="en-US"/>
        </a:p>
      </dgm:t>
    </dgm:pt>
    <dgm:pt modelId="{758CBA3A-9936-4C67-965C-A8DD3074879B}">
      <dgm:prSet phldrT="[Text]"/>
      <dgm:spPr/>
      <dgm:t>
        <a:bodyPr/>
        <a:lstStyle/>
        <a:p>
          <a:r>
            <a:rPr lang="en-US" dirty="0"/>
            <a:t>A</a:t>
          </a:r>
        </a:p>
      </dgm:t>
      <dgm:extLst>
        <a:ext uri="{E40237B7-FDA0-4F09-8148-C483321AD2D9}">
          <dgm14:cNvPr xmlns:dgm14="http://schemas.microsoft.com/office/drawing/2010/diagram" id="0" name="" title="Group A"/>
        </a:ext>
      </dgm:extLst>
    </dgm:pt>
    <dgm:pt modelId="{39812E31-9C15-4A6C-B8B9-78CE6FB555B1}" type="parTrans" cxnId="{F717B596-7122-4C3F-9238-14763508386B}">
      <dgm:prSet/>
      <dgm:spPr/>
      <dgm:t>
        <a:bodyPr/>
        <a:lstStyle/>
        <a:p>
          <a:endParaRPr lang="en-US"/>
        </a:p>
      </dgm:t>
    </dgm:pt>
    <dgm:pt modelId="{290E9CBE-1634-47AD-B973-508944073D35}" type="sibTrans" cxnId="{F717B596-7122-4C3F-9238-14763508386B}">
      <dgm:prSet/>
      <dgm:spPr/>
      <dgm:t>
        <a:bodyPr/>
        <a:lstStyle/>
        <a:p>
          <a:endParaRPr lang="en-US"/>
        </a:p>
      </dgm:t>
    </dgm:pt>
    <dgm:pt modelId="{B8D53E29-122A-46E1-B481-B57598D97444}">
      <dgm:prSet phldrT="[Text]"/>
      <dgm:spPr/>
      <dgm:t>
        <a:bodyPr/>
        <a:lstStyle/>
        <a:p>
          <a:r>
            <a:rPr lang="id-ID" dirty="0"/>
            <a:t>Spatial Information</a:t>
          </a:r>
          <a:endParaRPr lang="en-US" dirty="0"/>
        </a:p>
      </dgm:t>
    </dgm:pt>
    <dgm:pt modelId="{EF8E1F9D-EFFE-4283-A7B6-A44D3292ACA4}" type="parTrans" cxnId="{C5FFCAE6-64D2-4A77-B85B-A376B2EE8E4F}">
      <dgm:prSet/>
      <dgm:spPr/>
      <dgm:t>
        <a:bodyPr/>
        <a:lstStyle/>
        <a:p>
          <a:endParaRPr lang="en-US"/>
        </a:p>
      </dgm:t>
    </dgm:pt>
    <dgm:pt modelId="{99B04B81-08CA-46AC-951C-217069AEF451}" type="sibTrans" cxnId="{C5FFCAE6-64D2-4A77-B85B-A376B2EE8E4F}">
      <dgm:prSet/>
      <dgm:spPr/>
      <dgm:t>
        <a:bodyPr/>
        <a:lstStyle/>
        <a:p>
          <a:endParaRPr lang="en-US"/>
        </a:p>
      </dgm:t>
    </dgm:pt>
    <dgm:pt modelId="{15031D9C-993C-4715-A26F-56D8831933EB}">
      <dgm:prSet phldrT="[Text]"/>
      <dgm:spPr/>
      <dgm:t>
        <a:bodyPr/>
        <a:lstStyle/>
        <a:p>
          <a:r>
            <a:rPr lang="en-US" dirty="0"/>
            <a:t>B</a:t>
          </a:r>
        </a:p>
      </dgm:t>
      <dgm:extLst>
        <a:ext uri="{E40237B7-FDA0-4F09-8148-C483321AD2D9}">
          <dgm14:cNvPr xmlns:dgm14="http://schemas.microsoft.com/office/drawing/2010/diagram" id="0" name="" title="Group B"/>
        </a:ext>
      </dgm:extLst>
    </dgm:pt>
    <dgm:pt modelId="{77530735-8AD3-469C-AEC2-B5B17A08AF65}" type="parTrans" cxnId="{C8C2ADA0-316E-46E3-A4D5-49BD4A9A4B0B}">
      <dgm:prSet/>
      <dgm:spPr/>
      <dgm:t>
        <a:bodyPr/>
        <a:lstStyle/>
        <a:p>
          <a:endParaRPr lang="en-US"/>
        </a:p>
      </dgm:t>
    </dgm:pt>
    <dgm:pt modelId="{FB1D36D5-798A-40AA-91C3-3F3E5AF1A86F}" type="sibTrans" cxnId="{C8C2ADA0-316E-46E3-A4D5-49BD4A9A4B0B}">
      <dgm:prSet/>
      <dgm:spPr/>
      <dgm:t>
        <a:bodyPr/>
        <a:lstStyle/>
        <a:p>
          <a:endParaRPr lang="en-US"/>
        </a:p>
      </dgm:t>
    </dgm:pt>
    <dgm:pt modelId="{07B93839-AE15-473C-B47B-27FA5DBEE4E9}">
      <dgm:prSet phldrT="[Text]"/>
      <dgm:spPr/>
      <dgm:t>
        <a:bodyPr/>
        <a:lstStyle/>
        <a:p>
          <a:r>
            <a:rPr lang="id-ID" dirty="0"/>
            <a:t>Conditionally Autoregressive (CAR)</a:t>
          </a:r>
          <a:endParaRPr lang="en-US" dirty="0"/>
        </a:p>
      </dgm:t>
      <dgm:extLst>
        <a:ext uri="{E40237B7-FDA0-4F09-8148-C483321AD2D9}">
          <dgm14:cNvPr xmlns:dgm14="http://schemas.microsoft.com/office/drawing/2010/diagram" id="0" name="" title="Task 1 and task 2 under group B"/>
        </a:ext>
      </dgm:extLst>
    </dgm:pt>
    <dgm:pt modelId="{2BEFC288-C4D1-45AF-B679-7A41333941DE}" type="parTrans" cxnId="{4D38D698-DC6D-4926-9520-43A255B536D4}">
      <dgm:prSet/>
      <dgm:spPr/>
      <dgm:t>
        <a:bodyPr/>
        <a:lstStyle/>
        <a:p>
          <a:endParaRPr lang="en-US"/>
        </a:p>
      </dgm:t>
    </dgm:pt>
    <dgm:pt modelId="{0468DBFC-CB2D-4B3A-AAE7-09352D12344E}" type="sibTrans" cxnId="{4D38D698-DC6D-4926-9520-43A255B536D4}">
      <dgm:prSet/>
      <dgm:spPr/>
      <dgm:t>
        <a:bodyPr/>
        <a:lstStyle/>
        <a:p>
          <a:endParaRPr lang="en-US"/>
        </a:p>
      </dgm:t>
    </dgm:pt>
    <dgm:pt modelId="{2936D842-720E-4365-AD39-F6EAEC441633}">
      <dgm:prSet phldrT="[Text]"/>
      <dgm:spPr/>
      <dgm:t>
        <a:bodyPr/>
        <a:lstStyle/>
        <a:p>
          <a:r>
            <a:rPr lang="en-US" dirty="0"/>
            <a:t>C</a:t>
          </a:r>
        </a:p>
      </dgm:t>
      <dgm:extLst>
        <a:ext uri="{E40237B7-FDA0-4F09-8148-C483321AD2D9}">
          <dgm14:cNvPr xmlns:dgm14="http://schemas.microsoft.com/office/drawing/2010/diagram" id="0" name="" title="Group C"/>
        </a:ext>
      </dgm:extLst>
    </dgm:pt>
    <dgm:pt modelId="{13139645-28B0-41D9-8ED9-DA67D736E51B}" type="parTrans" cxnId="{3A8ECB28-E23B-45B6-8C84-8AF5114507DE}">
      <dgm:prSet/>
      <dgm:spPr/>
      <dgm:t>
        <a:bodyPr/>
        <a:lstStyle/>
        <a:p>
          <a:endParaRPr lang="en-US"/>
        </a:p>
      </dgm:t>
    </dgm:pt>
    <dgm:pt modelId="{96C19FF6-672B-4588-9D93-2A932D4ACF8D}" type="sibTrans" cxnId="{3A8ECB28-E23B-45B6-8C84-8AF5114507DE}">
      <dgm:prSet/>
      <dgm:spPr/>
      <dgm:t>
        <a:bodyPr/>
        <a:lstStyle/>
        <a:p>
          <a:endParaRPr lang="en-US"/>
        </a:p>
      </dgm:t>
    </dgm:pt>
    <dgm:pt modelId="{A05E8D05-15E6-4BEC-B725-D745A48258D3}">
      <dgm:prSet phldrT="[Text]"/>
      <dgm:spPr/>
      <dgm:t>
        <a:bodyPr/>
        <a:lstStyle/>
        <a:p>
          <a:r>
            <a:rPr lang="id-ID" dirty="0"/>
            <a:t>Cox Model </a:t>
          </a:r>
          <a:endParaRPr lang="en-US" dirty="0"/>
        </a:p>
      </dgm:t>
      <dgm:extLst>
        <a:ext uri="{E40237B7-FDA0-4F09-8148-C483321AD2D9}">
          <dgm14:cNvPr xmlns:dgm14="http://schemas.microsoft.com/office/drawing/2010/diagram" id="0" name="" title="Task 1 and task 2 under group C"/>
        </a:ext>
      </dgm:extLst>
    </dgm:pt>
    <dgm:pt modelId="{29C49A6E-36B2-41D1-83D5-6B58713D5DAF}" type="parTrans" cxnId="{EFE22C42-C667-4B7A-8208-6758BAEC1445}">
      <dgm:prSet/>
      <dgm:spPr/>
      <dgm:t>
        <a:bodyPr/>
        <a:lstStyle/>
        <a:p>
          <a:endParaRPr lang="en-US"/>
        </a:p>
      </dgm:t>
    </dgm:pt>
    <dgm:pt modelId="{EA09E308-F440-47C6-8C86-B63BABC170D9}" type="sibTrans" cxnId="{EFE22C42-C667-4B7A-8208-6758BAEC1445}">
      <dgm:prSet/>
      <dgm:spPr/>
      <dgm:t>
        <a:bodyPr/>
        <a:lstStyle/>
        <a:p>
          <a:endParaRPr lang="en-US"/>
        </a:p>
      </dgm:t>
    </dgm:pt>
    <dgm:pt modelId="{9118E918-3140-4D4A-B94D-4B63B831B5FB}">
      <dgm:prSet phldrT="[Text]"/>
      <dgm:spPr/>
      <dgm:t>
        <a:bodyPr/>
        <a:lstStyle/>
        <a:p>
          <a:r>
            <a:rPr lang="id-ID" dirty="0"/>
            <a:t>D</a:t>
          </a:r>
          <a:endParaRPr lang="en-US" dirty="0"/>
        </a:p>
      </dgm:t>
      <dgm:extLst>
        <a:ext uri="{E40237B7-FDA0-4F09-8148-C483321AD2D9}">
          <dgm14:cNvPr xmlns:dgm14="http://schemas.microsoft.com/office/drawing/2010/diagram" id="0" name="" title="Task 1 and task 2 under group C"/>
        </a:ext>
      </dgm:extLst>
    </dgm:pt>
    <dgm:pt modelId="{20058572-C6C6-4E87-992B-E415F7C22B40}" type="parTrans" cxnId="{72877C88-05B2-4D4C-BC36-B6AB6512A620}">
      <dgm:prSet/>
      <dgm:spPr/>
      <dgm:t>
        <a:bodyPr/>
        <a:lstStyle/>
        <a:p>
          <a:endParaRPr lang="en-US"/>
        </a:p>
      </dgm:t>
    </dgm:pt>
    <dgm:pt modelId="{EED6158D-E9C1-45AE-98E7-2D4DBF8CA198}" type="sibTrans" cxnId="{72877C88-05B2-4D4C-BC36-B6AB6512A620}">
      <dgm:prSet/>
      <dgm:spPr/>
      <dgm:t>
        <a:bodyPr/>
        <a:lstStyle/>
        <a:p>
          <a:endParaRPr lang="en-US"/>
        </a:p>
      </dgm:t>
    </dgm:pt>
    <dgm:pt modelId="{A334D53C-3F44-41DE-B402-B12F0D3E5690}">
      <dgm:prSet phldrT="[Text]"/>
      <dgm:spPr/>
      <dgm:t>
        <a:bodyPr/>
        <a:lstStyle/>
        <a:p>
          <a:r>
            <a:rPr lang="id-ID" dirty="0"/>
            <a:t>Bayesian</a:t>
          </a:r>
          <a:endParaRPr lang="en-US" dirty="0"/>
        </a:p>
      </dgm:t>
      <dgm:extLst>
        <a:ext uri="{E40237B7-FDA0-4F09-8148-C483321AD2D9}">
          <dgm14:cNvPr xmlns:dgm14="http://schemas.microsoft.com/office/drawing/2010/diagram" id="0" name="" title="Task 1 and task 2 under group C"/>
        </a:ext>
      </dgm:extLst>
    </dgm:pt>
    <dgm:pt modelId="{B2ECB40E-81E5-4D1C-9C41-93C855828C60}" type="parTrans" cxnId="{E22086C0-36B4-4293-8E4A-067FAB7BA044}">
      <dgm:prSet/>
      <dgm:spPr/>
      <dgm:t>
        <a:bodyPr/>
        <a:lstStyle/>
        <a:p>
          <a:endParaRPr lang="en-US"/>
        </a:p>
      </dgm:t>
    </dgm:pt>
    <dgm:pt modelId="{72D1B47F-D033-4A58-9D7B-5F4EF2BE1E4A}" type="sibTrans" cxnId="{E22086C0-36B4-4293-8E4A-067FAB7BA044}">
      <dgm:prSet/>
      <dgm:spPr/>
      <dgm:t>
        <a:bodyPr/>
        <a:lstStyle/>
        <a:p>
          <a:endParaRPr lang="en-US"/>
        </a:p>
      </dgm:t>
    </dgm:pt>
    <dgm:pt modelId="{E80E23AD-ECAE-46D2-92A5-71CA9074EED7}" type="pres">
      <dgm:prSet presAssocID="{3183185A-2A53-4D8C-8F32-C845F2F70CBF}" presName="linearFlow" presStyleCnt="0">
        <dgm:presLayoutVars>
          <dgm:dir/>
          <dgm:animLvl val="lvl"/>
          <dgm:resizeHandles val="exact"/>
        </dgm:presLayoutVars>
      </dgm:prSet>
      <dgm:spPr/>
      <dgm:t>
        <a:bodyPr/>
        <a:lstStyle/>
        <a:p>
          <a:endParaRPr lang="en-US"/>
        </a:p>
      </dgm:t>
    </dgm:pt>
    <dgm:pt modelId="{63DDCCD6-3F31-4095-8E42-5BBFC31B83BE}" type="pres">
      <dgm:prSet presAssocID="{758CBA3A-9936-4C67-965C-A8DD3074879B}" presName="composite" presStyleCnt="0"/>
      <dgm:spPr/>
    </dgm:pt>
    <dgm:pt modelId="{C0AF5CB7-6C4F-49BC-8738-E4DE0AC00B72}" type="pres">
      <dgm:prSet presAssocID="{758CBA3A-9936-4C67-965C-A8DD3074879B}" presName="parentText" presStyleLbl="alignNode1" presStyleIdx="0" presStyleCnt="4">
        <dgm:presLayoutVars>
          <dgm:chMax val="1"/>
          <dgm:bulletEnabled val="1"/>
        </dgm:presLayoutVars>
      </dgm:prSet>
      <dgm:spPr/>
      <dgm:t>
        <a:bodyPr/>
        <a:lstStyle/>
        <a:p>
          <a:endParaRPr lang="en-US"/>
        </a:p>
      </dgm:t>
    </dgm:pt>
    <dgm:pt modelId="{0E09DE89-66C0-478D-8170-8F0BC920F1EB}" type="pres">
      <dgm:prSet presAssocID="{758CBA3A-9936-4C67-965C-A8DD3074879B}" presName="descendantText" presStyleLbl="alignAcc1" presStyleIdx="0" presStyleCnt="4">
        <dgm:presLayoutVars>
          <dgm:bulletEnabled val="1"/>
        </dgm:presLayoutVars>
      </dgm:prSet>
      <dgm:spPr/>
      <dgm:t>
        <a:bodyPr/>
        <a:lstStyle/>
        <a:p>
          <a:endParaRPr lang="en-US"/>
        </a:p>
      </dgm:t>
    </dgm:pt>
    <dgm:pt modelId="{52E78D13-8FB5-4AEC-B5C0-881B683FCF22}" type="pres">
      <dgm:prSet presAssocID="{290E9CBE-1634-47AD-B973-508944073D35}" presName="sp" presStyleCnt="0"/>
      <dgm:spPr/>
    </dgm:pt>
    <dgm:pt modelId="{E529DD28-A6C8-4185-BA28-3A73741EACF4}" type="pres">
      <dgm:prSet presAssocID="{15031D9C-993C-4715-A26F-56D8831933EB}" presName="composite" presStyleCnt="0"/>
      <dgm:spPr/>
    </dgm:pt>
    <dgm:pt modelId="{29EA1718-F619-46D8-B505-CF1DDA71B8BF}" type="pres">
      <dgm:prSet presAssocID="{15031D9C-993C-4715-A26F-56D8831933EB}" presName="parentText" presStyleLbl="alignNode1" presStyleIdx="1" presStyleCnt="4">
        <dgm:presLayoutVars>
          <dgm:chMax val="1"/>
          <dgm:bulletEnabled val="1"/>
        </dgm:presLayoutVars>
      </dgm:prSet>
      <dgm:spPr/>
      <dgm:t>
        <a:bodyPr/>
        <a:lstStyle/>
        <a:p>
          <a:endParaRPr lang="en-US"/>
        </a:p>
      </dgm:t>
    </dgm:pt>
    <dgm:pt modelId="{C96267EA-EF01-411B-8D37-95F44BBB68D3}" type="pres">
      <dgm:prSet presAssocID="{15031D9C-993C-4715-A26F-56D8831933EB}" presName="descendantText" presStyleLbl="alignAcc1" presStyleIdx="1" presStyleCnt="4">
        <dgm:presLayoutVars>
          <dgm:bulletEnabled val="1"/>
        </dgm:presLayoutVars>
      </dgm:prSet>
      <dgm:spPr/>
      <dgm:t>
        <a:bodyPr/>
        <a:lstStyle/>
        <a:p>
          <a:endParaRPr lang="en-US"/>
        </a:p>
      </dgm:t>
    </dgm:pt>
    <dgm:pt modelId="{4CCED8E1-297A-4834-9FC1-39D8E59A67B1}" type="pres">
      <dgm:prSet presAssocID="{FB1D36D5-798A-40AA-91C3-3F3E5AF1A86F}" presName="sp" presStyleCnt="0"/>
      <dgm:spPr/>
    </dgm:pt>
    <dgm:pt modelId="{95036E43-6C97-4BF5-8CB3-7871077B6900}" type="pres">
      <dgm:prSet presAssocID="{2936D842-720E-4365-AD39-F6EAEC441633}" presName="composite" presStyleCnt="0"/>
      <dgm:spPr/>
    </dgm:pt>
    <dgm:pt modelId="{E7C44091-B50A-4CB0-98F0-E70A01DD36F4}" type="pres">
      <dgm:prSet presAssocID="{2936D842-720E-4365-AD39-F6EAEC441633}" presName="parentText" presStyleLbl="alignNode1" presStyleIdx="2" presStyleCnt="4">
        <dgm:presLayoutVars>
          <dgm:chMax val="1"/>
          <dgm:bulletEnabled val="1"/>
        </dgm:presLayoutVars>
      </dgm:prSet>
      <dgm:spPr/>
      <dgm:t>
        <a:bodyPr/>
        <a:lstStyle/>
        <a:p>
          <a:endParaRPr lang="en-US"/>
        </a:p>
      </dgm:t>
    </dgm:pt>
    <dgm:pt modelId="{68EF0610-07B4-40C7-AD99-F2285099C2E4}" type="pres">
      <dgm:prSet presAssocID="{2936D842-720E-4365-AD39-F6EAEC441633}" presName="descendantText" presStyleLbl="alignAcc1" presStyleIdx="2" presStyleCnt="4">
        <dgm:presLayoutVars>
          <dgm:bulletEnabled val="1"/>
        </dgm:presLayoutVars>
      </dgm:prSet>
      <dgm:spPr/>
      <dgm:t>
        <a:bodyPr/>
        <a:lstStyle/>
        <a:p>
          <a:endParaRPr lang="en-US"/>
        </a:p>
      </dgm:t>
    </dgm:pt>
    <dgm:pt modelId="{D3EF83BD-4952-431E-B5F4-A0B670EB0C90}" type="pres">
      <dgm:prSet presAssocID="{96C19FF6-672B-4588-9D93-2A932D4ACF8D}" presName="sp" presStyleCnt="0"/>
      <dgm:spPr/>
    </dgm:pt>
    <dgm:pt modelId="{FD1F8DF6-BC44-4234-8174-486179CAAD7C}" type="pres">
      <dgm:prSet presAssocID="{9118E918-3140-4D4A-B94D-4B63B831B5FB}" presName="composite" presStyleCnt="0"/>
      <dgm:spPr/>
    </dgm:pt>
    <dgm:pt modelId="{8EF2C15F-B3A8-4D9B-AD61-093A80F5274F}" type="pres">
      <dgm:prSet presAssocID="{9118E918-3140-4D4A-B94D-4B63B831B5FB}" presName="parentText" presStyleLbl="alignNode1" presStyleIdx="3" presStyleCnt="4">
        <dgm:presLayoutVars>
          <dgm:chMax val="1"/>
          <dgm:bulletEnabled val="1"/>
        </dgm:presLayoutVars>
      </dgm:prSet>
      <dgm:spPr/>
      <dgm:t>
        <a:bodyPr/>
        <a:lstStyle/>
        <a:p>
          <a:endParaRPr lang="en-US"/>
        </a:p>
      </dgm:t>
    </dgm:pt>
    <dgm:pt modelId="{3CBC9CB1-F85A-4BB5-8A58-D6FE9CB2D480}" type="pres">
      <dgm:prSet presAssocID="{9118E918-3140-4D4A-B94D-4B63B831B5FB}" presName="descendantText" presStyleLbl="alignAcc1" presStyleIdx="3" presStyleCnt="4">
        <dgm:presLayoutVars>
          <dgm:bulletEnabled val="1"/>
        </dgm:presLayoutVars>
      </dgm:prSet>
      <dgm:spPr/>
      <dgm:t>
        <a:bodyPr/>
        <a:lstStyle/>
        <a:p>
          <a:endParaRPr lang="en-US"/>
        </a:p>
      </dgm:t>
    </dgm:pt>
  </dgm:ptLst>
  <dgm:cxnLst>
    <dgm:cxn modelId="{C5FFCAE6-64D2-4A77-B85B-A376B2EE8E4F}" srcId="{758CBA3A-9936-4C67-965C-A8DD3074879B}" destId="{B8D53E29-122A-46E1-B481-B57598D97444}" srcOrd="0" destOrd="0" parTransId="{EF8E1F9D-EFFE-4283-A7B6-A44D3292ACA4}" sibTransId="{99B04B81-08CA-46AC-951C-217069AEF451}"/>
    <dgm:cxn modelId="{4684350B-06FE-48D5-B3C1-163A56F1155A}" type="presOf" srcId="{07B93839-AE15-473C-B47B-27FA5DBEE4E9}" destId="{C96267EA-EF01-411B-8D37-95F44BBB68D3}" srcOrd="0" destOrd="0" presId="urn:microsoft.com/office/officeart/2005/8/layout/chevron2"/>
    <dgm:cxn modelId="{EFE22C42-C667-4B7A-8208-6758BAEC1445}" srcId="{2936D842-720E-4365-AD39-F6EAEC441633}" destId="{A05E8D05-15E6-4BEC-B725-D745A48258D3}" srcOrd="0" destOrd="0" parTransId="{29C49A6E-36B2-41D1-83D5-6B58713D5DAF}" sibTransId="{EA09E308-F440-47C6-8C86-B63BABC170D9}"/>
    <dgm:cxn modelId="{E22086C0-36B4-4293-8E4A-067FAB7BA044}" srcId="{9118E918-3140-4D4A-B94D-4B63B831B5FB}" destId="{A334D53C-3F44-41DE-B402-B12F0D3E5690}" srcOrd="0" destOrd="0" parTransId="{B2ECB40E-81E5-4D1C-9C41-93C855828C60}" sibTransId="{72D1B47F-D033-4A58-9D7B-5F4EF2BE1E4A}"/>
    <dgm:cxn modelId="{F717B596-7122-4C3F-9238-14763508386B}" srcId="{3183185A-2A53-4D8C-8F32-C845F2F70CBF}" destId="{758CBA3A-9936-4C67-965C-A8DD3074879B}" srcOrd="0" destOrd="0" parTransId="{39812E31-9C15-4A6C-B8B9-78CE6FB555B1}" sibTransId="{290E9CBE-1634-47AD-B973-508944073D35}"/>
    <dgm:cxn modelId="{71B43602-5819-468F-A340-DA5A96BA033E}" type="presOf" srcId="{758CBA3A-9936-4C67-965C-A8DD3074879B}" destId="{C0AF5CB7-6C4F-49BC-8738-E4DE0AC00B72}" srcOrd="0" destOrd="0" presId="urn:microsoft.com/office/officeart/2005/8/layout/chevron2"/>
    <dgm:cxn modelId="{4333FB74-FEDF-4697-9A39-612F6D8B9AB6}" type="presOf" srcId="{2936D842-720E-4365-AD39-F6EAEC441633}" destId="{E7C44091-B50A-4CB0-98F0-E70A01DD36F4}" srcOrd="0" destOrd="0" presId="urn:microsoft.com/office/officeart/2005/8/layout/chevron2"/>
    <dgm:cxn modelId="{4FF61530-9796-4640-B6E4-1215692693B5}" type="presOf" srcId="{A334D53C-3F44-41DE-B402-B12F0D3E5690}" destId="{3CBC9CB1-F85A-4BB5-8A58-D6FE9CB2D480}" srcOrd="0" destOrd="0" presId="urn:microsoft.com/office/officeart/2005/8/layout/chevron2"/>
    <dgm:cxn modelId="{B16F9628-8397-4FE5-BC4D-5FC1A248AC83}" type="presOf" srcId="{15031D9C-993C-4715-A26F-56D8831933EB}" destId="{29EA1718-F619-46D8-B505-CF1DDA71B8BF}" srcOrd="0" destOrd="0" presId="urn:microsoft.com/office/officeart/2005/8/layout/chevron2"/>
    <dgm:cxn modelId="{CC2F2B2A-04B7-4809-A4A4-4104809974E6}" type="presOf" srcId="{A05E8D05-15E6-4BEC-B725-D745A48258D3}" destId="{68EF0610-07B4-40C7-AD99-F2285099C2E4}" srcOrd="0" destOrd="0" presId="urn:microsoft.com/office/officeart/2005/8/layout/chevron2"/>
    <dgm:cxn modelId="{5F92077A-D266-43D8-B1E4-282FB69A0EF5}" type="presOf" srcId="{3183185A-2A53-4D8C-8F32-C845F2F70CBF}" destId="{E80E23AD-ECAE-46D2-92A5-71CA9074EED7}" srcOrd="0" destOrd="0" presId="urn:microsoft.com/office/officeart/2005/8/layout/chevron2"/>
    <dgm:cxn modelId="{4D38D698-DC6D-4926-9520-43A255B536D4}" srcId="{15031D9C-993C-4715-A26F-56D8831933EB}" destId="{07B93839-AE15-473C-B47B-27FA5DBEE4E9}" srcOrd="0" destOrd="0" parTransId="{2BEFC288-C4D1-45AF-B679-7A41333941DE}" sibTransId="{0468DBFC-CB2D-4B3A-AAE7-09352D12344E}"/>
    <dgm:cxn modelId="{C8C2ADA0-316E-46E3-A4D5-49BD4A9A4B0B}" srcId="{3183185A-2A53-4D8C-8F32-C845F2F70CBF}" destId="{15031D9C-993C-4715-A26F-56D8831933EB}" srcOrd="1" destOrd="0" parTransId="{77530735-8AD3-469C-AEC2-B5B17A08AF65}" sibTransId="{FB1D36D5-798A-40AA-91C3-3F3E5AF1A86F}"/>
    <dgm:cxn modelId="{72877C88-05B2-4D4C-BC36-B6AB6512A620}" srcId="{3183185A-2A53-4D8C-8F32-C845F2F70CBF}" destId="{9118E918-3140-4D4A-B94D-4B63B831B5FB}" srcOrd="3" destOrd="0" parTransId="{20058572-C6C6-4E87-992B-E415F7C22B40}" sibTransId="{EED6158D-E9C1-45AE-98E7-2D4DBF8CA198}"/>
    <dgm:cxn modelId="{9E90CD8D-51FA-4DB2-8901-B2D943D0705B}" type="presOf" srcId="{B8D53E29-122A-46E1-B481-B57598D97444}" destId="{0E09DE89-66C0-478D-8170-8F0BC920F1EB}" srcOrd="0" destOrd="0" presId="urn:microsoft.com/office/officeart/2005/8/layout/chevron2"/>
    <dgm:cxn modelId="{707D2DDD-BC16-4378-88D1-A79FCC43BB96}" type="presOf" srcId="{9118E918-3140-4D4A-B94D-4B63B831B5FB}" destId="{8EF2C15F-B3A8-4D9B-AD61-093A80F5274F}" srcOrd="0" destOrd="0" presId="urn:microsoft.com/office/officeart/2005/8/layout/chevron2"/>
    <dgm:cxn modelId="{3A8ECB28-E23B-45B6-8C84-8AF5114507DE}" srcId="{3183185A-2A53-4D8C-8F32-C845F2F70CBF}" destId="{2936D842-720E-4365-AD39-F6EAEC441633}" srcOrd="2" destOrd="0" parTransId="{13139645-28B0-41D9-8ED9-DA67D736E51B}" sibTransId="{96C19FF6-672B-4588-9D93-2A932D4ACF8D}"/>
    <dgm:cxn modelId="{135E7873-A46E-4154-8EE3-52AAA60564FD}" type="presParOf" srcId="{E80E23AD-ECAE-46D2-92A5-71CA9074EED7}" destId="{63DDCCD6-3F31-4095-8E42-5BBFC31B83BE}" srcOrd="0" destOrd="0" presId="urn:microsoft.com/office/officeart/2005/8/layout/chevron2"/>
    <dgm:cxn modelId="{A9FAD751-EA16-40A5-97AE-3F69AE5C1837}" type="presParOf" srcId="{63DDCCD6-3F31-4095-8E42-5BBFC31B83BE}" destId="{C0AF5CB7-6C4F-49BC-8738-E4DE0AC00B72}" srcOrd="0" destOrd="0" presId="urn:microsoft.com/office/officeart/2005/8/layout/chevron2"/>
    <dgm:cxn modelId="{D4F1CFD9-FAA1-4448-ABAA-E3FEFCB6CAF1}" type="presParOf" srcId="{63DDCCD6-3F31-4095-8E42-5BBFC31B83BE}" destId="{0E09DE89-66C0-478D-8170-8F0BC920F1EB}" srcOrd="1" destOrd="0" presId="urn:microsoft.com/office/officeart/2005/8/layout/chevron2"/>
    <dgm:cxn modelId="{2E2E534E-4D39-4D42-98E3-8E839879F75B}" type="presParOf" srcId="{E80E23AD-ECAE-46D2-92A5-71CA9074EED7}" destId="{52E78D13-8FB5-4AEC-B5C0-881B683FCF22}" srcOrd="1" destOrd="0" presId="urn:microsoft.com/office/officeart/2005/8/layout/chevron2"/>
    <dgm:cxn modelId="{E68FD358-61E9-4B14-947B-E013AD32E758}" type="presParOf" srcId="{E80E23AD-ECAE-46D2-92A5-71CA9074EED7}" destId="{E529DD28-A6C8-4185-BA28-3A73741EACF4}" srcOrd="2" destOrd="0" presId="urn:microsoft.com/office/officeart/2005/8/layout/chevron2"/>
    <dgm:cxn modelId="{ADDEDC8D-E08F-431C-8144-0F1630B4A0CB}" type="presParOf" srcId="{E529DD28-A6C8-4185-BA28-3A73741EACF4}" destId="{29EA1718-F619-46D8-B505-CF1DDA71B8BF}" srcOrd="0" destOrd="0" presId="urn:microsoft.com/office/officeart/2005/8/layout/chevron2"/>
    <dgm:cxn modelId="{D8DF5C2A-E654-4638-8D6A-DD69C6F02065}" type="presParOf" srcId="{E529DD28-A6C8-4185-BA28-3A73741EACF4}" destId="{C96267EA-EF01-411B-8D37-95F44BBB68D3}" srcOrd="1" destOrd="0" presId="urn:microsoft.com/office/officeart/2005/8/layout/chevron2"/>
    <dgm:cxn modelId="{8CA69AEF-3F6A-4CF3-AA93-E24960786D06}" type="presParOf" srcId="{E80E23AD-ECAE-46D2-92A5-71CA9074EED7}" destId="{4CCED8E1-297A-4834-9FC1-39D8E59A67B1}" srcOrd="3" destOrd="0" presId="urn:microsoft.com/office/officeart/2005/8/layout/chevron2"/>
    <dgm:cxn modelId="{23553970-4502-4F21-A038-1A6EF7082C03}" type="presParOf" srcId="{E80E23AD-ECAE-46D2-92A5-71CA9074EED7}" destId="{95036E43-6C97-4BF5-8CB3-7871077B6900}" srcOrd="4" destOrd="0" presId="urn:microsoft.com/office/officeart/2005/8/layout/chevron2"/>
    <dgm:cxn modelId="{2BCE6584-740F-4DE0-9BB4-2B4E6DC85A9E}" type="presParOf" srcId="{95036E43-6C97-4BF5-8CB3-7871077B6900}" destId="{E7C44091-B50A-4CB0-98F0-E70A01DD36F4}" srcOrd="0" destOrd="0" presId="urn:microsoft.com/office/officeart/2005/8/layout/chevron2"/>
    <dgm:cxn modelId="{EEBB7F6E-84DC-4C03-95AA-EA05A012B25A}" type="presParOf" srcId="{95036E43-6C97-4BF5-8CB3-7871077B6900}" destId="{68EF0610-07B4-40C7-AD99-F2285099C2E4}" srcOrd="1" destOrd="0" presId="urn:microsoft.com/office/officeart/2005/8/layout/chevron2"/>
    <dgm:cxn modelId="{A7F10E19-AC9F-4DEB-8A79-439F8A57D08B}" type="presParOf" srcId="{E80E23AD-ECAE-46D2-92A5-71CA9074EED7}" destId="{D3EF83BD-4952-431E-B5F4-A0B670EB0C90}" srcOrd="5" destOrd="0" presId="urn:microsoft.com/office/officeart/2005/8/layout/chevron2"/>
    <dgm:cxn modelId="{3E98C14D-54D9-48CC-9B51-8A95D5675A94}" type="presParOf" srcId="{E80E23AD-ECAE-46D2-92A5-71CA9074EED7}" destId="{FD1F8DF6-BC44-4234-8174-486179CAAD7C}" srcOrd="6" destOrd="0" presId="urn:microsoft.com/office/officeart/2005/8/layout/chevron2"/>
    <dgm:cxn modelId="{8C864810-5771-470F-814B-16F7204D08BE}" type="presParOf" srcId="{FD1F8DF6-BC44-4234-8174-486179CAAD7C}" destId="{8EF2C15F-B3A8-4D9B-AD61-093A80F5274F}" srcOrd="0" destOrd="0" presId="urn:microsoft.com/office/officeart/2005/8/layout/chevron2"/>
    <dgm:cxn modelId="{4D0B50AF-D5E8-49B0-9320-088954F99722}" type="presParOf" srcId="{FD1F8DF6-BC44-4234-8174-486179CAAD7C}" destId="{3CBC9CB1-F85A-4BB5-8A58-D6FE9CB2D480}"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AF5CB7-6C4F-49BC-8738-E4DE0AC00B72}">
      <dsp:nvSpPr>
        <dsp:cNvPr id="0" name=""/>
        <dsp:cNvSpPr/>
      </dsp:nvSpPr>
      <dsp:spPr>
        <a:xfrm rot="5400000">
          <a:off x="-187858" y="189185"/>
          <a:ext cx="1252388" cy="876672"/>
        </a:xfrm>
        <a:prstGeom prst="chevron">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dirty="0"/>
            <a:t>A</a:t>
          </a:r>
        </a:p>
      </dsp:txBody>
      <dsp:txXfrm rot="-5400000">
        <a:off x="0" y="439663"/>
        <a:ext cx="876672" cy="375716"/>
      </dsp:txXfrm>
    </dsp:sp>
    <dsp:sp modelId="{0E09DE89-66C0-478D-8170-8F0BC920F1EB}">
      <dsp:nvSpPr>
        <dsp:cNvPr id="0" name=""/>
        <dsp:cNvSpPr/>
      </dsp:nvSpPr>
      <dsp:spPr>
        <a:xfrm rot="5400000">
          <a:off x="2438753" y="-1560754"/>
          <a:ext cx="814052" cy="3938215"/>
        </a:xfrm>
        <a:prstGeom prst="round2Same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Char char="••"/>
          </a:pPr>
          <a:r>
            <a:rPr lang="id-ID" sz="2600" kern="1200" dirty="0"/>
            <a:t>Spatial Information</a:t>
          </a:r>
          <a:endParaRPr lang="en-US" sz="2600" kern="1200" dirty="0"/>
        </a:p>
      </dsp:txBody>
      <dsp:txXfrm rot="-5400000">
        <a:off x="876672" y="41066"/>
        <a:ext cx="3898476" cy="734574"/>
      </dsp:txXfrm>
    </dsp:sp>
    <dsp:sp modelId="{29EA1718-F619-46D8-B505-CF1DDA71B8BF}">
      <dsp:nvSpPr>
        <dsp:cNvPr id="0" name=""/>
        <dsp:cNvSpPr/>
      </dsp:nvSpPr>
      <dsp:spPr>
        <a:xfrm rot="5400000">
          <a:off x="-187858" y="1294837"/>
          <a:ext cx="1252388" cy="876672"/>
        </a:xfrm>
        <a:prstGeom prst="chevron">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dirty="0"/>
            <a:t>B</a:t>
          </a:r>
        </a:p>
      </dsp:txBody>
      <dsp:txXfrm rot="-5400000">
        <a:off x="0" y="1545315"/>
        <a:ext cx="876672" cy="375716"/>
      </dsp:txXfrm>
    </dsp:sp>
    <dsp:sp modelId="{C96267EA-EF01-411B-8D37-95F44BBB68D3}">
      <dsp:nvSpPr>
        <dsp:cNvPr id="0" name=""/>
        <dsp:cNvSpPr/>
      </dsp:nvSpPr>
      <dsp:spPr>
        <a:xfrm rot="5400000">
          <a:off x="2438753" y="-455102"/>
          <a:ext cx="814052" cy="3938215"/>
        </a:xfrm>
        <a:prstGeom prst="round2Same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Char char="••"/>
          </a:pPr>
          <a:r>
            <a:rPr lang="id-ID" sz="2600" kern="1200" dirty="0"/>
            <a:t>Conditionally Autoregressive (CAR)</a:t>
          </a:r>
          <a:endParaRPr lang="en-US" sz="2600" kern="1200" dirty="0"/>
        </a:p>
      </dsp:txBody>
      <dsp:txXfrm rot="-5400000">
        <a:off x="876672" y="1146718"/>
        <a:ext cx="3898476" cy="734574"/>
      </dsp:txXfrm>
    </dsp:sp>
    <dsp:sp modelId="{E7C44091-B50A-4CB0-98F0-E70A01DD36F4}">
      <dsp:nvSpPr>
        <dsp:cNvPr id="0" name=""/>
        <dsp:cNvSpPr/>
      </dsp:nvSpPr>
      <dsp:spPr>
        <a:xfrm rot="5400000">
          <a:off x="-187858" y="2400490"/>
          <a:ext cx="1252388" cy="876672"/>
        </a:xfrm>
        <a:prstGeom prst="chevron">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dirty="0"/>
            <a:t>C</a:t>
          </a:r>
        </a:p>
      </dsp:txBody>
      <dsp:txXfrm rot="-5400000">
        <a:off x="0" y="2650968"/>
        <a:ext cx="876672" cy="375716"/>
      </dsp:txXfrm>
    </dsp:sp>
    <dsp:sp modelId="{68EF0610-07B4-40C7-AD99-F2285099C2E4}">
      <dsp:nvSpPr>
        <dsp:cNvPr id="0" name=""/>
        <dsp:cNvSpPr/>
      </dsp:nvSpPr>
      <dsp:spPr>
        <a:xfrm rot="5400000">
          <a:off x="2438753" y="650550"/>
          <a:ext cx="814052" cy="3938215"/>
        </a:xfrm>
        <a:prstGeom prst="round2Same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Char char="••"/>
          </a:pPr>
          <a:r>
            <a:rPr lang="id-ID" sz="2600" kern="1200" dirty="0"/>
            <a:t>Cox Model </a:t>
          </a:r>
          <a:endParaRPr lang="en-US" sz="2600" kern="1200" dirty="0"/>
        </a:p>
      </dsp:txBody>
      <dsp:txXfrm rot="-5400000">
        <a:off x="876672" y="2252371"/>
        <a:ext cx="3898476" cy="734574"/>
      </dsp:txXfrm>
    </dsp:sp>
    <dsp:sp modelId="{8EF2C15F-B3A8-4D9B-AD61-093A80F5274F}">
      <dsp:nvSpPr>
        <dsp:cNvPr id="0" name=""/>
        <dsp:cNvSpPr/>
      </dsp:nvSpPr>
      <dsp:spPr>
        <a:xfrm rot="5400000">
          <a:off x="-187858" y="3506142"/>
          <a:ext cx="1252388" cy="876672"/>
        </a:xfrm>
        <a:prstGeom prst="chevron">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id-ID" sz="2600" kern="1200" dirty="0"/>
            <a:t>D</a:t>
          </a:r>
          <a:endParaRPr lang="en-US" sz="2600" kern="1200" dirty="0"/>
        </a:p>
      </dsp:txBody>
      <dsp:txXfrm rot="-5400000">
        <a:off x="0" y="3756620"/>
        <a:ext cx="876672" cy="375716"/>
      </dsp:txXfrm>
    </dsp:sp>
    <dsp:sp modelId="{3CBC9CB1-F85A-4BB5-8A58-D6FE9CB2D480}">
      <dsp:nvSpPr>
        <dsp:cNvPr id="0" name=""/>
        <dsp:cNvSpPr/>
      </dsp:nvSpPr>
      <dsp:spPr>
        <a:xfrm rot="5400000">
          <a:off x="2438753" y="1756202"/>
          <a:ext cx="814052" cy="3938215"/>
        </a:xfrm>
        <a:prstGeom prst="round2Same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Char char="••"/>
          </a:pPr>
          <a:r>
            <a:rPr lang="id-ID" sz="2600" kern="1200" dirty="0"/>
            <a:t>Bayesian</a:t>
          </a:r>
          <a:endParaRPr lang="en-US" sz="2600" kern="1200" dirty="0"/>
        </a:p>
      </dsp:txBody>
      <dsp:txXfrm rot="-5400000">
        <a:off x="876672" y="3358023"/>
        <a:ext cx="3898476" cy="734574"/>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image" Target="../media/image31.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image" Target="../media/image33.emf"/><Relationship Id="rId4" Type="http://schemas.openxmlformats.org/officeDocument/2006/relationships/image" Target="../media/image36.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image" Target="../media/image37.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38.emf"/><Relationship Id="rId1" Type="http://schemas.openxmlformats.org/officeDocument/2006/relationships/image" Target="../media/image40.emf"/><Relationship Id="rId6" Type="http://schemas.openxmlformats.org/officeDocument/2006/relationships/image" Target="../media/image44.emf"/><Relationship Id="rId5" Type="http://schemas.openxmlformats.org/officeDocument/2006/relationships/image" Target="../media/image43.emf"/><Relationship Id="rId4" Type="http://schemas.openxmlformats.org/officeDocument/2006/relationships/image" Target="../media/image4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t>9/23/2020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9/23/2020</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gi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gi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1" name="Rectangle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2" name="Rectangle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3" name="Straight Connector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5" name="Straight Connector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2428669" y="1600200"/>
            <a:ext cx="8329031" cy="2680127"/>
          </a:xfrm>
        </p:spPr>
        <p:txBody>
          <a:bodyPr>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2428669" y="4344915"/>
            <a:ext cx="7516442" cy="1116085"/>
          </a:xfrm>
        </p:spPr>
        <p:txBody>
          <a:bodyPr>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lvl1pPr>
              <a:defRPr baseline="0">
                <a:solidFill>
                  <a:schemeClr val="tx2"/>
                </a:solidFill>
              </a:defRPr>
            </a:lvl1pPr>
          </a:lstStyle>
          <a:p>
            <a:fld id="{990E14BB-353A-4F9F-9D1F-F18F2B07A1A7}" type="datetime1">
              <a:rPr lang="en-US" smtClean="0"/>
              <a:t>9/23/2020</a:t>
            </a:fld>
            <a:endParaRPr lang="en-US" dirty="0"/>
          </a:p>
        </p:txBody>
      </p:sp>
      <p:sp>
        <p:nvSpPr>
          <p:cNvPr id="5" name="Footer Placeholder 4"/>
          <p:cNvSpPr>
            <a:spLocks noGrp="1"/>
          </p:cNvSpPr>
          <p:nvPr>
            <p:ph type="ftr" sz="quarter" idx="11"/>
          </p:nvPr>
        </p:nvSpPr>
        <p:spPr>
          <a:xfrm>
            <a:off x="8326660" y="6356351"/>
            <a:ext cx="2243338" cy="365125"/>
          </a:xfrm>
        </p:spPr>
        <p:txBody>
          <a:bodyPr/>
          <a:lstStyle>
            <a:lvl1pPr algn="r">
              <a:defRPr sz="2400" b="1" cap="none" baseline="0">
                <a:solidFill>
                  <a:schemeClr val="tx1"/>
                </a:solidFill>
                <a:latin typeface="Arial Narrow" panose="020B0606020202030204" pitchFamily="34" charset="0"/>
                <a:cs typeface="Arial" panose="020B0604020202020204" pitchFamily="34" charset="0"/>
              </a:defRPr>
            </a:lvl1pPr>
          </a:lstStyle>
          <a:p>
            <a:r>
              <a:rPr lang="en-US"/>
              <a:t>ICOMCOS 2020, 29TH September 2020</a:t>
            </a:r>
            <a:endParaRPr lang="en-US" dirty="0"/>
          </a:p>
        </p:txBody>
      </p:sp>
      <p:sp>
        <p:nvSpPr>
          <p:cNvPr id="6" name="Slide Number Placeholder 5"/>
          <p:cNvSpPr>
            <a:spLocks noGrp="1"/>
          </p:cNvSpPr>
          <p:nvPr>
            <p:ph type="sldNum" sz="quarter" idx="12"/>
          </p:nvPr>
        </p:nvSpPr>
        <p:spPr>
          <a:xfrm>
            <a:off x="10666412"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
        <p:nvSpPr>
          <p:cNvPr id="7" name="TextBox 6"/>
          <p:cNvSpPr txBox="1"/>
          <p:nvPr userDrawn="1"/>
        </p:nvSpPr>
        <p:spPr>
          <a:xfrm>
            <a:off x="5958571" y="476672"/>
            <a:ext cx="5925533" cy="646331"/>
          </a:xfrm>
          <a:prstGeom prst="rect">
            <a:avLst/>
          </a:prstGeom>
          <a:noFill/>
        </p:spPr>
        <p:txBody>
          <a:bodyPr wrap="none" rtlCol="0">
            <a:spAutoFit/>
          </a:bodyPr>
          <a:lstStyle/>
          <a:p>
            <a:pPr algn="r"/>
            <a:r>
              <a:rPr lang="en-US" sz="1800" b="1" i="0" kern="1200" dirty="0">
                <a:solidFill>
                  <a:schemeClr val="accent6">
                    <a:lumMod val="50000"/>
                  </a:schemeClr>
                </a:solidFill>
                <a:effectLst/>
                <a:latin typeface="+mn-lt"/>
                <a:ea typeface="+mn-ea"/>
                <a:cs typeface="+mn-cs"/>
              </a:rPr>
              <a:t>INTERNATIONAL CONFERENCE on MATHEMATICS,</a:t>
            </a:r>
            <a:br>
              <a:rPr lang="en-US" sz="1800" b="1" i="0" kern="1200" dirty="0">
                <a:solidFill>
                  <a:schemeClr val="accent6">
                    <a:lumMod val="50000"/>
                  </a:schemeClr>
                </a:solidFill>
                <a:effectLst/>
                <a:latin typeface="+mn-lt"/>
                <a:ea typeface="+mn-ea"/>
                <a:cs typeface="+mn-cs"/>
              </a:rPr>
            </a:br>
            <a:r>
              <a:rPr lang="en-US" sz="1800" b="1" i="0" kern="1200" dirty="0">
                <a:solidFill>
                  <a:schemeClr val="accent6">
                    <a:lumMod val="50000"/>
                  </a:schemeClr>
                </a:solidFill>
                <a:effectLst/>
                <a:latin typeface="+mn-lt"/>
                <a:ea typeface="+mn-ea"/>
                <a:cs typeface="+mn-cs"/>
              </a:rPr>
              <a:t>COMPUTATIONAL SCIENCES AND STATISTICS 2020</a:t>
            </a:r>
            <a:endParaRPr lang="en-US" dirty="0">
              <a:solidFill>
                <a:schemeClr val="accent6">
                  <a:lumMod val="50000"/>
                </a:schemeClr>
              </a:solidFill>
            </a:endParaRPr>
          </a:p>
        </p:txBody>
      </p:sp>
      <p:sp>
        <p:nvSpPr>
          <p:cNvPr id="18" name="TextBox 17"/>
          <p:cNvSpPr txBox="1"/>
          <p:nvPr userDrawn="1"/>
        </p:nvSpPr>
        <p:spPr>
          <a:xfrm>
            <a:off x="8234469" y="1092939"/>
            <a:ext cx="3699795" cy="307777"/>
          </a:xfrm>
          <a:prstGeom prst="rect">
            <a:avLst/>
          </a:prstGeom>
          <a:noFill/>
        </p:spPr>
        <p:txBody>
          <a:bodyPr wrap="none" rtlCol="0">
            <a:spAutoFit/>
          </a:bodyPr>
          <a:lstStyle/>
          <a:p>
            <a:r>
              <a:rPr lang="en-US" sz="1400" b="1" i="0" kern="1200" dirty="0">
                <a:solidFill>
                  <a:schemeClr val="tx1"/>
                </a:solidFill>
                <a:effectLst/>
                <a:latin typeface="+mn-lt"/>
                <a:ea typeface="+mn-ea"/>
                <a:cs typeface="+mn-cs"/>
              </a:rPr>
              <a:t>29</a:t>
            </a:r>
            <a:r>
              <a:rPr lang="en-US" sz="1400" b="1" i="0" kern="1200" baseline="30000" dirty="0">
                <a:solidFill>
                  <a:schemeClr val="tx1"/>
                </a:solidFill>
                <a:effectLst/>
                <a:latin typeface="+mn-lt"/>
                <a:ea typeface="+mn-ea"/>
                <a:cs typeface="+mn-cs"/>
              </a:rPr>
              <a:t>th</a:t>
            </a:r>
            <a:r>
              <a:rPr lang="en-US" sz="1400" b="1" i="0" kern="1200" dirty="0">
                <a:solidFill>
                  <a:schemeClr val="tx1"/>
                </a:solidFill>
                <a:effectLst/>
                <a:latin typeface="+mn-lt"/>
                <a:ea typeface="+mn-ea"/>
                <a:cs typeface="+mn-cs"/>
              </a:rPr>
              <a:t> September, 2020 | Online Conference</a:t>
            </a:r>
            <a:endParaRPr lang="en-US" sz="1400" dirty="0"/>
          </a:p>
        </p:txBody>
      </p:sp>
      <p:pic>
        <p:nvPicPr>
          <p:cNvPr id="20" name="Picture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9772" y="294043"/>
            <a:ext cx="918077" cy="918077"/>
          </a:xfrm>
          <a:prstGeom prst="rect">
            <a:avLst/>
          </a:prstGeom>
        </p:spPr>
      </p:pic>
      <p:pic>
        <p:nvPicPr>
          <p:cNvPr id="21" name="Picture 2" descr="AIP Publishing confirmed as publisher - ICIMECE 201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422004" y="614122"/>
            <a:ext cx="1984866" cy="65485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8" descr="ICoMPAC-ICoMPAC-6th International Conference on Mathematics: Pure, Applied  and Computation"/>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485900" y="306528"/>
            <a:ext cx="902054" cy="905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E7E96D1-3DA1-4A03-827B-BD0BC6198DB0}" type="datetime1">
              <a:rPr lang="en-US" smtClean="0"/>
              <a:t>9/23/2020</a:t>
            </a:fld>
            <a:endParaRPr/>
          </a:p>
        </p:txBody>
      </p:sp>
      <p:sp>
        <p:nvSpPr>
          <p:cNvPr id="5" name="Footer Placeholder 4"/>
          <p:cNvSpPr>
            <a:spLocks noGrp="1"/>
          </p:cNvSpPr>
          <p:nvPr>
            <p:ph type="ftr" sz="quarter" idx="11"/>
          </p:nvPr>
        </p:nvSpPr>
        <p:spPr/>
        <p:txBody>
          <a:bodyPr/>
          <a:lstStyle/>
          <a:p>
            <a:r>
              <a:rPr lang="en-US"/>
              <a:t>ICOMCOS 2020, 29TH September 2020</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a:p>
        </p:txBody>
      </p:sp>
      <p:cxnSp>
        <p:nvCxnSpPr>
          <p:cNvPr id="14" name="Straight Connector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599612" y="685800"/>
            <a:ext cx="1787526"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98613" y="685800"/>
            <a:ext cx="7848599"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FA77B88-60A7-486C-97B8-5945629B7C77}" type="datetime1">
              <a:rPr lang="en-US" smtClean="0"/>
              <a:t>9/23/2020</a:t>
            </a:fld>
            <a:endParaRPr/>
          </a:p>
        </p:txBody>
      </p:sp>
      <p:sp>
        <p:nvSpPr>
          <p:cNvPr id="5" name="Footer Placeholder 4"/>
          <p:cNvSpPr>
            <a:spLocks noGrp="1"/>
          </p:cNvSpPr>
          <p:nvPr>
            <p:ph type="ftr" sz="quarter" idx="11"/>
          </p:nvPr>
        </p:nvSpPr>
        <p:spPr/>
        <p:txBody>
          <a:bodyPr/>
          <a:lstStyle/>
          <a:p>
            <a:r>
              <a:rPr lang="en-US"/>
              <a:t>ICOMCOS 2020, 29TH September 2020</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15EBC9A3-031E-4253-B35B-3BB4E7F5E217}" type="datetime1">
              <a:rPr lang="en-US" smtClean="0"/>
              <a:t>9/23/2020</a:t>
            </a:fld>
            <a:endParaRPr dirty="0"/>
          </a:p>
        </p:txBody>
      </p:sp>
      <p:sp>
        <p:nvSpPr>
          <p:cNvPr id="5" name="Footer Placeholder 4"/>
          <p:cNvSpPr>
            <a:spLocks noGrp="1"/>
          </p:cNvSpPr>
          <p:nvPr>
            <p:ph type="ftr" sz="quarter" idx="11"/>
          </p:nvPr>
        </p:nvSpPr>
        <p:spPr/>
        <p:txBody>
          <a:bodyPr/>
          <a:lstStyle/>
          <a:p>
            <a:r>
              <a:rPr lang="en-US"/>
              <a:t>ICOMCOS 2020, 29</a:t>
            </a:r>
            <a:r>
              <a:rPr lang="en-US" baseline="30000"/>
              <a:t>TH</a:t>
            </a:r>
            <a:r>
              <a:rPr lang="en-US"/>
              <a:t> September 2020</a:t>
            </a:r>
            <a:endParaRPr lang="en-US"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0" name="Rectangle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4" name="Rectangle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1" name="Rectangle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22" name="Straight Connector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userDrawn="1"/>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23" name="Straight Connector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7" name="Rectangle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8" name="Rectangle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9" name="Rectangle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0" name="Rectangle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1" name="Straight Connector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3" name="Straight Connector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98613" y="1600201"/>
            <a:ext cx="8283272" cy="2654064"/>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98613" y="4259996"/>
            <a:ext cx="7264623" cy="1150203"/>
          </a:xfrm>
        </p:spPr>
        <p:txBody>
          <a:bodyPr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baseline="0">
                <a:solidFill>
                  <a:schemeClr val="tx2"/>
                </a:solidFill>
              </a:defRPr>
            </a:lvl1pPr>
          </a:lstStyle>
          <a:p>
            <a:fld id="{9395A909-708C-4DAD-81C9-01A4167C4470}" type="datetime1">
              <a:rPr lang="en-US" smtClean="0"/>
              <a:t>9/23/2020</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ICOMCOS 2020, 29TH September 2020</a:t>
            </a:r>
            <a:endParaRPr lang="en-US" dirty="0"/>
          </a:p>
        </p:txBody>
      </p:sp>
      <p:sp>
        <p:nvSpPr>
          <p:cNvPr id="6" name="Slide Number Placeholder 5"/>
          <p:cNvSpPr>
            <a:spLocks noGrp="1"/>
          </p:cNvSpPr>
          <p:nvPr>
            <p:ph type="sldNum" sz="quarter" idx="12"/>
          </p:nvPr>
        </p:nvSpPr>
        <p:spPr>
          <a:xfrm>
            <a:off x="10666571"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
        <p:nvSpPr>
          <p:cNvPr id="25" name="TextBox 24"/>
          <p:cNvSpPr txBox="1"/>
          <p:nvPr userDrawn="1"/>
        </p:nvSpPr>
        <p:spPr>
          <a:xfrm>
            <a:off x="5958571" y="770137"/>
            <a:ext cx="5925533" cy="646331"/>
          </a:xfrm>
          <a:prstGeom prst="rect">
            <a:avLst/>
          </a:prstGeom>
          <a:noFill/>
        </p:spPr>
        <p:txBody>
          <a:bodyPr wrap="none" rtlCol="0">
            <a:spAutoFit/>
          </a:bodyPr>
          <a:lstStyle/>
          <a:p>
            <a:pPr algn="r"/>
            <a:r>
              <a:rPr lang="en-US" sz="1800" b="1" i="0" kern="1200" dirty="0">
                <a:solidFill>
                  <a:schemeClr val="accent6">
                    <a:lumMod val="50000"/>
                  </a:schemeClr>
                </a:solidFill>
                <a:effectLst/>
                <a:latin typeface="+mn-lt"/>
                <a:ea typeface="+mn-ea"/>
                <a:cs typeface="+mn-cs"/>
              </a:rPr>
              <a:t>INTERNATIONAL CONFERENCE on MATHEMATICS,</a:t>
            </a:r>
            <a:br>
              <a:rPr lang="en-US" sz="1800" b="1" i="0" kern="1200" dirty="0">
                <a:solidFill>
                  <a:schemeClr val="accent6">
                    <a:lumMod val="50000"/>
                  </a:schemeClr>
                </a:solidFill>
                <a:effectLst/>
                <a:latin typeface="+mn-lt"/>
                <a:ea typeface="+mn-ea"/>
                <a:cs typeface="+mn-cs"/>
              </a:rPr>
            </a:br>
            <a:r>
              <a:rPr lang="en-US" sz="1800" b="1" i="0" kern="1200" dirty="0">
                <a:solidFill>
                  <a:schemeClr val="accent6">
                    <a:lumMod val="50000"/>
                  </a:schemeClr>
                </a:solidFill>
                <a:effectLst/>
                <a:latin typeface="+mn-lt"/>
                <a:ea typeface="+mn-ea"/>
                <a:cs typeface="+mn-cs"/>
              </a:rPr>
              <a:t>COMPUTATIONAL SCIENCES AND STATISTICS 2020</a:t>
            </a:r>
            <a:endParaRPr lang="en-US" dirty="0">
              <a:solidFill>
                <a:schemeClr val="accent6">
                  <a:lumMod val="50000"/>
                </a:schemeClr>
              </a:solidFill>
            </a:endParaRPr>
          </a:p>
        </p:txBody>
      </p:sp>
      <p:sp>
        <p:nvSpPr>
          <p:cNvPr id="34" name="TextBox 33"/>
          <p:cNvSpPr txBox="1"/>
          <p:nvPr userDrawn="1"/>
        </p:nvSpPr>
        <p:spPr>
          <a:xfrm>
            <a:off x="7462564" y="150911"/>
            <a:ext cx="3699795" cy="307777"/>
          </a:xfrm>
          <a:prstGeom prst="rect">
            <a:avLst/>
          </a:prstGeom>
          <a:noFill/>
        </p:spPr>
        <p:txBody>
          <a:bodyPr wrap="none" rtlCol="0">
            <a:spAutoFit/>
          </a:bodyPr>
          <a:lstStyle/>
          <a:p>
            <a:pPr algn="r"/>
            <a:r>
              <a:rPr lang="en-US" sz="1400" b="1" i="0" kern="1200" dirty="0">
                <a:solidFill>
                  <a:schemeClr val="tx1"/>
                </a:solidFill>
                <a:effectLst/>
                <a:latin typeface="+mn-lt"/>
                <a:ea typeface="+mn-ea"/>
                <a:cs typeface="+mn-cs"/>
              </a:rPr>
              <a:t>29</a:t>
            </a:r>
            <a:r>
              <a:rPr lang="en-US" sz="1400" b="1" i="0" kern="1200" baseline="30000" dirty="0">
                <a:solidFill>
                  <a:schemeClr val="tx1"/>
                </a:solidFill>
                <a:effectLst/>
                <a:latin typeface="+mn-lt"/>
                <a:ea typeface="+mn-ea"/>
                <a:cs typeface="+mn-cs"/>
              </a:rPr>
              <a:t>th</a:t>
            </a:r>
            <a:r>
              <a:rPr lang="en-US" sz="1400" b="1" i="0" kern="1200" dirty="0">
                <a:solidFill>
                  <a:schemeClr val="tx1"/>
                </a:solidFill>
                <a:effectLst/>
                <a:latin typeface="+mn-lt"/>
                <a:ea typeface="+mn-ea"/>
                <a:cs typeface="+mn-cs"/>
              </a:rPr>
              <a:t> September, 2020 | Online Conference</a:t>
            </a:r>
            <a:endParaRPr lang="en-US" sz="1400" dirty="0"/>
          </a:p>
        </p:txBody>
      </p:sp>
      <p:pic>
        <p:nvPicPr>
          <p:cNvPr id="35" name="Picture 3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5756" y="436078"/>
            <a:ext cx="918077" cy="918077"/>
          </a:xfrm>
          <a:prstGeom prst="rect">
            <a:avLst/>
          </a:prstGeom>
        </p:spPr>
      </p:pic>
      <p:pic>
        <p:nvPicPr>
          <p:cNvPr id="36" name="Picture 2" descr="AIP Publishing confirmed as publisher - ICIMECE 201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277988" y="613906"/>
            <a:ext cx="1984866" cy="654854"/>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8" descr="ICoMPAC-ICoMPAC-6th International Conference on Mathematics: Pure, Applied  and Computation"/>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341884" y="374991"/>
            <a:ext cx="902054" cy="905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93436" y="1600200"/>
            <a:ext cx="4814586"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61651" y="1600200"/>
            <a:ext cx="4814586"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7908D058-1533-4767-B8D8-BB71EFA943E2}" type="datetime1">
              <a:rPr lang="en-US" smtClean="0"/>
              <a:t>9/23/2020</a:t>
            </a:fld>
            <a:endParaRPr/>
          </a:p>
        </p:txBody>
      </p:sp>
      <p:sp>
        <p:nvSpPr>
          <p:cNvPr id="6" name="Footer Placeholder 5"/>
          <p:cNvSpPr>
            <a:spLocks noGrp="1"/>
          </p:cNvSpPr>
          <p:nvPr>
            <p:ph type="ftr" sz="quarter" idx="11"/>
          </p:nvPr>
        </p:nvSpPr>
        <p:spPr/>
        <p:txBody>
          <a:bodyPr/>
          <a:lstStyle/>
          <a:p>
            <a:r>
              <a:rPr lang="en-US"/>
              <a:t>ICOMCOS 2020, 29TH September 2020</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93436"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93436" y="2514706"/>
            <a:ext cx="4814586"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557349"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57349" y="2514600"/>
            <a:ext cx="4818888"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4B24DED-D36F-475B-A8BC-97275951FB2A}" type="datetime1">
              <a:rPr lang="en-US" smtClean="0"/>
              <a:t>9/23/2020</a:t>
            </a:fld>
            <a:endParaRPr/>
          </a:p>
        </p:txBody>
      </p:sp>
      <p:sp>
        <p:nvSpPr>
          <p:cNvPr id="8" name="Footer Placeholder 7"/>
          <p:cNvSpPr>
            <a:spLocks noGrp="1"/>
          </p:cNvSpPr>
          <p:nvPr>
            <p:ph type="ftr" sz="quarter" idx="11"/>
          </p:nvPr>
        </p:nvSpPr>
        <p:spPr/>
        <p:txBody>
          <a:bodyPr/>
          <a:lstStyle/>
          <a:p>
            <a:r>
              <a:rPr lang="en-US"/>
              <a:t>ICOMCOS 2020, 29TH September 2020</a:t>
            </a:r>
            <a:endParaRPr dirty="0"/>
          </a:p>
        </p:txBody>
      </p:sp>
      <p:sp>
        <p:nvSpPr>
          <p:cNvPr id="9" name="Slide Number Placeholder 8"/>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6D87A061-8596-48C2-82FF-2683B7243A3B}" type="datetime1">
              <a:rPr lang="en-US" smtClean="0"/>
              <a:t>9/23/2020</a:t>
            </a:fld>
            <a:endParaRPr/>
          </a:p>
        </p:txBody>
      </p:sp>
      <p:sp>
        <p:nvSpPr>
          <p:cNvPr id="4" name="Footer Placeholder 3"/>
          <p:cNvSpPr>
            <a:spLocks noGrp="1"/>
          </p:cNvSpPr>
          <p:nvPr>
            <p:ph type="ftr" sz="quarter" idx="11"/>
          </p:nvPr>
        </p:nvSpPr>
        <p:spPr/>
        <p:txBody>
          <a:bodyPr/>
          <a:lstStyle/>
          <a:p>
            <a:r>
              <a:rPr lang="en-US"/>
              <a:t>ICOMCOS 2020, 29TH September 2020</a:t>
            </a:r>
            <a:endParaRPr dirty="0"/>
          </a:p>
        </p:txBody>
      </p:sp>
      <p:sp>
        <p:nvSpPr>
          <p:cNvPr id="5" name="Slide Number Placeholder 4"/>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6" name="Rectangle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7" name="Straight Connector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Date Placeholder 1"/>
          <p:cNvSpPr>
            <a:spLocks noGrp="1"/>
          </p:cNvSpPr>
          <p:nvPr>
            <p:ph type="dt" sz="half" idx="10"/>
          </p:nvPr>
        </p:nvSpPr>
        <p:spPr/>
        <p:txBody>
          <a:bodyPr/>
          <a:lstStyle/>
          <a:p>
            <a:fld id="{28B3EE75-2C61-4D11-AC41-89F1BE472DC5}" type="datetime1">
              <a:rPr lang="en-US" smtClean="0"/>
              <a:t>9/23/2020</a:t>
            </a:fld>
            <a:endParaRPr/>
          </a:p>
        </p:txBody>
      </p:sp>
      <p:sp>
        <p:nvSpPr>
          <p:cNvPr id="3" name="Footer Placeholder 2"/>
          <p:cNvSpPr>
            <a:spLocks noGrp="1"/>
          </p:cNvSpPr>
          <p:nvPr>
            <p:ph type="ftr" sz="quarter" idx="11"/>
          </p:nvPr>
        </p:nvSpPr>
        <p:spPr/>
        <p:txBody>
          <a:bodyPr/>
          <a:lstStyle/>
          <a:p>
            <a:r>
              <a:rPr lang="en-US"/>
              <a:t>ICOMCOS 2020, 29TH September 2020</a:t>
            </a:r>
            <a:endParaRPr dirty="0"/>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10" name="Straight Connector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bwMode="white">
          <a:xfrm>
            <a:off x="1074240" y="381000"/>
            <a:ext cx="3293422" cy="1371600"/>
          </a:xfrm>
        </p:spPr>
        <p:txBody>
          <a:bodyPr anchor="b">
            <a:normAutofit/>
          </a:bodyPr>
          <a:lstStyle>
            <a:lvl1pPr algn="l">
              <a:defRPr sz="2800" b="0" cap="all" baseline="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5180251" y="482600"/>
            <a:ext cx="6195986"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bwMode="white">
          <a:xfrm>
            <a:off x="1074240" y="1828800"/>
            <a:ext cx="3293422" cy="4343400"/>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761CF9-089D-4DD8-9F4C-C90E45B69B8A}" type="datetime1">
              <a:rPr lang="en-US" smtClean="0"/>
              <a:t>9/23/2020</a:t>
            </a:fld>
            <a:endParaRPr/>
          </a:p>
        </p:txBody>
      </p:sp>
      <p:sp>
        <p:nvSpPr>
          <p:cNvPr id="6" name="Footer Placeholder 5"/>
          <p:cNvSpPr>
            <a:spLocks noGrp="1"/>
          </p:cNvSpPr>
          <p:nvPr>
            <p:ph type="ftr" sz="quarter" idx="11"/>
          </p:nvPr>
        </p:nvSpPr>
        <p:spPr/>
        <p:txBody>
          <a:bodyPr/>
          <a:lstStyle/>
          <a:p>
            <a:r>
              <a:rPr lang="en-US"/>
              <a:t>ICOMCOS 2020, 29TH September 2020</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a:xfrm>
            <a:off x="1074240" y="381000"/>
            <a:ext cx="3293422" cy="1371600"/>
          </a:xfrm>
        </p:spPr>
        <p:txBody>
          <a:bodyPr anchor="b">
            <a:normAutofit/>
          </a:bodyPr>
          <a:lstStyle>
            <a:lvl1pPr algn="l">
              <a:defRPr sz="2800" b="0" cap="all" baseline="0">
                <a:solidFill>
                  <a:schemeClr val="tx1">
                    <a:lumMod val="75000"/>
                  </a:schemeClr>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5180251" y="482600"/>
            <a:ext cx="6195986" cy="5689600"/>
          </a:xfrm>
          <a:ln w="19050">
            <a:solidFill>
              <a:schemeClr val="bg1"/>
            </a:solidFill>
          </a:ln>
        </p:spPr>
        <p:txBody>
          <a:bodyPr>
            <a:normAutofit/>
          </a:bodyPr>
          <a:lstStyle>
            <a:lvl1pPr marL="0" indent="0">
              <a:buNone/>
              <a:defRPr sz="2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1074240"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baseline="0">
                <a:solidFill>
                  <a:schemeClr val="tx2"/>
                </a:solidFill>
              </a:defRPr>
            </a:lvl1pPr>
          </a:lstStyle>
          <a:p>
            <a:fld id="{4CED5439-6003-4CE9-A6AE-625660526CCC}" type="datetime1">
              <a:rPr lang="en-US" smtClean="0"/>
              <a:t>9/23/2020</a:t>
            </a:fld>
            <a:endParaRPr lang="en-US" dirty="0"/>
          </a:p>
        </p:txBody>
      </p:sp>
      <p:sp>
        <p:nvSpPr>
          <p:cNvPr id="6" name="Footer Placeholder 5"/>
          <p:cNvSpPr>
            <a:spLocks noGrp="1"/>
          </p:cNvSpPr>
          <p:nvPr>
            <p:ph type="ftr" sz="quarter" idx="11"/>
          </p:nvPr>
        </p:nvSpPr>
        <p:spPr/>
        <p:txBody>
          <a:bodyPr/>
          <a:lstStyle>
            <a:lvl1pPr>
              <a:defRPr baseline="0">
                <a:solidFill>
                  <a:schemeClr val="tx2"/>
                </a:solidFill>
              </a:defRPr>
            </a:lvl1pPr>
          </a:lstStyle>
          <a:p>
            <a:r>
              <a:rPr lang="en-US"/>
              <a:t>ICOMCOS 2020, 29TH September 2020</a:t>
            </a:r>
            <a:endParaRPr lang="en-US" dirty="0"/>
          </a:p>
        </p:txBody>
      </p:sp>
      <p:sp>
        <p:nvSpPr>
          <p:cNvPr id="7" name="Slide Number Placeholder 6"/>
          <p:cNvSpPr>
            <a:spLocks noGrp="1"/>
          </p:cNvSpPr>
          <p:nvPr>
            <p:ph type="sldNum" sz="quarter" idx="12"/>
          </p:nvPr>
        </p:nvSpPr>
        <p:spPr/>
        <p:txBody>
          <a:bodyPr/>
          <a:lstStyle>
            <a:lvl1pPr>
              <a:defRPr baseline="0">
                <a:solidFill>
                  <a:schemeClr val="tx2"/>
                </a:solidFill>
              </a:defRPr>
            </a:lvl1pPr>
          </a:lstStyle>
          <a:p>
            <a:fld id="{7DC1BBB0-96F0-4077-A278-0F3FB5C104D3}" type="slidenum">
              <a:rPr lang="en-US" smtClean="0"/>
              <a:pPr/>
              <a:t>‹#›</a:t>
            </a:fld>
            <a:endParaRPr lang="en-US"/>
          </a:p>
        </p:txBody>
      </p:sp>
      <p:cxnSp>
        <p:nvCxnSpPr>
          <p:cNvPr id="10" name="Straight Connector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4" name="Straight Connector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fld id="{7B968113-B6CA-4E17-94C9-0059B3A8C5C8}" type="datetime1">
              <a:rPr lang="en-US" smtClean="0"/>
              <a:t>9/23/2020</a:t>
            </a:fld>
            <a:endParaRPr lang="en-US" dirty="0"/>
          </a:p>
        </p:txBody>
      </p:sp>
      <p:sp>
        <p:nvSpPr>
          <p:cNvPr id="5" name="Footer Placeholder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r>
              <a:rPr lang="en-US"/>
              <a:t>ICOMCOS 2020, 29</a:t>
            </a:r>
            <a:r>
              <a:rPr lang="en-US" baseline="30000"/>
              <a:t>TH</a:t>
            </a:r>
            <a:r>
              <a:rPr lang="en-US"/>
              <a:t> September 2020</a:t>
            </a:r>
            <a:endParaRPr lang="en-US" dirty="0"/>
          </a:p>
        </p:txBody>
      </p:sp>
      <p:sp>
        <p:nvSpPr>
          <p:cNvPr id="6" name="Slide Number Placeholder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fld id="{7DC1BBB0-96F0-4077-A278-0F3FB5C104D3}" type="slidenum">
              <a:rPr lang="en-US" smtClean="0"/>
              <a:pPr/>
              <a:t>‹#›</a:t>
            </a:fld>
            <a:endParaRPr lang="en-US"/>
          </a:p>
        </p:txBody>
      </p:sp>
      <p:pic>
        <p:nvPicPr>
          <p:cNvPr id="1026" name="Picture 2" descr="AIP Publishing confirmed as publisher - ICIMECE 2018"/>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448277" y="6249382"/>
            <a:ext cx="1755140" cy="57906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CoMPAC-ICoMPAC-6th International Conference on Mathematics: Pure, Applied  and Computation"/>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195687" y="6020384"/>
            <a:ext cx="740705" cy="74361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485685" y="548680"/>
            <a:ext cx="918077" cy="918077"/>
          </a:xfrm>
          <a:prstGeom prst="rect">
            <a:avLst/>
          </a:prstGeom>
        </p:spPr>
      </p:pic>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image" Target="../media/image12.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image" Target="../media/image24.wmf"/><Relationship Id="rId3" Type="http://schemas.openxmlformats.org/officeDocument/2006/relationships/image" Target="../media/image14.wmf"/><Relationship Id="rId7" Type="http://schemas.openxmlformats.org/officeDocument/2006/relationships/image" Target="../media/image18.wmf"/><Relationship Id="rId12" Type="http://schemas.openxmlformats.org/officeDocument/2006/relationships/image" Target="../media/image23.wmf"/><Relationship Id="rId17" Type="http://schemas.openxmlformats.org/officeDocument/2006/relationships/image" Target="../media/image28.wmf"/><Relationship Id="rId2" Type="http://schemas.openxmlformats.org/officeDocument/2006/relationships/image" Target="../media/image13.wmf"/><Relationship Id="rId16" Type="http://schemas.openxmlformats.org/officeDocument/2006/relationships/image" Target="../media/image27.wmf"/><Relationship Id="rId1" Type="http://schemas.openxmlformats.org/officeDocument/2006/relationships/slideLayout" Target="../slideLayouts/slideLayout4.xml"/><Relationship Id="rId6" Type="http://schemas.openxmlformats.org/officeDocument/2006/relationships/image" Target="../media/image17.wmf"/><Relationship Id="rId11" Type="http://schemas.openxmlformats.org/officeDocument/2006/relationships/image" Target="../media/image22.wmf"/><Relationship Id="rId5" Type="http://schemas.openxmlformats.org/officeDocument/2006/relationships/image" Target="../media/image16.wmf"/><Relationship Id="rId15" Type="http://schemas.openxmlformats.org/officeDocument/2006/relationships/image" Target="../media/image26.wmf"/><Relationship Id="rId10" Type="http://schemas.openxmlformats.org/officeDocument/2006/relationships/image" Target="../media/image21.wmf"/><Relationship Id="rId4" Type="http://schemas.openxmlformats.org/officeDocument/2006/relationships/image" Target="../media/image15.wmf"/><Relationship Id="rId9" Type="http://schemas.openxmlformats.org/officeDocument/2006/relationships/image" Target="../media/image20.wmf"/><Relationship Id="rId14" Type="http://schemas.openxmlformats.org/officeDocument/2006/relationships/image" Target="../media/image25.wmf"/></Relationships>
</file>

<file path=ppt/slides/_rels/slide13.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32.emf"/><Relationship Id="rId5" Type="http://schemas.openxmlformats.org/officeDocument/2006/relationships/oleObject" Target="../embeddings/oleObject8.bin"/><Relationship Id="rId4" Type="http://schemas.openxmlformats.org/officeDocument/2006/relationships/image" Target="../media/image31.emf"/></Relationships>
</file>

<file path=ppt/slides/_rels/slide17.xml.rels><?xml version="1.0" encoding="UTF-8" standalone="yes"?>
<Relationships xmlns="http://schemas.openxmlformats.org/package/2006/relationships"><Relationship Id="rId8" Type="http://schemas.openxmlformats.org/officeDocument/2006/relationships/image" Target="../media/image35.e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4.emf"/><Relationship Id="rId5" Type="http://schemas.openxmlformats.org/officeDocument/2006/relationships/oleObject" Target="../embeddings/oleObject10.bin"/><Relationship Id="rId10" Type="http://schemas.openxmlformats.org/officeDocument/2006/relationships/image" Target="../media/image36.emf"/><Relationship Id="rId4" Type="http://schemas.openxmlformats.org/officeDocument/2006/relationships/image" Target="../media/image33.emf"/><Relationship Id="rId9" Type="http://schemas.openxmlformats.org/officeDocument/2006/relationships/oleObject" Target="../embeddings/oleObject12.bin"/></Relationships>
</file>

<file path=ppt/slides/_rels/slide18.xml.rels><?xml version="1.0" encoding="UTF-8" standalone="yes"?>
<Relationships xmlns="http://schemas.openxmlformats.org/package/2006/relationships"><Relationship Id="rId8" Type="http://schemas.openxmlformats.org/officeDocument/2006/relationships/image" Target="../media/image39.e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38.emf"/><Relationship Id="rId5" Type="http://schemas.openxmlformats.org/officeDocument/2006/relationships/oleObject" Target="../embeddings/oleObject14.bin"/><Relationship Id="rId4" Type="http://schemas.openxmlformats.org/officeDocument/2006/relationships/image" Target="../media/image37.wmf"/></Relationships>
</file>

<file path=ppt/slides/_rels/slide19.xml.rels><?xml version="1.0" encoding="UTF-8" standalone="yes"?>
<Relationships xmlns="http://schemas.openxmlformats.org/package/2006/relationships"><Relationship Id="rId8" Type="http://schemas.openxmlformats.org/officeDocument/2006/relationships/image" Target="../media/image41.wmf"/><Relationship Id="rId13" Type="http://schemas.openxmlformats.org/officeDocument/2006/relationships/oleObject" Target="../embeddings/oleObject21.bin"/><Relationship Id="rId3" Type="http://schemas.openxmlformats.org/officeDocument/2006/relationships/oleObject" Target="../embeddings/oleObject16.bin"/><Relationship Id="rId7" Type="http://schemas.openxmlformats.org/officeDocument/2006/relationships/oleObject" Target="../embeddings/oleObject18.bin"/><Relationship Id="rId12" Type="http://schemas.openxmlformats.org/officeDocument/2006/relationships/image" Target="../media/image43.e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38.emf"/><Relationship Id="rId11" Type="http://schemas.openxmlformats.org/officeDocument/2006/relationships/oleObject" Target="../embeddings/oleObject20.bin"/><Relationship Id="rId5" Type="http://schemas.openxmlformats.org/officeDocument/2006/relationships/oleObject" Target="../embeddings/oleObject17.bin"/><Relationship Id="rId10" Type="http://schemas.openxmlformats.org/officeDocument/2006/relationships/image" Target="../media/image42.emf"/><Relationship Id="rId4" Type="http://schemas.openxmlformats.org/officeDocument/2006/relationships/image" Target="../media/image40.emf"/><Relationship Id="rId9" Type="http://schemas.openxmlformats.org/officeDocument/2006/relationships/oleObject" Target="../embeddings/oleObject19.bin"/><Relationship Id="rId14" Type="http://schemas.openxmlformats.org/officeDocument/2006/relationships/image" Target="../media/image44.emf"/></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comments" Target="../comments/commen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46.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7.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10.emf"/><Relationship Id="rId5" Type="http://schemas.openxmlformats.org/officeDocument/2006/relationships/oleObject" Target="../embeddings/oleObject4.bin"/><Relationship Id="rId4" Type="http://schemas.openxmlformats.org/officeDocument/2006/relationships/image" Target="../media/image9.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t"/>
          <a:lstStyle/>
          <a:p>
            <a:pPr algn="ctr"/>
            <a:r>
              <a:rPr lang="id-ID" sz="3600" dirty="0"/>
              <a:t>On The Computational Bayesian Survival Spatial DHF Modelling with CAR Frailty</a:t>
            </a:r>
            <a:endParaRPr lang="en-US" sz="3600" dirty="0"/>
          </a:p>
        </p:txBody>
      </p:sp>
      <p:sp>
        <p:nvSpPr>
          <p:cNvPr id="4" name="Slide Number Placeholder 3"/>
          <p:cNvSpPr>
            <a:spLocks noGrp="1"/>
          </p:cNvSpPr>
          <p:nvPr>
            <p:ph type="sldNum" sz="quarter" idx="12"/>
          </p:nvPr>
        </p:nvSpPr>
        <p:spPr/>
        <p:txBody>
          <a:bodyPr/>
          <a:lstStyle/>
          <a:p>
            <a:fld id="{7DC1BBB0-96F0-4077-A278-0F3FB5C104D3}" type="slidenum">
              <a:rPr lang="en-US" smtClean="0"/>
              <a:pPr/>
              <a:t>1</a:t>
            </a:fld>
            <a:endParaRPr lang="en-US"/>
          </a:p>
        </p:txBody>
      </p:sp>
      <p:sp>
        <p:nvSpPr>
          <p:cNvPr id="11" name="Rectangle 10"/>
          <p:cNvSpPr/>
          <p:nvPr/>
        </p:nvSpPr>
        <p:spPr>
          <a:xfrm>
            <a:off x="2562130" y="3873090"/>
            <a:ext cx="8352928" cy="1200329"/>
          </a:xfrm>
          <a:prstGeom prst="rect">
            <a:avLst/>
          </a:prstGeom>
        </p:spPr>
        <p:txBody>
          <a:bodyPr wrap="square">
            <a:spAutoFit/>
          </a:bodyPr>
          <a:lstStyle/>
          <a:p>
            <a:pPr algn="ctr"/>
            <a:r>
              <a:rPr lang="en-US" baseline="30000" dirty="0">
                <a:latin typeface="Times New Roman" panose="02020603050405020304" pitchFamily="18" charset="0"/>
                <a:ea typeface="Times New Roman" panose="02020603050405020304" pitchFamily="18" charset="0"/>
              </a:rPr>
              <a:t>1</a:t>
            </a:r>
            <a:r>
              <a:rPr lang="en-US" i="1" dirty="0">
                <a:latin typeface="Times New Roman" panose="02020603050405020304" pitchFamily="18" charset="0"/>
                <a:ea typeface="Times New Roman" panose="02020603050405020304" pitchFamily="18" charset="0"/>
              </a:rPr>
              <a:t>Department of Statistics, Faculty of Science and Data Analytics, </a:t>
            </a:r>
            <a:r>
              <a:rPr lang="en-US" i="1" dirty="0" err="1">
                <a:latin typeface="Times New Roman" panose="02020603050405020304" pitchFamily="18" charset="0"/>
                <a:ea typeface="Times New Roman" panose="02020603050405020304" pitchFamily="18" charset="0"/>
              </a:rPr>
              <a:t>Institut</a:t>
            </a:r>
            <a:r>
              <a:rPr lang="en-US" i="1" dirty="0">
                <a:latin typeface="Times New Roman" panose="02020603050405020304" pitchFamily="18" charset="0"/>
                <a:ea typeface="Times New Roman" panose="02020603050405020304" pitchFamily="18" charset="0"/>
              </a:rPr>
              <a:t> </a:t>
            </a:r>
            <a:r>
              <a:rPr lang="en-US" i="1" dirty="0" err="1">
                <a:latin typeface="Times New Roman" panose="02020603050405020304" pitchFamily="18" charset="0"/>
                <a:ea typeface="Times New Roman" panose="02020603050405020304" pitchFamily="18" charset="0"/>
              </a:rPr>
              <a:t>Teknologi</a:t>
            </a:r>
            <a:r>
              <a:rPr lang="en-US" i="1" dirty="0">
                <a:latin typeface="Times New Roman" panose="02020603050405020304" pitchFamily="18" charset="0"/>
                <a:ea typeface="Times New Roman" panose="02020603050405020304" pitchFamily="18" charset="0"/>
              </a:rPr>
              <a:t> </a:t>
            </a:r>
            <a:r>
              <a:rPr lang="en-US" i="1" dirty="0" err="1">
                <a:latin typeface="Times New Roman" panose="02020603050405020304" pitchFamily="18" charset="0"/>
                <a:ea typeface="Times New Roman" panose="02020603050405020304" pitchFamily="18" charset="0"/>
              </a:rPr>
              <a:t>Sepuluh</a:t>
            </a:r>
            <a:r>
              <a:rPr lang="en-US" i="1" dirty="0">
                <a:latin typeface="Times New Roman" panose="02020603050405020304" pitchFamily="18" charset="0"/>
                <a:ea typeface="Times New Roman" panose="02020603050405020304" pitchFamily="18" charset="0"/>
              </a:rPr>
              <a:t> </a:t>
            </a:r>
            <a:r>
              <a:rPr lang="en-US" i="1" dirty="0" err="1">
                <a:latin typeface="Times New Roman" panose="02020603050405020304" pitchFamily="18" charset="0"/>
                <a:ea typeface="Times New Roman" panose="02020603050405020304" pitchFamily="18" charset="0"/>
              </a:rPr>
              <a:t>Nopember</a:t>
            </a:r>
            <a:r>
              <a:rPr lang="en-US" i="1" dirty="0">
                <a:latin typeface="Times New Roman" panose="02020603050405020304" pitchFamily="18" charset="0"/>
                <a:ea typeface="Times New Roman" panose="02020603050405020304" pitchFamily="18" charset="0"/>
              </a:rPr>
              <a:t>, Surabaya, Indonesia </a:t>
            </a:r>
            <a:br>
              <a:rPr lang="en-US" i="1" dirty="0">
                <a:latin typeface="Times New Roman" panose="02020603050405020304" pitchFamily="18" charset="0"/>
                <a:ea typeface="Times New Roman" panose="02020603050405020304" pitchFamily="18" charset="0"/>
              </a:rPr>
            </a:br>
            <a:r>
              <a:rPr lang="en-US" baseline="30000" dirty="0">
                <a:latin typeface="Times New Roman" panose="02020603050405020304" pitchFamily="18" charset="0"/>
                <a:ea typeface="Times New Roman" panose="02020603050405020304" pitchFamily="18" charset="0"/>
              </a:rPr>
              <a:t>2</a:t>
            </a:r>
            <a:r>
              <a:rPr lang="en-US" i="1" dirty="0">
                <a:latin typeface="Times New Roman" panose="02020603050405020304" pitchFamily="18" charset="0"/>
                <a:ea typeface="Times New Roman" panose="02020603050405020304" pitchFamily="18" charset="0"/>
              </a:rPr>
              <a:t>Department of Internal Medicine, Faculty of Medicine, </a:t>
            </a:r>
            <a:r>
              <a:rPr lang="en-US" i="1" dirty="0" err="1">
                <a:latin typeface="Times New Roman" panose="02020603050405020304" pitchFamily="18" charset="0"/>
                <a:ea typeface="Times New Roman" panose="02020603050405020304" pitchFamily="18" charset="0"/>
              </a:rPr>
              <a:t>Universitas</a:t>
            </a:r>
            <a:r>
              <a:rPr lang="en-US" i="1" dirty="0">
                <a:latin typeface="Times New Roman" panose="02020603050405020304" pitchFamily="18" charset="0"/>
                <a:ea typeface="Times New Roman" panose="02020603050405020304" pitchFamily="18" charset="0"/>
              </a:rPr>
              <a:t> </a:t>
            </a:r>
            <a:r>
              <a:rPr lang="en-US" i="1" dirty="0" err="1">
                <a:latin typeface="Times New Roman" panose="02020603050405020304" pitchFamily="18" charset="0"/>
                <a:ea typeface="Times New Roman" panose="02020603050405020304" pitchFamily="18" charset="0"/>
              </a:rPr>
              <a:t>Airlangga</a:t>
            </a:r>
            <a:r>
              <a:rPr lang="en-US" i="1" dirty="0">
                <a:latin typeface="Times New Roman" panose="02020603050405020304" pitchFamily="18" charset="0"/>
                <a:ea typeface="Times New Roman" panose="02020603050405020304" pitchFamily="18" charset="0"/>
              </a:rPr>
              <a:t>, Surabaya, Indonesia</a:t>
            </a:r>
          </a:p>
        </p:txBody>
      </p:sp>
      <p:sp>
        <p:nvSpPr>
          <p:cNvPr id="14" name="Rectangle 13"/>
          <p:cNvSpPr/>
          <p:nvPr/>
        </p:nvSpPr>
        <p:spPr>
          <a:xfrm>
            <a:off x="2562885" y="3356992"/>
            <a:ext cx="8712968" cy="369332"/>
          </a:xfrm>
          <a:prstGeom prst="rect">
            <a:avLst/>
          </a:prstGeom>
        </p:spPr>
        <p:txBody>
          <a:bodyPr wrap="square">
            <a:spAutoFit/>
          </a:bodyPr>
          <a:lstStyle/>
          <a:p>
            <a:pPr algn="ctr"/>
            <a:r>
              <a:rPr lang="en-US" dirty="0" err="1">
                <a:latin typeface="Times New Roman" panose="02020603050405020304" pitchFamily="18" charset="0"/>
                <a:ea typeface="Times New Roman" panose="02020603050405020304" pitchFamily="18" charset="0"/>
              </a:rPr>
              <a:t>Dwi</a:t>
            </a:r>
            <a:r>
              <a:rPr lang="en-US" dirty="0">
                <a:latin typeface="Times New Roman" panose="02020603050405020304" pitchFamily="18" charset="0"/>
                <a:ea typeface="Times New Roman" panose="02020603050405020304" pitchFamily="18" charset="0"/>
              </a:rPr>
              <a:t> Rantini</a:t>
            </a:r>
            <a:r>
              <a:rPr lang="en-US" baseline="30000" dirty="0">
                <a:latin typeface="Times New Roman" panose="02020603050405020304" pitchFamily="18" charset="0"/>
                <a:ea typeface="Times New Roman" panose="02020603050405020304" pitchFamily="18" charset="0"/>
              </a:rPr>
              <a:t>1</a:t>
            </a:r>
            <a:r>
              <a:rPr lang="en-US" dirty="0">
                <a:latin typeface="Times New Roman" panose="02020603050405020304" pitchFamily="18" charset="0"/>
                <a:ea typeface="Times New Roman" panose="02020603050405020304" pitchFamily="18" charset="0"/>
              </a:rPr>
              <a:t>, Ni </a:t>
            </a:r>
            <a:r>
              <a:rPr lang="en-US" dirty="0" err="1">
                <a:latin typeface="Times New Roman" panose="02020603050405020304" pitchFamily="18" charset="0"/>
                <a:ea typeface="Times New Roman" panose="02020603050405020304" pitchFamily="18" charset="0"/>
              </a:rPr>
              <a:t>Luh</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Putu</a:t>
            </a:r>
            <a:r>
              <a:rPr lang="en-US" dirty="0">
                <a:latin typeface="Times New Roman" panose="02020603050405020304" pitchFamily="18" charset="0"/>
                <a:ea typeface="Times New Roman" panose="02020603050405020304" pitchFamily="18" charset="0"/>
              </a:rPr>
              <a:t> Ika Candrawengi</a:t>
            </a:r>
            <a:r>
              <a:rPr lang="en-US" baseline="30000" dirty="0">
                <a:latin typeface="Times New Roman" panose="02020603050405020304" pitchFamily="18" charset="0"/>
                <a:ea typeface="Times New Roman" panose="02020603050405020304" pitchFamily="18" charset="0"/>
              </a:rPr>
              <a:t>1</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Nur</a:t>
            </a:r>
            <a:r>
              <a:rPr lang="en-US" dirty="0">
                <a:latin typeface="Times New Roman" panose="02020603050405020304" pitchFamily="18" charset="0"/>
                <a:ea typeface="Times New Roman" panose="02020603050405020304" pitchFamily="18" charset="0"/>
              </a:rPr>
              <a:t> Iriawan</a:t>
            </a:r>
            <a:r>
              <a:rPr lang="en-US" baseline="30000" dirty="0">
                <a:latin typeface="Times New Roman" panose="02020603050405020304" pitchFamily="18" charset="0"/>
                <a:ea typeface="Times New Roman" panose="02020603050405020304" pitchFamily="18" charset="0"/>
              </a:rPr>
              <a:t>1, a)</a:t>
            </a:r>
            <a:r>
              <a:rPr lang="en-US" dirty="0">
                <a:latin typeface="Times New Roman" panose="02020603050405020304" pitchFamily="18" charset="0"/>
                <a:ea typeface="Times New Roman" panose="02020603050405020304" pitchFamily="18" charset="0"/>
              </a:rPr>
              <a:t>, Irhamah</a:t>
            </a:r>
            <a:r>
              <a:rPr lang="en-US" baseline="30000" dirty="0">
                <a:latin typeface="Times New Roman" panose="02020603050405020304" pitchFamily="18" charset="0"/>
                <a:ea typeface="Times New Roman" panose="02020603050405020304" pitchFamily="18" charset="0"/>
              </a:rPr>
              <a:t>1</a:t>
            </a:r>
            <a:r>
              <a:rPr lang="en-US" dirty="0">
                <a:latin typeface="Times New Roman" panose="02020603050405020304" pitchFamily="18" charset="0"/>
                <a:ea typeface="Times New Roman" panose="02020603050405020304" pitchFamily="18" charset="0"/>
              </a:rPr>
              <a:t>, and </a:t>
            </a:r>
            <a:r>
              <a:rPr lang="en-US" dirty="0" err="1">
                <a:latin typeface="Times New Roman" panose="02020603050405020304" pitchFamily="18" charset="0"/>
                <a:ea typeface="Times New Roman" panose="02020603050405020304" pitchFamily="18" charset="0"/>
              </a:rPr>
              <a:t>Musofa</a:t>
            </a:r>
            <a:r>
              <a:rPr lang="en-US" dirty="0">
                <a:latin typeface="Times New Roman" panose="02020603050405020304" pitchFamily="18" charset="0"/>
                <a:ea typeface="Times New Roman" panose="02020603050405020304" pitchFamily="18" charset="0"/>
              </a:rPr>
              <a:t> Rusli</a:t>
            </a:r>
            <a:r>
              <a:rPr lang="en-US" baseline="30000" dirty="0">
                <a:latin typeface="Times New Roman" panose="02020603050405020304" pitchFamily="18" charset="0"/>
                <a:ea typeface="Times New Roman" panose="02020603050405020304" pitchFamily="18" charset="0"/>
              </a:rPr>
              <a:t>2</a:t>
            </a:r>
            <a:endParaRPr lang="en-US" dirty="0"/>
          </a:p>
        </p:txBody>
      </p:sp>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Watanabe Akaike Information Criterion (WAIC)</a:t>
            </a:r>
            <a:endParaRPr lang="en-US" dirty="0"/>
          </a:p>
        </p:txBody>
      </p:sp>
      <p:sp>
        <p:nvSpPr>
          <p:cNvPr id="9" name="Content Placeholder 4"/>
          <p:cNvSpPr txBox="1">
            <a:spLocks/>
          </p:cNvSpPr>
          <p:nvPr/>
        </p:nvSpPr>
        <p:spPr>
          <a:xfrm>
            <a:off x="1605712" y="1628800"/>
            <a:ext cx="8965472" cy="3657493"/>
          </a:xfrm>
          <a:prstGeom prst="rect">
            <a:avLst/>
          </a:prstGeom>
        </p:spPr>
        <p:txBody>
          <a:bodyPr>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r>
              <a:rPr lang="id-ID" sz="2400" dirty="0"/>
              <a:t>WAIC is one of the Bayesian approaches for estimating out-of-sample approximation</a:t>
            </a:r>
          </a:p>
          <a:p>
            <a:r>
              <a:rPr lang="en-US" sz="2400" dirty="0"/>
              <a:t>Compared to deviance information criterion (DIC) and </a:t>
            </a:r>
            <a:r>
              <a:rPr lang="en-US" sz="2400" dirty="0" err="1"/>
              <a:t>Akaike</a:t>
            </a:r>
            <a:r>
              <a:rPr lang="en-US" sz="2400" dirty="0"/>
              <a:t> information criterion (AIC), WAIC can be viewed as an improvement on them for the Bayesian mode</a:t>
            </a:r>
            <a:endParaRPr lang="id-ID" sz="2400" dirty="0"/>
          </a:p>
        </p:txBody>
      </p:sp>
      <p:graphicFrame>
        <p:nvGraphicFramePr>
          <p:cNvPr id="5" name="Object 4"/>
          <p:cNvGraphicFramePr>
            <a:graphicFrameLocks noChangeAspect="1"/>
          </p:cNvGraphicFramePr>
          <p:nvPr>
            <p:extLst>
              <p:ext uri="{D42A27DB-BD31-4B8C-83A1-F6EECF244321}">
                <p14:modId xmlns:p14="http://schemas.microsoft.com/office/powerpoint/2010/main" val="3814608712"/>
              </p:ext>
            </p:extLst>
          </p:nvPr>
        </p:nvGraphicFramePr>
        <p:xfrm>
          <a:off x="2710036" y="3789040"/>
          <a:ext cx="7056784" cy="849865"/>
        </p:xfrm>
        <a:graphic>
          <a:graphicData uri="http://schemas.openxmlformats.org/presentationml/2006/ole">
            <mc:AlternateContent xmlns:mc="http://schemas.openxmlformats.org/markup-compatibility/2006">
              <mc:Choice xmlns:v="urn:schemas-microsoft-com:vml" Requires="v">
                <p:oleObj spid="_x0000_s7183" name="Equation" r:id="rId3" imgW="3084851" imgH="372053" progId="Equation.DSMT4">
                  <p:embed/>
                </p:oleObj>
              </mc:Choice>
              <mc:Fallback>
                <p:oleObj name="Equation" r:id="rId3" imgW="3084851" imgH="372053" progId="Equation.DSMT4">
                  <p:embed/>
                  <p:pic>
                    <p:nvPicPr>
                      <p:cNvPr id="0" name=""/>
                      <p:cNvPicPr/>
                      <p:nvPr/>
                    </p:nvPicPr>
                    <p:blipFill>
                      <a:blip r:embed="rId4"/>
                      <a:stretch>
                        <a:fillRect/>
                      </a:stretch>
                    </p:blipFill>
                    <p:spPr>
                      <a:xfrm>
                        <a:off x="2710036" y="3789040"/>
                        <a:ext cx="7056784" cy="849865"/>
                      </a:xfrm>
                      <a:prstGeom prst="rect">
                        <a:avLst/>
                      </a:prstGeom>
                    </p:spPr>
                  </p:pic>
                </p:oleObj>
              </mc:Fallback>
            </mc:AlternateContent>
          </a:graphicData>
        </a:graphic>
      </p:graphicFrame>
      <p:sp>
        <p:nvSpPr>
          <p:cNvPr id="3" name="Slide Number Placeholder 2"/>
          <p:cNvSpPr>
            <a:spLocks noGrp="1"/>
          </p:cNvSpPr>
          <p:nvPr>
            <p:ph type="sldNum" sz="quarter" idx="12"/>
          </p:nvPr>
        </p:nvSpPr>
        <p:spPr/>
        <p:txBody>
          <a:bodyPr/>
          <a:lstStyle/>
          <a:p>
            <a:fld id="{7DC1BBB0-96F0-4077-A278-0F3FB5C104D3}" type="slidenum">
              <a:rPr lang="en-US" smtClean="0"/>
              <a:t>10</a:t>
            </a:fld>
            <a:endParaRPr lang="en-US"/>
          </a:p>
        </p:txBody>
      </p:sp>
    </p:spTree>
    <p:extLst>
      <p:ext uri="{BB962C8B-B14F-4D97-AF65-F5344CB8AC3E}">
        <p14:creationId xmlns:p14="http://schemas.microsoft.com/office/powerpoint/2010/main" val="3156940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d-ID" dirty="0"/>
              <a:t>Research Method</a:t>
            </a:r>
            <a:endParaRPr lang="en-US" dirty="0"/>
          </a:p>
        </p:txBody>
      </p:sp>
      <p:sp>
        <p:nvSpPr>
          <p:cNvPr id="14" name="Content Placeholder 13"/>
          <p:cNvSpPr>
            <a:spLocks noGrp="1"/>
          </p:cNvSpPr>
          <p:nvPr>
            <p:ph idx="1"/>
          </p:nvPr>
        </p:nvSpPr>
        <p:spPr/>
        <p:txBody>
          <a:bodyPr/>
          <a:lstStyle/>
          <a:p>
            <a:r>
              <a:rPr lang="id-ID" dirty="0"/>
              <a:t>Secondary Data</a:t>
            </a:r>
          </a:p>
          <a:p>
            <a:r>
              <a:rPr lang="en-US" dirty="0"/>
              <a:t>Data obtained from the medical record of DHF patients in dr. </a:t>
            </a:r>
            <a:r>
              <a:rPr lang="en-US" dirty="0" err="1"/>
              <a:t>Soetomo</a:t>
            </a:r>
            <a:r>
              <a:rPr lang="en-US" dirty="0"/>
              <a:t> Hospital Surabaya. Medical record time starts from 1 January 2016 to 31 December 2019</a:t>
            </a:r>
          </a:p>
        </p:txBody>
      </p:sp>
      <p:sp>
        <p:nvSpPr>
          <p:cNvPr id="2" name="Slide Number Placeholder 1"/>
          <p:cNvSpPr>
            <a:spLocks noGrp="1"/>
          </p:cNvSpPr>
          <p:nvPr>
            <p:ph type="sldNum" sz="quarter" idx="12"/>
          </p:nvPr>
        </p:nvSpPr>
        <p:spPr/>
        <p:txBody>
          <a:bodyPr/>
          <a:lstStyle/>
          <a:p>
            <a:fld id="{7DC1BBB0-96F0-4077-A278-0F3FB5C104D3}" type="slidenum">
              <a:rPr lang="en-US" smtClean="0"/>
              <a:t>11</a:t>
            </a:fld>
            <a:endParaRPr lang="en-US"/>
          </a:p>
        </p:txBody>
      </p:sp>
    </p:spTree>
    <p:extLst>
      <p:ext uri="{BB962C8B-B14F-4D97-AF65-F5344CB8AC3E}">
        <p14:creationId xmlns:p14="http://schemas.microsoft.com/office/powerpoint/2010/main" val="2826896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Research Method</a:t>
            </a:r>
            <a:endParaRPr lang="en-US" dirty="0"/>
          </a:p>
        </p:txBody>
      </p:sp>
      <p:graphicFrame>
        <p:nvGraphicFramePr>
          <p:cNvPr id="59" name="Content Placeholder 58"/>
          <p:cNvGraphicFramePr>
            <a:graphicFrameLocks noGrp="1"/>
          </p:cNvGraphicFramePr>
          <p:nvPr>
            <p:ph sz="half" idx="1"/>
            <p:extLst>
              <p:ext uri="{D42A27DB-BD31-4B8C-83A1-F6EECF244321}">
                <p14:modId xmlns:p14="http://schemas.microsoft.com/office/powerpoint/2010/main" val="2413546735"/>
              </p:ext>
            </p:extLst>
          </p:nvPr>
        </p:nvGraphicFramePr>
        <p:xfrm>
          <a:off x="2422004" y="1417637"/>
          <a:ext cx="8424937" cy="4653451"/>
        </p:xfrm>
        <a:graphic>
          <a:graphicData uri="http://schemas.openxmlformats.org/drawingml/2006/table">
            <a:tbl>
              <a:tblPr firstRow="1" firstCol="1" bandRow="1">
                <a:tableStyleId>{073A0DAA-6AF3-43AB-8588-CEC1D06C72B9}</a:tableStyleId>
              </a:tblPr>
              <a:tblGrid>
                <a:gridCol w="1123124">
                  <a:extLst>
                    <a:ext uri="{9D8B030D-6E8A-4147-A177-3AD203B41FA5}">
                      <a16:colId xmlns:a16="http://schemas.microsoft.com/office/drawing/2014/main" val="4159048221"/>
                    </a:ext>
                  </a:extLst>
                </a:gridCol>
                <a:gridCol w="3924384">
                  <a:extLst>
                    <a:ext uri="{9D8B030D-6E8A-4147-A177-3AD203B41FA5}">
                      <a16:colId xmlns:a16="http://schemas.microsoft.com/office/drawing/2014/main" val="4260054113"/>
                    </a:ext>
                  </a:extLst>
                </a:gridCol>
                <a:gridCol w="3377429">
                  <a:extLst>
                    <a:ext uri="{9D8B030D-6E8A-4147-A177-3AD203B41FA5}">
                      <a16:colId xmlns:a16="http://schemas.microsoft.com/office/drawing/2014/main" val="1085789010"/>
                    </a:ext>
                  </a:extLst>
                </a:gridCol>
              </a:tblGrid>
              <a:tr h="208823">
                <a:tc>
                  <a:txBody>
                    <a:bodyPr/>
                    <a:lstStyle/>
                    <a:p>
                      <a:pPr marL="0" marR="0" algn="ctr">
                        <a:spcBef>
                          <a:spcPts val="0"/>
                        </a:spcBef>
                        <a:spcAft>
                          <a:spcPts val="0"/>
                        </a:spcAft>
                      </a:pPr>
                      <a:r>
                        <a:rPr lang="en-US" sz="1400">
                          <a:effectLst/>
                        </a:rPr>
                        <a:t>Symbol</a:t>
                      </a:r>
                      <a:endParaRPr lang="en-US" sz="1400">
                        <a:effectLst/>
                        <a:latin typeface="Times New Roman" panose="02020603050405020304" pitchFamily="18" charset="0"/>
                        <a:ea typeface="Times New Roman" panose="02020603050405020304" pitchFamily="18" charset="0"/>
                      </a:endParaRPr>
                    </a:p>
                  </a:txBody>
                  <a:tcPr marL="62172" marR="62172" marT="0" marB="0"/>
                </a:tc>
                <a:tc>
                  <a:txBody>
                    <a:bodyPr/>
                    <a:lstStyle/>
                    <a:p>
                      <a:pPr marL="0" marR="0" algn="ctr">
                        <a:spcBef>
                          <a:spcPts val="0"/>
                        </a:spcBef>
                        <a:spcAft>
                          <a:spcPts val="0"/>
                        </a:spcAft>
                      </a:pPr>
                      <a:r>
                        <a:rPr lang="en-US" sz="1400" dirty="0">
                          <a:effectLst/>
                        </a:rPr>
                        <a:t>Information of Variables</a:t>
                      </a:r>
                      <a:endParaRPr lang="en-US" sz="1400" dirty="0">
                        <a:effectLst/>
                        <a:latin typeface="Times New Roman" panose="02020603050405020304" pitchFamily="18" charset="0"/>
                        <a:ea typeface="Times New Roman" panose="02020603050405020304" pitchFamily="18" charset="0"/>
                      </a:endParaRPr>
                    </a:p>
                  </a:txBody>
                  <a:tcPr marL="62172" marR="62172" marT="0" marB="0"/>
                </a:tc>
                <a:tc>
                  <a:txBody>
                    <a:bodyPr/>
                    <a:lstStyle/>
                    <a:p>
                      <a:pPr marL="0" marR="0" algn="ctr">
                        <a:spcBef>
                          <a:spcPts val="0"/>
                        </a:spcBef>
                        <a:spcAft>
                          <a:spcPts val="0"/>
                        </a:spcAft>
                      </a:pPr>
                      <a:r>
                        <a:rPr lang="en-US" sz="1400">
                          <a:effectLst/>
                        </a:rPr>
                        <a:t>Unit or value</a:t>
                      </a:r>
                      <a:endParaRPr lang="en-US" sz="1400">
                        <a:effectLst/>
                        <a:latin typeface="Times New Roman" panose="02020603050405020304" pitchFamily="18" charset="0"/>
                        <a:ea typeface="Times New Roman" panose="02020603050405020304" pitchFamily="18" charset="0"/>
                      </a:endParaRPr>
                    </a:p>
                  </a:txBody>
                  <a:tcPr marL="62172" marR="62172" marT="0" marB="0"/>
                </a:tc>
                <a:extLst>
                  <a:ext uri="{0D108BD9-81ED-4DB2-BD59-A6C34878D82A}">
                    <a16:rowId xmlns:a16="http://schemas.microsoft.com/office/drawing/2014/main" val="1570540654"/>
                  </a:ext>
                </a:extLst>
              </a:tr>
              <a:tr h="208823">
                <a:tc>
                  <a:txBody>
                    <a:bodyPr/>
                    <a:lstStyle/>
                    <a:p>
                      <a:pPr marL="0" marR="0" algn="ctr">
                        <a:spcBef>
                          <a:spcPts val="0"/>
                        </a:spcBef>
                        <a:spcAft>
                          <a:spcPts val="0"/>
                        </a:spcAft>
                      </a:pPr>
                      <a:r>
                        <a:rPr lang="id-ID" sz="1400" i="1" dirty="0">
                          <a:effectLst/>
                          <a:latin typeface="Times New Roman" panose="02020603050405020304" pitchFamily="18" charset="0"/>
                          <a:ea typeface="Times New Roman" panose="02020603050405020304" pitchFamily="18" charset="0"/>
                        </a:rPr>
                        <a:t>t</a:t>
                      </a:r>
                      <a:endParaRPr lang="en-US" sz="1400" i="1" dirty="0">
                        <a:effectLst/>
                        <a:latin typeface="Times New Roman" panose="02020603050405020304" pitchFamily="18" charset="0"/>
                        <a:ea typeface="Times New Roman" panose="02020603050405020304" pitchFamily="18" charset="0"/>
                      </a:endParaRPr>
                    </a:p>
                  </a:txBody>
                  <a:tcPr marL="62172" marR="62172" marT="0" marB="0"/>
                </a:tc>
                <a:tc>
                  <a:txBody>
                    <a:bodyPr/>
                    <a:lstStyle/>
                    <a:p>
                      <a:pPr marL="0" marR="0" algn="just">
                        <a:spcBef>
                          <a:spcPts val="0"/>
                        </a:spcBef>
                        <a:spcAft>
                          <a:spcPts val="0"/>
                        </a:spcAft>
                      </a:pPr>
                      <a:r>
                        <a:rPr lang="en-US" sz="1400">
                          <a:effectLst/>
                        </a:rPr>
                        <a:t>The duration of patients to meet recovery event </a:t>
                      </a:r>
                      <a:endParaRPr lang="en-US" sz="1400">
                        <a:effectLst/>
                        <a:latin typeface="Times New Roman" panose="02020603050405020304" pitchFamily="18" charset="0"/>
                        <a:ea typeface="Times New Roman" panose="02020603050405020304" pitchFamily="18" charset="0"/>
                      </a:endParaRPr>
                    </a:p>
                  </a:txBody>
                  <a:tcPr marL="62172" marR="62172" marT="0" marB="0"/>
                </a:tc>
                <a:tc>
                  <a:txBody>
                    <a:bodyPr/>
                    <a:lstStyle/>
                    <a:p>
                      <a:pPr marL="0" marR="0" algn="just">
                        <a:spcBef>
                          <a:spcPts val="0"/>
                        </a:spcBef>
                        <a:spcAft>
                          <a:spcPts val="0"/>
                        </a:spcAft>
                      </a:pPr>
                      <a:r>
                        <a:rPr lang="en-US" sz="1400">
                          <a:effectLst/>
                        </a:rPr>
                        <a:t>Days </a:t>
                      </a:r>
                      <a:endParaRPr lang="en-US" sz="1400">
                        <a:effectLst/>
                        <a:latin typeface="Times New Roman" panose="02020603050405020304" pitchFamily="18" charset="0"/>
                        <a:ea typeface="Times New Roman" panose="02020603050405020304" pitchFamily="18" charset="0"/>
                      </a:endParaRPr>
                    </a:p>
                  </a:txBody>
                  <a:tcPr marL="62172" marR="62172" marT="0" marB="0"/>
                </a:tc>
                <a:extLst>
                  <a:ext uri="{0D108BD9-81ED-4DB2-BD59-A6C34878D82A}">
                    <a16:rowId xmlns:a16="http://schemas.microsoft.com/office/drawing/2014/main" val="774649141"/>
                  </a:ext>
                </a:extLst>
              </a:tr>
              <a:tr h="292931">
                <a:tc>
                  <a:txBody>
                    <a:bodyPr/>
                    <a:lstStyle/>
                    <a:p>
                      <a:pPr marL="0" marR="0" algn="ctr">
                        <a:spcBef>
                          <a:spcPts val="0"/>
                        </a:spcBef>
                        <a:spcAft>
                          <a:spcPts val="0"/>
                        </a:spcAft>
                      </a:pPr>
                      <a:r>
                        <a:rPr lang="el-GR" sz="1400" i="1" dirty="0">
                          <a:solidFill>
                            <a:schemeClr val="bg1"/>
                          </a:solidFill>
                          <a:effectLst/>
                          <a:latin typeface="Times New Roman" panose="02020603050405020304" pitchFamily="18" charset="0"/>
                          <a:ea typeface="Times New Roman" panose="02020603050405020304" pitchFamily="18" charset="0"/>
                        </a:rPr>
                        <a:t>δ</a:t>
                      </a:r>
                      <a:endParaRPr lang="en-US" sz="1400" i="1" dirty="0">
                        <a:solidFill>
                          <a:schemeClr val="bg1"/>
                        </a:solidFill>
                        <a:effectLst/>
                        <a:latin typeface="Times New Roman" panose="02020603050405020304" pitchFamily="18" charset="0"/>
                        <a:ea typeface="Times New Roman" panose="02020603050405020304" pitchFamily="18" charset="0"/>
                      </a:endParaRPr>
                    </a:p>
                  </a:txBody>
                  <a:tcPr marL="62172" marR="62172" marT="0" marB="0"/>
                </a:tc>
                <a:tc>
                  <a:txBody>
                    <a:bodyPr/>
                    <a:lstStyle/>
                    <a:p>
                      <a:pPr marL="0" marR="0" algn="just">
                        <a:spcBef>
                          <a:spcPts val="0"/>
                        </a:spcBef>
                        <a:spcAft>
                          <a:spcPts val="0"/>
                        </a:spcAft>
                      </a:pPr>
                      <a:r>
                        <a:rPr lang="en-US" sz="1400">
                          <a:effectLst/>
                        </a:rPr>
                        <a:t>The indicator of censored data </a:t>
                      </a:r>
                      <a:endParaRPr lang="en-US" sz="1400">
                        <a:effectLst/>
                        <a:latin typeface="Times New Roman" panose="02020603050405020304" pitchFamily="18" charset="0"/>
                        <a:ea typeface="Times New Roman" panose="02020603050405020304" pitchFamily="18" charset="0"/>
                      </a:endParaRPr>
                    </a:p>
                  </a:txBody>
                  <a:tcPr marL="62172" marR="62172" marT="0" marB="0"/>
                </a:tc>
                <a:tc>
                  <a:txBody>
                    <a:bodyPr/>
                    <a:lstStyle/>
                    <a:p>
                      <a:pPr marL="0" marR="0" algn="just">
                        <a:spcBef>
                          <a:spcPts val="0"/>
                        </a:spcBef>
                        <a:spcAft>
                          <a:spcPts val="0"/>
                        </a:spcAft>
                      </a:pPr>
                      <a:r>
                        <a:rPr lang="en-US" sz="1400">
                          <a:effectLst/>
                        </a:rPr>
                        <a:t>(1: uncensored; 0: censored)</a:t>
                      </a:r>
                      <a:endParaRPr lang="en-US" sz="1400">
                        <a:effectLst/>
                        <a:latin typeface="Times New Roman" panose="02020603050405020304" pitchFamily="18" charset="0"/>
                        <a:ea typeface="Times New Roman" panose="02020603050405020304" pitchFamily="18" charset="0"/>
                      </a:endParaRPr>
                    </a:p>
                  </a:txBody>
                  <a:tcPr marL="62172" marR="62172" marT="0" marB="0"/>
                </a:tc>
                <a:extLst>
                  <a:ext uri="{0D108BD9-81ED-4DB2-BD59-A6C34878D82A}">
                    <a16:rowId xmlns:a16="http://schemas.microsoft.com/office/drawing/2014/main" val="3988789372"/>
                  </a:ext>
                </a:extLst>
              </a:tr>
              <a:tr h="208823">
                <a:tc>
                  <a:txBody>
                    <a:bodyPr/>
                    <a:lstStyle/>
                    <a:p>
                      <a:pPr marL="0" marR="0" algn="ctr">
                        <a:spcBef>
                          <a:spcPts val="0"/>
                        </a:spcBef>
                        <a:spcAft>
                          <a:spcPts val="0"/>
                        </a:spcAft>
                      </a:pPr>
                      <a:r>
                        <a:rPr lang="id-ID" sz="1400" i="1" dirty="0">
                          <a:effectLst/>
                          <a:latin typeface="Times New Roman" panose="02020603050405020304" pitchFamily="18" charset="0"/>
                          <a:ea typeface="Times New Roman" panose="02020603050405020304" pitchFamily="18" charset="0"/>
                        </a:rPr>
                        <a:t>X</a:t>
                      </a:r>
                      <a:r>
                        <a:rPr lang="id-ID" sz="1400" i="1" baseline="-25000" dirty="0">
                          <a:effectLst/>
                          <a:latin typeface="Times New Roman" panose="02020603050405020304" pitchFamily="18" charset="0"/>
                          <a:ea typeface="Times New Roman" panose="02020603050405020304" pitchFamily="18" charset="0"/>
                        </a:rPr>
                        <a:t>1</a:t>
                      </a:r>
                      <a:endParaRPr lang="en-US" sz="1400" i="1" baseline="-25000" dirty="0">
                        <a:effectLst/>
                        <a:latin typeface="Times New Roman" panose="02020603050405020304" pitchFamily="18" charset="0"/>
                        <a:ea typeface="Times New Roman" panose="02020603050405020304" pitchFamily="18" charset="0"/>
                      </a:endParaRPr>
                    </a:p>
                  </a:txBody>
                  <a:tcPr marL="62172" marR="62172" marT="0" marB="0"/>
                </a:tc>
                <a:tc>
                  <a:txBody>
                    <a:bodyPr/>
                    <a:lstStyle/>
                    <a:p>
                      <a:pPr marL="0" marR="0" algn="just">
                        <a:spcBef>
                          <a:spcPts val="0"/>
                        </a:spcBef>
                        <a:spcAft>
                          <a:spcPts val="0"/>
                        </a:spcAft>
                      </a:pPr>
                      <a:r>
                        <a:rPr lang="en-US" sz="1400">
                          <a:effectLst/>
                        </a:rPr>
                        <a:t>Gender</a:t>
                      </a:r>
                      <a:endParaRPr lang="en-US" sz="1400">
                        <a:effectLst/>
                        <a:latin typeface="Times New Roman" panose="02020603050405020304" pitchFamily="18" charset="0"/>
                        <a:ea typeface="Times New Roman" panose="02020603050405020304" pitchFamily="18" charset="0"/>
                      </a:endParaRPr>
                    </a:p>
                  </a:txBody>
                  <a:tcPr marL="62172" marR="62172" marT="0" marB="0"/>
                </a:tc>
                <a:tc>
                  <a:txBody>
                    <a:bodyPr/>
                    <a:lstStyle/>
                    <a:p>
                      <a:pPr marL="0" marR="0" algn="just">
                        <a:spcBef>
                          <a:spcPts val="0"/>
                        </a:spcBef>
                        <a:spcAft>
                          <a:spcPts val="0"/>
                        </a:spcAft>
                      </a:pPr>
                      <a:r>
                        <a:rPr lang="en-US" sz="1400">
                          <a:effectLst/>
                        </a:rPr>
                        <a:t>(1: female; 0: male)</a:t>
                      </a:r>
                      <a:endParaRPr lang="en-US" sz="1400">
                        <a:effectLst/>
                        <a:latin typeface="Times New Roman" panose="02020603050405020304" pitchFamily="18" charset="0"/>
                        <a:ea typeface="Times New Roman" panose="02020603050405020304" pitchFamily="18" charset="0"/>
                      </a:endParaRPr>
                    </a:p>
                  </a:txBody>
                  <a:tcPr marL="62172" marR="62172" marT="0" marB="0"/>
                </a:tc>
                <a:extLst>
                  <a:ext uri="{0D108BD9-81ED-4DB2-BD59-A6C34878D82A}">
                    <a16:rowId xmlns:a16="http://schemas.microsoft.com/office/drawing/2014/main" val="2298233128"/>
                  </a:ext>
                </a:extLst>
              </a:tr>
              <a:tr h="208823">
                <a:tc>
                  <a:txBody>
                    <a:bodyPr/>
                    <a:lstStyle/>
                    <a:p>
                      <a:pPr marL="0" marR="0" algn="ctr">
                        <a:spcBef>
                          <a:spcPts val="0"/>
                        </a:spcBef>
                        <a:spcAft>
                          <a:spcPts val="0"/>
                        </a:spcAft>
                      </a:pPr>
                      <a:r>
                        <a:rPr lang="id-ID" sz="1400" i="1" dirty="0">
                          <a:effectLst/>
                          <a:latin typeface="Times New Roman" panose="02020603050405020304" pitchFamily="18" charset="0"/>
                          <a:ea typeface="Times New Roman" panose="02020603050405020304" pitchFamily="18" charset="0"/>
                        </a:rPr>
                        <a:t>X</a:t>
                      </a:r>
                      <a:r>
                        <a:rPr lang="id-ID" sz="1400" i="1" baseline="-25000" dirty="0">
                          <a:effectLst/>
                          <a:latin typeface="Times New Roman" panose="02020603050405020304" pitchFamily="18" charset="0"/>
                          <a:ea typeface="Times New Roman" panose="02020603050405020304" pitchFamily="18" charset="0"/>
                        </a:rPr>
                        <a:t>2</a:t>
                      </a:r>
                      <a:endParaRPr lang="en-US" sz="1400" i="1" baseline="-25000" dirty="0">
                        <a:effectLst/>
                        <a:latin typeface="Times New Roman" panose="02020603050405020304" pitchFamily="18" charset="0"/>
                        <a:ea typeface="Times New Roman" panose="02020603050405020304" pitchFamily="18" charset="0"/>
                      </a:endParaRPr>
                    </a:p>
                  </a:txBody>
                  <a:tcPr marL="62172" marR="62172" marT="0" marB="0"/>
                </a:tc>
                <a:tc>
                  <a:txBody>
                    <a:bodyPr/>
                    <a:lstStyle/>
                    <a:p>
                      <a:pPr marL="0" marR="0" algn="just">
                        <a:spcBef>
                          <a:spcPts val="0"/>
                        </a:spcBef>
                        <a:spcAft>
                          <a:spcPts val="0"/>
                        </a:spcAft>
                      </a:pPr>
                      <a:r>
                        <a:rPr lang="en-US" sz="1400">
                          <a:effectLst/>
                        </a:rPr>
                        <a:t>Age </a:t>
                      </a:r>
                      <a:endParaRPr lang="en-US" sz="1400">
                        <a:effectLst/>
                        <a:latin typeface="Times New Roman" panose="02020603050405020304" pitchFamily="18" charset="0"/>
                        <a:ea typeface="Times New Roman" panose="02020603050405020304" pitchFamily="18" charset="0"/>
                      </a:endParaRPr>
                    </a:p>
                  </a:txBody>
                  <a:tcPr marL="62172" marR="62172" marT="0" marB="0"/>
                </a:tc>
                <a:tc>
                  <a:txBody>
                    <a:bodyPr/>
                    <a:lstStyle/>
                    <a:p>
                      <a:pPr marL="0" marR="0" algn="just">
                        <a:spcBef>
                          <a:spcPts val="0"/>
                        </a:spcBef>
                        <a:spcAft>
                          <a:spcPts val="0"/>
                        </a:spcAft>
                      </a:pPr>
                      <a:r>
                        <a:rPr lang="en-US" sz="1400">
                          <a:effectLst/>
                        </a:rPr>
                        <a:t>Years</a:t>
                      </a:r>
                      <a:endParaRPr lang="en-US" sz="1400">
                        <a:effectLst/>
                        <a:latin typeface="Times New Roman" panose="02020603050405020304" pitchFamily="18" charset="0"/>
                        <a:ea typeface="Times New Roman" panose="02020603050405020304" pitchFamily="18" charset="0"/>
                      </a:endParaRPr>
                    </a:p>
                  </a:txBody>
                  <a:tcPr marL="62172" marR="62172" marT="0" marB="0"/>
                </a:tc>
                <a:extLst>
                  <a:ext uri="{0D108BD9-81ED-4DB2-BD59-A6C34878D82A}">
                    <a16:rowId xmlns:a16="http://schemas.microsoft.com/office/drawing/2014/main" val="347366007"/>
                  </a:ext>
                </a:extLst>
              </a:tr>
              <a:tr h="208823">
                <a:tc>
                  <a:txBody>
                    <a:bodyPr/>
                    <a:lstStyle/>
                    <a:p>
                      <a:pPr marL="0" marR="0" algn="ctr">
                        <a:spcBef>
                          <a:spcPts val="0"/>
                        </a:spcBef>
                        <a:spcAft>
                          <a:spcPts val="0"/>
                        </a:spcAft>
                      </a:pPr>
                      <a:r>
                        <a:rPr lang="id-ID" sz="1400" i="1" dirty="0">
                          <a:effectLst/>
                          <a:latin typeface="Times New Roman" panose="02020603050405020304" pitchFamily="18" charset="0"/>
                          <a:ea typeface="Times New Roman" panose="02020603050405020304" pitchFamily="18" charset="0"/>
                        </a:rPr>
                        <a:t>X</a:t>
                      </a:r>
                      <a:r>
                        <a:rPr lang="id-ID" sz="1400" i="1" baseline="-25000" dirty="0">
                          <a:effectLst/>
                          <a:latin typeface="Times New Roman" panose="02020603050405020304" pitchFamily="18" charset="0"/>
                          <a:ea typeface="Times New Roman" panose="02020603050405020304" pitchFamily="18" charset="0"/>
                        </a:rPr>
                        <a:t>3</a:t>
                      </a:r>
                      <a:endParaRPr lang="en-US" sz="1400" i="1" baseline="-25000" dirty="0">
                        <a:effectLst/>
                        <a:latin typeface="Times New Roman" panose="02020603050405020304" pitchFamily="18" charset="0"/>
                        <a:ea typeface="Times New Roman" panose="02020603050405020304" pitchFamily="18" charset="0"/>
                      </a:endParaRPr>
                    </a:p>
                  </a:txBody>
                  <a:tcPr marL="62172" marR="62172" marT="0" marB="0"/>
                </a:tc>
                <a:tc>
                  <a:txBody>
                    <a:bodyPr/>
                    <a:lstStyle/>
                    <a:p>
                      <a:pPr marL="0" marR="0" algn="just">
                        <a:spcBef>
                          <a:spcPts val="0"/>
                        </a:spcBef>
                        <a:spcAft>
                          <a:spcPts val="0"/>
                        </a:spcAft>
                      </a:pPr>
                      <a:r>
                        <a:rPr lang="en-US" sz="1400">
                          <a:effectLst/>
                        </a:rPr>
                        <a:t>Last education</a:t>
                      </a:r>
                      <a:endParaRPr lang="en-US" sz="1400">
                        <a:effectLst/>
                        <a:latin typeface="Times New Roman" panose="02020603050405020304" pitchFamily="18" charset="0"/>
                        <a:ea typeface="Times New Roman" panose="02020603050405020304" pitchFamily="18" charset="0"/>
                      </a:endParaRPr>
                    </a:p>
                  </a:txBody>
                  <a:tcPr marL="62172" marR="62172" marT="0" marB="0"/>
                </a:tc>
                <a:tc>
                  <a:txBody>
                    <a:bodyPr/>
                    <a:lstStyle/>
                    <a:p>
                      <a:pPr marL="0" marR="0" algn="just">
                        <a:spcBef>
                          <a:spcPts val="0"/>
                        </a:spcBef>
                        <a:spcAft>
                          <a:spcPts val="0"/>
                        </a:spcAft>
                      </a:pPr>
                      <a:r>
                        <a:rPr lang="en-US" sz="1400">
                          <a:effectLst/>
                        </a:rPr>
                        <a:t>(1: high schools; 2: universities; 3: others)</a:t>
                      </a:r>
                      <a:endParaRPr lang="en-US" sz="1400">
                        <a:effectLst/>
                        <a:latin typeface="Times New Roman" panose="02020603050405020304" pitchFamily="18" charset="0"/>
                        <a:ea typeface="Times New Roman" panose="02020603050405020304" pitchFamily="18" charset="0"/>
                      </a:endParaRPr>
                    </a:p>
                  </a:txBody>
                  <a:tcPr marL="62172" marR="62172" marT="0" marB="0"/>
                </a:tc>
                <a:extLst>
                  <a:ext uri="{0D108BD9-81ED-4DB2-BD59-A6C34878D82A}">
                    <a16:rowId xmlns:a16="http://schemas.microsoft.com/office/drawing/2014/main" val="3744343382"/>
                  </a:ext>
                </a:extLst>
              </a:tr>
              <a:tr h="417648">
                <a:tc>
                  <a:txBody>
                    <a:bodyPr/>
                    <a:lstStyle/>
                    <a:p>
                      <a:pPr marL="0" marR="0" algn="ctr">
                        <a:spcBef>
                          <a:spcPts val="0"/>
                        </a:spcBef>
                        <a:spcAft>
                          <a:spcPts val="0"/>
                        </a:spcAft>
                      </a:pPr>
                      <a:r>
                        <a:rPr lang="id-ID" sz="1400" i="1" dirty="0">
                          <a:effectLst/>
                          <a:latin typeface="Times New Roman" panose="02020603050405020304" pitchFamily="18" charset="0"/>
                          <a:ea typeface="Times New Roman" panose="02020603050405020304" pitchFamily="18" charset="0"/>
                        </a:rPr>
                        <a:t>X</a:t>
                      </a:r>
                      <a:r>
                        <a:rPr lang="id-ID" sz="1400" i="1" baseline="-25000" dirty="0">
                          <a:effectLst/>
                          <a:latin typeface="Times New Roman" panose="02020603050405020304" pitchFamily="18" charset="0"/>
                          <a:ea typeface="Times New Roman" panose="02020603050405020304" pitchFamily="18" charset="0"/>
                        </a:rPr>
                        <a:t>4</a:t>
                      </a:r>
                      <a:endParaRPr lang="en-US" sz="1400" i="1" baseline="-25000" dirty="0">
                        <a:effectLst/>
                        <a:latin typeface="Times New Roman" panose="02020603050405020304" pitchFamily="18" charset="0"/>
                        <a:ea typeface="Times New Roman" panose="02020603050405020304" pitchFamily="18" charset="0"/>
                      </a:endParaRPr>
                    </a:p>
                  </a:txBody>
                  <a:tcPr marL="62172" marR="62172" marT="0" marB="0"/>
                </a:tc>
                <a:tc>
                  <a:txBody>
                    <a:bodyPr/>
                    <a:lstStyle/>
                    <a:p>
                      <a:pPr marL="0" marR="0" algn="just">
                        <a:spcBef>
                          <a:spcPts val="0"/>
                        </a:spcBef>
                        <a:spcAft>
                          <a:spcPts val="0"/>
                        </a:spcAft>
                      </a:pPr>
                      <a:r>
                        <a:rPr lang="en-US" sz="1400">
                          <a:effectLst/>
                        </a:rPr>
                        <a:t>Types of occupations</a:t>
                      </a:r>
                      <a:endParaRPr lang="en-US" sz="1400">
                        <a:effectLst/>
                        <a:latin typeface="Times New Roman" panose="02020603050405020304" pitchFamily="18" charset="0"/>
                        <a:ea typeface="Times New Roman" panose="02020603050405020304" pitchFamily="18" charset="0"/>
                      </a:endParaRPr>
                    </a:p>
                  </a:txBody>
                  <a:tcPr marL="62172" marR="62172" marT="0" marB="0"/>
                </a:tc>
                <a:tc>
                  <a:txBody>
                    <a:bodyPr/>
                    <a:lstStyle/>
                    <a:p>
                      <a:pPr marL="0" marR="0" algn="just">
                        <a:spcBef>
                          <a:spcPts val="0"/>
                        </a:spcBef>
                        <a:spcAft>
                          <a:spcPts val="0"/>
                        </a:spcAft>
                      </a:pPr>
                      <a:r>
                        <a:rPr lang="en-US" sz="1400">
                          <a:effectLst/>
                        </a:rPr>
                        <a:t>(1: public servants, 2: private employees; 3: unemployed; 4: others; 5: housewife)</a:t>
                      </a:r>
                      <a:endParaRPr lang="en-US" sz="1400">
                        <a:effectLst/>
                        <a:latin typeface="Times New Roman" panose="02020603050405020304" pitchFamily="18" charset="0"/>
                        <a:ea typeface="Times New Roman" panose="02020603050405020304" pitchFamily="18" charset="0"/>
                      </a:endParaRPr>
                    </a:p>
                  </a:txBody>
                  <a:tcPr marL="62172" marR="62172" marT="0" marB="0"/>
                </a:tc>
                <a:extLst>
                  <a:ext uri="{0D108BD9-81ED-4DB2-BD59-A6C34878D82A}">
                    <a16:rowId xmlns:a16="http://schemas.microsoft.com/office/drawing/2014/main" val="3396371208"/>
                  </a:ext>
                </a:extLst>
              </a:tr>
              <a:tr h="208823">
                <a:tc>
                  <a:txBody>
                    <a:bodyPr/>
                    <a:lstStyle/>
                    <a:p>
                      <a:pPr marL="0" marR="0" algn="ctr">
                        <a:spcBef>
                          <a:spcPts val="0"/>
                        </a:spcBef>
                        <a:spcAft>
                          <a:spcPts val="0"/>
                        </a:spcAft>
                      </a:pPr>
                      <a:r>
                        <a:rPr lang="id-ID" sz="1400" i="1" dirty="0">
                          <a:effectLst/>
                          <a:latin typeface="Times New Roman" panose="02020603050405020304" pitchFamily="18" charset="0"/>
                          <a:ea typeface="Times New Roman" panose="02020603050405020304" pitchFamily="18" charset="0"/>
                        </a:rPr>
                        <a:t>X</a:t>
                      </a:r>
                      <a:r>
                        <a:rPr lang="id-ID" sz="1400" i="1" baseline="-25000" dirty="0">
                          <a:effectLst/>
                          <a:latin typeface="Times New Roman" panose="02020603050405020304" pitchFamily="18" charset="0"/>
                          <a:ea typeface="Times New Roman" panose="02020603050405020304" pitchFamily="18" charset="0"/>
                        </a:rPr>
                        <a:t>5</a:t>
                      </a:r>
                      <a:endParaRPr lang="en-US" sz="1400" i="1" baseline="-25000" dirty="0">
                        <a:effectLst/>
                        <a:latin typeface="Times New Roman" panose="02020603050405020304" pitchFamily="18" charset="0"/>
                        <a:ea typeface="Times New Roman" panose="02020603050405020304" pitchFamily="18" charset="0"/>
                      </a:endParaRPr>
                    </a:p>
                  </a:txBody>
                  <a:tcPr marL="62172" marR="62172" marT="0" marB="0"/>
                </a:tc>
                <a:tc>
                  <a:txBody>
                    <a:bodyPr/>
                    <a:lstStyle/>
                    <a:p>
                      <a:pPr marL="0" marR="0" algn="just">
                        <a:spcBef>
                          <a:spcPts val="0"/>
                        </a:spcBef>
                        <a:spcAft>
                          <a:spcPts val="0"/>
                        </a:spcAft>
                      </a:pPr>
                      <a:r>
                        <a:rPr lang="en-US" sz="1400">
                          <a:effectLst/>
                        </a:rPr>
                        <a:t>DHF stadium</a:t>
                      </a:r>
                      <a:endParaRPr lang="en-US" sz="1400">
                        <a:effectLst/>
                        <a:latin typeface="Times New Roman" panose="02020603050405020304" pitchFamily="18" charset="0"/>
                        <a:ea typeface="Times New Roman" panose="02020603050405020304" pitchFamily="18" charset="0"/>
                      </a:endParaRPr>
                    </a:p>
                  </a:txBody>
                  <a:tcPr marL="62172" marR="62172" marT="0" marB="0"/>
                </a:tc>
                <a:tc>
                  <a:txBody>
                    <a:bodyPr/>
                    <a:lstStyle/>
                    <a:p>
                      <a:pPr marL="0" marR="0" algn="just">
                        <a:spcBef>
                          <a:spcPts val="0"/>
                        </a:spcBef>
                        <a:spcAft>
                          <a:spcPts val="0"/>
                        </a:spcAft>
                      </a:pPr>
                      <a:r>
                        <a:rPr lang="en-US" sz="1400">
                          <a:effectLst/>
                        </a:rPr>
                        <a:t>(1: stadium-I, 2: stadium-II; 3: stadium-III)</a:t>
                      </a:r>
                      <a:endParaRPr lang="en-US" sz="1400">
                        <a:effectLst/>
                        <a:latin typeface="Times New Roman" panose="02020603050405020304" pitchFamily="18" charset="0"/>
                        <a:ea typeface="Times New Roman" panose="02020603050405020304" pitchFamily="18" charset="0"/>
                      </a:endParaRPr>
                    </a:p>
                  </a:txBody>
                  <a:tcPr marL="62172" marR="62172" marT="0" marB="0"/>
                </a:tc>
                <a:extLst>
                  <a:ext uri="{0D108BD9-81ED-4DB2-BD59-A6C34878D82A}">
                    <a16:rowId xmlns:a16="http://schemas.microsoft.com/office/drawing/2014/main" val="3724625008"/>
                  </a:ext>
                </a:extLst>
              </a:tr>
              <a:tr h="306680">
                <a:tc>
                  <a:txBody>
                    <a:bodyPr/>
                    <a:lstStyle/>
                    <a:p>
                      <a:pPr marL="0" marR="0" algn="ctr">
                        <a:spcBef>
                          <a:spcPts val="0"/>
                        </a:spcBef>
                        <a:spcAft>
                          <a:spcPts val="0"/>
                        </a:spcAft>
                      </a:pPr>
                      <a:r>
                        <a:rPr lang="id-ID" sz="1400" i="1" dirty="0">
                          <a:effectLst/>
                          <a:latin typeface="Times New Roman" panose="02020603050405020304" pitchFamily="18" charset="0"/>
                          <a:ea typeface="Times New Roman" panose="02020603050405020304" pitchFamily="18" charset="0"/>
                        </a:rPr>
                        <a:t>X</a:t>
                      </a:r>
                      <a:r>
                        <a:rPr lang="id-ID" sz="1400" i="1" baseline="-25000" dirty="0">
                          <a:effectLst/>
                          <a:latin typeface="Times New Roman" panose="02020603050405020304" pitchFamily="18" charset="0"/>
                          <a:ea typeface="Times New Roman" panose="02020603050405020304" pitchFamily="18" charset="0"/>
                        </a:rPr>
                        <a:t>6</a:t>
                      </a:r>
                      <a:endParaRPr lang="en-US" sz="1400" i="1" baseline="-25000" dirty="0">
                        <a:effectLst/>
                        <a:latin typeface="Times New Roman" panose="02020603050405020304" pitchFamily="18" charset="0"/>
                        <a:ea typeface="Times New Roman" panose="02020603050405020304" pitchFamily="18" charset="0"/>
                      </a:endParaRPr>
                    </a:p>
                  </a:txBody>
                  <a:tcPr marL="62172" marR="62172" marT="0" marB="0"/>
                </a:tc>
                <a:tc>
                  <a:txBody>
                    <a:bodyPr/>
                    <a:lstStyle/>
                    <a:p>
                      <a:pPr marL="0" marR="0" algn="just">
                        <a:spcBef>
                          <a:spcPts val="0"/>
                        </a:spcBef>
                        <a:spcAft>
                          <a:spcPts val="0"/>
                        </a:spcAft>
                      </a:pPr>
                      <a:r>
                        <a:rPr lang="en-US" sz="1400">
                          <a:effectLst/>
                        </a:rPr>
                        <a:t>Fever days before entering hospital</a:t>
                      </a:r>
                      <a:endParaRPr lang="en-US" sz="1400">
                        <a:effectLst/>
                        <a:latin typeface="Times New Roman" panose="02020603050405020304" pitchFamily="18" charset="0"/>
                        <a:ea typeface="Times New Roman" panose="02020603050405020304" pitchFamily="18" charset="0"/>
                      </a:endParaRPr>
                    </a:p>
                  </a:txBody>
                  <a:tcPr marL="62172" marR="62172" marT="0" marB="0"/>
                </a:tc>
                <a:tc>
                  <a:txBody>
                    <a:bodyPr/>
                    <a:lstStyle/>
                    <a:p>
                      <a:pPr marL="0" marR="0" algn="just">
                        <a:spcBef>
                          <a:spcPts val="0"/>
                        </a:spcBef>
                        <a:spcAft>
                          <a:spcPts val="0"/>
                        </a:spcAft>
                      </a:pPr>
                      <a:r>
                        <a:rPr lang="en-US" sz="1400">
                          <a:effectLst/>
                        </a:rPr>
                        <a:t>Days</a:t>
                      </a:r>
                      <a:endParaRPr lang="en-US" sz="1400">
                        <a:effectLst/>
                        <a:latin typeface="Times New Roman" panose="02020603050405020304" pitchFamily="18" charset="0"/>
                        <a:ea typeface="Times New Roman" panose="02020603050405020304" pitchFamily="18" charset="0"/>
                      </a:endParaRPr>
                    </a:p>
                  </a:txBody>
                  <a:tcPr marL="62172" marR="62172" marT="0" marB="0"/>
                </a:tc>
                <a:extLst>
                  <a:ext uri="{0D108BD9-81ED-4DB2-BD59-A6C34878D82A}">
                    <a16:rowId xmlns:a16="http://schemas.microsoft.com/office/drawing/2014/main" val="1084326222"/>
                  </a:ext>
                </a:extLst>
              </a:tr>
              <a:tr h="208823">
                <a:tc>
                  <a:txBody>
                    <a:bodyPr/>
                    <a:lstStyle/>
                    <a:p>
                      <a:pPr marL="0" marR="0" algn="ctr">
                        <a:spcBef>
                          <a:spcPts val="0"/>
                        </a:spcBef>
                        <a:spcAft>
                          <a:spcPts val="0"/>
                        </a:spcAft>
                      </a:pPr>
                      <a:r>
                        <a:rPr lang="id-ID" sz="1400" i="1" dirty="0">
                          <a:effectLst/>
                          <a:latin typeface="Times New Roman" panose="02020603050405020304" pitchFamily="18" charset="0"/>
                          <a:ea typeface="Times New Roman" panose="02020603050405020304" pitchFamily="18" charset="0"/>
                        </a:rPr>
                        <a:t>X</a:t>
                      </a:r>
                      <a:r>
                        <a:rPr lang="id-ID" sz="1400" i="1" baseline="-25000" dirty="0">
                          <a:effectLst/>
                          <a:latin typeface="Times New Roman" panose="02020603050405020304" pitchFamily="18" charset="0"/>
                          <a:ea typeface="Times New Roman" panose="02020603050405020304" pitchFamily="18" charset="0"/>
                        </a:rPr>
                        <a:t>7</a:t>
                      </a:r>
                      <a:endParaRPr lang="en-US" sz="1400" i="1" baseline="-25000" dirty="0">
                        <a:effectLst/>
                        <a:latin typeface="Times New Roman" panose="02020603050405020304" pitchFamily="18" charset="0"/>
                        <a:ea typeface="Times New Roman" panose="02020603050405020304" pitchFamily="18" charset="0"/>
                      </a:endParaRPr>
                    </a:p>
                  </a:txBody>
                  <a:tcPr marL="62172" marR="62172" marT="0" marB="0"/>
                </a:tc>
                <a:tc>
                  <a:txBody>
                    <a:bodyPr/>
                    <a:lstStyle/>
                    <a:p>
                      <a:pPr marL="0" marR="0" algn="just">
                        <a:spcBef>
                          <a:spcPts val="0"/>
                        </a:spcBef>
                        <a:spcAft>
                          <a:spcPts val="0"/>
                        </a:spcAft>
                      </a:pPr>
                      <a:r>
                        <a:rPr lang="en-US" sz="1400">
                          <a:effectLst/>
                        </a:rPr>
                        <a:t>Pulse</a:t>
                      </a:r>
                      <a:endParaRPr lang="en-US" sz="1400">
                        <a:effectLst/>
                        <a:latin typeface="Times New Roman" panose="02020603050405020304" pitchFamily="18" charset="0"/>
                        <a:ea typeface="Times New Roman" panose="02020603050405020304" pitchFamily="18" charset="0"/>
                      </a:endParaRPr>
                    </a:p>
                  </a:txBody>
                  <a:tcPr marL="62172" marR="62172" marT="0" marB="0"/>
                </a:tc>
                <a:tc>
                  <a:txBody>
                    <a:bodyPr/>
                    <a:lstStyle/>
                    <a:p>
                      <a:pPr marL="0" marR="0" algn="just">
                        <a:spcBef>
                          <a:spcPts val="0"/>
                        </a:spcBef>
                        <a:spcAft>
                          <a:spcPts val="0"/>
                        </a:spcAft>
                      </a:pPr>
                      <a:r>
                        <a:rPr lang="en-US" sz="1400">
                          <a:effectLst/>
                        </a:rPr>
                        <a:t>Times/minute</a:t>
                      </a:r>
                      <a:endParaRPr lang="en-US" sz="1400">
                        <a:effectLst/>
                        <a:latin typeface="Times New Roman" panose="02020603050405020304" pitchFamily="18" charset="0"/>
                        <a:ea typeface="Times New Roman" panose="02020603050405020304" pitchFamily="18" charset="0"/>
                      </a:endParaRPr>
                    </a:p>
                  </a:txBody>
                  <a:tcPr marL="62172" marR="62172" marT="0" marB="0"/>
                </a:tc>
                <a:extLst>
                  <a:ext uri="{0D108BD9-81ED-4DB2-BD59-A6C34878D82A}">
                    <a16:rowId xmlns:a16="http://schemas.microsoft.com/office/drawing/2014/main" val="2071703144"/>
                  </a:ext>
                </a:extLst>
              </a:tr>
              <a:tr h="208823">
                <a:tc>
                  <a:txBody>
                    <a:bodyPr/>
                    <a:lstStyle/>
                    <a:p>
                      <a:pPr marL="0" marR="0" algn="ctr">
                        <a:spcBef>
                          <a:spcPts val="0"/>
                        </a:spcBef>
                        <a:spcAft>
                          <a:spcPts val="0"/>
                        </a:spcAft>
                      </a:pPr>
                      <a:r>
                        <a:rPr lang="id-ID" sz="1400" i="1" dirty="0">
                          <a:effectLst/>
                          <a:latin typeface="Times New Roman" panose="02020603050405020304" pitchFamily="18" charset="0"/>
                          <a:ea typeface="Times New Roman" panose="02020603050405020304" pitchFamily="18" charset="0"/>
                        </a:rPr>
                        <a:t>X</a:t>
                      </a:r>
                      <a:r>
                        <a:rPr lang="id-ID" sz="1400" i="1" baseline="-25000" dirty="0">
                          <a:effectLst/>
                          <a:latin typeface="Times New Roman" panose="02020603050405020304" pitchFamily="18" charset="0"/>
                          <a:ea typeface="Times New Roman" panose="02020603050405020304" pitchFamily="18" charset="0"/>
                        </a:rPr>
                        <a:t>8</a:t>
                      </a:r>
                      <a:endParaRPr lang="en-US" sz="1400" i="1" baseline="-25000" dirty="0">
                        <a:effectLst/>
                        <a:latin typeface="Times New Roman" panose="02020603050405020304" pitchFamily="18" charset="0"/>
                        <a:ea typeface="Times New Roman" panose="02020603050405020304" pitchFamily="18" charset="0"/>
                      </a:endParaRPr>
                    </a:p>
                  </a:txBody>
                  <a:tcPr marL="62172" marR="62172" marT="0" marB="0"/>
                </a:tc>
                <a:tc>
                  <a:txBody>
                    <a:bodyPr/>
                    <a:lstStyle/>
                    <a:p>
                      <a:pPr marL="0" marR="0" algn="just">
                        <a:spcBef>
                          <a:spcPts val="0"/>
                        </a:spcBef>
                        <a:spcAft>
                          <a:spcPts val="0"/>
                        </a:spcAft>
                      </a:pPr>
                      <a:r>
                        <a:rPr lang="en-US" sz="1400">
                          <a:effectLst/>
                        </a:rPr>
                        <a:t>Respiratory </a:t>
                      </a:r>
                      <a:endParaRPr lang="en-US" sz="1400">
                        <a:effectLst/>
                        <a:latin typeface="Times New Roman" panose="02020603050405020304" pitchFamily="18" charset="0"/>
                        <a:ea typeface="Times New Roman" panose="02020603050405020304" pitchFamily="18" charset="0"/>
                      </a:endParaRPr>
                    </a:p>
                  </a:txBody>
                  <a:tcPr marL="62172" marR="62172" marT="0" marB="0"/>
                </a:tc>
                <a:tc>
                  <a:txBody>
                    <a:bodyPr/>
                    <a:lstStyle/>
                    <a:p>
                      <a:pPr marL="0" marR="0" algn="just">
                        <a:spcBef>
                          <a:spcPts val="0"/>
                        </a:spcBef>
                        <a:spcAft>
                          <a:spcPts val="0"/>
                        </a:spcAft>
                      </a:pPr>
                      <a:r>
                        <a:rPr lang="en-US" sz="1400">
                          <a:effectLst/>
                        </a:rPr>
                        <a:t>Times/minute</a:t>
                      </a:r>
                      <a:endParaRPr lang="en-US" sz="1400">
                        <a:effectLst/>
                        <a:latin typeface="Times New Roman" panose="02020603050405020304" pitchFamily="18" charset="0"/>
                        <a:ea typeface="Times New Roman" panose="02020603050405020304" pitchFamily="18" charset="0"/>
                      </a:endParaRPr>
                    </a:p>
                  </a:txBody>
                  <a:tcPr marL="62172" marR="62172" marT="0" marB="0"/>
                </a:tc>
                <a:extLst>
                  <a:ext uri="{0D108BD9-81ED-4DB2-BD59-A6C34878D82A}">
                    <a16:rowId xmlns:a16="http://schemas.microsoft.com/office/drawing/2014/main" val="492413565"/>
                  </a:ext>
                </a:extLst>
              </a:tr>
              <a:tr h="208823">
                <a:tc>
                  <a:txBody>
                    <a:bodyPr/>
                    <a:lstStyle/>
                    <a:p>
                      <a:pPr marL="0" marR="0" algn="ctr">
                        <a:spcBef>
                          <a:spcPts val="0"/>
                        </a:spcBef>
                        <a:spcAft>
                          <a:spcPts val="0"/>
                        </a:spcAft>
                      </a:pPr>
                      <a:r>
                        <a:rPr lang="id-ID" sz="1400" i="1" dirty="0">
                          <a:effectLst/>
                          <a:latin typeface="Times New Roman" panose="02020603050405020304" pitchFamily="18" charset="0"/>
                          <a:ea typeface="Times New Roman" panose="02020603050405020304" pitchFamily="18" charset="0"/>
                        </a:rPr>
                        <a:t>X</a:t>
                      </a:r>
                      <a:r>
                        <a:rPr lang="id-ID" sz="1400" i="1" baseline="-25000" dirty="0">
                          <a:effectLst/>
                          <a:latin typeface="Times New Roman" panose="02020603050405020304" pitchFamily="18" charset="0"/>
                          <a:ea typeface="Times New Roman" panose="02020603050405020304" pitchFamily="18" charset="0"/>
                        </a:rPr>
                        <a:t>9</a:t>
                      </a:r>
                      <a:endParaRPr lang="en-US" sz="1400" i="1" baseline="-25000" dirty="0">
                        <a:effectLst/>
                        <a:latin typeface="Times New Roman" panose="02020603050405020304" pitchFamily="18" charset="0"/>
                        <a:ea typeface="Times New Roman" panose="02020603050405020304" pitchFamily="18" charset="0"/>
                      </a:endParaRPr>
                    </a:p>
                  </a:txBody>
                  <a:tcPr marL="62172" marR="62172" marT="0" marB="0"/>
                </a:tc>
                <a:tc>
                  <a:txBody>
                    <a:bodyPr/>
                    <a:lstStyle/>
                    <a:p>
                      <a:pPr marL="0" marR="0" algn="just">
                        <a:spcBef>
                          <a:spcPts val="0"/>
                        </a:spcBef>
                        <a:spcAft>
                          <a:spcPts val="0"/>
                        </a:spcAft>
                      </a:pPr>
                      <a:r>
                        <a:rPr lang="en-US" sz="1400">
                          <a:effectLst/>
                        </a:rPr>
                        <a:t>Temperature</a:t>
                      </a:r>
                      <a:endParaRPr lang="en-US" sz="1400">
                        <a:effectLst/>
                        <a:latin typeface="Times New Roman" panose="02020603050405020304" pitchFamily="18" charset="0"/>
                        <a:ea typeface="Times New Roman" panose="02020603050405020304" pitchFamily="18" charset="0"/>
                      </a:endParaRPr>
                    </a:p>
                  </a:txBody>
                  <a:tcPr marL="62172" marR="62172" marT="0" marB="0"/>
                </a:tc>
                <a:tc>
                  <a:txBody>
                    <a:bodyPr/>
                    <a:lstStyle/>
                    <a:p>
                      <a:pPr marL="0" marR="0" algn="just">
                        <a:spcBef>
                          <a:spcPts val="0"/>
                        </a:spcBef>
                        <a:spcAft>
                          <a:spcPts val="0"/>
                        </a:spcAft>
                      </a:pPr>
                      <a:r>
                        <a:rPr lang="en-US" sz="1400">
                          <a:effectLst/>
                        </a:rPr>
                        <a:t>Celsius</a:t>
                      </a:r>
                      <a:endParaRPr lang="en-US" sz="1400">
                        <a:effectLst/>
                        <a:latin typeface="Times New Roman" panose="02020603050405020304" pitchFamily="18" charset="0"/>
                        <a:ea typeface="Times New Roman" panose="02020603050405020304" pitchFamily="18" charset="0"/>
                      </a:endParaRPr>
                    </a:p>
                  </a:txBody>
                  <a:tcPr marL="62172" marR="62172" marT="0" marB="0"/>
                </a:tc>
                <a:extLst>
                  <a:ext uri="{0D108BD9-81ED-4DB2-BD59-A6C34878D82A}">
                    <a16:rowId xmlns:a16="http://schemas.microsoft.com/office/drawing/2014/main" val="1767297729"/>
                  </a:ext>
                </a:extLst>
              </a:tr>
              <a:tr h="208823">
                <a:tc>
                  <a:txBody>
                    <a:bodyPr/>
                    <a:lstStyle/>
                    <a:p>
                      <a:pPr marL="0" marR="0" algn="ctr">
                        <a:spcBef>
                          <a:spcPts val="0"/>
                        </a:spcBef>
                        <a:spcAft>
                          <a:spcPts val="0"/>
                        </a:spcAft>
                      </a:pPr>
                      <a:r>
                        <a:rPr lang="id-ID" sz="1400" i="1" dirty="0">
                          <a:effectLst/>
                          <a:latin typeface="Times New Roman" panose="02020603050405020304" pitchFamily="18" charset="0"/>
                          <a:ea typeface="Times New Roman" panose="02020603050405020304" pitchFamily="18" charset="0"/>
                        </a:rPr>
                        <a:t>X</a:t>
                      </a:r>
                      <a:r>
                        <a:rPr lang="id-ID" sz="1400" i="1" baseline="-25000" dirty="0">
                          <a:effectLst/>
                          <a:latin typeface="Times New Roman" panose="02020603050405020304" pitchFamily="18" charset="0"/>
                          <a:ea typeface="Times New Roman" panose="02020603050405020304" pitchFamily="18" charset="0"/>
                        </a:rPr>
                        <a:t>10</a:t>
                      </a:r>
                      <a:endParaRPr lang="en-US" sz="1400" i="1" baseline="-25000" dirty="0">
                        <a:effectLst/>
                        <a:latin typeface="Times New Roman" panose="02020603050405020304" pitchFamily="18" charset="0"/>
                        <a:ea typeface="Times New Roman" panose="02020603050405020304" pitchFamily="18" charset="0"/>
                      </a:endParaRPr>
                    </a:p>
                  </a:txBody>
                  <a:tcPr marL="62172" marR="62172" marT="0" marB="0"/>
                </a:tc>
                <a:tc>
                  <a:txBody>
                    <a:bodyPr/>
                    <a:lstStyle/>
                    <a:p>
                      <a:pPr marL="0" marR="0" algn="just">
                        <a:spcBef>
                          <a:spcPts val="0"/>
                        </a:spcBef>
                        <a:spcAft>
                          <a:spcPts val="0"/>
                        </a:spcAft>
                      </a:pPr>
                      <a:r>
                        <a:rPr lang="en-US" sz="1400">
                          <a:effectLst/>
                        </a:rPr>
                        <a:t>Hemoglobin </a:t>
                      </a:r>
                      <a:endParaRPr lang="en-US" sz="1400">
                        <a:effectLst/>
                        <a:latin typeface="Times New Roman" panose="02020603050405020304" pitchFamily="18" charset="0"/>
                        <a:ea typeface="Times New Roman" panose="02020603050405020304" pitchFamily="18" charset="0"/>
                      </a:endParaRPr>
                    </a:p>
                  </a:txBody>
                  <a:tcPr marL="62172" marR="62172" marT="0" marB="0"/>
                </a:tc>
                <a:tc>
                  <a:txBody>
                    <a:bodyPr/>
                    <a:lstStyle/>
                    <a:p>
                      <a:pPr marL="0" marR="0" algn="just">
                        <a:spcBef>
                          <a:spcPts val="0"/>
                        </a:spcBef>
                        <a:spcAft>
                          <a:spcPts val="0"/>
                        </a:spcAft>
                      </a:pPr>
                      <a:r>
                        <a:rPr lang="en-US" sz="1400">
                          <a:effectLst/>
                        </a:rPr>
                        <a:t>g/dL</a:t>
                      </a:r>
                      <a:endParaRPr lang="en-US" sz="1400">
                        <a:effectLst/>
                        <a:latin typeface="Times New Roman" panose="02020603050405020304" pitchFamily="18" charset="0"/>
                        <a:ea typeface="Times New Roman" panose="02020603050405020304" pitchFamily="18" charset="0"/>
                      </a:endParaRPr>
                    </a:p>
                  </a:txBody>
                  <a:tcPr marL="62172" marR="62172" marT="0" marB="0"/>
                </a:tc>
                <a:extLst>
                  <a:ext uri="{0D108BD9-81ED-4DB2-BD59-A6C34878D82A}">
                    <a16:rowId xmlns:a16="http://schemas.microsoft.com/office/drawing/2014/main" val="3998488208"/>
                  </a:ext>
                </a:extLst>
              </a:tr>
              <a:tr h="208823">
                <a:tc>
                  <a:txBody>
                    <a:bodyPr/>
                    <a:lstStyle/>
                    <a:p>
                      <a:pPr marL="0" marR="0" algn="ctr">
                        <a:spcBef>
                          <a:spcPts val="0"/>
                        </a:spcBef>
                        <a:spcAft>
                          <a:spcPts val="0"/>
                        </a:spcAft>
                      </a:pPr>
                      <a:r>
                        <a:rPr lang="id-ID" sz="1400" i="1" dirty="0">
                          <a:effectLst/>
                          <a:latin typeface="Times New Roman" panose="02020603050405020304" pitchFamily="18" charset="0"/>
                          <a:ea typeface="Times New Roman" panose="02020603050405020304" pitchFamily="18" charset="0"/>
                        </a:rPr>
                        <a:t>X</a:t>
                      </a:r>
                      <a:r>
                        <a:rPr lang="id-ID" sz="1400" i="1" baseline="-25000" dirty="0">
                          <a:effectLst/>
                          <a:latin typeface="Times New Roman" panose="02020603050405020304" pitchFamily="18" charset="0"/>
                          <a:ea typeface="Times New Roman" panose="02020603050405020304" pitchFamily="18" charset="0"/>
                        </a:rPr>
                        <a:t>11</a:t>
                      </a:r>
                      <a:endParaRPr lang="en-US" sz="1400" i="1" baseline="-25000" dirty="0">
                        <a:effectLst/>
                        <a:latin typeface="Times New Roman" panose="02020603050405020304" pitchFamily="18" charset="0"/>
                        <a:ea typeface="Times New Roman" panose="02020603050405020304" pitchFamily="18" charset="0"/>
                      </a:endParaRPr>
                    </a:p>
                  </a:txBody>
                  <a:tcPr marL="62172" marR="62172" marT="0" marB="0"/>
                </a:tc>
                <a:tc>
                  <a:txBody>
                    <a:bodyPr/>
                    <a:lstStyle/>
                    <a:p>
                      <a:pPr marL="0" marR="0" algn="just">
                        <a:spcBef>
                          <a:spcPts val="0"/>
                        </a:spcBef>
                        <a:spcAft>
                          <a:spcPts val="0"/>
                        </a:spcAft>
                      </a:pPr>
                      <a:r>
                        <a:rPr lang="en-US" sz="1400">
                          <a:effectLst/>
                        </a:rPr>
                        <a:t>Hematocrit</a:t>
                      </a:r>
                      <a:endParaRPr lang="en-US" sz="1400">
                        <a:effectLst/>
                        <a:latin typeface="Times New Roman" panose="02020603050405020304" pitchFamily="18" charset="0"/>
                        <a:ea typeface="Times New Roman" panose="02020603050405020304" pitchFamily="18" charset="0"/>
                      </a:endParaRPr>
                    </a:p>
                  </a:txBody>
                  <a:tcPr marL="62172" marR="62172" marT="0" marB="0"/>
                </a:tc>
                <a:tc>
                  <a:txBody>
                    <a:bodyPr/>
                    <a:lstStyle/>
                    <a:p>
                      <a:pPr marL="0" marR="0" algn="just">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endParaRPr>
                    </a:p>
                  </a:txBody>
                  <a:tcPr marL="62172" marR="62172" marT="0" marB="0"/>
                </a:tc>
                <a:extLst>
                  <a:ext uri="{0D108BD9-81ED-4DB2-BD59-A6C34878D82A}">
                    <a16:rowId xmlns:a16="http://schemas.microsoft.com/office/drawing/2014/main" val="1369198324"/>
                  </a:ext>
                </a:extLst>
              </a:tr>
              <a:tr h="208823">
                <a:tc>
                  <a:txBody>
                    <a:bodyPr/>
                    <a:lstStyle/>
                    <a:p>
                      <a:pPr marL="0" marR="0" algn="ctr">
                        <a:spcBef>
                          <a:spcPts val="0"/>
                        </a:spcBef>
                        <a:spcAft>
                          <a:spcPts val="0"/>
                        </a:spcAft>
                      </a:pPr>
                      <a:r>
                        <a:rPr lang="id-ID" sz="1400" i="1" dirty="0">
                          <a:effectLst/>
                          <a:latin typeface="Times New Roman" panose="02020603050405020304" pitchFamily="18" charset="0"/>
                          <a:ea typeface="Times New Roman" panose="02020603050405020304" pitchFamily="18" charset="0"/>
                        </a:rPr>
                        <a:t>X</a:t>
                      </a:r>
                      <a:r>
                        <a:rPr lang="id-ID" sz="1400" i="1" baseline="-25000" dirty="0">
                          <a:effectLst/>
                          <a:latin typeface="Times New Roman" panose="02020603050405020304" pitchFamily="18" charset="0"/>
                          <a:ea typeface="Times New Roman" panose="02020603050405020304" pitchFamily="18" charset="0"/>
                        </a:rPr>
                        <a:t>12</a:t>
                      </a:r>
                      <a:endParaRPr lang="en-US" sz="1400" i="1" baseline="-25000" dirty="0">
                        <a:effectLst/>
                        <a:latin typeface="Times New Roman" panose="02020603050405020304" pitchFamily="18" charset="0"/>
                        <a:ea typeface="Times New Roman" panose="02020603050405020304" pitchFamily="18" charset="0"/>
                      </a:endParaRPr>
                    </a:p>
                  </a:txBody>
                  <a:tcPr marL="62172" marR="62172" marT="0" marB="0"/>
                </a:tc>
                <a:tc>
                  <a:txBody>
                    <a:bodyPr/>
                    <a:lstStyle/>
                    <a:p>
                      <a:pPr marL="0" marR="0" algn="just">
                        <a:spcBef>
                          <a:spcPts val="0"/>
                        </a:spcBef>
                        <a:spcAft>
                          <a:spcPts val="0"/>
                        </a:spcAft>
                      </a:pPr>
                      <a:r>
                        <a:rPr lang="en-US" sz="1400">
                          <a:effectLst/>
                        </a:rPr>
                        <a:t>Leukocytes </a:t>
                      </a:r>
                      <a:endParaRPr lang="en-US" sz="1400">
                        <a:effectLst/>
                        <a:latin typeface="Times New Roman" panose="02020603050405020304" pitchFamily="18" charset="0"/>
                        <a:ea typeface="Times New Roman" panose="02020603050405020304" pitchFamily="18" charset="0"/>
                      </a:endParaRPr>
                    </a:p>
                  </a:txBody>
                  <a:tcPr marL="62172" marR="62172" marT="0" marB="0"/>
                </a:tc>
                <a:tc>
                  <a:txBody>
                    <a:bodyPr/>
                    <a:lstStyle/>
                    <a:p>
                      <a:pPr marL="0" marR="0" algn="just">
                        <a:spcBef>
                          <a:spcPts val="0"/>
                        </a:spcBef>
                        <a:spcAft>
                          <a:spcPts val="0"/>
                        </a:spcAft>
                      </a:pPr>
                      <a:r>
                        <a:rPr lang="en-US" sz="1400">
                          <a:effectLst/>
                        </a:rPr>
                        <a:t>10</a:t>
                      </a:r>
                      <a:r>
                        <a:rPr lang="en-US" sz="1400" baseline="30000">
                          <a:effectLst/>
                        </a:rPr>
                        <a:t>3</a:t>
                      </a:r>
                      <a:r>
                        <a:rPr lang="en-US" sz="1400">
                          <a:effectLst/>
                        </a:rPr>
                        <a:t>/uL</a:t>
                      </a:r>
                      <a:endParaRPr lang="en-US" sz="1400">
                        <a:effectLst/>
                        <a:latin typeface="Times New Roman" panose="02020603050405020304" pitchFamily="18" charset="0"/>
                        <a:ea typeface="Times New Roman" panose="02020603050405020304" pitchFamily="18" charset="0"/>
                      </a:endParaRPr>
                    </a:p>
                  </a:txBody>
                  <a:tcPr marL="62172" marR="62172" marT="0" marB="0"/>
                </a:tc>
                <a:extLst>
                  <a:ext uri="{0D108BD9-81ED-4DB2-BD59-A6C34878D82A}">
                    <a16:rowId xmlns:a16="http://schemas.microsoft.com/office/drawing/2014/main" val="1289537338"/>
                  </a:ext>
                </a:extLst>
              </a:tr>
              <a:tr h="208823">
                <a:tc>
                  <a:txBody>
                    <a:bodyPr/>
                    <a:lstStyle/>
                    <a:p>
                      <a:pPr marL="0" marR="0" algn="ctr">
                        <a:spcBef>
                          <a:spcPts val="0"/>
                        </a:spcBef>
                        <a:spcAft>
                          <a:spcPts val="0"/>
                        </a:spcAft>
                      </a:pPr>
                      <a:r>
                        <a:rPr lang="id-ID" sz="1400" i="1" dirty="0">
                          <a:effectLst/>
                          <a:latin typeface="Times New Roman" panose="02020603050405020304" pitchFamily="18" charset="0"/>
                          <a:ea typeface="Times New Roman" panose="02020603050405020304" pitchFamily="18" charset="0"/>
                        </a:rPr>
                        <a:t>X</a:t>
                      </a:r>
                      <a:r>
                        <a:rPr lang="id-ID" sz="1400" i="1" baseline="-25000" dirty="0">
                          <a:effectLst/>
                          <a:latin typeface="Times New Roman" panose="02020603050405020304" pitchFamily="18" charset="0"/>
                          <a:ea typeface="Times New Roman" panose="02020603050405020304" pitchFamily="18" charset="0"/>
                        </a:rPr>
                        <a:t>13</a:t>
                      </a:r>
                      <a:endParaRPr lang="en-US" sz="1400" i="1" baseline="-25000" dirty="0">
                        <a:effectLst/>
                        <a:latin typeface="Times New Roman" panose="02020603050405020304" pitchFamily="18" charset="0"/>
                        <a:ea typeface="Times New Roman" panose="02020603050405020304" pitchFamily="18" charset="0"/>
                      </a:endParaRPr>
                    </a:p>
                  </a:txBody>
                  <a:tcPr marL="62172" marR="62172" marT="0" marB="0"/>
                </a:tc>
                <a:tc>
                  <a:txBody>
                    <a:bodyPr/>
                    <a:lstStyle/>
                    <a:p>
                      <a:pPr marL="0" marR="0" algn="just">
                        <a:spcBef>
                          <a:spcPts val="0"/>
                        </a:spcBef>
                        <a:spcAft>
                          <a:spcPts val="0"/>
                        </a:spcAft>
                      </a:pPr>
                      <a:r>
                        <a:rPr lang="en-US" sz="1400">
                          <a:effectLst/>
                        </a:rPr>
                        <a:t>Platelets </a:t>
                      </a:r>
                      <a:endParaRPr lang="en-US" sz="1400">
                        <a:effectLst/>
                        <a:latin typeface="Times New Roman" panose="02020603050405020304" pitchFamily="18" charset="0"/>
                        <a:ea typeface="Times New Roman" panose="02020603050405020304" pitchFamily="18" charset="0"/>
                      </a:endParaRPr>
                    </a:p>
                  </a:txBody>
                  <a:tcPr marL="62172" marR="62172" marT="0" marB="0"/>
                </a:tc>
                <a:tc>
                  <a:txBody>
                    <a:bodyPr/>
                    <a:lstStyle/>
                    <a:p>
                      <a:pPr marL="0" marR="0" algn="just">
                        <a:spcBef>
                          <a:spcPts val="0"/>
                        </a:spcBef>
                        <a:spcAft>
                          <a:spcPts val="0"/>
                        </a:spcAft>
                      </a:pPr>
                      <a:r>
                        <a:rPr lang="en-US" sz="1400">
                          <a:effectLst/>
                        </a:rPr>
                        <a:t>10</a:t>
                      </a:r>
                      <a:r>
                        <a:rPr lang="en-US" sz="1400" baseline="30000">
                          <a:effectLst/>
                        </a:rPr>
                        <a:t>3</a:t>
                      </a:r>
                      <a:r>
                        <a:rPr lang="en-US" sz="1400">
                          <a:effectLst/>
                        </a:rPr>
                        <a:t>/uL</a:t>
                      </a:r>
                      <a:endParaRPr lang="en-US" sz="1400">
                        <a:effectLst/>
                        <a:latin typeface="Times New Roman" panose="02020603050405020304" pitchFamily="18" charset="0"/>
                        <a:ea typeface="Times New Roman" panose="02020603050405020304" pitchFamily="18" charset="0"/>
                      </a:endParaRPr>
                    </a:p>
                  </a:txBody>
                  <a:tcPr marL="62172" marR="62172" marT="0" marB="0"/>
                </a:tc>
                <a:extLst>
                  <a:ext uri="{0D108BD9-81ED-4DB2-BD59-A6C34878D82A}">
                    <a16:rowId xmlns:a16="http://schemas.microsoft.com/office/drawing/2014/main" val="4088596427"/>
                  </a:ext>
                </a:extLst>
              </a:tr>
              <a:tr h="626471">
                <a:tc>
                  <a:txBody>
                    <a:bodyPr/>
                    <a:lstStyle/>
                    <a:p>
                      <a:pPr marL="0" marR="0" algn="ctr">
                        <a:spcBef>
                          <a:spcPts val="0"/>
                        </a:spcBef>
                        <a:spcAft>
                          <a:spcPts val="0"/>
                        </a:spcAft>
                      </a:pPr>
                      <a:r>
                        <a:rPr lang="id-ID" sz="1400" i="1" dirty="0">
                          <a:effectLst/>
                          <a:latin typeface="Times New Roman" panose="02020603050405020304" pitchFamily="18" charset="0"/>
                          <a:ea typeface="Times New Roman" panose="02020603050405020304" pitchFamily="18" charset="0"/>
                        </a:rPr>
                        <a:t>S</a:t>
                      </a:r>
                      <a:endParaRPr lang="en-US" sz="1400" i="1" dirty="0">
                        <a:effectLst/>
                        <a:latin typeface="Times New Roman" panose="02020603050405020304" pitchFamily="18" charset="0"/>
                        <a:ea typeface="Times New Roman" panose="02020603050405020304" pitchFamily="18" charset="0"/>
                      </a:endParaRPr>
                    </a:p>
                  </a:txBody>
                  <a:tcPr marL="62172" marR="62172" marT="0" marB="0"/>
                </a:tc>
                <a:tc>
                  <a:txBody>
                    <a:bodyPr/>
                    <a:lstStyle/>
                    <a:p>
                      <a:pPr marL="0" marR="0" algn="just">
                        <a:spcBef>
                          <a:spcPts val="0"/>
                        </a:spcBef>
                        <a:spcAft>
                          <a:spcPts val="0"/>
                        </a:spcAft>
                      </a:pPr>
                      <a:r>
                        <a:rPr lang="en-US" sz="1400">
                          <a:effectLst/>
                        </a:rPr>
                        <a:t>Sub-district</a:t>
                      </a:r>
                      <a:endParaRPr lang="en-US" sz="1400">
                        <a:effectLst/>
                        <a:latin typeface="Times New Roman" panose="02020603050405020304" pitchFamily="18" charset="0"/>
                        <a:ea typeface="Times New Roman" panose="02020603050405020304" pitchFamily="18" charset="0"/>
                      </a:endParaRPr>
                    </a:p>
                  </a:txBody>
                  <a:tcPr marL="62172" marR="62172" marT="0" marB="0"/>
                </a:tc>
                <a:tc>
                  <a:txBody>
                    <a:bodyPr/>
                    <a:lstStyle/>
                    <a:p>
                      <a:pPr marL="0" marR="0" algn="just">
                        <a:spcBef>
                          <a:spcPts val="0"/>
                        </a:spcBef>
                        <a:spcAft>
                          <a:spcPts val="0"/>
                        </a:spcAft>
                      </a:pPr>
                      <a:r>
                        <a:rPr lang="en-US" sz="1400" dirty="0">
                          <a:effectLst/>
                        </a:rPr>
                        <a:t>(1: </a:t>
                      </a:r>
                      <a:r>
                        <a:rPr lang="en-US" sz="1400" dirty="0" err="1">
                          <a:effectLst/>
                        </a:rPr>
                        <a:t>Tenggilis</a:t>
                      </a:r>
                      <a:r>
                        <a:rPr lang="en-US" sz="1400" dirty="0">
                          <a:effectLst/>
                        </a:rPr>
                        <a:t> </a:t>
                      </a:r>
                      <a:r>
                        <a:rPr lang="en-US" sz="1400" dirty="0" err="1">
                          <a:effectLst/>
                        </a:rPr>
                        <a:t>Mejoyo</a:t>
                      </a:r>
                      <a:r>
                        <a:rPr lang="en-US" sz="1400" dirty="0">
                          <a:effectLst/>
                        </a:rPr>
                        <a:t>, 2: </a:t>
                      </a:r>
                      <a:r>
                        <a:rPr lang="en-US" sz="1400" dirty="0" err="1">
                          <a:effectLst/>
                        </a:rPr>
                        <a:t>Gunung</a:t>
                      </a:r>
                      <a:r>
                        <a:rPr lang="en-US" sz="1400" dirty="0">
                          <a:effectLst/>
                        </a:rPr>
                        <a:t> </a:t>
                      </a:r>
                      <a:r>
                        <a:rPr lang="en-US" sz="1400" dirty="0" err="1">
                          <a:effectLst/>
                        </a:rPr>
                        <a:t>Anyar</a:t>
                      </a:r>
                      <a:r>
                        <a:rPr lang="en-US" sz="1400" dirty="0">
                          <a:effectLst/>
                        </a:rPr>
                        <a:t>, 3: </a:t>
                      </a:r>
                      <a:r>
                        <a:rPr lang="en-US" sz="1400" dirty="0" err="1">
                          <a:effectLst/>
                        </a:rPr>
                        <a:t>Rungkut</a:t>
                      </a:r>
                      <a:r>
                        <a:rPr lang="en-US" sz="1400" dirty="0">
                          <a:effectLst/>
                        </a:rPr>
                        <a:t>, 4: </a:t>
                      </a:r>
                      <a:r>
                        <a:rPr lang="en-US" sz="1400" dirty="0" err="1">
                          <a:effectLst/>
                        </a:rPr>
                        <a:t>Sukolilo</a:t>
                      </a:r>
                      <a:r>
                        <a:rPr lang="en-US" sz="1400" dirty="0">
                          <a:effectLst/>
                        </a:rPr>
                        <a:t>, 5: </a:t>
                      </a:r>
                      <a:r>
                        <a:rPr lang="en-US" sz="1400" dirty="0" err="1">
                          <a:effectLst/>
                        </a:rPr>
                        <a:t>Mulyorejo</a:t>
                      </a:r>
                      <a:r>
                        <a:rPr lang="en-US" sz="1400" dirty="0">
                          <a:effectLst/>
                        </a:rPr>
                        <a:t>, 6: </a:t>
                      </a:r>
                      <a:r>
                        <a:rPr lang="en-US" sz="1400" dirty="0" err="1">
                          <a:effectLst/>
                        </a:rPr>
                        <a:t>Gubeng</a:t>
                      </a:r>
                      <a:r>
                        <a:rPr lang="en-US" sz="1400" dirty="0">
                          <a:effectLst/>
                        </a:rPr>
                        <a:t>, 7: </a:t>
                      </a:r>
                      <a:r>
                        <a:rPr lang="en-US" sz="1400" dirty="0" err="1">
                          <a:effectLst/>
                        </a:rPr>
                        <a:t>Tambaksari</a:t>
                      </a:r>
                      <a:r>
                        <a:rPr lang="en-US" sz="1400" dirty="0">
                          <a:effectLst/>
                        </a:rPr>
                        <a:t>)</a:t>
                      </a:r>
                      <a:endParaRPr lang="en-US" sz="1400" dirty="0">
                        <a:effectLst/>
                        <a:latin typeface="Times New Roman" panose="02020603050405020304" pitchFamily="18" charset="0"/>
                        <a:ea typeface="Times New Roman" panose="02020603050405020304" pitchFamily="18" charset="0"/>
                      </a:endParaRPr>
                    </a:p>
                  </a:txBody>
                  <a:tcPr marL="62172" marR="62172" marT="0" marB="0"/>
                </a:tc>
                <a:extLst>
                  <a:ext uri="{0D108BD9-81ED-4DB2-BD59-A6C34878D82A}">
                    <a16:rowId xmlns:a16="http://schemas.microsoft.com/office/drawing/2014/main" val="2003023078"/>
                  </a:ext>
                </a:extLst>
              </a:tr>
            </a:tbl>
          </a:graphicData>
        </a:graphic>
      </p:graphicFrame>
      <p:pic>
        <p:nvPicPr>
          <p:cNvPr id="8240" name="Picture 48">
            <a:extLst>
              <a:ext uri="{FF2B5EF4-FFF2-40B4-BE49-F238E27FC236}">
                <a16:creationId xmlns:a16="http://schemas.microsoft.com/office/drawing/2014/main" id="{C19F4DA9-2EE4-4621-92BC-CD12A29BA8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88900" cy="146050"/>
          </a:xfrm>
          <a:prstGeom prst="rect">
            <a:avLst/>
          </a:prstGeom>
          <a:noFill/>
          <a:extLst>
            <a:ext uri="{909E8E84-426E-40DD-AFC4-6F175D3DCCD1}">
              <a14:hiddenFill xmlns:a14="http://schemas.microsoft.com/office/drawing/2010/main">
                <a:solidFill>
                  <a:srgbClr val="FFFFFF"/>
                </a:solidFill>
              </a14:hiddenFill>
            </a:ext>
          </a:extLst>
        </p:spPr>
      </p:pic>
      <p:pic>
        <p:nvPicPr>
          <p:cNvPr id="8239" name="Picture 47">
            <a:extLst>
              <a:ext uri="{FF2B5EF4-FFF2-40B4-BE49-F238E27FC236}">
                <a16:creationId xmlns:a16="http://schemas.microsoft.com/office/drawing/2014/main" id="{A50683BA-862C-4A52-A67E-DCD61E8514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70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8238" name="Picture 46">
            <a:extLst>
              <a:ext uri="{FF2B5EF4-FFF2-40B4-BE49-F238E27FC236}">
                <a16:creationId xmlns:a16="http://schemas.microsoft.com/office/drawing/2014/main" id="{573FBAAE-0E35-4550-BC89-B4AD659001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65100" cy="196850"/>
          </a:xfrm>
          <a:prstGeom prst="rect">
            <a:avLst/>
          </a:prstGeom>
          <a:noFill/>
          <a:extLst>
            <a:ext uri="{909E8E84-426E-40DD-AFC4-6F175D3DCCD1}">
              <a14:hiddenFill xmlns:a14="http://schemas.microsoft.com/office/drawing/2010/main">
                <a:solidFill>
                  <a:srgbClr val="FFFFFF"/>
                </a:solidFill>
              </a14:hiddenFill>
            </a:ext>
          </a:extLst>
        </p:spPr>
      </p:pic>
      <p:pic>
        <p:nvPicPr>
          <p:cNvPr id="8237" name="Picture 45">
            <a:extLst>
              <a:ext uri="{FF2B5EF4-FFF2-40B4-BE49-F238E27FC236}">
                <a16:creationId xmlns:a16="http://schemas.microsoft.com/office/drawing/2014/main" id="{BF06CC07-0FF9-4990-A49F-41B8027028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6850" cy="196850"/>
          </a:xfrm>
          <a:prstGeom prst="rect">
            <a:avLst/>
          </a:prstGeom>
          <a:noFill/>
          <a:extLst>
            <a:ext uri="{909E8E84-426E-40DD-AFC4-6F175D3DCCD1}">
              <a14:hiddenFill xmlns:a14="http://schemas.microsoft.com/office/drawing/2010/main">
                <a:solidFill>
                  <a:srgbClr val="FFFFFF"/>
                </a:solidFill>
              </a14:hiddenFill>
            </a:ext>
          </a:extLst>
        </p:spPr>
      </p:pic>
      <p:pic>
        <p:nvPicPr>
          <p:cNvPr id="8236" name="Picture 44">
            <a:extLst>
              <a:ext uri="{FF2B5EF4-FFF2-40B4-BE49-F238E27FC236}">
                <a16:creationId xmlns:a16="http://schemas.microsoft.com/office/drawing/2014/main" id="{863A614F-76C7-402C-9F59-ABE6B15C1C0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6850" cy="196850"/>
          </a:xfrm>
          <a:prstGeom prst="rect">
            <a:avLst/>
          </a:prstGeom>
          <a:noFill/>
          <a:extLst>
            <a:ext uri="{909E8E84-426E-40DD-AFC4-6F175D3DCCD1}">
              <a14:hiddenFill xmlns:a14="http://schemas.microsoft.com/office/drawing/2010/main">
                <a:solidFill>
                  <a:srgbClr val="FFFFFF"/>
                </a:solidFill>
              </a14:hiddenFill>
            </a:ext>
          </a:extLst>
        </p:spPr>
      </p:pic>
      <p:pic>
        <p:nvPicPr>
          <p:cNvPr id="8235" name="Picture 43">
            <a:extLst>
              <a:ext uri="{FF2B5EF4-FFF2-40B4-BE49-F238E27FC236}">
                <a16:creationId xmlns:a16="http://schemas.microsoft.com/office/drawing/2014/main" id="{E62F5F91-E61C-4767-B1C8-0F7B6378340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6850" cy="196850"/>
          </a:xfrm>
          <a:prstGeom prst="rect">
            <a:avLst/>
          </a:prstGeom>
          <a:noFill/>
          <a:extLst>
            <a:ext uri="{909E8E84-426E-40DD-AFC4-6F175D3DCCD1}">
              <a14:hiddenFill xmlns:a14="http://schemas.microsoft.com/office/drawing/2010/main">
                <a:solidFill>
                  <a:srgbClr val="FFFFFF"/>
                </a:solidFill>
              </a14:hiddenFill>
            </a:ext>
          </a:extLst>
        </p:spPr>
      </p:pic>
      <p:pic>
        <p:nvPicPr>
          <p:cNvPr id="8234" name="Picture 42">
            <a:extLst>
              <a:ext uri="{FF2B5EF4-FFF2-40B4-BE49-F238E27FC236}">
                <a16:creationId xmlns:a16="http://schemas.microsoft.com/office/drawing/2014/main" id="{5E02AC3F-5DD5-43D4-9C51-99E55C4BCD3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6850" cy="196850"/>
          </a:xfrm>
          <a:prstGeom prst="rect">
            <a:avLst/>
          </a:prstGeom>
          <a:noFill/>
          <a:extLst>
            <a:ext uri="{909E8E84-426E-40DD-AFC4-6F175D3DCCD1}">
              <a14:hiddenFill xmlns:a14="http://schemas.microsoft.com/office/drawing/2010/main">
                <a:solidFill>
                  <a:srgbClr val="FFFFFF"/>
                </a:solidFill>
              </a14:hiddenFill>
            </a:ext>
          </a:extLst>
        </p:spPr>
      </p:pic>
      <p:pic>
        <p:nvPicPr>
          <p:cNvPr id="8233" name="Picture 41">
            <a:extLst>
              <a:ext uri="{FF2B5EF4-FFF2-40B4-BE49-F238E27FC236}">
                <a16:creationId xmlns:a16="http://schemas.microsoft.com/office/drawing/2014/main" id="{722CE8F1-954C-4538-8995-8159BCBBF2A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6850" cy="196850"/>
          </a:xfrm>
          <a:prstGeom prst="rect">
            <a:avLst/>
          </a:prstGeom>
          <a:noFill/>
          <a:extLst>
            <a:ext uri="{909E8E84-426E-40DD-AFC4-6F175D3DCCD1}">
              <a14:hiddenFill xmlns:a14="http://schemas.microsoft.com/office/drawing/2010/main">
                <a:solidFill>
                  <a:srgbClr val="FFFFFF"/>
                </a:solidFill>
              </a14:hiddenFill>
            </a:ext>
          </a:extLst>
        </p:spPr>
      </p:pic>
      <p:pic>
        <p:nvPicPr>
          <p:cNvPr id="8232" name="Picture 40">
            <a:extLst>
              <a:ext uri="{FF2B5EF4-FFF2-40B4-BE49-F238E27FC236}">
                <a16:creationId xmlns:a16="http://schemas.microsoft.com/office/drawing/2014/main" id="{ADA9C242-A8F1-4AA8-9037-83BF7335F21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6850" cy="196850"/>
          </a:xfrm>
          <a:prstGeom prst="rect">
            <a:avLst/>
          </a:prstGeom>
          <a:noFill/>
          <a:extLst>
            <a:ext uri="{909E8E84-426E-40DD-AFC4-6F175D3DCCD1}">
              <a14:hiddenFill xmlns:a14="http://schemas.microsoft.com/office/drawing/2010/main">
                <a:solidFill>
                  <a:srgbClr val="FFFFFF"/>
                </a:solidFill>
              </a14:hiddenFill>
            </a:ext>
          </a:extLst>
        </p:spPr>
      </p:pic>
      <p:pic>
        <p:nvPicPr>
          <p:cNvPr id="8231" name="Picture 39">
            <a:extLst>
              <a:ext uri="{FF2B5EF4-FFF2-40B4-BE49-F238E27FC236}">
                <a16:creationId xmlns:a16="http://schemas.microsoft.com/office/drawing/2014/main" id="{0EFA2F51-E3FC-4060-A1A8-12885F11B43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96850" cy="196850"/>
          </a:xfrm>
          <a:prstGeom prst="rect">
            <a:avLst/>
          </a:prstGeom>
          <a:noFill/>
          <a:extLst>
            <a:ext uri="{909E8E84-426E-40DD-AFC4-6F175D3DCCD1}">
              <a14:hiddenFill xmlns:a14="http://schemas.microsoft.com/office/drawing/2010/main">
                <a:solidFill>
                  <a:srgbClr val="FFFFFF"/>
                </a:solidFill>
              </a14:hiddenFill>
            </a:ext>
          </a:extLst>
        </p:spPr>
      </p:pic>
      <p:pic>
        <p:nvPicPr>
          <p:cNvPr id="8230" name="Picture 38">
            <a:extLst>
              <a:ext uri="{FF2B5EF4-FFF2-40B4-BE49-F238E27FC236}">
                <a16:creationId xmlns:a16="http://schemas.microsoft.com/office/drawing/2014/main" id="{162468C5-9CC3-4C0E-BF4A-CD40813E7DE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96850" cy="196850"/>
          </a:xfrm>
          <a:prstGeom prst="rect">
            <a:avLst/>
          </a:prstGeom>
          <a:noFill/>
          <a:extLst>
            <a:ext uri="{909E8E84-426E-40DD-AFC4-6F175D3DCCD1}">
              <a14:hiddenFill xmlns:a14="http://schemas.microsoft.com/office/drawing/2010/main">
                <a:solidFill>
                  <a:srgbClr val="FFFFFF"/>
                </a:solidFill>
              </a14:hiddenFill>
            </a:ext>
          </a:extLst>
        </p:spPr>
      </p:pic>
      <p:pic>
        <p:nvPicPr>
          <p:cNvPr id="8229" name="Picture 37">
            <a:extLst>
              <a:ext uri="{FF2B5EF4-FFF2-40B4-BE49-F238E27FC236}">
                <a16:creationId xmlns:a16="http://schemas.microsoft.com/office/drawing/2014/main" id="{112363AA-7619-4B3A-BEE0-D4A8390A02B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222250" cy="196850"/>
          </a:xfrm>
          <a:prstGeom prst="rect">
            <a:avLst/>
          </a:prstGeom>
          <a:noFill/>
          <a:extLst>
            <a:ext uri="{909E8E84-426E-40DD-AFC4-6F175D3DCCD1}">
              <a14:hiddenFill xmlns:a14="http://schemas.microsoft.com/office/drawing/2010/main">
                <a:solidFill>
                  <a:srgbClr val="FFFFFF"/>
                </a:solidFill>
              </a14:hiddenFill>
            </a:ext>
          </a:extLst>
        </p:spPr>
      </p:pic>
      <p:pic>
        <p:nvPicPr>
          <p:cNvPr id="8228" name="Picture 36">
            <a:extLst>
              <a:ext uri="{FF2B5EF4-FFF2-40B4-BE49-F238E27FC236}">
                <a16:creationId xmlns:a16="http://schemas.microsoft.com/office/drawing/2014/main" id="{1E4FB6C5-D648-449C-B732-C0B3410F597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222250" cy="196850"/>
          </a:xfrm>
          <a:prstGeom prst="rect">
            <a:avLst/>
          </a:prstGeom>
          <a:noFill/>
          <a:extLst>
            <a:ext uri="{909E8E84-426E-40DD-AFC4-6F175D3DCCD1}">
              <a14:hiddenFill xmlns:a14="http://schemas.microsoft.com/office/drawing/2010/main">
                <a:solidFill>
                  <a:srgbClr val="FFFFFF"/>
                </a:solidFill>
              </a14:hiddenFill>
            </a:ext>
          </a:extLst>
        </p:spPr>
      </p:pic>
      <p:pic>
        <p:nvPicPr>
          <p:cNvPr id="8227" name="Picture 35">
            <a:extLst>
              <a:ext uri="{FF2B5EF4-FFF2-40B4-BE49-F238E27FC236}">
                <a16:creationId xmlns:a16="http://schemas.microsoft.com/office/drawing/2014/main" id="{FD13C765-81CA-4C88-AB9E-AC5BEEB411D2}"/>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222250" cy="196850"/>
          </a:xfrm>
          <a:prstGeom prst="rect">
            <a:avLst/>
          </a:prstGeom>
          <a:noFill/>
          <a:extLst>
            <a:ext uri="{909E8E84-426E-40DD-AFC4-6F175D3DCCD1}">
              <a14:hiddenFill xmlns:a14="http://schemas.microsoft.com/office/drawing/2010/main">
                <a:solidFill>
                  <a:srgbClr val="FFFFFF"/>
                </a:solidFill>
              </a14:hiddenFill>
            </a:ext>
          </a:extLst>
        </p:spPr>
      </p:pic>
      <p:pic>
        <p:nvPicPr>
          <p:cNvPr id="8226" name="Picture 34">
            <a:extLst>
              <a:ext uri="{FF2B5EF4-FFF2-40B4-BE49-F238E27FC236}">
                <a16:creationId xmlns:a16="http://schemas.microsoft.com/office/drawing/2014/main" id="{50AF1B42-CCD8-4065-AED9-30CE3E0935AF}"/>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222250" cy="196850"/>
          </a:xfrm>
          <a:prstGeom prst="rect">
            <a:avLst/>
          </a:prstGeom>
          <a:noFill/>
          <a:extLst>
            <a:ext uri="{909E8E84-426E-40DD-AFC4-6F175D3DCCD1}">
              <a14:hiddenFill xmlns:a14="http://schemas.microsoft.com/office/drawing/2010/main">
                <a:solidFill>
                  <a:srgbClr val="FFFFFF"/>
                </a:solidFill>
              </a14:hiddenFill>
            </a:ext>
          </a:extLst>
        </p:spPr>
      </p:pic>
      <p:pic>
        <p:nvPicPr>
          <p:cNvPr id="8225" name="Picture 33">
            <a:extLst>
              <a:ext uri="{FF2B5EF4-FFF2-40B4-BE49-F238E27FC236}">
                <a16:creationId xmlns:a16="http://schemas.microsoft.com/office/drawing/2014/main" id="{8CEF6647-3181-42C6-82AF-09F7794256EC}"/>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127000" cy="1524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7DC1BBB0-96F0-4077-A278-0F3FB5C104D3}" type="slidenum">
              <a:rPr lang="en-US" smtClean="0"/>
              <a:t>12</a:t>
            </a:fld>
            <a:endParaRPr lang="en-US"/>
          </a:p>
        </p:txBody>
      </p:sp>
    </p:spTree>
    <p:extLst>
      <p:ext uri="{BB962C8B-B14F-4D97-AF65-F5344CB8AC3E}">
        <p14:creationId xmlns:p14="http://schemas.microsoft.com/office/powerpoint/2010/main" val="3361978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d-ID" dirty="0"/>
              <a:t>Results and Analysis</a:t>
            </a:r>
            <a:endParaRPr lang="en-US" dirty="0"/>
          </a:p>
        </p:txBody>
      </p:sp>
      <p:sp>
        <p:nvSpPr>
          <p:cNvPr id="17" name="Content Placeholder 16"/>
          <p:cNvSpPr>
            <a:spLocks noGrp="1"/>
          </p:cNvSpPr>
          <p:nvPr>
            <p:ph sz="half" idx="1"/>
          </p:nvPr>
        </p:nvSpPr>
        <p:spPr/>
        <p:txBody>
          <a:bodyPr/>
          <a:lstStyle/>
          <a:p>
            <a:r>
              <a:rPr lang="id-ID" dirty="0"/>
              <a:t>Distribution of data are 2-parameter Weibull or 3-parameter Generalized Gamma distribution</a:t>
            </a:r>
          </a:p>
          <a:p>
            <a:r>
              <a:rPr lang="id-ID" dirty="0"/>
              <a:t>Average time duration from entering hospital until meet recovery event of patient is 4 days. </a:t>
            </a:r>
            <a:endParaRPr lang="en-US" dirty="0"/>
          </a:p>
        </p:txBody>
      </p:sp>
      <p:pic>
        <p:nvPicPr>
          <p:cNvPr id="5" name="Picture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21883" y="980728"/>
            <a:ext cx="4389379" cy="2731443"/>
          </a:xfrm>
          <a:prstGeom prst="rect">
            <a:avLst/>
          </a:prstGeom>
          <a:noFill/>
          <a:ln>
            <a:noFill/>
          </a:ln>
        </p:spPr>
      </p:pic>
      <p:sp>
        <p:nvSpPr>
          <p:cNvPr id="3" name="Rectangle 2"/>
          <p:cNvSpPr/>
          <p:nvPr/>
        </p:nvSpPr>
        <p:spPr>
          <a:xfrm>
            <a:off x="7000349" y="3549633"/>
            <a:ext cx="3996607" cy="369332"/>
          </a:xfrm>
          <a:prstGeom prst="rect">
            <a:avLst/>
          </a:prstGeom>
        </p:spPr>
        <p:txBody>
          <a:bodyPr wrap="none">
            <a:spAutoFit/>
          </a:bodyPr>
          <a:lstStyle/>
          <a:p>
            <a:pPr algn="ctr">
              <a:lnSpc>
                <a:spcPct val="200000"/>
              </a:lnSpc>
              <a:spcAft>
                <a:spcPts val="1200"/>
              </a:spcAft>
            </a:pPr>
            <a:r>
              <a:rPr lang="en-US" sz="900" b="1" dirty="0">
                <a:latin typeface="Times New Roman" panose="02020603050405020304" pitchFamily="18" charset="0"/>
                <a:ea typeface="Times New Roman" panose="02020603050405020304" pitchFamily="18" charset="0"/>
              </a:rPr>
              <a:t>FIGURE 1. </a:t>
            </a:r>
            <a:r>
              <a:rPr lang="en-US" sz="900" dirty="0">
                <a:latin typeface="Times New Roman" panose="02020603050405020304" pitchFamily="18" charset="0"/>
                <a:ea typeface="Times New Roman" panose="02020603050405020304" pitchFamily="18" charset="0"/>
              </a:rPr>
              <a:t>The number of DHF patients on each sub-district in Eastern Surabaya</a:t>
            </a:r>
            <a:endParaRPr lang="en-US" sz="1000" i="1" dirty="0">
              <a:effectLst/>
              <a:latin typeface="Times New Roman" panose="02020603050405020304" pitchFamily="18" charset="0"/>
              <a:ea typeface="Times New Roman" panose="02020603050405020304" pitchFamily="18" charset="0"/>
            </a:endParaRPr>
          </a:p>
        </p:txBody>
      </p:sp>
      <p:sp>
        <p:nvSpPr>
          <p:cNvPr id="4" name="TextBox 3"/>
          <p:cNvSpPr txBox="1"/>
          <p:nvPr/>
        </p:nvSpPr>
        <p:spPr>
          <a:xfrm>
            <a:off x="6982985" y="4101250"/>
            <a:ext cx="4032448" cy="1938992"/>
          </a:xfrm>
          <a:prstGeom prst="rect">
            <a:avLst/>
          </a:prstGeom>
          <a:noFill/>
        </p:spPr>
        <p:txBody>
          <a:bodyPr wrap="square" rtlCol="0">
            <a:spAutoFit/>
          </a:bodyPr>
          <a:lstStyle/>
          <a:p>
            <a:pPr algn="just"/>
            <a:r>
              <a:rPr lang="id-ID" sz="2000" dirty="0"/>
              <a:t>From Figure 1, </a:t>
            </a:r>
            <a:r>
              <a:rPr lang="en-US" sz="2000" dirty="0"/>
              <a:t>the </a:t>
            </a:r>
            <a:r>
              <a:rPr lang="id-ID" sz="2000" dirty="0"/>
              <a:t>color of the figure shows the number of patients in each sub-distict in Surabaya. Darker color shows that greater number of DHF patients rather than the light color. </a:t>
            </a:r>
            <a:endParaRPr lang="en-US" sz="2000" dirty="0"/>
          </a:p>
        </p:txBody>
      </p:sp>
      <p:sp>
        <p:nvSpPr>
          <p:cNvPr id="2" name="Slide Number Placeholder 1"/>
          <p:cNvSpPr>
            <a:spLocks noGrp="1"/>
          </p:cNvSpPr>
          <p:nvPr>
            <p:ph type="sldNum" sz="quarter" idx="12"/>
          </p:nvPr>
        </p:nvSpPr>
        <p:spPr/>
        <p:txBody>
          <a:bodyPr/>
          <a:lstStyle/>
          <a:p>
            <a:fld id="{7DC1BBB0-96F0-4077-A278-0F3FB5C104D3}" type="slidenum">
              <a:rPr lang="en-US" smtClean="0"/>
              <a:t>13</a:t>
            </a:fld>
            <a:endParaRPr lang="en-US"/>
          </a:p>
        </p:txBody>
      </p:sp>
    </p:spTree>
    <p:extLst>
      <p:ext uri="{BB962C8B-B14F-4D97-AF65-F5344CB8AC3E}">
        <p14:creationId xmlns:p14="http://schemas.microsoft.com/office/powerpoint/2010/main" val="2508889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40474" y="0"/>
            <a:ext cx="9782801" cy="1239837"/>
          </a:xfrm>
        </p:spPr>
        <p:txBody>
          <a:bodyPr/>
          <a:lstStyle/>
          <a:p>
            <a:r>
              <a:rPr lang="id-ID" dirty="0"/>
              <a:t>Detecting Spatial Autocorrelation</a:t>
            </a:r>
            <a:endParaRPr lang="en-US" dirty="0"/>
          </a:p>
        </p:txBody>
      </p:sp>
      <p:pic>
        <p:nvPicPr>
          <p:cNvPr id="11" name="Picture 10"/>
          <p:cNvPicPr>
            <a:picLocks noChangeAspect="1"/>
          </p:cNvPicPr>
          <p:nvPr/>
        </p:nvPicPr>
        <p:blipFill>
          <a:blip r:embed="rId2"/>
          <a:stretch>
            <a:fillRect/>
          </a:stretch>
        </p:blipFill>
        <p:spPr>
          <a:xfrm>
            <a:off x="1269876" y="1007379"/>
            <a:ext cx="4540637" cy="2731443"/>
          </a:xfrm>
          <a:prstGeom prst="rect">
            <a:avLst/>
          </a:prstGeom>
        </p:spPr>
      </p:pic>
      <p:graphicFrame>
        <p:nvGraphicFramePr>
          <p:cNvPr id="12" name="Content Placeholder 10"/>
          <p:cNvGraphicFramePr>
            <a:graphicFrameLocks noGrp="1"/>
          </p:cNvGraphicFramePr>
          <p:nvPr>
            <p:ph sz="half" idx="1"/>
            <p:extLst>
              <p:ext uri="{D42A27DB-BD31-4B8C-83A1-F6EECF244321}">
                <p14:modId xmlns:p14="http://schemas.microsoft.com/office/powerpoint/2010/main" val="2441889217"/>
              </p:ext>
            </p:extLst>
          </p:nvPr>
        </p:nvGraphicFramePr>
        <p:xfrm>
          <a:off x="5810512" y="1682406"/>
          <a:ext cx="5468475" cy="4154521"/>
        </p:xfrm>
        <a:graphic>
          <a:graphicData uri="http://schemas.openxmlformats.org/drawingml/2006/table">
            <a:tbl>
              <a:tblPr firstRow="1" bandRow="1">
                <a:tableStyleId>{073A0DAA-6AF3-43AB-8588-CEC1D06C72B9}</a:tableStyleId>
              </a:tblPr>
              <a:tblGrid>
                <a:gridCol w="1822825">
                  <a:extLst>
                    <a:ext uri="{9D8B030D-6E8A-4147-A177-3AD203B41FA5}">
                      <a16:colId xmlns:a16="http://schemas.microsoft.com/office/drawing/2014/main" val="20000"/>
                    </a:ext>
                  </a:extLst>
                </a:gridCol>
                <a:gridCol w="1822825">
                  <a:extLst>
                    <a:ext uri="{9D8B030D-6E8A-4147-A177-3AD203B41FA5}">
                      <a16:colId xmlns:a16="http://schemas.microsoft.com/office/drawing/2014/main" val="20001"/>
                    </a:ext>
                  </a:extLst>
                </a:gridCol>
                <a:gridCol w="1822825">
                  <a:extLst>
                    <a:ext uri="{9D8B030D-6E8A-4147-A177-3AD203B41FA5}">
                      <a16:colId xmlns:a16="http://schemas.microsoft.com/office/drawing/2014/main" val="20002"/>
                    </a:ext>
                  </a:extLst>
                </a:gridCol>
              </a:tblGrid>
              <a:tr h="431045">
                <a:tc>
                  <a:txBody>
                    <a:bodyPr/>
                    <a:lstStyle/>
                    <a:p>
                      <a:pPr marL="0" marR="0" algn="just">
                        <a:spcBef>
                          <a:spcPts val="0"/>
                        </a:spcBef>
                        <a:spcAft>
                          <a:spcPts val="0"/>
                        </a:spcAft>
                      </a:pPr>
                      <a:r>
                        <a:rPr lang="en-US" sz="1400" b="1" dirty="0">
                          <a:effectLst/>
                          <a:latin typeface="Times New Roman" panose="02020603050405020304" pitchFamily="18" charset="0"/>
                          <a:ea typeface="Times New Roman" panose="02020603050405020304" pitchFamily="18" charset="0"/>
                        </a:rPr>
                        <a:t>Sub-district</a:t>
                      </a:r>
                      <a:endParaRPr lang="en-US"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400" b="1">
                          <a:effectLst/>
                          <a:latin typeface="Times New Roman" panose="02020603050405020304" pitchFamily="18" charset="0"/>
                          <a:ea typeface="Times New Roman" panose="02020603050405020304" pitchFamily="18" charset="0"/>
                        </a:rPr>
                        <a:t>Number of Neighbors </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400" b="1">
                          <a:effectLst/>
                          <a:latin typeface="Times New Roman" panose="02020603050405020304" pitchFamily="18" charset="0"/>
                          <a:ea typeface="Times New Roman" panose="02020603050405020304" pitchFamily="18" charset="0"/>
                        </a:rPr>
                        <a:t>List of Neighbors </a:t>
                      </a:r>
                      <a:endParaRPr lang="en-US" sz="1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646568">
                <a:tc>
                  <a:txBody>
                    <a:bodyPr/>
                    <a:lstStyle/>
                    <a:p>
                      <a:pPr marL="0" marR="0" algn="just">
                        <a:spcBef>
                          <a:spcPts val="0"/>
                        </a:spcBef>
                        <a:spcAft>
                          <a:spcPts val="0"/>
                        </a:spcAft>
                      </a:pPr>
                      <a:r>
                        <a:rPr lang="id-ID" sz="1400" dirty="0">
                          <a:effectLst/>
                          <a:latin typeface="Times New Roman" panose="02020603050405020304" pitchFamily="18" charset="0"/>
                          <a:ea typeface="Times New Roman" panose="02020603050405020304" pitchFamily="18" charset="0"/>
                        </a:rPr>
                        <a:t>Tenggilis Mejoyo</a:t>
                      </a:r>
                      <a:endParaRPr lang="en-US"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id-ID" sz="1400" dirty="0">
                          <a:effectLst/>
                          <a:latin typeface="Times New Roman" panose="02020603050405020304" pitchFamily="18" charset="0"/>
                          <a:ea typeface="Times New Roman" panose="02020603050405020304" pitchFamily="18" charset="0"/>
                        </a:rPr>
                        <a:t>4</a:t>
                      </a:r>
                      <a:endParaRPr lang="en-US"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rPr>
                        <a:t>Gunung Anyar, Rungkut, Sukolilo, Gubeng</a:t>
                      </a:r>
                    </a:p>
                  </a:txBody>
                  <a:tcPr marL="68580" marR="68580" marT="0" marB="0"/>
                </a:tc>
                <a:extLst>
                  <a:ext uri="{0D108BD9-81ED-4DB2-BD59-A6C34878D82A}">
                    <a16:rowId xmlns:a16="http://schemas.microsoft.com/office/drawing/2014/main" val="10001"/>
                  </a:ext>
                </a:extLst>
              </a:tr>
              <a:tr h="431045">
                <a:tc>
                  <a:txBody>
                    <a:bodyPr/>
                    <a:lstStyle/>
                    <a:p>
                      <a:pPr marL="0" marR="0" algn="just">
                        <a:spcBef>
                          <a:spcPts val="0"/>
                        </a:spcBef>
                        <a:spcAft>
                          <a:spcPts val="0"/>
                        </a:spcAft>
                      </a:pPr>
                      <a:r>
                        <a:rPr lang="id-ID" sz="1400">
                          <a:effectLst/>
                          <a:latin typeface="Times New Roman" panose="02020603050405020304" pitchFamily="18" charset="0"/>
                          <a:ea typeface="Times New Roman" panose="02020603050405020304" pitchFamily="18" charset="0"/>
                        </a:rPr>
                        <a:t>Gunung Anyar</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id-ID" sz="1400">
                          <a:effectLst/>
                          <a:latin typeface="Times New Roman" panose="02020603050405020304" pitchFamily="18" charset="0"/>
                          <a:ea typeface="Times New Roman" panose="02020603050405020304" pitchFamily="18" charset="0"/>
                        </a:rPr>
                        <a:t>2</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rPr>
                        <a:t>Tenggilis Mejoyo, Rungkut</a:t>
                      </a:r>
                    </a:p>
                  </a:txBody>
                  <a:tcPr marL="68580" marR="68580" marT="0" marB="0"/>
                </a:tc>
                <a:extLst>
                  <a:ext uri="{0D108BD9-81ED-4DB2-BD59-A6C34878D82A}">
                    <a16:rowId xmlns:a16="http://schemas.microsoft.com/office/drawing/2014/main" val="10002"/>
                  </a:ext>
                </a:extLst>
              </a:tr>
              <a:tr h="646568">
                <a:tc>
                  <a:txBody>
                    <a:bodyPr/>
                    <a:lstStyle/>
                    <a:p>
                      <a:pPr marL="0" marR="0" algn="just">
                        <a:spcBef>
                          <a:spcPts val="0"/>
                        </a:spcBef>
                        <a:spcAft>
                          <a:spcPts val="0"/>
                        </a:spcAft>
                      </a:pPr>
                      <a:r>
                        <a:rPr lang="id-ID" sz="1400">
                          <a:effectLst/>
                          <a:latin typeface="Times New Roman" panose="02020603050405020304" pitchFamily="18" charset="0"/>
                          <a:ea typeface="Times New Roman" panose="02020603050405020304" pitchFamily="18" charset="0"/>
                        </a:rPr>
                        <a:t>Rungkut</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id-ID" sz="1400">
                          <a:effectLst/>
                          <a:latin typeface="Times New Roman" panose="02020603050405020304" pitchFamily="18" charset="0"/>
                          <a:ea typeface="Times New Roman" panose="02020603050405020304" pitchFamily="18" charset="0"/>
                        </a:rPr>
                        <a:t>3</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rPr>
                        <a:t>Tenggilis Mejoyo, Gunung Anyar, Sukolilo</a:t>
                      </a:r>
                    </a:p>
                  </a:txBody>
                  <a:tcPr marL="68580" marR="68580" marT="0" marB="0"/>
                </a:tc>
                <a:extLst>
                  <a:ext uri="{0D108BD9-81ED-4DB2-BD59-A6C34878D82A}">
                    <a16:rowId xmlns:a16="http://schemas.microsoft.com/office/drawing/2014/main" val="10003"/>
                  </a:ext>
                </a:extLst>
              </a:tr>
              <a:tr h="646568">
                <a:tc>
                  <a:txBody>
                    <a:bodyPr/>
                    <a:lstStyle/>
                    <a:p>
                      <a:pPr marL="0" marR="0" algn="just">
                        <a:spcBef>
                          <a:spcPts val="0"/>
                        </a:spcBef>
                        <a:spcAft>
                          <a:spcPts val="0"/>
                        </a:spcAft>
                      </a:pPr>
                      <a:r>
                        <a:rPr lang="id-ID" sz="1400" dirty="0">
                          <a:effectLst/>
                          <a:latin typeface="Times New Roman" panose="02020603050405020304" pitchFamily="18" charset="0"/>
                          <a:ea typeface="Times New Roman" panose="02020603050405020304" pitchFamily="18" charset="0"/>
                        </a:rPr>
                        <a:t>Sukolilo</a:t>
                      </a:r>
                      <a:endParaRPr lang="en-US"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id-ID" sz="1400">
                          <a:effectLst/>
                          <a:latin typeface="Times New Roman" panose="02020603050405020304" pitchFamily="18" charset="0"/>
                          <a:ea typeface="Times New Roman" panose="02020603050405020304" pitchFamily="18" charset="0"/>
                        </a:rPr>
                        <a:t>4</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rPr>
                        <a:t>Tenggilis Mejoyo, Rungkut, Mulyorejo, Gubeng</a:t>
                      </a:r>
                    </a:p>
                  </a:txBody>
                  <a:tcPr marL="68580" marR="68580" marT="0" marB="0"/>
                </a:tc>
                <a:extLst>
                  <a:ext uri="{0D108BD9-81ED-4DB2-BD59-A6C34878D82A}">
                    <a16:rowId xmlns:a16="http://schemas.microsoft.com/office/drawing/2014/main" val="1595503879"/>
                  </a:ext>
                </a:extLst>
              </a:tr>
              <a:tr h="431045">
                <a:tc>
                  <a:txBody>
                    <a:bodyPr/>
                    <a:lstStyle/>
                    <a:p>
                      <a:pPr marL="0" marR="0" algn="just">
                        <a:spcBef>
                          <a:spcPts val="0"/>
                        </a:spcBef>
                        <a:spcAft>
                          <a:spcPts val="0"/>
                        </a:spcAft>
                      </a:pPr>
                      <a:r>
                        <a:rPr lang="id-ID" sz="1400">
                          <a:effectLst/>
                          <a:latin typeface="Times New Roman" panose="02020603050405020304" pitchFamily="18" charset="0"/>
                          <a:ea typeface="Times New Roman" panose="02020603050405020304" pitchFamily="18" charset="0"/>
                        </a:rPr>
                        <a:t>Mulyorejo</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id-ID" sz="1400">
                          <a:effectLst/>
                          <a:latin typeface="Times New Roman" panose="02020603050405020304" pitchFamily="18" charset="0"/>
                          <a:ea typeface="Times New Roman" panose="02020603050405020304" pitchFamily="18" charset="0"/>
                        </a:rPr>
                        <a:t>3</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rPr>
                        <a:t>Sukolilo, Gubeng, Tambaksari</a:t>
                      </a:r>
                    </a:p>
                  </a:txBody>
                  <a:tcPr marL="68580" marR="68580" marT="0" marB="0"/>
                </a:tc>
                <a:extLst>
                  <a:ext uri="{0D108BD9-81ED-4DB2-BD59-A6C34878D82A}">
                    <a16:rowId xmlns:a16="http://schemas.microsoft.com/office/drawing/2014/main" val="3100019494"/>
                  </a:ext>
                </a:extLst>
              </a:tr>
              <a:tr h="646568">
                <a:tc>
                  <a:txBody>
                    <a:bodyPr/>
                    <a:lstStyle/>
                    <a:p>
                      <a:pPr marL="0" marR="0" algn="just">
                        <a:spcBef>
                          <a:spcPts val="0"/>
                        </a:spcBef>
                        <a:spcAft>
                          <a:spcPts val="0"/>
                        </a:spcAft>
                      </a:pPr>
                      <a:r>
                        <a:rPr lang="id-ID" sz="1400">
                          <a:effectLst/>
                          <a:latin typeface="Times New Roman" panose="02020603050405020304" pitchFamily="18" charset="0"/>
                          <a:ea typeface="Times New Roman" panose="02020603050405020304" pitchFamily="18" charset="0"/>
                        </a:rPr>
                        <a:t>Gubeng</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id-ID" sz="1400">
                          <a:effectLst/>
                          <a:latin typeface="Times New Roman" panose="02020603050405020304" pitchFamily="18" charset="0"/>
                          <a:ea typeface="Times New Roman" panose="02020603050405020304" pitchFamily="18" charset="0"/>
                        </a:rPr>
                        <a:t>4</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rPr>
                        <a:t>Tenggilis Mejoyo, Sukolilo, Mulyorejo, Tambaksari</a:t>
                      </a:r>
                    </a:p>
                  </a:txBody>
                  <a:tcPr marL="68580" marR="68580" marT="0" marB="0"/>
                </a:tc>
                <a:extLst>
                  <a:ext uri="{0D108BD9-81ED-4DB2-BD59-A6C34878D82A}">
                    <a16:rowId xmlns:a16="http://schemas.microsoft.com/office/drawing/2014/main" val="1148306952"/>
                  </a:ext>
                </a:extLst>
              </a:tr>
              <a:tr h="275114">
                <a:tc>
                  <a:txBody>
                    <a:bodyPr/>
                    <a:lstStyle/>
                    <a:p>
                      <a:pPr marL="0" marR="0" algn="just">
                        <a:spcBef>
                          <a:spcPts val="0"/>
                        </a:spcBef>
                        <a:spcAft>
                          <a:spcPts val="0"/>
                        </a:spcAft>
                      </a:pPr>
                      <a:r>
                        <a:rPr lang="id-ID" sz="1400" dirty="0">
                          <a:effectLst/>
                          <a:latin typeface="Times New Roman" panose="02020603050405020304" pitchFamily="18" charset="0"/>
                          <a:ea typeface="Times New Roman" panose="02020603050405020304" pitchFamily="18" charset="0"/>
                        </a:rPr>
                        <a:t>Tambaksari</a:t>
                      </a:r>
                      <a:endParaRPr lang="en-US"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id-ID" sz="1400">
                          <a:effectLst/>
                          <a:latin typeface="Times New Roman" panose="02020603050405020304" pitchFamily="18" charset="0"/>
                          <a:ea typeface="Times New Roman" panose="02020603050405020304" pitchFamily="18" charset="0"/>
                        </a:rPr>
                        <a:t>2</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err="1">
                          <a:effectLst/>
                          <a:latin typeface="Times New Roman" panose="02020603050405020304" pitchFamily="18" charset="0"/>
                          <a:ea typeface="Times New Roman" panose="02020603050405020304" pitchFamily="18" charset="0"/>
                        </a:rPr>
                        <a:t>Mulyorejo</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Gubeng</a:t>
                      </a:r>
                      <a:endParaRPr lang="en-US" sz="1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454716483"/>
                  </a:ext>
                </a:extLst>
              </a:tr>
            </a:tbl>
          </a:graphicData>
        </a:graphic>
      </p:graphicFrame>
      <p:sp>
        <p:nvSpPr>
          <p:cNvPr id="14" name="Rectangle 13"/>
          <p:cNvSpPr/>
          <p:nvPr/>
        </p:nvSpPr>
        <p:spPr>
          <a:xfrm>
            <a:off x="7053236" y="1417637"/>
            <a:ext cx="3278462" cy="251607"/>
          </a:xfrm>
          <a:prstGeom prst="rect">
            <a:avLst/>
          </a:prstGeom>
        </p:spPr>
        <p:txBody>
          <a:bodyPr wrap="none">
            <a:spAutoFit/>
          </a:bodyPr>
          <a:lstStyle/>
          <a:p>
            <a:pPr algn="ctr">
              <a:lnSpc>
                <a:spcPct val="115000"/>
              </a:lnSpc>
            </a:pPr>
            <a:r>
              <a:rPr lang="en-US" sz="900" b="1" dirty="0">
                <a:latin typeface="Times New Roman" panose="02020603050405020304" pitchFamily="18" charset="0"/>
                <a:ea typeface="Times New Roman" panose="02020603050405020304" pitchFamily="18" charset="0"/>
              </a:rPr>
              <a:t>TABLE 2</a:t>
            </a:r>
            <a:r>
              <a:rPr lang="id-ID" sz="900" b="1" dirty="0">
                <a:latin typeface="Times New Roman" panose="02020603050405020304" pitchFamily="18" charset="0"/>
                <a:ea typeface="Times New Roman" panose="02020603050405020304" pitchFamily="18" charset="0"/>
              </a:rPr>
              <a:t>. </a:t>
            </a:r>
            <a:r>
              <a:rPr lang="id-ID" sz="900" dirty="0">
                <a:latin typeface="Times New Roman" panose="02020603050405020304" pitchFamily="18" charset="0"/>
                <a:ea typeface="Times New Roman" panose="02020603050405020304" pitchFamily="18" charset="0"/>
              </a:rPr>
              <a:t>Neighborhood List for Sub-district in Eastern Surabaya</a:t>
            </a:r>
            <a:endParaRPr lang="en-US" sz="1000" i="1" dirty="0">
              <a:effectLst/>
              <a:latin typeface="Times New Roman" panose="02020603050405020304" pitchFamily="18" charset="0"/>
              <a:ea typeface="Times New Roman" panose="02020603050405020304" pitchFamily="18" charset="0"/>
            </a:endParaRPr>
          </a:p>
        </p:txBody>
      </p:sp>
      <p:sp>
        <p:nvSpPr>
          <p:cNvPr id="16" name="TextBox 15"/>
          <p:cNvSpPr txBox="1"/>
          <p:nvPr/>
        </p:nvSpPr>
        <p:spPr>
          <a:xfrm>
            <a:off x="1932619" y="3584933"/>
            <a:ext cx="2826705" cy="369332"/>
          </a:xfrm>
          <a:prstGeom prst="rect">
            <a:avLst/>
          </a:prstGeom>
          <a:noFill/>
        </p:spPr>
        <p:txBody>
          <a:bodyPr wrap="square" rtlCol="0">
            <a:spAutoFit/>
          </a:bodyPr>
          <a:lstStyle/>
          <a:p>
            <a:r>
              <a:rPr lang="id-ID" i="1" dirty="0"/>
              <a:t>Adjacent Matrix</a:t>
            </a:r>
            <a:endParaRPr lang="en-US" i="1" dirty="0"/>
          </a:p>
        </p:txBody>
      </p:sp>
      <p:sp>
        <p:nvSpPr>
          <p:cNvPr id="17" name="Text Box 18"/>
          <p:cNvSpPr txBox="1"/>
          <p:nvPr/>
        </p:nvSpPr>
        <p:spPr>
          <a:xfrm>
            <a:off x="1990512" y="3892710"/>
            <a:ext cx="2721122" cy="1944216"/>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id-ID" dirty="0">
                <a:effectLst/>
                <a:latin typeface="Times New Roman" panose="02020603050405020304" pitchFamily="18" charset="0"/>
                <a:ea typeface="Calibri" panose="020F0502020204030204" pitchFamily="34" charset="0"/>
              </a:rPr>
              <a:t>2,3,4,6,</a:t>
            </a:r>
            <a:endParaRPr lang="en-US" dirty="0">
              <a:effectLst/>
              <a:latin typeface="Times New Roman" panose="02020603050405020304" pitchFamily="18" charset="0"/>
              <a:ea typeface="Calibri" panose="020F0502020204030204" pitchFamily="34" charset="0"/>
            </a:endParaRPr>
          </a:p>
          <a:p>
            <a:pPr algn="just">
              <a:spcAft>
                <a:spcPts val="0"/>
              </a:spcAft>
            </a:pPr>
            <a:r>
              <a:rPr lang="id-ID" dirty="0">
                <a:effectLst/>
                <a:latin typeface="Times New Roman" panose="02020603050405020304" pitchFamily="18" charset="0"/>
                <a:ea typeface="Calibri" panose="020F0502020204030204" pitchFamily="34" charset="0"/>
              </a:rPr>
              <a:t>1,3,</a:t>
            </a:r>
            <a:endParaRPr lang="en-US" dirty="0">
              <a:effectLst/>
              <a:latin typeface="Times New Roman" panose="02020603050405020304" pitchFamily="18" charset="0"/>
              <a:ea typeface="Calibri" panose="020F0502020204030204" pitchFamily="34" charset="0"/>
            </a:endParaRPr>
          </a:p>
          <a:p>
            <a:pPr algn="just">
              <a:spcAft>
                <a:spcPts val="0"/>
              </a:spcAft>
            </a:pPr>
            <a:r>
              <a:rPr lang="id-ID" dirty="0">
                <a:effectLst/>
                <a:latin typeface="Times New Roman" panose="02020603050405020304" pitchFamily="18" charset="0"/>
                <a:ea typeface="Calibri" panose="020F0502020204030204" pitchFamily="34" charset="0"/>
              </a:rPr>
              <a:t>1,2,4,</a:t>
            </a:r>
            <a:endParaRPr lang="en-US" dirty="0">
              <a:effectLst/>
              <a:latin typeface="Times New Roman" panose="02020603050405020304" pitchFamily="18" charset="0"/>
              <a:ea typeface="Calibri" panose="020F0502020204030204" pitchFamily="34" charset="0"/>
            </a:endParaRPr>
          </a:p>
          <a:p>
            <a:pPr algn="just">
              <a:spcAft>
                <a:spcPts val="0"/>
              </a:spcAft>
            </a:pPr>
            <a:r>
              <a:rPr lang="id-ID" dirty="0">
                <a:effectLst/>
                <a:latin typeface="Times New Roman" panose="02020603050405020304" pitchFamily="18" charset="0"/>
                <a:ea typeface="Calibri" panose="020F0502020204030204" pitchFamily="34" charset="0"/>
              </a:rPr>
              <a:t>1,3,5,6,</a:t>
            </a:r>
            <a:endParaRPr lang="en-US" dirty="0">
              <a:effectLst/>
              <a:latin typeface="Times New Roman" panose="02020603050405020304" pitchFamily="18" charset="0"/>
              <a:ea typeface="Calibri" panose="020F0502020204030204" pitchFamily="34" charset="0"/>
            </a:endParaRPr>
          </a:p>
          <a:p>
            <a:pPr algn="just">
              <a:spcAft>
                <a:spcPts val="0"/>
              </a:spcAft>
            </a:pPr>
            <a:r>
              <a:rPr lang="id-ID" dirty="0">
                <a:effectLst/>
                <a:latin typeface="Times New Roman" panose="02020603050405020304" pitchFamily="18" charset="0"/>
                <a:ea typeface="Calibri" panose="020F0502020204030204" pitchFamily="34" charset="0"/>
              </a:rPr>
              <a:t>4,6,7,</a:t>
            </a:r>
            <a:endParaRPr lang="en-US" dirty="0">
              <a:effectLst/>
              <a:latin typeface="Times New Roman" panose="02020603050405020304" pitchFamily="18" charset="0"/>
              <a:ea typeface="Calibri" panose="020F0502020204030204" pitchFamily="34" charset="0"/>
            </a:endParaRPr>
          </a:p>
          <a:p>
            <a:pPr algn="just">
              <a:spcAft>
                <a:spcPts val="0"/>
              </a:spcAft>
            </a:pPr>
            <a:r>
              <a:rPr lang="id-ID" dirty="0">
                <a:effectLst/>
                <a:latin typeface="Times New Roman" panose="02020603050405020304" pitchFamily="18" charset="0"/>
                <a:ea typeface="Calibri" panose="020F0502020204030204" pitchFamily="34" charset="0"/>
              </a:rPr>
              <a:t>1,4,5,7,</a:t>
            </a:r>
            <a:endParaRPr lang="en-US" dirty="0">
              <a:effectLst/>
              <a:latin typeface="Times New Roman" panose="02020603050405020304" pitchFamily="18" charset="0"/>
              <a:ea typeface="Calibri" panose="020F0502020204030204" pitchFamily="34" charset="0"/>
            </a:endParaRPr>
          </a:p>
          <a:p>
            <a:pPr algn="just">
              <a:spcAft>
                <a:spcPts val="0"/>
              </a:spcAft>
            </a:pPr>
            <a:r>
              <a:rPr lang="id-ID" dirty="0">
                <a:effectLst/>
                <a:latin typeface="Times New Roman" panose="02020603050405020304" pitchFamily="18" charset="0"/>
                <a:ea typeface="Calibri" panose="020F0502020204030204" pitchFamily="34" charset="0"/>
              </a:rPr>
              <a:t>6,5</a:t>
            </a:r>
            <a:endParaRPr lang="en-US" dirty="0">
              <a:effectLst/>
              <a:latin typeface="Times New Roman" panose="02020603050405020304" pitchFamily="18" charset="0"/>
              <a:ea typeface="Calibri" panose="020F0502020204030204" pitchFamily="34" charset="0"/>
            </a:endParaRPr>
          </a:p>
          <a:p>
            <a:pPr>
              <a:spcAft>
                <a:spcPts val="0"/>
              </a:spcAft>
            </a:pPr>
            <a:r>
              <a:rPr lang="en-US" dirty="0">
                <a:effectLst/>
                <a:latin typeface="Times New Roman" panose="02020603050405020304" pitchFamily="18" charset="0"/>
                <a:ea typeface="Calibri" panose="020F0502020204030204" pitchFamily="34" charset="0"/>
              </a:rPr>
              <a:t> </a:t>
            </a:r>
          </a:p>
        </p:txBody>
      </p:sp>
      <p:sp>
        <p:nvSpPr>
          <p:cNvPr id="18" name="Rectangle 17"/>
          <p:cNvSpPr/>
          <p:nvPr/>
        </p:nvSpPr>
        <p:spPr>
          <a:xfrm>
            <a:off x="4294212" y="6101696"/>
            <a:ext cx="3274541" cy="586435"/>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r>
              <a:rPr lang="id-ID" dirty="0"/>
              <a:t>Moran’s </a:t>
            </a:r>
            <a:r>
              <a:rPr lang="id-ID" i="1" dirty="0"/>
              <a:t>I </a:t>
            </a:r>
            <a:r>
              <a:rPr lang="id-ID" dirty="0"/>
              <a:t>Index </a:t>
            </a:r>
          </a:p>
          <a:p>
            <a:pPr algn="ctr"/>
            <a:r>
              <a:rPr lang="id-ID" dirty="0"/>
              <a:t>0,407738 </a:t>
            </a:r>
            <a:r>
              <a:rPr lang="id-ID" i="1" dirty="0"/>
              <a:t> </a:t>
            </a:r>
            <a:endParaRPr lang="en-US" dirty="0"/>
          </a:p>
        </p:txBody>
      </p:sp>
      <p:sp>
        <p:nvSpPr>
          <p:cNvPr id="19" name="TextBox 18"/>
          <p:cNvSpPr txBox="1"/>
          <p:nvPr/>
        </p:nvSpPr>
        <p:spPr>
          <a:xfrm>
            <a:off x="7750596" y="6041800"/>
            <a:ext cx="3998267" cy="646331"/>
          </a:xfrm>
          <a:prstGeom prst="rect">
            <a:avLst/>
          </a:prstGeom>
          <a:noFill/>
        </p:spPr>
        <p:txBody>
          <a:bodyPr wrap="square" rtlCol="0">
            <a:spAutoFit/>
          </a:bodyPr>
          <a:lstStyle/>
          <a:p>
            <a:pPr algn="just"/>
            <a:r>
              <a:rPr lang="id-ID" dirty="0"/>
              <a:t>There is spatial autocorrelation on DHF case in Surabaya</a:t>
            </a:r>
            <a:endParaRPr lang="en-US" dirty="0"/>
          </a:p>
        </p:txBody>
      </p:sp>
      <p:sp>
        <p:nvSpPr>
          <p:cNvPr id="2" name="Slide Number Placeholder 1"/>
          <p:cNvSpPr>
            <a:spLocks noGrp="1"/>
          </p:cNvSpPr>
          <p:nvPr>
            <p:ph type="sldNum" sz="quarter" idx="12"/>
          </p:nvPr>
        </p:nvSpPr>
        <p:spPr/>
        <p:txBody>
          <a:bodyPr/>
          <a:lstStyle/>
          <a:p>
            <a:fld id="{7DC1BBB0-96F0-4077-A278-0F3FB5C104D3}" type="slidenum">
              <a:rPr lang="en-US" smtClean="0"/>
              <a:t>14</a:t>
            </a:fld>
            <a:endParaRPr lang="en-US"/>
          </a:p>
        </p:txBody>
      </p:sp>
    </p:spTree>
    <p:extLst>
      <p:ext uri="{BB962C8B-B14F-4D97-AF65-F5344CB8AC3E}">
        <p14:creationId xmlns:p14="http://schemas.microsoft.com/office/powerpoint/2010/main" val="2446935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d-ID" dirty="0"/>
              <a:t>Proportional Hazard Assumption</a:t>
            </a:r>
            <a:endParaRPr lang="en-US" dirty="0"/>
          </a:p>
        </p:txBody>
      </p:sp>
      <p:sp>
        <p:nvSpPr>
          <p:cNvPr id="2" name="Content Placeholder 1"/>
          <p:cNvSpPr>
            <a:spLocks noGrp="1"/>
          </p:cNvSpPr>
          <p:nvPr>
            <p:ph idx="1"/>
          </p:nvPr>
        </p:nvSpPr>
        <p:spPr/>
        <p:txBody>
          <a:bodyPr/>
          <a:lstStyle/>
          <a:p>
            <a:r>
              <a:rPr lang="id-ID" dirty="0"/>
              <a:t>Proportional hazard test using Grambsh and Thernau global test for the overall simultaneously show p-value 0,8076 and can be conluded that the proportional hazard assumption has already fullfilled</a:t>
            </a:r>
            <a:endParaRPr lang="en-US" dirty="0"/>
          </a:p>
        </p:txBody>
      </p:sp>
      <p:sp>
        <p:nvSpPr>
          <p:cNvPr id="3" name="Slide Number Placeholder 2"/>
          <p:cNvSpPr>
            <a:spLocks noGrp="1"/>
          </p:cNvSpPr>
          <p:nvPr>
            <p:ph type="sldNum" sz="quarter" idx="12"/>
          </p:nvPr>
        </p:nvSpPr>
        <p:spPr/>
        <p:txBody>
          <a:bodyPr/>
          <a:lstStyle/>
          <a:p>
            <a:fld id="{7DC1BBB0-96F0-4077-A278-0F3FB5C104D3}" type="slidenum">
              <a:rPr lang="en-US" smtClean="0"/>
              <a:t>15</a:t>
            </a:fld>
            <a:endParaRPr lang="en-US"/>
          </a:p>
        </p:txBody>
      </p:sp>
    </p:spTree>
    <p:extLst>
      <p:ext uri="{BB962C8B-B14F-4D97-AF65-F5344CB8AC3E}">
        <p14:creationId xmlns:p14="http://schemas.microsoft.com/office/powerpoint/2010/main" val="1226103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d-ID" dirty="0"/>
              <a:t>Implementing Cox model on 2-parameter Weibull distribution</a:t>
            </a:r>
            <a:endParaRPr lang="en-US" dirty="0"/>
          </a:p>
        </p:txBody>
      </p:sp>
      <p:sp>
        <p:nvSpPr>
          <p:cNvPr id="2" name="Content Placeholder 1"/>
          <p:cNvSpPr>
            <a:spLocks noGrp="1"/>
          </p:cNvSpPr>
          <p:nvPr>
            <p:ph idx="1"/>
          </p:nvPr>
        </p:nvSpPr>
        <p:spPr>
          <a:xfrm>
            <a:off x="1618851" y="1700808"/>
            <a:ext cx="9782801" cy="4572000"/>
          </a:xfrm>
        </p:spPr>
        <p:txBody>
          <a:bodyPr/>
          <a:lstStyle/>
          <a:p>
            <a:r>
              <a:rPr lang="id-ID" dirty="0"/>
              <a:t>Probability </a:t>
            </a:r>
            <a:r>
              <a:rPr lang="en-US" dirty="0"/>
              <a:t>d</a:t>
            </a:r>
            <a:r>
              <a:rPr lang="id-ID" dirty="0"/>
              <a:t>ensity </a:t>
            </a:r>
            <a:r>
              <a:rPr lang="en-US" dirty="0"/>
              <a:t>f</a:t>
            </a:r>
            <a:r>
              <a:rPr lang="id-ID" dirty="0"/>
              <a:t>unction (</a:t>
            </a:r>
            <a:r>
              <a:rPr lang="en-US" dirty="0"/>
              <a:t>p</a:t>
            </a:r>
            <a:r>
              <a:rPr lang="id-ID" dirty="0"/>
              <a:t>df) of Weibull distribution</a:t>
            </a:r>
          </a:p>
          <a:p>
            <a:endParaRPr lang="id-ID" dirty="0"/>
          </a:p>
          <a:p>
            <a:endParaRPr lang="id-ID" dirty="0"/>
          </a:p>
          <a:p>
            <a:r>
              <a:rPr lang="id-ID" dirty="0"/>
              <a:t>Cox proportional hazard model with spatial effects on 2-parameter Weibull distribution</a:t>
            </a:r>
          </a:p>
          <a:p>
            <a:pPr marL="0" indent="0">
              <a:buNone/>
            </a:pPr>
            <a:endParaRPr lang="id-ID" dirty="0"/>
          </a:p>
          <a:p>
            <a:pPr marL="0" indent="0">
              <a:buNone/>
            </a:pPr>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924863995"/>
              </p:ext>
            </p:extLst>
          </p:nvPr>
        </p:nvGraphicFramePr>
        <p:xfrm>
          <a:off x="1917948" y="2204864"/>
          <a:ext cx="4193742" cy="862384"/>
        </p:xfrm>
        <a:graphic>
          <a:graphicData uri="http://schemas.openxmlformats.org/presentationml/2006/ole">
            <mc:AlternateContent xmlns:mc="http://schemas.openxmlformats.org/markup-compatibility/2006">
              <mc:Choice xmlns:v="urn:schemas-microsoft-com:vml" Requires="v">
                <p:oleObj spid="_x0000_s11287" name="Equation" r:id="rId3" imgW="2084874" imgH="429375" progId="Equation.DSMT4">
                  <p:embed/>
                </p:oleObj>
              </mc:Choice>
              <mc:Fallback>
                <p:oleObj name="Equation" r:id="rId3" imgW="2084874" imgH="429375" progId="Equation.DSMT4">
                  <p:embed/>
                  <p:pic>
                    <p:nvPicPr>
                      <p:cNvPr id="0" name=""/>
                      <p:cNvPicPr/>
                      <p:nvPr/>
                    </p:nvPicPr>
                    <p:blipFill>
                      <a:blip r:embed="rId4"/>
                      <a:stretch>
                        <a:fillRect/>
                      </a:stretch>
                    </p:blipFill>
                    <p:spPr>
                      <a:xfrm>
                        <a:off x="1917948" y="2204864"/>
                        <a:ext cx="4193742" cy="862384"/>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3849184946"/>
              </p:ext>
            </p:extLst>
          </p:nvPr>
        </p:nvGraphicFramePr>
        <p:xfrm>
          <a:off x="1917948" y="4365104"/>
          <a:ext cx="7682565" cy="447528"/>
        </p:xfrm>
        <a:graphic>
          <a:graphicData uri="http://schemas.openxmlformats.org/presentationml/2006/ole">
            <mc:AlternateContent xmlns:mc="http://schemas.openxmlformats.org/markup-compatibility/2006">
              <mc:Choice xmlns:v="urn:schemas-microsoft-com:vml" Requires="v">
                <p:oleObj spid="_x0000_s11288" name="Equation" r:id="rId5" imgW="3760618" imgH="219554" progId="Equation.DSMT4">
                  <p:embed/>
                </p:oleObj>
              </mc:Choice>
              <mc:Fallback>
                <p:oleObj name="Equation" r:id="rId5" imgW="3760618" imgH="219554" progId="Equation.DSMT4">
                  <p:embed/>
                  <p:pic>
                    <p:nvPicPr>
                      <p:cNvPr id="0" name=""/>
                      <p:cNvPicPr/>
                      <p:nvPr/>
                    </p:nvPicPr>
                    <p:blipFill>
                      <a:blip r:embed="rId6"/>
                      <a:stretch>
                        <a:fillRect/>
                      </a:stretch>
                    </p:blipFill>
                    <p:spPr>
                      <a:xfrm>
                        <a:off x="1917948" y="4365104"/>
                        <a:ext cx="7682565" cy="447528"/>
                      </a:xfrm>
                      <a:prstGeom prst="rect">
                        <a:avLst/>
                      </a:prstGeom>
                    </p:spPr>
                  </p:pic>
                </p:oleObj>
              </mc:Fallback>
            </mc:AlternateContent>
          </a:graphicData>
        </a:graphic>
      </p:graphicFrame>
      <p:sp>
        <p:nvSpPr>
          <p:cNvPr id="5" name="Slide Number Placeholder 4"/>
          <p:cNvSpPr>
            <a:spLocks noGrp="1"/>
          </p:cNvSpPr>
          <p:nvPr>
            <p:ph type="sldNum" sz="quarter" idx="12"/>
          </p:nvPr>
        </p:nvSpPr>
        <p:spPr/>
        <p:txBody>
          <a:bodyPr/>
          <a:lstStyle/>
          <a:p>
            <a:fld id="{7DC1BBB0-96F0-4077-A278-0F3FB5C104D3}" type="slidenum">
              <a:rPr lang="en-US" smtClean="0"/>
              <a:t>16</a:t>
            </a:fld>
            <a:endParaRPr lang="en-US"/>
          </a:p>
        </p:txBody>
      </p:sp>
    </p:spTree>
    <p:extLst>
      <p:ext uri="{BB962C8B-B14F-4D97-AF65-F5344CB8AC3E}">
        <p14:creationId xmlns:p14="http://schemas.microsoft.com/office/powerpoint/2010/main" val="489775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d-ID" dirty="0"/>
              <a:t>Implementing Cox model on 2-parameter Weibull distribution</a:t>
            </a:r>
            <a:endParaRPr lang="en-US" dirty="0"/>
          </a:p>
        </p:txBody>
      </p:sp>
      <p:sp>
        <p:nvSpPr>
          <p:cNvPr id="2" name="Content Placeholder 1"/>
          <p:cNvSpPr>
            <a:spLocks noGrp="1"/>
          </p:cNvSpPr>
          <p:nvPr>
            <p:ph idx="1"/>
          </p:nvPr>
        </p:nvSpPr>
        <p:spPr>
          <a:xfrm>
            <a:off x="1449731" y="1700807"/>
            <a:ext cx="9782801" cy="4572000"/>
          </a:xfrm>
        </p:spPr>
        <p:txBody>
          <a:bodyPr/>
          <a:lstStyle/>
          <a:p>
            <a:r>
              <a:rPr lang="id-ID" dirty="0"/>
              <a:t>Joint posterior of the Weibull model</a:t>
            </a:r>
          </a:p>
          <a:p>
            <a:endParaRPr lang="id-ID" dirty="0"/>
          </a:p>
          <a:p>
            <a:r>
              <a:rPr lang="id-ID" dirty="0"/>
              <a:t>Using prior </a:t>
            </a:r>
          </a:p>
          <a:p>
            <a:endParaRPr lang="id-ID" dirty="0"/>
          </a:p>
          <a:p>
            <a:pPr marL="0" indent="0">
              <a:buNone/>
            </a:pPr>
            <a:endParaRPr lang="id-ID" dirty="0"/>
          </a:p>
          <a:p>
            <a:pPr marL="0" indent="0">
              <a:buNone/>
            </a:pP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3452641557"/>
              </p:ext>
            </p:extLst>
          </p:nvPr>
        </p:nvGraphicFramePr>
        <p:xfrm>
          <a:off x="1917948" y="2193475"/>
          <a:ext cx="8424936" cy="711453"/>
        </p:xfrm>
        <a:graphic>
          <a:graphicData uri="http://schemas.openxmlformats.org/presentationml/2006/ole">
            <mc:AlternateContent xmlns:mc="http://schemas.openxmlformats.org/markup-compatibility/2006">
              <mc:Choice xmlns:v="urn:schemas-microsoft-com:vml" Requires="v">
                <p:oleObj spid="_x0000_s10296" name="Equation" r:id="rId3" imgW="4398603" imgH="372053" progId="Equation.DSMT4">
                  <p:embed/>
                </p:oleObj>
              </mc:Choice>
              <mc:Fallback>
                <p:oleObj name="Equation" r:id="rId3" imgW="4398603" imgH="372053" progId="Equation.DSMT4">
                  <p:embed/>
                  <p:pic>
                    <p:nvPicPr>
                      <p:cNvPr id="0" name=""/>
                      <p:cNvPicPr/>
                      <p:nvPr/>
                    </p:nvPicPr>
                    <p:blipFill>
                      <a:blip r:embed="rId4"/>
                      <a:stretch>
                        <a:fillRect/>
                      </a:stretch>
                    </p:blipFill>
                    <p:spPr>
                      <a:xfrm>
                        <a:off x="1917948" y="2193475"/>
                        <a:ext cx="8424936" cy="711453"/>
                      </a:xfrm>
                      <a:prstGeom prst="rect">
                        <a:avLst/>
                      </a:prstGeom>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3041526585"/>
              </p:ext>
            </p:extLst>
          </p:nvPr>
        </p:nvGraphicFramePr>
        <p:xfrm>
          <a:off x="4510236" y="3526755"/>
          <a:ext cx="2103095" cy="460052"/>
        </p:xfrm>
        <a:graphic>
          <a:graphicData uri="http://schemas.openxmlformats.org/presentationml/2006/ole">
            <mc:AlternateContent xmlns:mc="http://schemas.openxmlformats.org/markup-compatibility/2006">
              <mc:Choice xmlns:v="urn:schemas-microsoft-com:vml" Requires="v">
                <p:oleObj spid="_x0000_s10297" name="Equation" r:id="rId5" imgW="913977" imgH="200447" progId="Equation.DSMT4">
                  <p:embed/>
                </p:oleObj>
              </mc:Choice>
              <mc:Fallback>
                <p:oleObj name="Equation" r:id="rId5" imgW="913977" imgH="200447" progId="Equation.DSMT4">
                  <p:embed/>
                  <p:pic>
                    <p:nvPicPr>
                      <p:cNvPr id="0" name=""/>
                      <p:cNvPicPr/>
                      <p:nvPr/>
                    </p:nvPicPr>
                    <p:blipFill>
                      <a:blip r:embed="rId6"/>
                      <a:stretch>
                        <a:fillRect/>
                      </a:stretch>
                    </p:blipFill>
                    <p:spPr>
                      <a:xfrm>
                        <a:off x="4510236" y="3526755"/>
                        <a:ext cx="2103095" cy="460052"/>
                      </a:xfrm>
                      <a:prstGeom prst="rect">
                        <a:avLst/>
                      </a:prstGeom>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2463777629"/>
              </p:ext>
            </p:extLst>
          </p:nvPr>
        </p:nvGraphicFramePr>
        <p:xfrm>
          <a:off x="4360912" y="4056724"/>
          <a:ext cx="2232248" cy="498463"/>
        </p:xfrm>
        <a:graphic>
          <a:graphicData uri="http://schemas.openxmlformats.org/presentationml/2006/ole">
            <mc:AlternateContent xmlns:mc="http://schemas.openxmlformats.org/markup-compatibility/2006">
              <mc:Choice xmlns:v="urn:schemas-microsoft-com:vml" Requires="v">
                <p:oleObj spid="_x0000_s10298" name="Equation" r:id="rId7" imgW="980546" imgH="219554" progId="Equation.DSMT4">
                  <p:embed/>
                </p:oleObj>
              </mc:Choice>
              <mc:Fallback>
                <p:oleObj name="Equation" r:id="rId7" imgW="980546" imgH="219554" progId="Equation.DSMT4">
                  <p:embed/>
                  <p:pic>
                    <p:nvPicPr>
                      <p:cNvPr id="0" name=""/>
                      <p:cNvPicPr/>
                      <p:nvPr/>
                    </p:nvPicPr>
                    <p:blipFill>
                      <a:blip r:embed="rId8"/>
                      <a:stretch>
                        <a:fillRect/>
                      </a:stretch>
                    </p:blipFill>
                    <p:spPr>
                      <a:xfrm>
                        <a:off x="4360912" y="4056724"/>
                        <a:ext cx="2232248" cy="498463"/>
                      </a:xfrm>
                      <a:prstGeom prst="rect">
                        <a:avLst/>
                      </a:prstGeom>
                    </p:spPr>
                  </p:pic>
                </p:oleObj>
              </mc:Fallback>
            </mc:AlternateContent>
          </a:graphicData>
        </a:graphic>
      </p:graphicFrame>
      <p:graphicFrame>
        <p:nvGraphicFramePr>
          <p:cNvPr id="22" name="Object 21"/>
          <p:cNvGraphicFramePr>
            <a:graphicFrameLocks noChangeAspect="1"/>
          </p:cNvGraphicFramePr>
          <p:nvPr>
            <p:extLst>
              <p:ext uri="{D42A27DB-BD31-4B8C-83A1-F6EECF244321}">
                <p14:modId xmlns:p14="http://schemas.microsoft.com/office/powerpoint/2010/main" val="1941341951"/>
              </p:ext>
            </p:extLst>
          </p:nvPr>
        </p:nvGraphicFramePr>
        <p:xfrm>
          <a:off x="4724165" y="4607664"/>
          <a:ext cx="1084309" cy="397527"/>
        </p:xfrm>
        <a:graphic>
          <a:graphicData uri="http://schemas.openxmlformats.org/presentationml/2006/ole">
            <mc:AlternateContent xmlns:mc="http://schemas.openxmlformats.org/markup-compatibility/2006">
              <mc:Choice xmlns:v="urn:schemas-microsoft-com:vml" Requires="v">
                <p:oleObj spid="_x0000_s10299" name="Equation" r:id="rId9" imgW="694838" imgH="181340" progId="Equation.DSMT4">
                  <p:embed/>
                </p:oleObj>
              </mc:Choice>
              <mc:Fallback>
                <p:oleObj name="Equation" r:id="rId9" imgW="694838" imgH="181340" progId="Equation.DSMT4">
                  <p:embed/>
                  <p:pic>
                    <p:nvPicPr>
                      <p:cNvPr id="0" name=""/>
                      <p:cNvPicPr/>
                      <p:nvPr/>
                    </p:nvPicPr>
                    <p:blipFill>
                      <a:blip r:embed="rId10"/>
                      <a:stretch>
                        <a:fillRect/>
                      </a:stretch>
                    </p:blipFill>
                    <p:spPr>
                      <a:xfrm>
                        <a:off x="4724165" y="4607664"/>
                        <a:ext cx="1084309" cy="397527"/>
                      </a:xfrm>
                      <a:prstGeom prst="rect">
                        <a:avLst/>
                      </a:prstGeom>
                    </p:spPr>
                  </p:pic>
                </p:oleObj>
              </mc:Fallback>
            </mc:AlternateContent>
          </a:graphicData>
        </a:graphic>
      </p:graphicFrame>
      <p:sp>
        <p:nvSpPr>
          <p:cNvPr id="3" name="Slide Number Placeholder 2"/>
          <p:cNvSpPr>
            <a:spLocks noGrp="1"/>
          </p:cNvSpPr>
          <p:nvPr>
            <p:ph type="sldNum" sz="quarter" idx="12"/>
          </p:nvPr>
        </p:nvSpPr>
        <p:spPr/>
        <p:txBody>
          <a:bodyPr/>
          <a:lstStyle/>
          <a:p>
            <a:fld id="{7DC1BBB0-96F0-4077-A278-0F3FB5C104D3}" type="slidenum">
              <a:rPr lang="en-US" smtClean="0"/>
              <a:t>17</a:t>
            </a:fld>
            <a:endParaRPr lang="en-US"/>
          </a:p>
        </p:txBody>
      </p:sp>
    </p:spTree>
    <p:extLst>
      <p:ext uri="{BB962C8B-B14F-4D97-AF65-F5344CB8AC3E}">
        <p14:creationId xmlns:p14="http://schemas.microsoft.com/office/powerpoint/2010/main" val="3903119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d-ID" dirty="0"/>
              <a:t>Implementing Cox model on 3-parameter Generalized Gamma Distribution</a:t>
            </a:r>
            <a:endParaRPr lang="en-US" dirty="0"/>
          </a:p>
        </p:txBody>
      </p:sp>
      <p:sp>
        <p:nvSpPr>
          <p:cNvPr id="2" name="Content Placeholder 1"/>
          <p:cNvSpPr>
            <a:spLocks noGrp="1"/>
          </p:cNvSpPr>
          <p:nvPr>
            <p:ph idx="1"/>
          </p:nvPr>
        </p:nvSpPr>
        <p:spPr>
          <a:xfrm>
            <a:off x="1618851" y="1700808"/>
            <a:ext cx="9782801" cy="4572000"/>
          </a:xfrm>
        </p:spPr>
        <p:txBody>
          <a:bodyPr/>
          <a:lstStyle/>
          <a:p>
            <a:r>
              <a:rPr lang="id-ID" dirty="0"/>
              <a:t>Pdf of 3-parameter Generalized Gamma distribution</a:t>
            </a:r>
          </a:p>
          <a:p>
            <a:endParaRPr lang="id-ID" dirty="0"/>
          </a:p>
          <a:p>
            <a:endParaRPr lang="id-ID" dirty="0"/>
          </a:p>
          <a:p>
            <a:r>
              <a:rPr lang="id-ID" dirty="0"/>
              <a:t>Cox proportional hazard model with spatial effects on 3-parameter WeibGeneralized Gamma distribution</a:t>
            </a:r>
          </a:p>
          <a:p>
            <a:pPr marL="0" indent="0">
              <a:buNone/>
            </a:pPr>
            <a:endParaRPr lang="id-ID" dirty="0"/>
          </a:p>
          <a:p>
            <a:pPr marL="0" indent="0">
              <a:buNone/>
            </a:pP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1939380436"/>
              </p:ext>
            </p:extLst>
          </p:nvPr>
        </p:nvGraphicFramePr>
        <p:xfrm>
          <a:off x="1928192" y="2132856"/>
          <a:ext cx="5367337" cy="1216025"/>
        </p:xfrm>
        <a:graphic>
          <a:graphicData uri="http://schemas.openxmlformats.org/presentationml/2006/ole">
            <mc:AlternateContent xmlns:mc="http://schemas.openxmlformats.org/markup-compatibility/2006">
              <mc:Choice xmlns:v="urn:schemas-microsoft-com:vml" Requires="v">
                <p:oleObj spid="_x0000_s14376" name="Equation" r:id="rId3" imgW="2971800" imgH="672840" progId="Equation.DSMT4">
                  <p:embed/>
                </p:oleObj>
              </mc:Choice>
              <mc:Fallback>
                <p:oleObj name="Equation" r:id="rId3" imgW="2971800" imgH="672840" progId="Equation.DSMT4">
                  <p:embed/>
                  <p:pic>
                    <p:nvPicPr>
                      <p:cNvPr id="0" name=""/>
                      <p:cNvPicPr/>
                      <p:nvPr/>
                    </p:nvPicPr>
                    <p:blipFill>
                      <a:blip r:embed="rId4"/>
                      <a:stretch>
                        <a:fillRect/>
                      </a:stretch>
                    </p:blipFill>
                    <p:spPr>
                      <a:xfrm>
                        <a:off x="1928192" y="2132856"/>
                        <a:ext cx="5367337" cy="1216025"/>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905102681"/>
              </p:ext>
            </p:extLst>
          </p:nvPr>
        </p:nvGraphicFramePr>
        <p:xfrm>
          <a:off x="1918910" y="5513226"/>
          <a:ext cx="2456965" cy="344685"/>
        </p:xfrm>
        <a:graphic>
          <a:graphicData uri="http://schemas.openxmlformats.org/presentationml/2006/ole">
            <mc:AlternateContent xmlns:mc="http://schemas.openxmlformats.org/markup-compatibility/2006">
              <mc:Choice xmlns:v="urn:schemas-microsoft-com:vml" Requires="v">
                <p:oleObj spid="_x0000_s14377" name="Equation" r:id="rId5" imgW="1294680" imgH="200447" progId="Equation.DSMT4">
                  <p:embed/>
                </p:oleObj>
              </mc:Choice>
              <mc:Fallback>
                <p:oleObj name="Equation" r:id="rId5" imgW="1294680" imgH="200447" progId="Equation.DSMT4">
                  <p:embed/>
                  <p:pic>
                    <p:nvPicPr>
                      <p:cNvPr id="0" name=""/>
                      <p:cNvPicPr/>
                      <p:nvPr/>
                    </p:nvPicPr>
                    <p:blipFill>
                      <a:blip r:embed="rId6"/>
                      <a:stretch>
                        <a:fillRect/>
                      </a:stretch>
                    </p:blipFill>
                    <p:spPr>
                      <a:xfrm>
                        <a:off x="1918910" y="5513226"/>
                        <a:ext cx="2456965" cy="344685"/>
                      </a:xfrm>
                      <a:prstGeom prst="rect">
                        <a:avLst/>
                      </a:prstGeom>
                    </p:spPr>
                  </p:pic>
                </p:oleObj>
              </mc:Fallback>
            </mc:AlternateContent>
          </a:graphicData>
        </a:graphic>
      </p:graphicFrame>
      <p:sp>
        <p:nvSpPr>
          <p:cNvPr id="11" name="TextBox 10"/>
          <p:cNvSpPr txBox="1"/>
          <p:nvPr/>
        </p:nvSpPr>
        <p:spPr>
          <a:xfrm>
            <a:off x="1928192" y="5049688"/>
            <a:ext cx="1357908" cy="369332"/>
          </a:xfrm>
          <a:prstGeom prst="rect">
            <a:avLst/>
          </a:prstGeom>
          <a:noFill/>
        </p:spPr>
        <p:txBody>
          <a:bodyPr wrap="square" rtlCol="0">
            <a:spAutoFit/>
          </a:bodyPr>
          <a:lstStyle/>
          <a:p>
            <a:r>
              <a:rPr lang="id-ID" dirty="0"/>
              <a:t>Where :</a:t>
            </a:r>
            <a:endParaRPr lang="en-US" dirty="0"/>
          </a:p>
        </p:txBody>
      </p:sp>
      <p:graphicFrame>
        <p:nvGraphicFramePr>
          <p:cNvPr id="12" name="Object 11"/>
          <p:cNvGraphicFramePr>
            <a:graphicFrameLocks noChangeAspect="1"/>
          </p:cNvGraphicFramePr>
          <p:nvPr>
            <p:extLst>
              <p:ext uri="{D42A27DB-BD31-4B8C-83A1-F6EECF244321}">
                <p14:modId xmlns:p14="http://schemas.microsoft.com/office/powerpoint/2010/main" val="3292049966"/>
              </p:ext>
            </p:extLst>
          </p:nvPr>
        </p:nvGraphicFramePr>
        <p:xfrm>
          <a:off x="2503855" y="4349378"/>
          <a:ext cx="7725725" cy="447774"/>
        </p:xfrm>
        <a:graphic>
          <a:graphicData uri="http://schemas.openxmlformats.org/presentationml/2006/ole">
            <mc:AlternateContent xmlns:mc="http://schemas.openxmlformats.org/markup-compatibility/2006">
              <mc:Choice xmlns:v="urn:schemas-microsoft-com:vml" Requires="v">
                <p:oleObj spid="_x0000_s14378" name="Equation" r:id="rId7" imgW="3779689" imgH="219554" progId="Equation.DSMT4">
                  <p:embed/>
                </p:oleObj>
              </mc:Choice>
              <mc:Fallback>
                <p:oleObj name="Equation" r:id="rId7" imgW="3779689" imgH="219554" progId="Equation.DSMT4">
                  <p:embed/>
                  <p:pic>
                    <p:nvPicPr>
                      <p:cNvPr id="0" name=""/>
                      <p:cNvPicPr/>
                      <p:nvPr/>
                    </p:nvPicPr>
                    <p:blipFill>
                      <a:blip r:embed="rId8"/>
                      <a:stretch>
                        <a:fillRect/>
                      </a:stretch>
                    </p:blipFill>
                    <p:spPr>
                      <a:xfrm>
                        <a:off x="2503855" y="4349378"/>
                        <a:ext cx="7725725" cy="447774"/>
                      </a:xfrm>
                      <a:prstGeom prst="rect">
                        <a:avLst/>
                      </a:prstGeom>
                    </p:spPr>
                  </p:pic>
                </p:oleObj>
              </mc:Fallback>
            </mc:AlternateContent>
          </a:graphicData>
        </a:graphic>
      </p:graphicFrame>
      <p:sp>
        <p:nvSpPr>
          <p:cNvPr id="3" name="Slide Number Placeholder 2"/>
          <p:cNvSpPr>
            <a:spLocks noGrp="1"/>
          </p:cNvSpPr>
          <p:nvPr>
            <p:ph type="sldNum" sz="quarter" idx="12"/>
          </p:nvPr>
        </p:nvSpPr>
        <p:spPr/>
        <p:txBody>
          <a:bodyPr/>
          <a:lstStyle/>
          <a:p>
            <a:fld id="{7DC1BBB0-96F0-4077-A278-0F3FB5C104D3}" type="slidenum">
              <a:rPr lang="en-US" smtClean="0"/>
              <a:t>18</a:t>
            </a:fld>
            <a:endParaRPr lang="en-US"/>
          </a:p>
        </p:txBody>
      </p:sp>
    </p:spTree>
    <p:extLst>
      <p:ext uri="{BB962C8B-B14F-4D97-AF65-F5344CB8AC3E}">
        <p14:creationId xmlns:p14="http://schemas.microsoft.com/office/powerpoint/2010/main" val="1659655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d-ID" dirty="0"/>
              <a:t>Implementing Cox model on 3-parameter Generalized Gamma Distribution</a:t>
            </a:r>
            <a:endParaRPr lang="en-US" dirty="0"/>
          </a:p>
        </p:txBody>
      </p:sp>
      <p:sp>
        <p:nvSpPr>
          <p:cNvPr id="2" name="Content Placeholder 1"/>
          <p:cNvSpPr>
            <a:spLocks noGrp="1"/>
          </p:cNvSpPr>
          <p:nvPr>
            <p:ph idx="1"/>
          </p:nvPr>
        </p:nvSpPr>
        <p:spPr>
          <a:xfrm>
            <a:off x="1618851" y="1700808"/>
            <a:ext cx="9782801" cy="4572000"/>
          </a:xfrm>
        </p:spPr>
        <p:txBody>
          <a:bodyPr/>
          <a:lstStyle/>
          <a:p>
            <a:r>
              <a:rPr lang="id-ID" dirty="0"/>
              <a:t>Joint posterior of 3-parameter Generalized Gamma model </a:t>
            </a:r>
          </a:p>
          <a:p>
            <a:endParaRPr lang="id-ID" dirty="0"/>
          </a:p>
          <a:p>
            <a:endParaRPr lang="id-ID" dirty="0"/>
          </a:p>
          <a:p>
            <a:endParaRPr lang="id-ID" dirty="0"/>
          </a:p>
          <a:p>
            <a:r>
              <a:rPr lang="id-ID" dirty="0"/>
              <a:t>Prior used</a:t>
            </a:r>
          </a:p>
          <a:p>
            <a:endParaRPr lang="id-ID" dirty="0"/>
          </a:p>
          <a:p>
            <a:endParaRPr lang="id-ID" dirty="0"/>
          </a:p>
          <a:p>
            <a:pPr marL="0" indent="0">
              <a:buNone/>
            </a:pPr>
            <a:endParaRPr lang="id-ID" dirty="0"/>
          </a:p>
          <a:p>
            <a:pPr marL="0" indent="0">
              <a:buNone/>
            </a:pPr>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430469929"/>
              </p:ext>
            </p:extLst>
          </p:nvPr>
        </p:nvGraphicFramePr>
        <p:xfrm>
          <a:off x="1918910" y="2159570"/>
          <a:ext cx="9253504" cy="793551"/>
        </p:xfrm>
        <a:graphic>
          <a:graphicData uri="http://schemas.openxmlformats.org/presentationml/2006/ole">
            <mc:AlternateContent xmlns:mc="http://schemas.openxmlformats.org/markup-compatibility/2006">
              <mc:Choice xmlns:v="urn:schemas-microsoft-com:vml" Requires="v">
                <p:oleObj spid="_x0000_s15429" name="Equation" r:id="rId3" imgW="4151037" imgH="314731" progId="Equation.DSMT4">
                  <p:embed/>
                </p:oleObj>
              </mc:Choice>
              <mc:Fallback>
                <p:oleObj name="Equation" r:id="rId3" imgW="4151037" imgH="314731" progId="Equation.DSMT4">
                  <p:embed/>
                  <p:pic>
                    <p:nvPicPr>
                      <p:cNvPr id="0" name=""/>
                      <p:cNvPicPr/>
                      <p:nvPr/>
                    </p:nvPicPr>
                    <p:blipFill>
                      <a:blip r:embed="rId4"/>
                      <a:stretch>
                        <a:fillRect/>
                      </a:stretch>
                    </p:blipFill>
                    <p:spPr>
                      <a:xfrm>
                        <a:off x="1918910" y="2159570"/>
                        <a:ext cx="9253504" cy="793551"/>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3312865499"/>
              </p:ext>
            </p:extLst>
          </p:nvPr>
        </p:nvGraphicFramePr>
        <p:xfrm>
          <a:off x="1950631" y="3484214"/>
          <a:ext cx="2456965" cy="344685"/>
        </p:xfrm>
        <a:graphic>
          <a:graphicData uri="http://schemas.openxmlformats.org/presentationml/2006/ole">
            <mc:AlternateContent xmlns:mc="http://schemas.openxmlformats.org/markup-compatibility/2006">
              <mc:Choice xmlns:v="urn:schemas-microsoft-com:vml" Requires="v">
                <p:oleObj spid="_x0000_s15430" name="Equation" r:id="rId5" imgW="1294680" imgH="200447" progId="Equation.DSMT4">
                  <p:embed/>
                </p:oleObj>
              </mc:Choice>
              <mc:Fallback>
                <p:oleObj name="Equation" r:id="rId5" imgW="1294680" imgH="200447" progId="Equation.DSMT4">
                  <p:embed/>
                  <p:pic>
                    <p:nvPicPr>
                      <p:cNvPr id="10" name="Object 9"/>
                      <p:cNvPicPr/>
                      <p:nvPr/>
                    </p:nvPicPr>
                    <p:blipFill>
                      <a:blip r:embed="rId6"/>
                      <a:stretch>
                        <a:fillRect/>
                      </a:stretch>
                    </p:blipFill>
                    <p:spPr>
                      <a:xfrm>
                        <a:off x="1950631" y="3484214"/>
                        <a:ext cx="2456965" cy="344685"/>
                      </a:xfrm>
                      <a:prstGeom prst="rect">
                        <a:avLst/>
                      </a:prstGeom>
                    </p:spPr>
                  </p:pic>
                </p:oleObj>
              </mc:Fallback>
            </mc:AlternateContent>
          </a:graphicData>
        </a:graphic>
      </p:graphicFrame>
      <p:sp>
        <p:nvSpPr>
          <p:cNvPr id="15" name="TextBox 14"/>
          <p:cNvSpPr txBox="1"/>
          <p:nvPr/>
        </p:nvSpPr>
        <p:spPr>
          <a:xfrm>
            <a:off x="1959913" y="3020676"/>
            <a:ext cx="1357908" cy="369332"/>
          </a:xfrm>
          <a:prstGeom prst="rect">
            <a:avLst/>
          </a:prstGeom>
          <a:noFill/>
        </p:spPr>
        <p:txBody>
          <a:bodyPr wrap="square" rtlCol="0">
            <a:spAutoFit/>
          </a:bodyPr>
          <a:lstStyle/>
          <a:p>
            <a:r>
              <a:rPr lang="id-ID" dirty="0"/>
              <a:t>Where :</a:t>
            </a:r>
            <a:endParaRPr lang="en-US" dirty="0"/>
          </a:p>
        </p:txBody>
      </p:sp>
      <p:sp>
        <p:nvSpPr>
          <p:cNvPr id="4" name="Rectangle 2"/>
          <p:cNvSpPr>
            <a:spLocks noChangeArrowheads="1"/>
          </p:cNvSpPr>
          <p:nvPr/>
        </p:nvSpPr>
        <p:spPr bwMode="auto">
          <a:xfrm>
            <a:off x="2350244" y="4513537"/>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1208153692"/>
              </p:ext>
            </p:extLst>
          </p:nvPr>
        </p:nvGraphicFramePr>
        <p:xfrm>
          <a:off x="5158308" y="4513537"/>
          <a:ext cx="2226714" cy="436887"/>
        </p:xfrm>
        <a:graphic>
          <a:graphicData uri="http://schemas.openxmlformats.org/presentationml/2006/ole">
            <mc:AlternateContent xmlns:mc="http://schemas.openxmlformats.org/markup-compatibility/2006">
              <mc:Choice xmlns:v="urn:schemas-microsoft-com:vml" Requires="v">
                <p:oleObj spid="_x0000_s15431" name="Equation" r:id="rId7" imgW="1002865" imgH="190417" progId="Equation.DSMT4">
                  <p:embed/>
                </p:oleObj>
              </mc:Choice>
              <mc:Fallback>
                <p:oleObj name="Equation" r:id="rId7" imgW="1002865" imgH="190417" progId="Equation.DSMT4">
                  <p:embed/>
                  <p:pic>
                    <p:nvPicPr>
                      <p:cNvPr id="0" name="Object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58308" y="4513537"/>
                        <a:ext cx="2226714" cy="436887"/>
                      </a:xfrm>
                      <a:prstGeom prst="rect">
                        <a:avLst/>
                      </a:prstGeom>
                      <a:noFill/>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855538643"/>
              </p:ext>
            </p:extLst>
          </p:nvPr>
        </p:nvGraphicFramePr>
        <p:xfrm>
          <a:off x="5158308" y="4808730"/>
          <a:ext cx="2448272" cy="505066"/>
        </p:xfrm>
        <a:graphic>
          <a:graphicData uri="http://schemas.openxmlformats.org/presentationml/2006/ole">
            <mc:AlternateContent xmlns:mc="http://schemas.openxmlformats.org/markup-compatibility/2006">
              <mc:Choice xmlns:v="urn:schemas-microsoft-com:vml" Requires="v">
                <p:oleObj spid="_x0000_s15432" name="Equation" r:id="rId9" imgW="1037759" imgH="200447" progId="Equation.DSMT4">
                  <p:embed/>
                </p:oleObj>
              </mc:Choice>
              <mc:Fallback>
                <p:oleObj name="Equation" r:id="rId9" imgW="1037759" imgH="200447" progId="Equation.DSMT4">
                  <p:embed/>
                  <p:pic>
                    <p:nvPicPr>
                      <p:cNvPr id="0" name=""/>
                      <p:cNvPicPr/>
                      <p:nvPr/>
                    </p:nvPicPr>
                    <p:blipFill>
                      <a:blip r:embed="rId10"/>
                      <a:stretch>
                        <a:fillRect/>
                      </a:stretch>
                    </p:blipFill>
                    <p:spPr>
                      <a:xfrm>
                        <a:off x="5158308" y="4808730"/>
                        <a:ext cx="2448272" cy="505066"/>
                      </a:xfrm>
                      <a:prstGeom prst="rect">
                        <a:avLst/>
                      </a:prstGeom>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109996834"/>
              </p:ext>
            </p:extLst>
          </p:nvPr>
        </p:nvGraphicFramePr>
        <p:xfrm>
          <a:off x="5020224" y="5198176"/>
          <a:ext cx="2502881" cy="509436"/>
        </p:xfrm>
        <a:graphic>
          <a:graphicData uri="http://schemas.openxmlformats.org/presentationml/2006/ole">
            <mc:AlternateContent xmlns:mc="http://schemas.openxmlformats.org/markup-compatibility/2006">
              <mc:Choice xmlns:v="urn:schemas-microsoft-com:vml" Requires="v">
                <p:oleObj spid="_x0000_s15433" name="Equation" r:id="rId11" imgW="1075902" imgH="219554" progId="Equation.DSMT4">
                  <p:embed/>
                </p:oleObj>
              </mc:Choice>
              <mc:Fallback>
                <p:oleObj name="Equation" r:id="rId11" imgW="1075902" imgH="219554" progId="Equation.DSMT4">
                  <p:embed/>
                  <p:pic>
                    <p:nvPicPr>
                      <p:cNvPr id="0" name=""/>
                      <p:cNvPicPr/>
                      <p:nvPr/>
                    </p:nvPicPr>
                    <p:blipFill>
                      <a:blip r:embed="rId12"/>
                      <a:stretch>
                        <a:fillRect/>
                      </a:stretch>
                    </p:blipFill>
                    <p:spPr>
                      <a:xfrm>
                        <a:off x="5020224" y="5198176"/>
                        <a:ext cx="2502881" cy="509436"/>
                      </a:xfrm>
                      <a:prstGeom prst="rect">
                        <a:avLst/>
                      </a:prstGeom>
                    </p:spPr>
                  </p:pic>
                </p:oleObj>
              </mc:Fallback>
            </mc:AlternateContent>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220926364"/>
              </p:ext>
            </p:extLst>
          </p:nvPr>
        </p:nvGraphicFramePr>
        <p:xfrm>
          <a:off x="5158308" y="5537230"/>
          <a:ext cx="1917637" cy="461204"/>
        </p:xfrm>
        <a:graphic>
          <a:graphicData uri="http://schemas.openxmlformats.org/presentationml/2006/ole">
            <mc:AlternateContent xmlns:mc="http://schemas.openxmlformats.org/markup-compatibility/2006">
              <mc:Choice xmlns:v="urn:schemas-microsoft-com:vml" Requires="v">
                <p:oleObj spid="_x0000_s15434" name="Equation" r:id="rId13" imgW="752052" imgH="181340" progId="Equation.DSMT4">
                  <p:embed/>
                </p:oleObj>
              </mc:Choice>
              <mc:Fallback>
                <p:oleObj name="Equation" r:id="rId13" imgW="752052" imgH="181340" progId="Equation.DSMT4">
                  <p:embed/>
                  <p:pic>
                    <p:nvPicPr>
                      <p:cNvPr id="0" name=""/>
                      <p:cNvPicPr/>
                      <p:nvPr/>
                    </p:nvPicPr>
                    <p:blipFill>
                      <a:blip r:embed="rId14"/>
                      <a:stretch>
                        <a:fillRect/>
                      </a:stretch>
                    </p:blipFill>
                    <p:spPr>
                      <a:xfrm>
                        <a:off x="5158308" y="5537230"/>
                        <a:ext cx="1917637" cy="461204"/>
                      </a:xfrm>
                      <a:prstGeom prst="rect">
                        <a:avLst/>
                      </a:prstGeom>
                    </p:spPr>
                  </p:pic>
                </p:oleObj>
              </mc:Fallback>
            </mc:AlternateContent>
          </a:graphicData>
        </a:graphic>
      </p:graphicFrame>
      <p:sp>
        <p:nvSpPr>
          <p:cNvPr id="5" name="Slide Number Placeholder 4"/>
          <p:cNvSpPr>
            <a:spLocks noGrp="1"/>
          </p:cNvSpPr>
          <p:nvPr>
            <p:ph type="sldNum" sz="quarter" idx="12"/>
          </p:nvPr>
        </p:nvSpPr>
        <p:spPr/>
        <p:txBody>
          <a:bodyPr/>
          <a:lstStyle/>
          <a:p>
            <a:fld id="{7DC1BBB0-96F0-4077-A278-0F3FB5C104D3}" type="slidenum">
              <a:rPr lang="en-US" smtClean="0"/>
              <a:t>19</a:t>
            </a:fld>
            <a:endParaRPr lang="en-US"/>
          </a:p>
        </p:txBody>
      </p:sp>
    </p:spTree>
    <p:extLst>
      <p:ext uri="{BB962C8B-B14F-4D97-AF65-F5344CB8AC3E}">
        <p14:creationId xmlns:p14="http://schemas.microsoft.com/office/powerpoint/2010/main" val="486045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Introduction</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0795" y="1424007"/>
            <a:ext cx="4464845" cy="1838684"/>
          </a:xfrm>
          <a:prstGeom prst="rect">
            <a:avLst/>
          </a:prstGeom>
        </p:spPr>
      </p:pic>
      <p:sp>
        <p:nvSpPr>
          <p:cNvPr id="4" name="TextBox 3"/>
          <p:cNvSpPr txBox="1"/>
          <p:nvPr/>
        </p:nvSpPr>
        <p:spPr>
          <a:xfrm>
            <a:off x="1699772" y="3573016"/>
            <a:ext cx="4039564" cy="2031325"/>
          </a:xfrm>
          <a:prstGeom prst="rect">
            <a:avLst/>
          </a:prstGeom>
          <a:noFill/>
        </p:spPr>
        <p:txBody>
          <a:bodyPr wrap="square" rtlCol="0">
            <a:spAutoFit/>
          </a:bodyPr>
          <a:lstStyle/>
          <a:p>
            <a:pPr algn="just"/>
            <a:r>
              <a:rPr lang="id-ID" dirty="0"/>
              <a:t>Indonesia is a tropical country. Has two seasons, Raniy and Dry Season. On the rainy season, there are many viruses, bacteria, fungi, and parasites that can develop quickly because of the humidity.</a:t>
            </a:r>
          </a:p>
          <a:p>
            <a:pPr algn="just"/>
            <a:endParaRPr lang="id-ID"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0556" y="1259663"/>
            <a:ext cx="3634451" cy="2003028"/>
          </a:xfrm>
          <a:prstGeom prst="rect">
            <a:avLst/>
          </a:prstGeom>
        </p:spPr>
      </p:pic>
      <p:sp>
        <p:nvSpPr>
          <p:cNvPr id="8" name="TextBox 7"/>
          <p:cNvSpPr txBox="1"/>
          <p:nvPr/>
        </p:nvSpPr>
        <p:spPr>
          <a:xfrm>
            <a:off x="7187999" y="3573015"/>
            <a:ext cx="4039564" cy="1754326"/>
          </a:xfrm>
          <a:prstGeom prst="rect">
            <a:avLst/>
          </a:prstGeom>
          <a:noFill/>
        </p:spPr>
        <p:txBody>
          <a:bodyPr wrap="square" rtlCol="0">
            <a:spAutoFit/>
          </a:bodyPr>
          <a:lstStyle/>
          <a:p>
            <a:pPr algn="just"/>
            <a:r>
              <a:rPr lang="id-ID" dirty="0"/>
              <a:t>One of the viruses that develop quickly on rainy season is Dengue viruses. This viruses is the main cause of Dengue Hemmorraghic Fever (DHF). Aedes Aegypt mosquitos carries the dengue viruses. </a:t>
            </a:r>
          </a:p>
        </p:txBody>
      </p:sp>
      <p:sp>
        <p:nvSpPr>
          <p:cNvPr id="5" name="Slide Number Placeholder 4"/>
          <p:cNvSpPr>
            <a:spLocks noGrp="1"/>
          </p:cNvSpPr>
          <p:nvPr>
            <p:ph type="sldNum" sz="quarter" idx="12"/>
          </p:nvPr>
        </p:nvSpPr>
        <p:spPr/>
        <p:txBody>
          <a:bodyPr/>
          <a:lstStyle/>
          <a:p>
            <a:fld id="{7DC1BBB0-96F0-4077-A278-0F3FB5C104D3}" type="slidenum">
              <a:rPr lang="en-US" smtClean="0"/>
              <a:t>2</a:t>
            </a:fld>
            <a:endParaRPr lang="en-US"/>
          </a:p>
        </p:txBody>
      </p:sp>
    </p:spTree>
    <p:extLst>
      <p:ext uri="{BB962C8B-B14F-4D97-AF65-F5344CB8AC3E}">
        <p14:creationId xmlns:p14="http://schemas.microsoft.com/office/powerpoint/2010/main" val="3401786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d-ID" dirty="0"/>
              <a:t>Comparison of Survival Spatial Model</a:t>
            </a:r>
            <a:endParaRPr lang="en-US" dirty="0"/>
          </a:p>
        </p:txBody>
      </p:sp>
      <p:graphicFrame>
        <p:nvGraphicFramePr>
          <p:cNvPr id="6" name="Content Placeholder 10"/>
          <p:cNvGraphicFramePr>
            <a:graphicFrameLocks noGrp="1"/>
          </p:cNvGraphicFramePr>
          <p:nvPr>
            <p:ph sz="half" idx="1"/>
            <p:extLst>
              <p:ext uri="{D42A27DB-BD31-4B8C-83A1-F6EECF244321}">
                <p14:modId xmlns:p14="http://schemas.microsoft.com/office/powerpoint/2010/main" val="1754805724"/>
              </p:ext>
            </p:extLst>
          </p:nvPr>
        </p:nvGraphicFramePr>
        <p:xfrm>
          <a:off x="1593436" y="1916832"/>
          <a:ext cx="5437080" cy="3478530"/>
        </p:xfrm>
        <a:graphic>
          <a:graphicData uri="http://schemas.openxmlformats.org/drawingml/2006/table">
            <a:tbl>
              <a:tblPr firstRow="1" bandRow="1">
                <a:tableStyleId>{073A0DAA-6AF3-43AB-8588-CEC1D06C72B9}</a:tableStyleId>
              </a:tblPr>
              <a:tblGrid>
                <a:gridCol w="4437164">
                  <a:extLst>
                    <a:ext uri="{9D8B030D-6E8A-4147-A177-3AD203B41FA5}">
                      <a16:colId xmlns:a16="http://schemas.microsoft.com/office/drawing/2014/main" val="20000"/>
                    </a:ext>
                  </a:extLst>
                </a:gridCol>
                <a:gridCol w="999916">
                  <a:extLst>
                    <a:ext uri="{9D8B030D-6E8A-4147-A177-3AD203B41FA5}">
                      <a16:colId xmlns:a16="http://schemas.microsoft.com/office/drawing/2014/main" val="20001"/>
                    </a:ext>
                  </a:extLst>
                </a:gridCol>
              </a:tblGrid>
              <a:tr h="552450">
                <a:tc>
                  <a:txBody>
                    <a:bodyPr/>
                    <a:lstStyle/>
                    <a:p>
                      <a:pPr marL="0" marR="0" algn="ctr">
                        <a:spcBef>
                          <a:spcPts val="0"/>
                        </a:spcBef>
                        <a:spcAft>
                          <a:spcPts val="0"/>
                        </a:spcAft>
                      </a:pPr>
                      <a:r>
                        <a:rPr lang="en-US" sz="2400" b="1" dirty="0">
                          <a:effectLst/>
                          <a:latin typeface="Times New Roman" panose="02020603050405020304" pitchFamily="18" charset="0"/>
                          <a:ea typeface="Times New Roman" panose="02020603050405020304" pitchFamily="18" charset="0"/>
                        </a:rPr>
                        <a:t>Spatial Survival Model</a:t>
                      </a:r>
                      <a:endParaRPr lang="en-US" sz="2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400" b="1">
                          <a:effectLst/>
                          <a:latin typeface="Times New Roman" panose="02020603050405020304" pitchFamily="18" charset="0"/>
                          <a:ea typeface="Times New Roman" panose="02020603050405020304" pitchFamily="18" charset="0"/>
                        </a:rPr>
                        <a:t>WAIC</a:t>
                      </a:r>
                      <a:endParaRPr lang="en-US" sz="2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552450">
                <a:tc>
                  <a:txBody>
                    <a:bodyPr/>
                    <a:lstStyle/>
                    <a:p>
                      <a:pPr marL="0" marR="0">
                        <a:spcBef>
                          <a:spcPts val="0"/>
                        </a:spcBef>
                        <a:spcAft>
                          <a:spcPts val="0"/>
                        </a:spcAft>
                      </a:pPr>
                      <a:r>
                        <a:rPr lang="en-US" sz="2400">
                          <a:effectLst/>
                          <a:latin typeface="Times New Roman" panose="02020603050405020304" pitchFamily="18" charset="0"/>
                          <a:ea typeface="Calibri" panose="020F0502020204030204" pitchFamily="34" charset="0"/>
                        </a:rPr>
                        <a:t>2-parameter </a:t>
                      </a:r>
                      <a:r>
                        <a:rPr lang="en-US" sz="2400">
                          <a:effectLst/>
                          <a:latin typeface="Times New Roman" panose="02020603050405020304" pitchFamily="18" charset="0"/>
                          <a:ea typeface="Times New Roman" panose="02020603050405020304" pitchFamily="18" charset="0"/>
                        </a:rPr>
                        <a:t>Weibull distribution without Normal CAR </a:t>
                      </a:r>
                    </a:p>
                  </a:txBody>
                  <a:tcPr marL="68580" marR="68580" marT="0" marB="0"/>
                </a:tc>
                <a:tc>
                  <a:txBody>
                    <a:bodyPr/>
                    <a:lstStyle/>
                    <a:p>
                      <a:pPr marL="0" marR="0" algn="r">
                        <a:spcBef>
                          <a:spcPts val="0"/>
                        </a:spcBef>
                        <a:spcAft>
                          <a:spcPts val="0"/>
                        </a:spcAft>
                      </a:pPr>
                      <a:r>
                        <a:rPr lang="en-US" sz="2400">
                          <a:effectLst/>
                          <a:latin typeface="Times New Roman" panose="02020603050405020304" pitchFamily="18" charset="0"/>
                          <a:ea typeface="Times New Roman" panose="02020603050405020304" pitchFamily="18" charset="0"/>
                        </a:rPr>
                        <a:t>93.01</a:t>
                      </a:r>
                    </a:p>
                  </a:txBody>
                  <a:tcPr marL="68580" marR="68580" marT="0" marB="0"/>
                </a:tc>
                <a:extLst>
                  <a:ext uri="{0D108BD9-81ED-4DB2-BD59-A6C34878D82A}">
                    <a16:rowId xmlns:a16="http://schemas.microsoft.com/office/drawing/2014/main" val="10001"/>
                  </a:ext>
                </a:extLst>
              </a:tr>
              <a:tr h="552450">
                <a:tc>
                  <a:txBody>
                    <a:bodyPr/>
                    <a:lstStyle/>
                    <a:p>
                      <a:pPr marL="0" marR="0">
                        <a:spcBef>
                          <a:spcPts val="0"/>
                        </a:spcBef>
                        <a:spcAft>
                          <a:spcPts val="0"/>
                        </a:spcAft>
                      </a:pPr>
                      <a:r>
                        <a:rPr lang="en-US" sz="2400" dirty="0">
                          <a:effectLst/>
                          <a:latin typeface="Times New Roman" panose="02020603050405020304" pitchFamily="18" charset="0"/>
                          <a:ea typeface="Calibri" panose="020F0502020204030204" pitchFamily="34" charset="0"/>
                        </a:rPr>
                        <a:t>2-parameter </a:t>
                      </a:r>
                      <a:r>
                        <a:rPr lang="en-US" sz="2400" dirty="0">
                          <a:effectLst/>
                          <a:latin typeface="Times New Roman" panose="02020603050405020304" pitchFamily="18" charset="0"/>
                          <a:ea typeface="Times New Roman" panose="02020603050405020304" pitchFamily="18" charset="0"/>
                        </a:rPr>
                        <a:t>Weibull distribution with Normal CAR</a:t>
                      </a:r>
                    </a:p>
                  </a:txBody>
                  <a:tcPr marL="68580" marR="68580" marT="0" marB="0"/>
                </a:tc>
                <a:tc>
                  <a:txBody>
                    <a:bodyPr/>
                    <a:lstStyle/>
                    <a:p>
                      <a:pPr marL="0" marR="0" algn="r">
                        <a:spcBef>
                          <a:spcPts val="0"/>
                        </a:spcBef>
                        <a:spcAft>
                          <a:spcPts val="0"/>
                        </a:spcAft>
                      </a:pPr>
                      <a:r>
                        <a:rPr lang="en-US" sz="2400">
                          <a:effectLst/>
                          <a:latin typeface="Times New Roman" panose="02020603050405020304" pitchFamily="18" charset="0"/>
                          <a:ea typeface="Times New Roman" panose="02020603050405020304" pitchFamily="18" charset="0"/>
                        </a:rPr>
                        <a:t>90.90</a:t>
                      </a:r>
                    </a:p>
                  </a:txBody>
                  <a:tcPr marL="68580" marR="68580" marT="0" marB="0"/>
                </a:tc>
                <a:extLst>
                  <a:ext uri="{0D108BD9-81ED-4DB2-BD59-A6C34878D82A}">
                    <a16:rowId xmlns:a16="http://schemas.microsoft.com/office/drawing/2014/main" val="10002"/>
                  </a:ext>
                </a:extLst>
              </a:tr>
              <a:tr h="552450">
                <a:tc>
                  <a:txBody>
                    <a:bodyPr/>
                    <a:lstStyle/>
                    <a:p>
                      <a:pPr marL="0" marR="0">
                        <a:spcBef>
                          <a:spcPts val="0"/>
                        </a:spcBef>
                        <a:spcAft>
                          <a:spcPts val="0"/>
                        </a:spcAft>
                      </a:pPr>
                      <a:r>
                        <a:rPr lang="en-US" sz="2400">
                          <a:effectLst/>
                          <a:latin typeface="Times New Roman" panose="02020603050405020304" pitchFamily="18" charset="0"/>
                          <a:ea typeface="Times New Roman" panose="02020603050405020304" pitchFamily="18" charset="0"/>
                        </a:rPr>
                        <a:t>3-parameter Generalized Gamma distribution without Normal CAR</a:t>
                      </a:r>
                    </a:p>
                  </a:txBody>
                  <a:tcPr marL="68580" marR="68580" marT="0" marB="0"/>
                </a:tc>
                <a:tc>
                  <a:txBody>
                    <a:bodyPr/>
                    <a:lstStyle/>
                    <a:p>
                      <a:pPr marL="0" marR="0" algn="r">
                        <a:spcBef>
                          <a:spcPts val="0"/>
                        </a:spcBef>
                        <a:spcAft>
                          <a:spcPts val="0"/>
                        </a:spcAft>
                      </a:pPr>
                      <a:r>
                        <a:rPr lang="en-US" sz="2400">
                          <a:effectLst/>
                          <a:latin typeface="Times New Roman" panose="02020603050405020304" pitchFamily="18" charset="0"/>
                          <a:ea typeface="Times New Roman" panose="02020603050405020304" pitchFamily="18" charset="0"/>
                        </a:rPr>
                        <a:t>147.10</a:t>
                      </a:r>
                    </a:p>
                  </a:txBody>
                  <a:tcPr marL="68580" marR="68580" marT="0" marB="0"/>
                </a:tc>
                <a:extLst>
                  <a:ext uri="{0D108BD9-81ED-4DB2-BD59-A6C34878D82A}">
                    <a16:rowId xmlns:a16="http://schemas.microsoft.com/office/drawing/2014/main" val="10003"/>
                  </a:ext>
                </a:extLst>
              </a:tr>
              <a:tr h="552450">
                <a:tc>
                  <a:txBody>
                    <a:bodyPr/>
                    <a:lstStyle/>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rPr>
                        <a:t>3-parameter Generalized Gamma distribution with Normal CAR</a:t>
                      </a:r>
                    </a:p>
                  </a:txBody>
                  <a:tcPr marL="68580" marR="68580" marT="0" marB="0"/>
                </a:tc>
                <a:tc>
                  <a:txBody>
                    <a:bodyPr/>
                    <a:lstStyle/>
                    <a:p>
                      <a:pPr marL="0" marR="0" algn="r">
                        <a:spcBef>
                          <a:spcPts val="0"/>
                        </a:spcBef>
                        <a:spcAft>
                          <a:spcPts val="0"/>
                        </a:spcAft>
                      </a:pPr>
                      <a:r>
                        <a:rPr lang="en-US" sz="2400" dirty="0">
                          <a:effectLst/>
                          <a:latin typeface="Times New Roman" panose="02020603050405020304" pitchFamily="18" charset="0"/>
                          <a:ea typeface="Times New Roman" panose="02020603050405020304" pitchFamily="18" charset="0"/>
                        </a:rPr>
                        <a:t>146.40</a:t>
                      </a:r>
                    </a:p>
                  </a:txBody>
                  <a:tcPr marL="68580" marR="68580" marT="0" marB="0"/>
                </a:tc>
                <a:extLst>
                  <a:ext uri="{0D108BD9-81ED-4DB2-BD59-A6C34878D82A}">
                    <a16:rowId xmlns:a16="http://schemas.microsoft.com/office/drawing/2014/main" val="380818954"/>
                  </a:ext>
                </a:extLst>
              </a:tr>
            </a:tbl>
          </a:graphicData>
        </a:graphic>
      </p:graphicFrame>
      <p:sp>
        <p:nvSpPr>
          <p:cNvPr id="5" name="Rectangle 4"/>
          <p:cNvSpPr/>
          <p:nvPr/>
        </p:nvSpPr>
        <p:spPr>
          <a:xfrm>
            <a:off x="1125860" y="1393612"/>
            <a:ext cx="6057882" cy="523220"/>
          </a:xfrm>
          <a:prstGeom prst="rect">
            <a:avLst/>
          </a:prstGeom>
        </p:spPr>
        <p:txBody>
          <a:bodyPr wrap="square">
            <a:spAutoFit/>
          </a:bodyPr>
          <a:lstStyle/>
          <a:p>
            <a:pPr indent="180340" algn="just"/>
            <a:r>
              <a:rPr lang="en-US" sz="1000" dirty="0">
                <a:latin typeface="Times New Roman" panose="02020603050405020304" pitchFamily="18" charset="0"/>
                <a:ea typeface="Times New Roman" panose="02020603050405020304" pitchFamily="18" charset="0"/>
              </a:rPr>
              <a:t> </a:t>
            </a:r>
            <a:endParaRPr lang="en-US" sz="1200" dirty="0">
              <a:latin typeface="Times New Roman" panose="02020603050405020304" pitchFamily="18" charset="0"/>
              <a:ea typeface="Times New Roman" panose="02020603050405020304" pitchFamily="18" charset="0"/>
            </a:endParaRPr>
          </a:p>
          <a:p>
            <a:pPr algn="ctr">
              <a:lnSpc>
                <a:spcPct val="200000"/>
              </a:lnSpc>
            </a:pPr>
            <a:r>
              <a:rPr lang="en-US" sz="900" b="1" dirty="0">
                <a:latin typeface="Times New Roman" panose="02020603050405020304" pitchFamily="18" charset="0"/>
                <a:ea typeface="Times New Roman" panose="02020603050405020304" pitchFamily="18" charset="0"/>
              </a:rPr>
              <a:t>TABLE 3.</a:t>
            </a:r>
            <a:r>
              <a:rPr lang="en-US" sz="900" dirty="0">
                <a:latin typeface="Times New Roman" panose="02020603050405020304" pitchFamily="18" charset="0"/>
                <a:ea typeface="Times New Roman" panose="02020603050405020304" pitchFamily="18" charset="0"/>
              </a:rPr>
              <a:t> WAIC value for each model</a:t>
            </a:r>
            <a:endParaRPr lang="en-US" sz="1000" i="1" dirty="0">
              <a:effectLst/>
              <a:latin typeface="Times New Roman" panose="02020603050405020304" pitchFamily="18" charset="0"/>
              <a:ea typeface="Times New Roman" panose="02020603050405020304" pitchFamily="18" charset="0"/>
            </a:endParaRPr>
          </a:p>
        </p:txBody>
      </p:sp>
      <p:sp>
        <p:nvSpPr>
          <p:cNvPr id="8" name="Content Placeholder 6"/>
          <p:cNvSpPr txBox="1">
            <a:spLocks/>
          </p:cNvSpPr>
          <p:nvPr/>
        </p:nvSpPr>
        <p:spPr>
          <a:xfrm>
            <a:off x="7198051" y="1916832"/>
            <a:ext cx="4814586" cy="4572000"/>
          </a:xfrm>
          <a:prstGeom prst="rect">
            <a:avLst/>
          </a:prstGeom>
        </p:spPr>
        <p:txBody>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r>
              <a:rPr lang="en-US" sz="2700" dirty="0"/>
              <a:t>recovery rate of DHF patients model using the 2-parameter Weibull distribution coupled with spatial effect Normal CAR is the best mod</a:t>
            </a:r>
            <a:r>
              <a:rPr lang="id-ID" sz="2700" dirty="0"/>
              <a:t>el. </a:t>
            </a:r>
            <a:endParaRPr lang="en-US" sz="2700" dirty="0"/>
          </a:p>
          <a:p>
            <a:r>
              <a:rPr lang="id-ID" sz="2700" dirty="0"/>
              <a:t>Model with spatial effect better than model without spatial effect. </a:t>
            </a:r>
            <a:endParaRPr lang="en-US" sz="2700" dirty="0"/>
          </a:p>
        </p:txBody>
      </p:sp>
      <p:sp>
        <p:nvSpPr>
          <p:cNvPr id="2" name="Slide Number Placeholder 1"/>
          <p:cNvSpPr>
            <a:spLocks noGrp="1"/>
          </p:cNvSpPr>
          <p:nvPr>
            <p:ph type="sldNum" sz="quarter" idx="12"/>
          </p:nvPr>
        </p:nvSpPr>
        <p:spPr/>
        <p:txBody>
          <a:bodyPr/>
          <a:lstStyle/>
          <a:p>
            <a:fld id="{7DC1BBB0-96F0-4077-A278-0F3FB5C104D3}" type="slidenum">
              <a:rPr lang="en-US" smtClean="0"/>
              <a:t>20</a:t>
            </a:fld>
            <a:endParaRPr lang="en-US"/>
          </a:p>
        </p:txBody>
      </p:sp>
    </p:spTree>
    <p:extLst>
      <p:ext uri="{BB962C8B-B14F-4D97-AF65-F5344CB8AC3E}">
        <p14:creationId xmlns:p14="http://schemas.microsoft.com/office/powerpoint/2010/main" val="3112802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1844" y="260648"/>
            <a:ext cx="3293422" cy="1371600"/>
          </a:xfrm>
        </p:spPr>
        <p:txBody>
          <a:bodyPr>
            <a:normAutofit/>
          </a:bodyPr>
          <a:lstStyle/>
          <a:p>
            <a:r>
              <a:rPr lang="id-ID" sz="2000" dirty="0"/>
              <a:t>Parameter Estimation of 2-parameter Weibull Distribution Model</a:t>
            </a:r>
            <a:endParaRPr lang="en-US" sz="2000" dirty="0"/>
          </a:p>
        </p:txBody>
      </p:sp>
      <p:pic>
        <p:nvPicPr>
          <p:cNvPr id="5" name="Content Placeholder 4"/>
          <p:cNvPicPr>
            <a:picLocks noGrp="1" noChangeAspect="1"/>
          </p:cNvPicPr>
          <p:nvPr>
            <p:ph idx="1"/>
          </p:nvPr>
        </p:nvPicPr>
        <p:blipFill>
          <a:blip r:embed="rId2"/>
          <a:stretch>
            <a:fillRect/>
          </a:stretch>
        </p:blipFill>
        <p:spPr>
          <a:xfrm>
            <a:off x="4870276" y="381000"/>
            <a:ext cx="6963071" cy="6072336"/>
          </a:xfrm>
          <a:prstGeom prst="rect">
            <a:avLst/>
          </a:prstGeom>
        </p:spPr>
      </p:pic>
      <p:sp>
        <p:nvSpPr>
          <p:cNvPr id="4" name="Text Placeholder 3"/>
          <p:cNvSpPr>
            <a:spLocks noGrp="1"/>
          </p:cNvSpPr>
          <p:nvPr>
            <p:ph type="body" sz="half" idx="2"/>
          </p:nvPr>
        </p:nvSpPr>
        <p:spPr>
          <a:xfrm>
            <a:off x="1075782" y="1916832"/>
            <a:ext cx="3293422" cy="4343400"/>
          </a:xfrm>
        </p:spPr>
        <p:txBody>
          <a:bodyPr/>
          <a:lstStyle/>
          <a:p>
            <a:pPr marL="342900" indent="-342900">
              <a:buFont typeface="Arial" panose="020B0604020202020204" pitchFamily="34" charset="0"/>
              <a:buChar char="•"/>
            </a:pPr>
            <a:r>
              <a:rPr lang="id-ID" dirty="0"/>
              <a:t>From the Table,</a:t>
            </a:r>
            <a:r>
              <a:rPr lang="en-US" dirty="0"/>
              <a:t> factors having significant influence to the recovery rate of DHF patients are gender, universities in last education, public servants and others in type of occupations, stadium I in severity level, fever days before entering hospital, pulse, respiratory, leukocytes and platelets</a:t>
            </a:r>
            <a:r>
              <a:rPr lang="id-ID" dirty="0"/>
              <a:t> </a:t>
            </a:r>
            <a:endParaRPr lang="en-US" dirty="0"/>
          </a:p>
        </p:txBody>
      </p:sp>
      <p:sp>
        <p:nvSpPr>
          <p:cNvPr id="3" name="Slide Number Placeholder 2"/>
          <p:cNvSpPr>
            <a:spLocks noGrp="1"/>
          </p:cNvSpPr>
          <p:nvPr>
            <p:ph type="sldNum" sz="quarter" idx="12"/>
          </p:nvPr>
        </p:nvSpPr>
        <p:spPr/>
        <p:txBody>
          <a:bodyPr/>
          <a:lstStyle/>
          <a:p>
            <a:fld id="{7DC1BBB0-96F0-4077-A278-0F3FB5C104D3}" type="slidenum">
              <a:rPr lang="en-US" smtClean="0"/>
              <a:t>21</a:t>
            </a:fld>
            <a:endParaRPr lang="en-US"/>
          </a:p>
        </p:txBody>
      </p:sp>
    </p:spTree>
    <p:extLst>
      <p:ext uri="{BB962C8B-B14F-4D97-AF65-F5344CB8AC3E}">
        <p14:creationId xmlns:p14="http://schemas.microsoft.com/office/powerpoint/2010/main" val="2877893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d-ID" dirty="0"/>
              <a:t>Model of Survival Spatial with CAR Normal on 2-parameter Weibull Distribution</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421715759"/>
              </p:ext>
            </p:extLst>
          </p:nvPr>
        </p:nvGraphicFramePr>
        <p:xfrm>
          <a:off x="1965047" y="2063278"/>
          <a:ext cx="9435072" cy="792088"/>
        </p:xfrm>
        <a:graphic>
          <a:graphicData uri="http://schemas.openxmlformats.org/presentationml/2006/ole">
            <mc:AlternateContent xmlns:mc="http://schemas.openxmlformats.org/markup-compatibility/2006">
              <mc:Choice xmlns:v="urn:schemas-microsoft-com:vml" Requires="v">
                <p:oleObj spid="_x0000_s17421" name="Equation" r:id="rId3" imgW="5350722" imgH="448482" progId="Equation.DSMT4">
                  <p:embed/>
                </p:oleObj>
              </mc:Choice>
              <mc:Fallback>
                <p:oleObj name="Equation" r:id="rId3" imgW="5350722" imgH="448482" progId="Equation.DSMT4">
                  <p:embed/>
                  <p:pic>
                    <p:nvPicPr>
                      <p:cNvPr id="0" name=""/>
                      <p:cNvPicPr/>
                      <p:nvPr/>
                    </p:nvPicPr>
                    <p:blipFill>
                      <a:blip r:embed="rId4"/>
                      <a:stretch>
                        <a:fillRect/>
                      </a:stretch>
                    </p:blipFill>
                    <p:spPr>
                      <a:xfrm>
                        <a:off x="1965047" y="2063278"/>
                        <a:ext cx="9435072" cy="792088"/>
                      </a:xfrm>
                      <a:prstGeom prst="rect">
                        <a:avLst/>
                      </a:prstGeom>
                    </p:spPr>
                  </p:pic>
                </p:oleObj>
              </mc:Fallback>
            </mc:AlternateContent>
          </a:graphicData>
        </a:graphic>
      </p:graphicFrame>
      <p:sp>
        <p:nvSpPr>
          <p:cNvPr id="7" name="TextBox 6"/>
          <p:cNvSpPr txBox="1"/>
          <p:nvPr/>
        </p:nvSpPr>
        <p:spPr>
          <a:xfrm>
            <a:off x="2344376" y="3140968"/>
            <a:ext cx="828092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Some factors, i.e. gender, universities in last education, others in the type of occupations, pulse, and platelets have positive coefficient. This means that increasing the value of these factors will accelerate the recovery rate of DHF patients. </a:t>
            </a:r>
            <a:endParaRPr lang="id-ID" dirty="0"/>
          </a:p>
          <a:p>
            <a:pPr marL="285750" indent="-285750">
              <a:buFont typeface="Arial" panose="020B0604020202020204" pitchFamily="34" charset="0"/>
              <a:buChar char="•"/>
            </a:pPr>
            <a:r>
              <a:rPr lang="en-US" dirty="0"/>
              <a:t>public servants as the type of occupations, the stadium I in severity level, fever days before entering the hospital, respiratory and leukocytes have negative coefficient. This means that the acceleration of the patient's recovery rate would be slower when the value of these factors is increased. </a:t>
            </a:r>
          </a:p>
        </p:txBody>
      </p:sp>
      <p:sp>
        <p:nvSpPr>
          <p:cNvPr id="2" name="Slide Number Placeholder 1"/>
          <p:cNvSpPr>
            <a:spLocks noGrp="1"/>
          </p:cNvSpPr>
          <p:nvPr>
            <p:ph type="sldNum" sz="quarter" idx="12"/>
          </p:nvPr>
        </p:nvSpPr>
        <p:spPr/>
        <p:txBody>
          <a:bodyPr/>
          <a:lstStyle/>
          <a:p>
            <a:fld id="{7DC1BBB0-96F0-4077-A278-0F3FB5C104D3}" type="slidenum">
              <a:rPr lang="en-US" smtClean="0"/>
              <a:t>22</a:t>
            </a:fld>
            <a:endParaRPr lang="en-US"/>
          </a:p>
        </p:txBody>
      </p:sp>
    </p:spTree>
    <p:extLst>
      <p:ext uri="{BB962C8B-B14F-4D97-AF65-F5344CB8AC3E}">
        <p14:creationId xmlns:p14="http://schemas.microsoft.com/office/powerpoint/2010/main" val="3117436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d-ID" dirty="0"/>
              <a:t>Conclusion</a:t>
            </a:r>
            <a:endParaRPr lang="en-US" dirty="0"/>
          </a:p>
        </p:txBody>
      </p:sp>
      <p:sp>
        <p:nvSpPr>
          <p:cNvPr id="4" name="Content Placeholder 13"/>
          <p:cNvSpPr>
            <a:spLocks noGrp="1"/>
          </p:cNvSpPr>
          <p:nvPr>
            <p:ph idx="1"/>
          </p:nvPr>
        </p:nvSpPr>
        <p:spPr>
          <a:xfrm>
            <a:off x="1610499" y="1628800"/>
            <a:ext cx="9782801" cy="4572000"/>
          </a:xfrm>
        </p:spPr>
        <p:txBody>
          <a:bodyPr/>
          <a:lstStyle/>
          <a:p>
            <a:r>
              <a:rPr lang="id-ID" dirty="0"/>
              <a:t>Sub-district with the highest number of DHF patients are Tambaksari and Gubeng</a:t>
            </a:r>
            <a:endParaRPr lang="en-US" dirty="0"/>
          </a:p>
          <a:p>
            <a:r>
              <a:rPr lang="en-US" dirty="0"/>
              <a:t>Normal CAR gives a smaller WAIC value for both 2-parameter Weibull and 3-parameter Generalized Gamma models, thus it can be concluded that there is a spatial correlation between sub-districts in eastern Surabaya.</a:t>
            </a:r>
          </a:p>
        </p:txBody>
      </p:sp>
      <p:sp>
        <p:nvSpPr>
          <p:cNvPr id="2" name="Slide Number Placeholder 1"/>
          <p:cNvSpPr>
            <a:spLocks noGrp="1"/>
          </p:cNvSpPr>
          <p:nvPr>
            <p:ph type="sldNum" sz="quarter" idx="12"/>
          </p:nvPr>
        </p:nvSpPr>
        <p:spPr/>
        <p:txBody>
          <a:bodyPr/>
          <a:lstStyle/>
          <a:p>
            <a:fld id="{7DC1BBB0-96F0-4077-A278-0F3FB5C104D3}" type="slidenum">
              <a:rPr lang="en-US" smtClean="0"/>
              <a:t>23</a:t>
            </a:fld>
            <a:endParaRPr lang="en-US"/>
          </a:p>
        </p:txBody>
      </p:sp>
    </p:spTree>
    <p:extLst>
      <p:ext uri="{BB962C8B-B14F-4D97-AF65-F5344CB8AC3E}">
        <p14:creationId xmlns:p14="http://schemas.microsoft.com/office/powerpoint/2010/main" val="364067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d-ID" dirty="0"/>
              <a:t>References</a:t>
            </a:r>
            <a:endParaRPr lang="en-US" dirty="0"/>
          </a:p>
        </p:txBody>
      </p:sp>
      <p:sp>
        <p:nvSpPr>
          <p:cNvPr id="6" name="Rectangle 5"/>
          <p:cNvSpPr/>
          <p:nvPr/>
        </p:nvSpPr>
        <p:spPr>
          <a:xfrm>
            <a:off x="1593436" y="1268760"/>
            <a:ext cx="9613544" cy="5016758"/>
          </a:xfrm>
          <a:prstGeom prst="rect">
            <a:avLst/>
          </a:prstGeom>
        </p:spPr>
        <p:txBody>
          <a:bodyPr wrap="square">
            <a:spAutoFit/>
          </a:bodyPr>
          <a:lstStyle/>
          <a:p>
            <a:r>
              <a:rPr lang="en-US" sz="1600" dirty="0">
                <a:latin typeface="Times New Roman" panose="02020603050405020304" pitchFamily="18" charset="0"/>
                <a:ea typeface="Times New Roman" panose="02020603050405020304" pitchFamily="18" charset="0"/>
              </a:rPr>
              <a:t>1. T. Pang, T. K. </a:t>
            </a:r>
            <a:r>
              <a:rPr lang="en-US" sz="1600" dirty="0" err="1">
                <a:latin typeface="Times New Roman" panose="02020603050405020304" pitchFamily="18" charset="0"/>
                <a:ea typeface="Times New Roman" panose="02020603050405020304" pitchFamily="18" charset="0"/>
              </a:rPr>
              <a:t>Mak</a:t>
            </a:r>
            <a:r>
              <a:rPr lang="en-US" sz="1600" dirty="0">
                <a:latin typeface="Times New Roman" panose="02020603050405020304" pitchFamily="18" charset="0"/>
                <a:ea typeface="Times New Roman" panose="02020603050405020304" pitchFamily="18" charset="0"/>
              </a:rPr>
              <a:t>, and D. J. </a:t>
            </a:r>
            <a:r>
              <a:rPr lang="en-US" sz="1600" dirty="0" err="1">
                <a:latin typeface="Times New Roman" panose="02020603050405020304" pitchFamily="18" charset="0"/>
                <a:ea typeface="Times New Roman" panose="02020603050405020304" pitchFamily="18" charset="0"/>
              </a:rPr>
              <a:t>Gubler</a:t>
            </a:r>
            <a:r>
              <a:rPr lang="en-US" sz="1600" dirty="0">
                <a:latin typeface="Times New Roman" panose="02020603050405020304" pitchFamily="18" charset="0"/>
                <a:ea typeface="Times New Roman" panose="02020603050405020304" pitchFamily="18" charset="0"/>
              </a:rPr>
              <a:t>, Lancet Infect. Dis. (2017).</a:t>
            </a:r>
            <a:endParaRPr lang="en-US" sz="2400" dirty="0">
              <a:latin typeface="Times New Roman" panose="02020603050405020304" pitchFamily="18" charset="0"/>
              <a:ea typeface="Times New Roman" panose="02020603050405020304" pitchFamily="18" charset="0"/>
            </a:endParaRPr>
          </a:p>
          <a:p>
            <a:r>
              <a:rPr lang="en-US" sz="1600" dirty="0">
                <a:latin typeface="Times New Roman" panose="02020603050405020304" pitchFamily="18" charset="0"/>
                <a:ea typeface="Times New Roman" panose="02020603050405020304" pitchFamily="18" charset="0"/>
              </a:rPr>
              <a:t>2. W. H. Organization, </a:t>
            </a:r>
            <a:r>
              <a:rPr lang="en-US" sz="1600" i="1" dirty="0">
                <a:latin typeface="Times New Roman" panose="02020603050405020304" pitchFamily="18" charset="0"/>
                <a:ea typeface="Times New Roman" panose="02020603050405020304" pitchFamily="18" charset="0"/>
              </a:rPr>
              <a:t>Prevention and Control of Dengue and Dengue </a:t>
            </a:r>
            <a:r>
              <a:rPr lang="en-US" sz="1600" i="1" dirty="0" err="1">
                <a:latin typeface="Times New Roman" panose="02020603050405020304" pitchFamily="18" charset="0"/>
                <a:ea typeface="Times New Roman" panose="02020603050405020304" pitchFamily="18" charset="0"/>
              </a:rPr>
              <a:t>Haemorrhagic</a:t>
            </a:r>
            <a:r>
              <a:rPr lang="en-US" sz="1600" i="1" dirty="0">
                <a:latin typeface="Times New Roman" panose="02020603050405020304" pitchFamily="18" charset="0"/>
                <a:ea typeface="Times New Roman" panose="02020603050405020304" pitchFamily="18" charset="0"/>
              </a:rPr>
              <a:t> Fever</a:t>
            </a:r>
            <a:r>
              <a:rPr lang="en-US" sz="1600" dirty="0">
                <a:latin typeface="Times New Roman" panose="02020603050405020304" pitchFamily="18" charset="0"/>
                <a:ea typeface="Times New Roman" panose="02020603050405020304" pitchFamily="18" charset="0"/>
              </a:rPr>
              <a:t> (WHO Regional Office for South-East Asia, 1999).</a:t>
            </a:r>
            <a:endParaRPr lang="en-US" sz="2400" dirty="0">
              <a:latin typeface="Times New Roman" panose="02020603050405020304" pitchFamily="18" charset="0"/>
              <a:ea typeface="Times New Roman" panose="02020603050405020304" pitchFamily="18" charset="0"/>
            </a:endParaRPr>
          </a:p>
          <a:p>
            <a:r>
              <a:rPr lang="en-US" sz="1600" dirty="0">
                <a:latin typeface="Times New Roman" panose="02020603050405020304" pitchFamily="18" charset="0"/>
                <a:ea typeface="Times New Roman" panose="02020603050405020304" pitchFamily="18" charset="0"/>
              </a:rPr>
              <a:t>3. J. J. </a:t>
            </a:r>
            <a:r>
              <a:rPr lang="en-US" sz="1600" dirty="0" err="1">
                <a:latin typeface="Times New Roman" panose="02020603050405020304" pitchFamily="18" charset="0"/>
                <a:ea typeface="Times New Roman" panose="02020603050405020304" pitchFamily="18" charset="0"/>
              </a:rPr>
              <a:t>Strouse</a:t>
            </a:r>
            <a:r>
              <a:rPr lang="en-US" sz="1600" dirty="0">
                <a:latin typeface="Times New Roman" panose="02020603050405020304" pitchFamily="18" charset="0"/>
                <a:ea typeface="Times New Roman" panose="02020603050405020304" pitchFamily="18" charset="0"/>
              </a:rPr>
              <a:t>, T. R. Fears, M. A. Tucker, and A. S. Wayne, J. </a:t>
            </a:r>
            <a:r>
              <a:rPr lang="en-US" sz="1600" dirty="0" err="1">
                <a:latin typeface="Times New Roman" panose="02020603050405020304" pitchFamily="18" charset="0"/>
                <a:ea typeface="Times New Roman" panose="02020603050405020304" pitchFamily="18" charset="0"/>
              </a:rPr>
              <a:t>Clin</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Oncol</a:t>
            </a:r>
            <a:r>
              <a:rPr lang="en-US" sz="1600" dirty="0">
                <a:latin typeface="Times New Roman" panose="02020603050405020304" pitchFamily="18" charset="0"/>
                <a:ea typeface="Times New Roman" panose="02020603050405020304" pitchFamily="18" charset="0"/>
              </a:rPr>
              <a:t>. (2005).</a:t>
            </a:r>
            <a:endParaRPr lang="en-US" sz="2400" dirty="0">
              <a:latin typeface="Times New Roman" panose="02020603050405020304" pitchFamily="18" charset="0"/>
              <a:ea typeface="Times New Roman" panose="02020603050405020304" pitchFamily="18" charset="0"/>
            </a:endParaRPr>
          </a:p>
          <a:p>
            <a:r>
              <a:rPr lang="en-US" sz="1600" dirty="0">
                <a:latin typeface="Times New Roman" panose="02020603050405020304" pitchFamily="18" charset="0"/>
                <a:ea typeface="Times New Roman" panose="02020603050405020304" pitchFamily="18" charset="0"/>
              </a:rPr>
              <a:t>4. R. Sarin, L. </a:t>
            </a:r>
            <a:r>
              <a:rPr lang="en-US" sz="1600" dirty="0" err="1">
                <a:latin typeface="Times New Roman" panose="02020603050405020304" pitchFamily="18" charset="0"/>
                <a:ea typeface="Times New Roman" panose="02020603050405020304" pitchFamily="18" charset="0"/>
              </a:rPr>
              <a:t>Khandrika</a:t>
            </a:r>
            <a:r>
              <a:rPr lang="en-US" sz="1600" dirty="0">
                <a:latin typeface="Times New Roman" panose="02020603050405020304" pitchFamily="18" charset="0"/>
                <a:ea typeface="Times New Roman" panose="02020603050405020304" pitchFamily="18" charset="0"/>
              </a:rPr>
              <a:t>, R. N. M. </a:t>
            </a:r>
            <a:r>
              <a:rPr lang="en-US" sz="1600" dirty="0" err="1">
                <a:latin typeface="Times New Roman" panose="02020603050405020304" pitchFamily="18" charset="0"/>
                <a:ea typeface="Times New Roman" panose="02020603050405020304" pitchFamily="18" charset="0"/>
              </a:rPr>
              <a:t>Hanitha</a:t>
            </a:r>
            <a:r>
              <a:rPr lang="en-US" sz="1600" dirty="0">
                <a:latin typeface="Times New Roman" panose="02020603050405020304" pitchFamily="18" charset="0"/>
                <a:ea typeface="Times New Roman" panose="02020603050405020304" pitchFamily="18" charset="0"/>
              </a:rPr>
              <a:t>, A. </a:t>
            </a:r>
            <a:r>
              <a:rPr lang="en-US" sz="1600" dirty="0" err="1">
                <a:latin typeface="Times New Roman" panose="02020603050405020304" pitchFamily="18" charset="0"/>
                <a:ea typeface="Times New Roman" panose="02020603050405020304" pitchFamily="18" charset="0"/>
              </a:rPr>
              <a:t>Avula</a:t>
            </a:r>
            <a:r>
              <a:rPr lang="en-US" sz="1600" dirty="0">
                <a:latin typeface="Times New Roman" panose="02020603050405020304" pitchFamily="18" charset="0"/>
                <a:ea typeface="Times New Roman" panose="02020603050405020304" pitchFamily="18" charset="0"/>
              </a:rPr>
              <a:t>, M. </a:t>
            </a:r>
            <a:r>
              <a:rPr lang="en-US" sz="1600" dirty="0" err="1">
                <a:latin typeface="Times New Roman" panose="02020603050405020304" pitchFamily="18" charset="0"/>
                <a:ea typeface="Times New Roman" panose="02020603050405020304" pitchFamily="18" charset="0"/>
              </a:rPr>
              <a:t>Batra</a:t>
            </a:r>
            <a:r>
              <a:rPr lang="en-US" sz="1600" dirty="0">
                <a:latin typeface="Times New Roman" panose="02020603050405020304" pitchFamily="18" charset="0"/>
                <a:ea typeface="Times New Roman" panose="02020603050405020304" pitchFamily="18" charset="0"/>
              </a:rPr>
              <a:t>, S. </a:t>
            </a:r>
            <a:r>
              <a:rPr lang="en-US" sz="1600" dirty="0" err="1">
                <a:latin typeface="Times New Roman" panose="02020603050405020304" pitchFamily="18" charset="0"/>
                <a:ea typeface="Times New Roman" panose="02020603050405020304" pitchFamily="18" charset="0"/>
              </a:rPr>
              <a:t>Kaul</a:t>
            </a:r>
            <a:r>
              <a:rPr lang="en-US" sz="1600" dirty="0">
                <a:latin typeface="Times New Roman" panose="02020603050405020304" pitchFamily="18" charset="0"/>
                <a:ea typeface="Times New Roman" panose="02020603050405020304" pitchFamily="18" charset="0"/>
              </a:rPr>
              <a:t>, H. Raj, S. </a:t>
            </a:r>
            <a:r>
              <a:rPr lang="en-US" sz="1600" dirty="0" err="1">
                <a:latin typeface="Times New Roman" panose="02020603050405020304" pitchFamily="18" charset="0"/>
                <a:ea typeface="Times New Roman" panose="02020603050405020304" pitchFamily="18" charset="0"/>
              </a:rPr>
              <a:t>Shivkumar</a:t>
            </a:r>
            <a:r>
              <a:rPr lang="en-US" sz="1600" dirty="0">
                <a:latin typeface="Times New Roman" panose="02020603050405020304" pitchFamily="18" charset="0"/>
                <a:ea typeface="Times New Roman" panose="02020603050405020304" pitchFamily="18" charset="0"/>
              </a:rPr>
              <a:t>, S. Gupta, E. Khan, T. P. S. Bhandari, S. V. S. S. Prasad, V. A. Reddy, G. </a:t>
            </a:r>
            <a:r>
              <a:rPr lang="en-US" sz="1600" dirty="0" err="1">
                <a:latin typeface="Times New Roman" panose="02020603050405020304" pitchFamily="18" charset="0"/>
                <a:ea typeface="Times New Roman" panose="02020603050405020304" pitchFamily="18" charset="0"/>
              </a:rPr>
              <a:t>Swarnalata</a:t>
            </a:r>
            <a:r>
              <a:rPr lang="en-US" sz="1600" dirty="0">
                <a:latin typeface="Times New Roman" panose="02020603050405020304" pitchFamily="18" charset="0"/>
                <a:ea typeface="Times New Roman" panose="02020603050405020304" pitchFamily="18" charset="0"/>
              </a:rPr>
              <a:t>, M. </a:t>
            </a:r>
            <a:r>
              <a:rPr lang="en-US" sz="1600" dirty="0" err="1">
                <a:latin typeface="Times New Roman" panose="02020603050405020304" pitchFamily="18" charset="0"/>
                <a:ea typeface="Times New Roman" panose="02020603050405020304" pitchFamily="18" charset="0"/>
              </a:rPr>
              <a:t>Bakre</a:t>
            </a:r>
            <a:r>
              <a:rPr lang="en-US" sz="1600" dirty="0">
                <a:latin typeface="Times New Roman" panose="02020603050405020304" pitchFamily="18" charset="0"/>
                <a:ea typeface="Times New Roman" panose="02020603050405020304" pitchFamily="18" charset="0"/>
              </a:rPr>
              <a:t>, S. Chatterjee, and J. Jain, Indian J. Cancer (2016).</a:t>
            </a:r>
            <a:endParaRPr lang="en-US" sz="2400" dirty="0">
              <a:latin typeface="Times New Roman" panose="02020603050405020304" pitchFamily="18" charset="0"/>
              <a:ea typeface="Times New Roman" panose="02020603050405020304" pitchFamily="18" charset="0"/>
            </a:endParaRPr>
          </a:p>
          <a:p>
            <a:r>
              <a:rPr lang="en-US" sz="1600" dirty="0">
                <a:latin typeface="Times New Roman" panose="02020603050405020304" pitchFamily="18" charset="0"/>
                <a:ea typeface="Times New Roman" panose="02020603050405020304" pitchFamily="18" charset="0"/>
              </a:rPr>
              <a:t>5. S. Reader, in </a:t>
            </a:r>
            <a:r>
              <a:rPr lang="en-US" sz="1600" i="1" dirty="0">
                <a:latin typeface="Times New Roman" panose="02020603050405020304" pitchFamily="18" charset="0"/>
                <a:ea typeface="Times New Roman" panose="02020603050405020304" pitchFamily="18" charset="0"/>
              </a:rPr>
              <a:t>Soc. Sci. Med.</a:t>
            </a:r>
            <a:r>
              <a:rPr lang="en-US" sz="1600" dirty="0">
                <a:latin typeface="Times New Roman" panose="02020603050405020304" pitchFamily="18" charset="0"/>
                <a:ea typeface="Times New Roman" panose="02020603050405020304" pitchFamily="18" charset="0"/>
              </a:rPr>
              <a:t> (2000).</a:t>
            </a:r>
            <a:endParaRPr lang="en-US" sz="2400" dirty="0">
              <a:latin typeface="Times New Roman" panose="02020603050405020304" pitchFamily="18" charset="0"/>
              <a:ea typeface="Times New Roman" panose="02020603050405020304" pitchFamily="18" charset="0"/>
            </a:endParaRPr>
          </a:p>
          <a:p>
            <a:r>
              <a:rPr lang="en-US" sz="1600" dirty="0">
                <a:latin typeface="Times New Roman" panose="02020603050405020304" pitchFamily="18" charset="0"/>
                <a:ea typeface="Times New Roman" panose="02020603050405020304" pitchFamily="18" charset="0"/>
              </a:rPr>
              <a:t>6. H. </a:t>
            </a:r>
            <a:r>
              <a:rPr lang="en-US" sz="1600" dirty="0" err="1">
                <a:latin typeface="Times New Roman" panose="02020603050405020304" pitchFamily="18" charset="0"/>
                <a:ea typeface="Times New Roman" panose="02020603050405020304" pitchFamily="18" charset="0"/>
              </a:rPr>
              <a:t>Scherm</a:t>
            </a:r>
            <a:r>
              <a:rPr lang="en-US" sz="1600" dirty="0">
                <a:latin typeface="Times New Roman" panose="02020603050405020304" pitchFamily="18" charset="0"/>
                <a:ea typeface="Times New Roman" panose="02020603050405020304" pitchFamily="18" charset="0"/>
              </a:rPr>
              <a:t> and P. S. </a:t>
            </a:r>
            <a:r>
              <a:rPr lang="en-US" sz="1600" dirty="0" err="1">
                <a:latin typeface="Times New Roman" panose="02020603050405020304" pitchFamily="18" charset="0"/>
                <a:ea typeface="Times New Roman" panose="02020603050405020304" pitchFamily="18" charset="0"/>
              </a:rPr>
              <a:t>Ojiambo</a:t>
            </a:r>
            <a:r>
              <a:rPr lang="en-US" sz="1600" dirty="0">
                <a:latin typeface="Times New Roman" panose="02020603050405020304" pitchFamily="18" charset="0"/>
                <a:ea typeface="Times New Roman" panose="02020603050405020304" pitchFamily="18" charset="0"/>
              </a:rPr>
              <a:t>, in </a:t>
            </a:r>
            <a:r>
              <a:rPr lang="en-US" sz="1600" i="1" dirty="0">
                <a:latin typeface="Times New Roman" panose="02020603050405020304" pitchFamily="18" charset="0"/>
                <a:ea typeface="Times New Roman" panose="02020603050405020304" pitchFamily="18" charset="0"/>
              </a:rPr>
              <a:t>Phytopathology</a:t>
            </a:r>
            <a:r>
              <a:rPr lang="en-US" sz="1600" dirty="0">
                <a:latin typeface="Times New Roman" panose="02020603050405020304" pitchFamily="18" charset="0"/>
                <a:ea typeface="Times New Roman" panose="02020603050405020304" pitchFamily="18" charset="0"/>
              </a:rPr>
              <a:t> (2004).</a:t>
            </a:r>
            <a:endParaRPr lang="en-US" sz="2400" dirty="0">
              <a:latin typeface="Times New Roman" panose="02020603050405020304" pitchFamily="18" charset="0"/>
              <a:ea typeface="Times New Roman" panose="02020603050405020304" pitchFamily="18" charset="0"/>
            </a:endParaRPr>
          </a:p>
          <a:p>
            <a:r>
              <a:rPr lang="en-US" sz="1600" dirty="0">
                <a:latin typeface="Times New Roman" panose="02020603050405020304" pitchFamily="18" charset="0"/>
                <a:ea typeface="Times New Roman" panose="02020603050405020304" pitchFamily="18" charset="0"/>
              </a:rPr>
              <a:t>7. D. </a:t>
            </a:r>
            <a:r>
              <a:rPr lang="en-US" sz="1600" dirty="0" err="1">
                <a:latin typeface="Times New Roman" panose="02020603050405020304" pitchFamily="18" charset="0"/>
                <a:ea typeface="Times New Roman" panose="02020603050405020304" pitchFamily="18" charset="0"/>
              </a:rPr>
              <a:t>Darmofal</a:t>
            </a:r>
            <a:r>
              <a:rPr lang="en-US" sz="1600" dirty="0">
                <a:latin typeface="Times New Roman" panose="02020603050405020304" pitchFamily="18" charset="0"/>
                <a:ea typeface="Times New Roman" panose="02020603050405020304" pitchFamily="18" charset="0"/>
              </a:rPr>
              <a:t>, Am. J. Pol. Sci. </a:t>
            </a:r>
            <a:r>
              <a:rPr lang="en-US" sz="1600" b="1" dirty="0">
                <a:latin typeface="Times New Roman" panose="02020603050405020304" pitchFamily="18" charset="0"/>
                <a:ea typeface="Times New Roman" panose="02020603050405020304" pitchFamily="18" charset="0"/>
              </a:rPr>
              <a:t>53</a:t>
            </a:r>
            <a:r>
              <a:rPr lang="en-US" sz="1600" dirty="0">
                <a:latin typeface="Times New Roman" panose="02020603050405020304" pitchFamily="18" charset="0"/>
                <a:ea typeface="Times New Roman" panose="02020603050405020304" pitchFamily="18" charset="0"/>
              </a:rPr>
              <a:t>, 241 (2009).</a:t>
            </a:r>
            <a:endParaRPr lang="en-US" sz="2400" dirty="0">
              <a:latin typeface="Times New Roman" panose="02020603050405020304" pitchFamily="18" charset="0"/>
              <a:ea typeface="Times New Roman" panose="02020603050405020304" pitchFamily="18" charset="0"/>
            </a:endParaRPr>
          </a:p>
          <a:p>
            <a:r>
              <a:rPr lang="en-US" sz="1600" dirty="0">
                <a:latin typeface="Times New Roman" panose="02020603050405020304" pitchFamily="18" charset="0"/>
                <a:ea typeface="Times New Roman" panose="02020603050405020304" pitchFamily="18" charset="0"/>
              </a:rPr>
              <a:t>8. A. </a:t>
            </a:r>
            <a:r>
              <a:rPr lang="en-US" sz="1600" dirty="0" err="1">
                <a:latin typeface="Times New Roman" panose="02020603050405020304" pitchFamily="18" charset="0"/>
                <a:ea typeface="Times New Roman" panose="02020603050405020304" pitchFamily="18" charset="0"/>
              </a:rPr>
              <a:t>Aswi</a:t>
            </a:r>
            <a:r>
              <a:rPr lang="en-US" sz="1600" dirty="0">
                <a:latin typeface="Times New Roman" panose="02020603050405020304" pitchFamily="18" charset="0"/>
                <a:ea typeface="Times New Roman" panose="02020603050405020304" pitchFamily="18" charset="0"/>
              </a:rPr>
              <a:t>, S. </a:t>
            </a:r>
            <a:r>
              <a:rPr lang="en-US" sz="1600" dirty="0" err="1">
                <a:latin typeface="Times New Roman" panose="02020603050405020304" pitchFamily="18" charset="0"/>
                <a:ea typeface="Times New Roman" panose="02020603050405020304" pitchFamily="18" charset="0"/>
              </a:rPr>
              <a:t>Cramb</a:t>
            </a:r>
            <a:r>
              <a:rPr lang="en-US" sz="1600" dirty="0">
                <a:latin typeface="Times New Roman" panose="02020603050405020304" pitchFamily="18" charset="0"/>
                <a:ea typeface="Times New Roman" panose="02020603050405020304" pitchFamily="18" charset="0"/>
              </a:rPr>
              <a:t>, E. Duncan, W. Hu, G. White, and K. </a:t>
            </a:r>
            <a:r>
              <a:rPr lang="en-US" sz="1600" dirty="0" err="1">
                <a:latin typeface="Times New Roman" panose="02020603050405020304" pitchFamily="18" charset="0"/>
                <a:ea typeface="Times New Roman" panose="02020603050405020304" pitchFamily="18" charset="0"/>
              </a:rPr>
              <a:t>Mengersen</a:t>
            </a:r>
            <a:r>
              <a:rPr lang="en-US" sz="1600" dirty="0">
                <a:latin typeface="Times New Roman" panose="02020603050405020304" pitchFamily="18" charset="0"/>
                <a:ea typeface="Times New Roman" panose="02020603050405020304" pitchFamily="18" charset="0"/>
              </a:rPr>
              <a:t>, Int. J. Environ. Res. Public Health (2020).</a:t>
            </a:r>
            <a:endParaRPr lang="en-US" sz="2400" dirty="0">
              <a:latin typeface="Times New Roman" panose="02020603050405020304" pitchFamily="18" charset="0"/>
              <a:ea typeface="Times New Roman" panose="02020603050405020304" pitchFamily="18" charset="0"/>
            </a:endParaRPr>
          </a:p>
          <a:p>
            <a:r>
              <a:rPr lang="en-US" sz="1600" dirty="0">
                <a:latin typeface="Times New Roman" panose="02020603050405020304" pitchFamily="18" charset="0"/>
                <a:ea typeface="Times New Roman" panose="02020603050405020304" pitchFamily="18" charset="0"/>
              </a:rPr>
              <a:t>9. A. </a:t>
            </a:r>
            <a:r>
              <a:rPr lang="en-US" sz="1600" dirty="0" err="1">
                <a:latin typeface="Times New Roman" panose="02020603050405020304" pitchFamily="18" charset="0"/>
                <a:ea typeface="Times New Roman" panose="02020603050405020304" pitchFamily="18" charset="0"/>
              </a:rPr>
              <a:t>Riebler</a:t>
            </a:r>
            <a:r>
              <a:rPr lang="en-US" sz="1600" dirty="0">
                <a:latin typeface="Times New Roman" panose="02020603050405020304" pitchFamily="18" charset="0"/>
                <a:ea typeface="Times New Roman" panose="02020603050405020304" pitchFamily="18" charset="0"/>
              </a:rPr>
              <a:t>, S. H. </a:t>
            </a:r>
            <a:r>
              <a:rPr lang="en-US" sz="1600" dirty="0" err="1">
                <a:latin typeface="Times New Roman" panose="02020603050405020304" pitchFamily="18" charset="0"/>
                <a:ea typeface="Times New Roman" panose="02020603050405020304" pitchFamily="18" charset="0"/>
              </a:rPr>
              <a:t>Sørbye</a:t>
            </a:r>
            <a:r>
              <a:rPr lang="en-US" sz="1600" dirty="0">
                <a:latin typeface="Times New Roman" panose="02020603050405020304" pitchFamily="18" charset="0"/>
                <a:ea typeface="Times New Roman" panose="02020603050405020304" pitchFamily="18" charset="0"/>
              </a:rPr>
              <a:t>, D. Simpson, H. Rue, A. B. Lawson, D. Lee, and Y. </a:t>
            </a:r>
            <a:r>
              <a:rPr lang="en-US" sz="1600" dirty="0" err="1">
                <a:latin typeface="Times New Roman" panose="02020603050405020304" pitchFamily="18" charset="0"/>
                <a:ea typeface="Times New Roman" panose="02020603050405020304" pitchFamily="18" charset="0"/>
              </a:rPr>
              <a:t>MacNab</a:t>
            </a:r>
            <a:r>
              <a:rPr lang="en-US" sz="1600" dirty="0">
                <a:latin typeface="Times New Roman" panose="02020603050405020304" pitchFamily="18" charset="0"/>
                <a:ea typeface="Times New Roman" panose="02020603050405020304" pitchFamily="18" charset="0"/>
              </a:rPr>
              <a:t>, in </a:t>
            </a:r>
            <a:r>
              <a:rPr lang="en-US" sz="1600" i="1" dirty="0">
                <a:latin typeface="Times New Roman" panose="02020603050405020304" pitchFamily="18" charset="0"/>
                <a:ea typeface="Times New Roman" panose="02020603050405020304" pitchFamily="18" charset="0"/>
              </a:rPr>
              <a:t>Stat. Methods Med. Res.</a:t>
            </a:r>
            <a:r>
              <a:rPr lang="en-US" sz="1600" dirty="0">
                <a:latin typeface="Times New Roman" panose="02020603050405020304" pitchFamily="18" charset="0"/>
                <a:ea typeface="Times New Roman" panose="02020603050405020304" pitchFamily="18" charset="0"/>
              </a:rPr>
              <a:t> (2016).</a:t>
            </a:r>
            <a:endParaRPr lang="en-US" sz="2400" dirty="0">
              <a:latin typeface="Times New Roman" panose="02020603050405020304" pitchFamily="18" charset="0"/>
              <a:ea typeface="Times New Roman" panose="02020603050405020304" pitchFamily="18" charset="0"/>
            </a:endParaRPr>
          </a:p>
          <a:p>
            <a:r>
              <a:rPr lang="en-US" sz="1600" dirty="0">
                <a:latin typeface="Times New Roman" panose="02020603050405020304" pitchFamily="18" charset="0"/>
                <a:ea typeface="Times New Roman" panose="02020603050405020304" pitchFamily="18" charset="0"/>
              </a:rPr>
              <a:t>10. D. </a:t>
            </a:r>
            <a:r>
              <a:rPr lang="en-US" sz="1600" dirty="0" err="1">
                <a:latin typeface="Times New Roman" panose="02020603050405020304" pitchFamily="18" charset="0"/>
                <a:ea typeface="Times New Roman" panose="02020603050405020304" pitchFamily="18" charset="0"/>
              </a:rPr>
              <a:t>Obaromi</a:t>
            </a:r>
            <a:r>
              <a:rPr lang="en-US" sz="1600" dirty="0">
                <a:latin typeface="Times New Roman" panose="02020603050405020304" pitchFamily="18" charset="0"/>
                <a:ea typeface="Times New Roman" panose="02020603050405020304" pitchFamily="18" charset="0"/>
              </a:rPr>
              <a:t>, Biomed. J. Sci. Tech. Res. (2019).</a:t>
            </a:r>
            <a:endParaRPr lang="en-US" sz="2400" dirty="0">
              <a:latin typeface="Times New Roman" panose="02020603050405020304" pitchFamily="18" charset="0"/>
              <a:ea typeface="Times New Roman" panose="02020603050405020304" pitchFamily="18" charset="0"/>
            </a:endParaRPr>
          </a:p>
          <a:p>
            <a:r>
              <a:rPr lang="en-US" sz="1600" dirty="0">
                <a:latin typeface="Times New Roman" panose="02020603050405020304" pitchFamily="18" charset="0"/>
                <a:ea typeface="Times New Roman" panose="02020603050405020304" pitchFamily="18" charset="0"/>
              </a:rPr>
              <a:t>11. N. </a:t>
            </a:r>
            <a:r>
              <a:rPr lang="en-US" sz="1600" dirty="0" err="1">
                <a:latin typeface="Times New Roman" panose="02020603050405020304" pitchFamily="18" charset="0"/>
                <a:ea typeface="Times New Roman" panose="02020603050405020304" pitchFamily="18" charset="0"/>
              </a:rPr>
              <a:t>Mahmudah</a:t>
            </a:r>
            <a:r>
              <a:rPr lang="en-US" sz="1600" dirty="0">
                <a:latin typeface="Times New Roman" panose="02020603050405020304" pitchFamily="18" charset="0"/>
                <a:ea typeface="Times New Roman" panose="02020603050405020304" pitchFamily="18" charset="0"/>
              </a:rPr>
              <a:t>, N. </a:t>
            </a:r>
            <a:r>
              <a:rPr lang="en-US" sz="1600" dirty="0" err="1">
                <a:latin typeface="Times New Roman" panose="02020603050405020304" pitchFamily="18" charset="0"/>
                <a:ea typeface="Times New Roman" panose="02020603050405020304" pitchFamily="18" charset="0"/>
              </a:rPr>
              <a:t>Iriawan</a:t>
            </a:r>
            <a:r>
              <a:rPr lang="en-US" sz="1600" dirty="0">
                <a:latin typeface="Times New Roman" panose="02020603050405020304" pitchFamily="18" charset="0"/>
                <a:ea typeface="Times New Roman" panose="02020603050405020304" pitchFamily="18" charset="0"/>
              </a:rPr>
              <a:t>, and S. W. </a:t>
            </a:r>
            <a:r>
              <a:rPr lang="en-US" sz="1600" dirty="0" err="1">
                <a:latin typeface="Times New Roman" panose="02020603050405020304" pitchFamily="18" charset="0"/>
                <a:ea typeface="Times New Roman" panose="02020603050405020304" pitchFamily="18" charset="0"/>
              </a:rPr>
              <a:t>Purnami</a:t>
            </a:r>
            <a:r>
              <a:rPr lang="en-US" sz="1600" dirty="0">
                <a:latin typeface="Times New Roman" panose="02020603050405020304" pitchFamily="18" charset="0"/>
                <a:ea typeface="Times New Roman" panose="02020603050405020304" pitchFamily="18" charset="0"/>
              </a:rPr>
              <a:t>, Indian J. Public Heal. Res. Dev. </a:t>
            </a:r>
            <a:r>
              <a:rPr lang="en-US" sz="1600" b="1" dirty="0">
                <a:latin typeface="Times New Roman" panose="02020603050405020304" pitchFamily="18" charset="0"/>
                <a:ea typeface="Times New Roman" panose="02020603050405020304" pitchFamily="18" charset="0"/>
              </a:rPr>
              <a:t>9</a:t>
            </a:r>
            <a:r>
              <a:rPr lang="en-US" sz="1600" dirty="0">
                <a:latin typeface="Times New Roman" panose="02020603050405020304" pitchFamily="18" charset="0"/>
                <a:ea typeface="Times New Roman" panose="02020603050405020304" pitchFamily="18" charset="0"/>
              </a:rPr>
              <a:t>, 1586 (2018).</a:t>
            </a:r>
            <a:endParaRPr lang="en-US" sz="2400" dirty="0">
              <a:latin typeface="Times New Roman" panose="02020603050405020304" pitchFamily="18" charset="0"/>
              <a:ea typeface="Times New Roman" panose="02020603050405020304" pitchFamily="18" charset="0"/>
            </a:endParaRPr>
          </a:p>
          <a:p>
            <a:r>
              <a:rPr lang="en-US" sz="1600" dirty="0">
                <a:latin typeface="Times New Roman" panose="02020603050405020304" pitchFamily="18" charset="0"/>
                <a:ea typeface="Times New Roman" panose="02020603050405020304" pitchFamily="18" charset="0"/>
              </a:rPr>
              <a:t>12. K. </a:t>
            </a:r>
            <a:r>
              <a:rPr lang="en-US" sz="1600" dirty="0" err="1">
                <a:latin typeface="Times New Roman" panose="02020603050405020304" pitchFamily="18" charset="0"/>
                <a:ea typeface="Times New Roman" panose="02020603050405020304" pitchFamily="18" charset="0"/>
              </a:rPr>
              <a:t>Motarjem</a:t>
            </a:r>
            <a:r>
              <a:rPr lang="en-US" sz="1600" dirty="0">
                <a:latin typeface="Times New Roman" panose="02020603050405020304" pitchFamily="18" charset="0"/>
                <a:ea typeface="Times New Roman" panose="02020603050405020304" pitchFamily="18" charset="0"/>
              </a:rPr>
              <a:t>, M. </a:t>
            </a:r>
            <a:r>
              <a:rPr lang="en-US" sz="1600" dirty="0" err="1">
                <a:latin typeface="Times New Roman" panose="02020603050405020304" pitchFamily="18" charset="0"/>
                <a:ea typeface="Times New Roman" panose="02020603050405020304" pitchFamily="18" charset="0"/>
              </a:rPr>
              <a:t>Mohammadzadeh</a:t>
            </a:r>
            <a:r>
              <a:rPr lang="en-US" sz="1600" dirty="0">
                <a:latin typeface="Times New Roman" panose="02020603050405020304" pitchFamily="18" charset="0"/>
                <a:ea typeface="Times New Roman" panose="02020603050405020304" pitchFamily="18" charset="0"/>
              </a:rPr>
              <a:t>, and A. </a:t>
            </a:r>
            <a:r>
              <a:rPr lang="en-US" sz="1600" dirty="0" err="1">
                <a:latin typeface="Times New Roman" panose="02020603050405020304" pitchFamily="18" charset="0"/>
                <a:ea typeface="Times New Roman" panose="02020603050405020304" pitchFamily="18" charset="0"/>
              </a:rPr>
              <a:t>Abyar</a:t>
            </a:r>
            <a:r>
              <a:rPr lang="en-US" sz="1600" dirty="0">
                <a:latin typeface="Times New Roman" panose="02020603050405020304" pitchFamily="18" charset="0"/>
                <a:ea typeface="Times New Roman" panose="02020603050405020304" pitchFamily="18" charset="0"/>
              </a:rPr>
              <a:t>, J. Math. Sci. (United States) </a:t>
            </a:r>
            <a:r>
              <a:rPr lang="en-US" sz="1600" b="1" dirty="0">
                <a:latin typeface="Times New Roman" panose="02020603050405020304" pitchFamily="18" charset="0"/>
                <a:ea typeface="Times New Roman" panose="02020603050405020304" pitchFamily="18" charset="0"/>
              </a:rPr>
              <a:t>237</a:t>
            </a:r>
            <a:r>
              <a:rPr lang="en-US" sz="1600" dirty="0">
                <a:latin typeface="Times New Roman" panose="02020603050405020304" pitchFamily="18" charset="0"/>
                <a:ea typeface="Times New Roman" panose="02020603050405020304" pitchFamily="18" charset="0"/>
              </a:rPr>
              <a:t>, 692 (2019).</a:t>
            </a:r>
            <a:endParaRPr lang="en-US" sz="2400" dirty="0">
              <a:latin typeface="Times New Roman" panose="02020603050405020304" pitchFamily="18" charset="0"/>
              <a:ea typeface="Times New Roman" panose="02020603050405020304" pitchFamily="18" charset="0"/>
            </a:endParaRPr>
          </a:p>
          <a:p>
            <a:r>
              <a:rPr lang="en-US" sz="1600" dirty="0">
                <a:latin typeface="Times New Roman" panose="02020603050405020304" pitchFamily="18" charset="0"/>
                <a:ea typeface="Times New Roman" panose="02020603050405020304" pitchFamily="18" charset="0"/>
              </a:rPr>
              <a:t>13. S. Banerjee, M. M. Wall, and B. P. Carlin, Biostatistics </a:t>
            </a:r>
            <a:r>
              <a:rPr lang="en-US" sz="1600" b="1" dirty="0">
                <a:latin typeface="Times New Roman" panose="02020603050405020304" pitchFamily="18" charset="0"/>
                <a:ea typeface="Times New Roman" panose="02020603050405020304" pitchFamily="18" charset="0"/>
              </a:rPr>
              <a:t>4</a:t>
            </a:r>
            <a:r>
              <a:rPr lang="en-US" sz="1600" dirty="0">
                <a:latin typeface="Times New Roman" panose="02020603050405020304" pitchFamily="18" charset="0"/>
                <a:ea typeface="Times New Roman" panose="02020603050405020304" pitchFamily="18" charset="0"/>
              </a:rPr>
              <a:t>, 123 (2003).</a:t>
            </a:r>
            <a:endParaRPr lang="en-US" sz="2400" dirty="0">
              <a:latin typeface="Times New Roman" panose="02020603050405020304" pitchFamily="18" charset="0"/>
              <a:ea typeface="Times New Roman" panose="02020603050405020304" pitchFamily="18" charset="0"/>
            </a:endParaRPr>
          </a:p>
          <a:p>
            <a:r>
              <a:rPr lang="en-US" sz="1600" dirty="0">
                <a:latin typeface="Times New Roman" panose="02020603050405020304" pitchFamily="18" charset="0"/>
                <a:ea typeface="Times New Roman" panose="02020603050405020304" pitchFamily="18" charset="0"/>
              </a:rPr>
              <a:t>14. N. </a:t>
            </a:r>
            <a:r>
              <a:rPr lang="en-US" sz="1600" dirty="0" err="1">
                <a:latin typeface="Times New Roman" panose="02020603050405020304" pitchFamily="18" charset="0"/>
                <a:ea typeface="Times New Roman" panose="02020603050405020304" pitchFamily="18" charset="0"/>
              </a:rPr>
              <a:t>Mahmudah</a:t>
            </a:r>
            <a:r>
              <a:rPr lang="en-US" sz="1600" dirty="0">
                <a:latin typeface="Times New Roman" panose="02020603050405020304" pitchFamily="18" charset="0"/>
                <a:ea typeface="Times New Roman" panose="02020603050405020304" pitchFamily="18" charset="0"/>
              </a:rPr>
              <a:t> and H. </a:t>
            </a:r>
            <a:r>
              <a:rPr lang="en-US" sz="1600" dirty="0" err="1">
                <a:latin typeface="Times New Roman" panose="02020603050405020304" pitchFamily="18" charset="0"/>
                <a:ea typeface="Times New Roman" panose="02020603050405020304" pitchFamily="18" charset="0"/>
              </a:rPr>
              <a:t>Pramoedyo</a:t>
            </a:r>
            <a:r>
              <a:rPr lang="en-US" sz="1600" dirty="0">
                <a:latin typeface="Times New Roman" panose="02020603050405020304" pitchFamily="18" charset="0"/>
                <a:ea typeface="Times New Roman" panose="02020603050405020304" pitchFamily="18" charset="0"/>
              </a:rPr>
              <a:t>, Nat. B (2015).</a:t>
            </a:r>
            <a:endParaRPr lang="en-US" sz="2400" dirty="0">
              <a:latin typeface="Times New Roman" panose="02020603050405020304" pitchFamily="18" charset="0"/>
              <a:ea typeface="Times New Roman" panose="02020603050405020304" pitchFamily="18" charset="0"/>
            </a:endParaRPr>
          </a:p>
          <a:p>
            <a:r>
              <a:rPr lang="en-US" sz="1600" dirty="0">
                <a:latin typeface="Times New Roman" panose="02020603050405020304" pitchFamily="18" charset="0"/>
                <a:ea typeface="Times New Roman" panose="02020603050405020304" pitchFamily="18" charset="0"/>
              </a:rPr>
              <a:t>15. S. A. </a:t>
            </a:r>
            <a:r>
              <a:rPr lang="en-US" sz="1600" dirty="0" err="1">
                <a:latin typeface="Times New Roman" panose="02020603050405020304" pitchFamily="18" charset="0"/>
                <a:ea typeface="Times New Roman" panose="02020603050405020304" pitchFamily="18" charset="0"/>
              </a:rPr>
              <a:t>Thamrin</a:t>
            </a:r>
            <a:r>
              <a:rPr lang="en-US" sz="1600" dirty="0">
                <a:latin typeface="Times New Roman" panose="02020603050405020304" pitchFamily="18" charset="0"/>
                <a:ea typeface="Times New Roman" panose="02020603050405020304" pitchFamily="18" charset="0"/>
              </a:rPr>
              <a:t> and I. </a:t>
            </a:r>
            <a:r>
              <a:rPr lang="en-US" sz="1600" dirty="0" err="1">
                <a:latin typeface="Times New Roman" panose="02020603050405020304" pitchFamily="18" charset="0"/>
                <a:ea typeface="Times New Roman" panose="02020603050405020304" pitchFamily="18" charset="0"/>
              </a:rPr>
              <a:t>Taufik</a:t>
            </a:r>
            <a:r>
              <a:rPr lang="en-US" sz="1600" dirty="0">
                <a:latin typeface="Times New Roman" panose="02020603050405020304" pitchFamily="18" charset="0"/>
                <a:ea typeface="Times New Roman" panose="02020603050405020304" pitchFamily="18" charset="0"/>
              </a:rPr>
              <a:t>, in </a:t>
            </a:r>
            <a:r>
              <a:rPr lang="en-US" sz="1600" i="1" dirty="0">
                <a:latin typeface="Times New Roman" panose="02020603050405020304" pitchFamily="18" charset="0"/>
                <a:ea typeface="Times New Roman" panose="02020603050405020304" pitchFamily="18" charset="0"/>
              </a:rPr>
              <a:t>J. Phys. Conf. Ser.</a:t>
            </a:r>
            <a:r>
              <a:rPr lang="en-US" sz="1600" dirty="0">
                <a:latin typeface="Times New Roman" panose="02020603050405020304" pitchFamily="18" charset="0"/>
                <a:ea typeface="Times New Roman" panose="02020603050405020304" pitchFamily="18" charset="0"/>
              </a:rPr>
              <a:t> (2018).</a:t>
            </a:r>
            <a:endParaRPr lang="en-US" sz="2400" dirty="0">
              <a:latin typeface="Times New Roman" panose="02020603050405020304" pitchFamily="18" charset="0"/>
              <a:ea typeface="Times New Roman" panose="02020603050405020304" pitchFamily="18" charset="0"/>
            </a:endParaRPr>
          </a:p>
          <a:p>
            <a:r>
              <a:rPr lang="en-US" sz="1600" dirty="0">
                <a:latin typeface="Times New Roman" panose="02020603050405020304" pitchFamily="18" charset="0"/>
                <a:ea typeface="Times New Roman" panose="02020603050405020304" pitchFamily="18" charset="0"/>
              </a:rPr>
              <a:t>16. D. R. Cox, J. R. Stat. Soc. Ser. B (1972).</a:t>
            </a:r>
            <a:endParaRPr lang="en-US" sz="2400" dirty="0">
              <a:effectLst/>
              <a:latin typeface="Times New Roman" panose="02020603050405020304" pitchFamily="18" charset="0"/>
              <a:ea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7DC1BBB0-96F0-4077-A278-0F3FB5C104D3}" type="slidenum">
              <a:rPr lang="en-US" smtClean="0"/>
              <a:t>24</a:t>
            </a:fld>
            <a:endParaRPr lang="en-US"/>
          </a:p>
        </p:txBody>
      </p:sp>
    </p:spTree>
    <p:extLst>
      <p:ext uri="{BB962C8B-B14F-4D97-AF65-F5344CB8AC3E}">
        <p14:creationId xmlns:p14="http://schemas.microsoft.com/office/powerpoint/2010/main" val="172042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d-ID" dirty="0"/>
              <a:t>References</a:t>
            </a:r>
            <a:endParaRPr lang="en-US" dirty="0"/>
          </a:p>
        </p:txBody>
      </p:sp>
      <p:sp>
        <p:nvSpPr>
          <p:cNvPr id="3" name="Rectangle 2"/>
          <p:cNvSpPr/>
          <p:nvPr/>
        </p:nvSpPr>
        <p:spPr>
          <a:xfrm>
            <a:off x="1509565" y="1340768"/>
            <a:ext cx="9866672" cy="4647426"/>
          </a:xfrm>
          <a:prstGeom prst="rect">
            <a:avLst/>
          </a:prstGeom>
        </p:spPr>
        <p:txBody>
          <a:bodyPr wrap="square">
            <a:spAutoFit/>
          </a:bodyPr>
          <a:lstStyle/>
          <a:p>
            <a:r>
              <a:rPr lang="en-US" sz="1600" dirty="0">
                <a:latin typeface="Times New Roman" panose="02020603050405020304" pitchFamily="18" charset="0"/>
                <a:ea typeface="Times New Roman" panose="02020603050405020304" pitchFamily="18" charset="0"/>
              </a:rPr>
              <a:t>17. D. G. </a:t>
            </a:r>
            <a:r>
              <a:rPr lang="en-US" sz="1600" dirty="0" err="1">
                <a:latin typeface="Times New Roman" panose="02020603050405020304" pitchFamily="18" charset="0"/>
                <a:ea typeface="Times New Roman" panose="02020603050405020304" pitchFamily="18" charset="0"/>
              </a:rPr>
              <a:t>Kleinbaum</a:t>
            </a:r>
            <a:r>
              <a:rPr lang="en-US" sz="1600" dirty="0">
                <a:latin typeface="Times New Roman" panose="02020603050405020304" pitchFamily="18" charset="0"/>
                <a:ea typeface="Times New Roman" panose="02020603050405020304" pitchFamily="18" charset="0"/>
              </a:rPr>
              <a:t> and M. Klein, New York, Springer-</a:t>
            </a:r>
            <a:r>
              <a:rPr lang="en-US" sz="1600" dirty="0" err="1">
                <a:latin typeface="Times New Roman" panose="02020603050405020304" pitchFamily="18" charset="0"/>
                <a:ea typeface="Times New Roman" panose="02020603050405020304" pitchFamily="18" charset="0"/>
              </a:rPr>
              <a:t>Verlag</a:t>
            </a:r>
            <a:r>
              <a:rPr lang="en-US" sz="1600" dirty="0">
                <a:latin typeface="Times New Roman" panose="02020603050405020304" pitchFamily="18" charset="0"/>
                <a:ea typeface="Times New Roman" panose="02020603050405020304" pitchFamily="18" charset="0"/>
              </a:rPr>
              <a:t> (2011).</a:t>
            </a:r>
            <a:endParaRPr lang="en-US" sz="2400" dirty="0">
              <a:latin typeface="Times New Roman" panose="02020603050405020304" pitchFamily="18" charset="0"/>
              <a:ea typeface="Times New Roman" panose="02020603050405020304" pitchFamily="18" charset="0"/>
            </a:endParaRPr>
          </a:p>
          <a:p>
            <a:r>
              <a:rPr lang="en-US" sz="1600" dirty="0">
                <a:latin typeface="Times New Roman" panose="02020603050405020304" pitchFamily="18" charset="0"/>
                <a:ea typeface="Times New Roman" panose="02020603050405020304" pitchFamily="18" charset="0"/>
              </a:rPr>
              <a:t>18. D. G. </a:t>
            </a:r>
            <a:r>
              <a:rPr lang="en-US" sz="1600" dirty="0" err="1">
                <a:latin typeface="Times New Roman" panose="02020603050405020304" pitchFamily="18" charset="0"/>
                <a:ea typeface="Times New Roman" panose="02020603050405020304" pitchFamily="18" charset="0"/>
              </a:rPr>
              <a:t>Kleinbaum</a:t>
            </a:r>
            <a:r>
              <a:rPr lang="en-US" sz="1600" dirty="0">
                <a:latin typeface="Times New Roman" panose="02020603050405020304" pitchFamily="18" charset="0"/>
                <a:ea typeface="Times New Roman" panose="02020603050405020304" pitchFamily="18" charset="0"/>
              </a:rPr>
              <a:t> and D. G. </a:t>
            </a:r>
            <a:r>
              <a:rPr lang="en-US" sz="1600" dirty="0" err="1">
                <a:latin typeface="Times New Roman" panose="02020603050405020304" pitchFamily="18" charset="0"/>
                <a:ea typeface="Times New Roman" panose="02020603050405020304" pitchFamily="18" charset="0"/>
              </a:rPr>
              <a:t>Kleinbaum</a:t>
            </a:r>
            <a:r>
              <a:rPr lang="en-US" sz="1600" dirty="0">
                <a:latin typeface="Times New Roman" panose="02020603050405020304" pitchFamily="18" charset="0"/>
                <a:ea typeface="Times New Roman" panose="02020603050405020304" pitchFamily="18" charset="0"/>
              </a:rPr>
              <a:t>, in </a:t>
            </a:r>
            <a:r>
              <a:rPr lang="en-US" sz="1600" i="1" dirty="0" err="1">
                <a:latin typeface="Times New Roman" panose="02020603050405020304" pitchFamily="18" charset="0"/>
                <a:ea typeface="Times New Roman" panose="02020603050405020304" pitchFamily="18" charset="0"/>
              </a:rPr>
              <a:t>Surviv</a:t>
            </a:r>
            <a:r>
              <a:rPr lang="en-US" sz="1600" i="1" dirty="0">
                <a:latin typeface="Times New Roman" panose="02020603050405020304" pitchFamily="18" charset="0"/>
                <a:ea typeface="Times New Roman" panose="02020603050405020304" pitchFamily="18" charset="0"/>
              </a:rPr>
              <a:t>. Anal.</a:t>
            </a:r>
            <a:r>
              <a:rPr lang="en-US" sz="1600" dirty="0">
                <a:latin typeface="Times New Roman" panose="02020603050405020304" pitchFamily="18" charset="0"/>
                <a:ea typeface="Times New Roman" panose="02020603050405020304" pitchFamily="18" charset="0"/>
              </a:rPr>
              <a:t> (1996).</a:t>
            </a:r>
            <a:endParaRPr lang="en-US" sz="2400" dirty="0">
              <a:latin typeface="Times New Roman" panose="02020603050405020304" pitchFamily="18" charset="0"/>
              <a:ea typeface="Times New Roman" panose="02020603050405020304" pitchFamily="18" charset="0"/>
            </a:endParaRPr>
          </a:p>
          <a:p>
            <a:r>
              <a:rPr lang="en-US" sz="1600" dirty="0">
                <a:latin typeface="Times New Roman" panose="02020603050405020304" pitchFamily="18" charset="0"/>
                <a:ea typeface="Times New Roman" panose="02020603050405020304" pitchFamily="18" charset="0"/>
              </a:rPr>
              <a:t>19. D. </a:t>
            </a:r>
            <a:r>
              <a:rPr lang="en-US" sz="1600" dirty="0" err="1">
                <a:latin typeface="Times New Roman" panose="02020603050405020304" pitchFamily="18" charset="0"/>
                <a:ea typeface="Times New Roman" panose="02020603050405020304" pitchFamily="18" charset="0"/>
              </a:rPr>
              <a:t>Schoenfeld</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Biometrika</a:t>
            </a:r>
            <a:r>
              <a:rPr lang="en-US" sz="1600" dirty="0">
                <a:latin typeface="Times New Roman" panose="02020603050405020304" pitchFamily="18" charset="0"/>
                <a:ea typeface="Times New Roman" panose="02020603050405020304" pitchFamily="18" charset="0"/>
              </a:rPr>
              <a:t> (1982).</a:t>
            </a:r>
            <a:endParaRPr lang="en-US" sz="2400" dirty="0">
              <a:latin typeface="Times New Roman" panose="02020603050405020304" pitchFamily="18" charset="0"/>
              <a:ea typeface="Times New Roman" panose="02020603050405020304" pitchFamily="18" charset="0"/>
            </a:endParaRPr>
          </a:p>
          <a:p>
            <a:r>
              <a:rPr lang="en-US" sz="1600" dirty="0">
                <a:latin typeface="Times New Roman" panose="02020603050405020304" pitchFamily="18" charset="0"/>
                <a:ea typeface="Times New Roman" panose="02020603050405020304" pitchFamily="18" charset="0"/>
              </a:rPr>
              <a:t>20. P. M. </a:t>
            </a:r>
            <a:r>
              <a:rPr lang="en-US" sz="1600" dirty="0" err="1">
                <a:latin typeface="Times New Roman" panose="02020603050405020304" pitchFamily="18" charset="0"/>
                <a:ea typeface="Times New Roman" panose="02020603050405020304" pitchFamily="18" charset="0"/>
              </a:rPr>
              <a:t>Grambsch</a:t>
            </a:r>
            <a:r>
              <a:rPr lang="en-US" sz="1600" dirty="0">
                <a:latin typeface="Times New Roman" panose="02020603050405020304" pitchFamily="18" charset="0"/>
                <a:ea typeface="Times New Roman" panose="02020603050405020304" pitchFamily="18" charset="0"/>
              </a:rPr>
              <a:t> and T. M. </a:t>
            </a:r>
            <a:r>
              <a:rPr lang="en-US" sz="1600" dirty="0" err="1">
                <a:latin typeface="Times New Roman" panose="02020603050405020304" pitchFamily="18" charset="0"/>
                <a:ea typeface="Times New Roman" panose="02020603050405020304" pitchFamily="18" charset="0"/>
              </a:rPr>
              <a:t>Therneau</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Biometrika</a:t>
            </a:r>
            <a:r>
              <a:rPr lang="en-US" sz="1600" dirty="0">
                <a:latin typeface="Times New Roman" panose="02020603050405020304" pitchFamily="18" charset="0"/>
                <a:ea typeface="Times New Roman" panose="02020603050405020304" pitchFamily="18" charset="0"/>
              </a:rPr>
              <a:t> (1994).</a:t>
            </a:r>
            <a:endParaRPr lang="en-US" sz="2400" dirty="0">
              <a:latin typeface="Times New Roman" panose="02020603050405020304" pitchFamily="18" charset="0"/>
              <a:ea typeface="Times New Roman" panose="02020603050405020304" pitchFamily="18" charset="0"/>
            </a:endParaRPr>
          </a:p>
          <a:p>
            <a:r>
              <a:rPr lang="en-US" sz="1600" dirty="0">
                <a:latin typeface="Times New Roman" panose="02020603050405020304" pitchFamily="18" charset="0"/>
                <a:ea typeface="Times New Roman" panose="02020603050405020304" pitchFamily="18" charset="0"/>
              </a:rPr>
              <a:t>21. X. Li, W. Li, L. </a:t>
            </a:r>
            <a:r>
              <a:rPr lang="en-US" sz="1600" dirty="0" err="1">
                <a:latin typeface="Times New Roman" panose="02020603050405020304" pitchFamily="18" charset="0"/>
                <a:ea typeface="Times New Roman" panose="02020603050405020304" pitchFamily="18" charset="0"/>
              </a:rPr>
              <a:t>Anselin</a:t>
            </a:r>
            <a:r>
              <a:rPr lang="en-US" sz="1600" dirty="0">
                <a:latin typeface="Times New Roman" panose="02020603050405020304" pitchFamily="18" charset="0"/>
                <a:ea typeface="Times New Roman" panose="02020603050405020304" pitchFamily="18" charset="0"/>
              </a:rPr>
              <a:t>, S. Rey, and J. </a:t>
            </a:r>
            <a:r>
              <a:rPr lang="en-US" sz="1600" dirty="0" err="1">
                <a:latin typeface="Times New Roman" panose="02020603050405020304" pitchFamily="18" charset="0"/>
                <a:ea typeface="Times New Roman" panose="02020603050405020304" pitchFamily="18" charset="0"/>
              </a:rPr>
              <a:t>Koschinsky</a:t>
            </a:r>
            <a:r>
              <a:rPr lang="en-US" sz="1600" dirty="0">
                <a:latin typeface="Times New Roman" panose="02020603050405020304" pitchFamily="18" charset="0"/>
                <a:ea typeface="Times New Roman" panose="02020603050405020304" pitchFamily="18" charset="0"/>
              </a:rPr>
              <a:t>, in </a:t>
            </a:r>
            <a:r>
              <a:rPr lang="en-US" sz="1600" i="1" dirty="0">
                <a:latin typeface="Times New Roman" panose="02020603050405020304" pitchFamily="18" charset="0"/>
                <a:ea typeface="Times New Roman" panose="02020603050405020304" pitchFamily="18" charset="0"/>
              </a:rPr>
              <a:t>Proc. 3rd ACM SIGSPATIAL Int. Work. Anal. Big Geospatial Data, </a:t>
            </a:r>
            <a:r>
              <a:rPr lang="en-US" sz="1600" i="1" dirty="0" err="1">
                <a:latin typeface="Times New Roman" panose="02020603050405020304" pitchFamily="18" charset="0"/>
                <a:ea typeface="Times New Roman" panose="02020603050405020304" pitchFamily="18" charset="0"/>
              </a:rPr>
              <a:t>BigSpatial</a:t>
            </a:r>
            <a:r>
              <a:rPr lang="en-US" sz="1600" i="1" dirty="0">
                <a:latin typeface="Times New Roman" panose="02020603050405020304" pitchFamily="18" charset="0"/>
                <a:ea typeface="Times New Roman" panose="02020603050405020304" pitchFamily="18" charset="0"/>
              </a:rPr>
              <a:t> 2014</a:t>
            </a:r>
            <a:r>
              <a:rPr lang="en-US" sz="1600" dirty="0">
                <a:latin typeface="Times New Roman" panose="02020603050405020304" pitchFamily="18" charset="0"/>
                <a:ea typeface="Times New Roman" panose="02020603050405020304" pitchFamily="18" charset="0"/>
              </a:rPr>
              <a:t> (2014).</a:t>
            </a:r>
            <a:endParaRPr lang="en-US" sz="2400" dirty="0">
              <a:latin typeface="Times New Roman" panose="02020603050405020304" pitchFamily="18" charset="0"/>
              <a:ea typeface="Times New Roman" panose="02020603050405020304" pitchFamily="18" charset="0"/>
            </a:endParaRPr>
          </a:p>
          <a:p>
            <a:r>
              <a:rPr lang="en-US" sz="1600" dirty="0">
                <a:latin typeface="Times New Roman" panose="02020603050405020304" pitchFamily="18" charset="0"/>
                <a:ea typeface="Times New Roman" panose="02020603050405020304" pitchFamily="18" charset="0"/>
              </a:rPr>
              <a:t>22. P. J. Tsai, M. L. Lin, C. M. Chu, and C. H. </a:t>
            </a:r>
            <a:r>
              <a:rPr lang="en-US" sz="1600" dirty="0" err="1">
                <a:latin typeface="Times New Roman" panose="02020603050405020304" pitchFamily="18" charset="0"/>
                <a:ea typeface="Times New Roman" panose="02020603050405020304" pitchFamily="18" charset="0"/>
              </a:rPr>
              <a:t>Perng</a:t>
            </a:r>
            <a:r>
              <a:rPr lang="en-US" sz="1600" dirty="0">
                <a:latin typeface="Times New Roman" panose="02020603050405020304" pitchFamily="18" charset="0"/>
                <a:ea typeface="Times New Roman" panose="02020603050405020304" pitchFamily="18" charset="0"/>
              </a:rPr>
              <a:t>, BMC Public Health (2009).</a:t>
            </a:r>
            <a:endParaRPr lang="en-US" sz="2400" dirty="0">
              <a:latin typeface="Times New Roman" panose="02020603050405020304" pitchFamily="18" charset="0"/>
              <a:ea typeface="Times New Roman" panose="02020603050405020304" pitchFamily="18" charset="0"/>
            </a:endParaRPr>
          </a:p>
          <a:p>
            <a:r>
              <a:rPr lang="en-US" sz="1600" dirty="0">
                <a:latin typeface="Times New Roman" panose="02020603050405020304" pitchFamily="18" charset="0"/>
                <a:ea typeface="Times New Roman" panose="02020603050405020304" pitchFamily="18" charset="0"/>
              </a:rPr>
              <a:t>23. J. </a:t>
            </a:r>
            <a:r>
              <a:rPr lang="en-US" sz="1600" dirty="0" err="1">
                <a:latin typeface="Times New Roman" panose="02020603050405020304" pitchFamily="18" charset="0"/>
                <a:ea typeface="Times New Roman" panose="02020603050405020304" pitchFamily="18" charset="0"/>
              </a:rPr>
              <a:t>Besag</a:t>
            </a:r>
            <a:r>
              <a:rPr lang="en-US" sz="1600" dirty="0">
                <a:latin typeface="Times New Roman" panose="02020603050405020304" pitchFamily="18" charset="0"/>
                <a:ea typeface="Times New Roman" panose="02020603050405020304" pitchFamily="18" charset="0"/>
              </a:rPr>
              <a:t>, J. York, and A. </a:t>
            </a:r>
            <a:r>
              <a:rPr lang="en-US" sz="1600" dirty="0" err="1">
                <a:latin typeface="Times New Roman" panose="02020603050405020304" pitchFamily="18" charset="0"/>
                <a:ea typeface="Times New Roman" panose="02020603050405020304" pitchFamily="18" charset="0"/>
              </a:rPr>
              <a:t>Mollié</a:t>
            </a:r>
            <a:r>
              <a:rPr lang="en-US" sz="1600" dirty="0">
                <a:latin typeface="Times New Roman" panose="02020603050405020304" pitchFamily="18" charset="0"/>
                <a:ea typeface="Times New Roman" panose="02020603050405020304" pitchFamily="18" charset="0"/>
              </a:rPr>
              <a:t>, Ann. Inst. Stat. Math. </a:t>
            </a:r>
            <a:r>
              <a:rPr lang="en-US" sz="1600" b="1" dirty="0">
                <a:latin typeface="Times New Roman" panose="02020603050405020304" pitchFamily="18" charset="0"/>
                <a:ea typeface="Times New Roman" panose="02020603050405020304" pitchFamily="18" charset="0"/>
              </a:rPr>
              <a:t>43</a:t>
            </a:r>
            <a:r>
              <a:rPr lang="en-US" sz="1600" dirty="0">
                <a:latin typeface="Times New Roman" panose="02020603050405020304" pitchFamily="18" charset="0"/>
                <a:ea typeface="Times New Roman" panose="02020603050405020304" pitchFamily="18" charset="0"/>
              </a:rPr>
              <a:t>, 1 (1991).</a:t>
            </a:r>
            <a:endParaRPr lang="en-US" sz="2400" dirty="0">
              <a:latin typeface="Times New Roman" panose="02020603050405020304" pitchFamily="18" charset="0"/>
              <a:ea typeface="Times New Roman" panose="02020603050405020304" pitchFamily="18" charset="0"/>
            </a:endParaRPr>
          </a:p>
          <a:p>
            <a:r>
              <a:rPr lang="en-US" sz="1600" dirty="0">
                <a:latin typeface="Times New Roman" panose="02020603050405020304" pitchFamily="18" charset="0"/>
                <a:ea typeface="Times New Roman" panose="02020603050405020304" pitchFamily="18" charset="0"/>
              </a:rPr>
              <a:t>24. N. </a:t>
            </a:r>
            <a:r>
              <a:rPr lang="en-US" sz="1600" dirty="0" err="1">
                <a:latin typeface="Times New Roman" panose="02020603050405020304" pitchFamily="18" charset="0"/>
                <a:ea typeface="Times New Roman" panose="02020603050405020304" pitchFamily="18" charset="0"/>
              </a:rPr>
              <a:t>Cressie</a:t>
            </a:r>
            <a:r>
              <a:rPr lang="en-US" sz="1600" dirty="0">
                <a:latin typeface="Times New Roman" panose="02020603050405020304" pitchFamily="18" charset="0"/>
                <a:ea typeface="Times New Roman" panose="02020603050405020304" pitchFamily="18" charset="0"/>
              </a:rPr>
              <a:t> and C. K. </a:t>
            </a:r>
            <a:r>
              <a:rPr lang="en-US" sz="1600" dirty="0" err="1">
                <a:latin typeface="Times New Roman" panose="02020603050405020304" pitchFamily="18" charset="0"/>
                <a:ea typeface="Times New Roman" panose="02020603050405020304" pitchFamily="18" charset="0"/>
              </a:rPr>
              <a:t>Wikle</a:t>
            </a:r>
            <a:r>
              <a:rPr lang="en-US" sz="1600" dirty="0">
                <a:latin typeface="Times New Roman" panose="02020603050405020304" pitchFamily="18" charset="0"/>
                <a:ea typeface="Times New Roman" panose="02020603050405020304" pitchFamily="18" charset="0"/>
              </a:rPr>
              <a:t>, </a:t>
            </a:r>
            <a:r>
              <a:rPr lang="en-US" sz="1600" i="1" dirty="0">
                <a:latin typeface="Times New Roman" panose="02020603050405020304" pitchFamily="18" charset="0"/>
                <a:ea typeface="Times New Roman" panose="02020603050405020304" pitchFamily="18" charset="0"/>
              </a:rPr>
              <a:t>Statistics for </a:t>
            </a:r>
            <a:r>
              <a:rPr lang="en-US" sz="1600" i="1" dirty="0" err="1">
                <a:latin typeface="Times New Roman" panose="02020603050405020304" pitchFamily="18" charset="0"/>
                <a:ea typeface="Times New Roman" panose="02020603050405020304" pitchFamily="18" charset="0"/>
              </a:rPr>
              <a:t>Spatio</a:t>
            </a:r>
            <a:r>
              <a:rPr lang="en-US" sz="1600" i="1" dirty="0">
                <a:latin typeface="Times New Roman" panose="02020603050405020304" pitchFamily="18" charset="0"/>
                <a:ea typeface="Times New Roman" panose="02020603050405020304" pitchFamily="18" charset="0"/>
              </a:rPr>
              <a:t>-Temporal Data</a:t>
            </a:r>
            <a:r>
              <a:rPr lang="en-US" sz="1600" dirty="0">
                <a:latin typeface="Times New Roman" panose="02020603050405020304" pitchFamily="18" charset="0"/>
                <a:ea typeface="Times New Roman" panose="02020603050405020304" pitchFamily="18" charset="0"/>
              </a:rPr>
              <a:t> (John Wiley &amp; Sons, 2015).</a:t>
            </a:r>
            <a:endParaRPr lang="en-US" sz="2400" dirty="0">
              <a:latin typeface="Times New Roman" panose="02020603050405020304" pitchFamily="18" charset="0"/>
              <a:ea typeface="Times New Roman" panose="02020603050405020304" pitchFamily="18" charset="0"/>
            </a:endParaRPr>
          </a:p>
          <a:p>
            <a:r>
              <a:rPr lang="en-US" sz="1600" dirty="0">
                <a:latin typeface="Times New Roman" panose="02020603050405020304" pitchFamily="18" charset="0"/>
                <a:ea typeface="Times New Roman" panose="02020603050405020304" pitchFamily="18" charset="0"/>
              </a:rPr>
              <a:t>25. M. Morris, K. Wheeler-Martin, D. Simpson, S. J. Mooney, A. </a:t>
            </a:r>
            <a:r>
              <a:rPr lang="en-US" sz="1600" dirty="0" err="1">
                <a:latin typeface="Times New Roman" panose="02020603050405020304" pitchFamily="18" charset="0"/>
                <a:ea typeface="Times New Roman" panose="02020603050405020304" pitchFamily="18" charset="0"/>
              </a:rPr>
              <a:t>Gelman</a:t>
            </a:r>
            <a:r>
              <a:rPr lang="en-US" sz="1600" dirty="0">
                <a:latin typeface="Times New Roman" panose="02020603050405020304" pitchFamily="18" charset="0"/>
                <a:ea typeface="Times New Roman" panose="02020603050405020304" pitchFamily="18" charset="0"/>
              </a:rPr>
              <a:t>, and C. DiMaggio, Spat. Spatiotemporal. </a:t>
            </a:r>
            <a:r>
              <a:rPr lang="en-US" sz="1600" dirty="0" err="1">
                <a:latin typeface="Times New Roman" panose="02020603050405020304" pitchFamily="18" charset="0"/>
                <a:ea typeface="Times New Roman" panose="02020603050405020304" pitchFamily="18" charset="0"/>
              </a:rPr>
              <a:t>Epidemiol</a:t>
            </a:r>
            <a:r>
              <a:rPr lang="en-US" sz="1600" dirty="0">
                <a:latin typeface="Times New Roman" panose="02020603050405020304" pitchFamily="18" charset="0"/>
                <a:ea typeface="Times New Roman" panose="02020603050405020304" pitchFamily="18" charset="0"/>
              </a:rPr>
              <a:t>. (2019).</a:t>
            </a:r>
            <a:endParaRPr lang="en-US" sz="2400" dirty="0">
              <a:latin typeface="Times New Roman" panose="02020603050405020304" pitchFamily="18" charset="0"/>
              <a:ea typeface="Times New Roman" panose="02020603050405020304" pitchFamily="18" charset="0"/>
            </a:endParaRPr>
          </a:p>
          <a:p>
            <a:r>
              <a:rPr lang="en-US" sz="1600" dirty="0">
                <a:latin typeface="Times New Roman" panose="02020603050405020304" pitchFamily="18" charset="0"/>
                <a:ea typeface="Times New Roman" panose="02020603050405020304" pitchFamily="18" charset="0"/>
              </a:rPr>
              <a:t>26. N. </a:t>
            </a:r>
            <a:r>
              <a:rPr lang="en-US" sz="1600" dirty="0" err="1">
                <a:latin typeface="Times New Roman" panose="02020603050405020304" pitchFamily="18" charset="0"/>
                <a:ea typeface="Times New Roman" panose="02020603050405020304" pitchFamily="18" charset="0"/>
              </a:rPr>
              <a:t>Iriawan</a:t>
            </a:r>
            <a:r>
              <a:rPr lang="en-US" sz="1600" dirty="0">
                <a:latin typeface="Times New Roman" panose="02020603050405020304" pitchFamily="18" charset="0"/>
                <a:ea typeface="Times New Roman" panose="02020603050405020304" pitchFamily="18" charset="0"/>
              </a:rPr>
              <a:t>, Lap. </a:t>
            </a:r>
            <a:r>
              <a:rPr lang="en-US" sz="1600" dirty="0" err="1">
                <a:latin typeface="Times New Roman" panose="02020603050405020304" pitchFamily="18" charset="0"/>
                <a:ea typeface="Times New Roman" panose="02020603050405020304" pitchFamily="18" charset="0"/>
              </a:rPr>
              <a:t>Penelit</a:t>
            </a:r>
            <a:r>
              <a:rPr lang="en-US" sz="1600" dirty="0">
                <a:latin typeface="Times New Roman" panose="02020603050405020304" pitchFamily="18" charset="0"/>
                <a:ea typeface="Times New Roman" panose="02020603050405020304" pitchFamily="18" charset="0"/>
              </a:rPr>
              <a:t>. (2001).</a:t>
            </a:r>
            <a:endParaRPr lang="en-US" sz="2400" dirty="0">
              <a:latin typeface="Times New Roman" panose="02020603050405020304" pitchFamily="18" charset="0"/>
              <a:ea typeface="Times New Roman" panose="02020603050405020304" pitchFamily="18" charset="0"/>
            </a:endParaRPr>
          </a:p>
          <a:p>
            <a:r>
              <a:rPr lang="en-US" sz="1600" dirty="0">
                <a:latin typeface="Times New Roman" panose="02020603050405020304" pitchFamily="18" charset="0"/>
                <a:ea typeface="Times New Roman" panose="02020603050405020304" pitchFamily="18" charset="0"/>
              </a:rPr>
              <a:t>27. G. E. P. Box and G. C. </a:t>
            </a:r>
            <a:r>
              <a:rPr lang="en-US" sz="1600" dirty="0" err="1">
                <a:latin typeface="Times New Roman" panose="02020603050405020304" pitchFamily="18" charset="0"/>
                <a:ea typeface="Times New Roman" panose="02020603050405020304" pitchFamily="18" charset="0"/>
              </a:rPr>
              <a:t>Tiao</a:t>
            </a:r>
            <a:r>
              <a:rPr lang="en-US" sz="1600" dirty="0">
                <a:latin typeface="Times New Roman" panose="02020603050405020304" pitchFamily="18" charset="0"/>
                <a:ea typeface="Times New Roman" panose="02020603050405020304" pitchFamily="18" charset="0"/>
              </a:rPr>
              <a:t>, Reading, MA (1973).</a:t>
            </a:r>
            <a:endParaRPr lang="en-US" sz="2400" dirty="0">
              <a:latin typeface="Times New Roman" panose="02020603050405020304" pitchFamily="18" charset="0"/>
              <a:ea typeface="Times New Roman" panose="02020603050405020304" pitchFamily="18" charset="0"/>
            </a:endParaRPr>
          </a:p>
          <a:p>
            <a:r>
              <a:rPr lang="en-US" sz="1600" dirty="0">
                <a:latin typeface="Times New Roman" panose="02020603050405020304" pitchFamily="18" charset="0"/>
                <a:ea typeface="Times New Roman" panose="02020603050405020304" pitchFamily="18" charset="0"/>
              </a:rPr>
              <a:t>28. I. </a:t>
            </a:r>
            <a:r>
              <a:rPr lang="en-US" sz="1600" dirty="0" err="1">
                <a:latin typeface="Times New Roman" panose="02020603050405020304" pitchFamily="18" charset="0"/>
                <a:ea typeface="Times New Roman" panose="02020603050405020304" pitchFamily="18" charset="0"/>
              </a:rPr>
              <a:t>Ntzoufras</a:t>
            </a:r>
            <a:r>
              <a:rPr lang="en-US" sz="1600" dirty="0">
                <a:latin typeface="Times New Roman" panose="02020603050405020304" pitchFamily="18" charset="0"/>
                <a:ea typeface="Times New Roman" panose="02020603050405020304" pitchFamily="18" charset="0"/>
              </a:rPr>
              <a:t>, </a:t>
            </a:r>
            <a:r>
              <a:rPr lang="en-US" sz="1600" i="1" dirty="0">
                <a:latin typeface="Times New Roman" panose="02020603050405020304" pitchFamily="18" charset="0"/>
                <a:ea typeface="Times New Roman" panose="02020603050405020304" pitchFamily="18" charset="0"/>
              </a:rPr>
              <a:t>Bayesian Modeling Using </a:t>
            </a:r>
            <a:r>
              <a:rPr lang="en-US" sz="1600" i="1" dirty="0" err="1">
                <a:latin typeface="Times New Roman" panose="02020603050405020304" pitchFamily="18" charset="0"/>
                <a:ea typeface="Times New Roman" panose="02020603050405020304" pitchFamily="18" charset="0"/>
              </a:rPr>
              <a:t>WinBUGS</a:t>
            </a:r>
            <a:r>
              <a:rPr lang="en-US" sz="1600" dirty="0">
                <a:latin typeface="Times New Roman" panose="02020603050405020304" pitchFamily="18" charset="0"/>
                <a:ea typeface="Times New Roman" panose="02020603050405020304" pitchFamily="18" charset="0"/>
              </a:rPr>
              <a:t> (John Wiley &amp; Sons, 2008).</a:t>
            </a:r>
            <a:endParaRPr lang="en-US" sz="2400" dirty="0">
              <a:latin typeface="Times New Roman" panose="02020603050405020304" pitchFamily="18" charset="0"/>
              <a:ea typeface="Times New Roman" panose="02020603050405020304" pitchFamily="18" charset="0"/>
            </a:endParaRPr>
          </a:p>
          <a:p>
            <a:r>
              <a:rPr lang="en-US" sz="1600" dirty="0">
                <a:latin typeface="Times New Roman" panose="02020603050405020304" pitchFamily="18" charset="0"/>
                <a:ea typeface="Times New Roman" panose="02020603050405020304" pitchFamily="18" charset="0"/>
              </a:rPr>
              <a:t>29. S. </a:t>
            </a:r>
            <a:r>
              <a:rPr lang="en-US" sz="1600" dirty="0" err="1">
                <a:latin typeface="Times New Roman" panose="02020603050405020304" pitchFamily="18" charset="0"/>
                <a:ea typeface="Times New Roman" panose="02020603050405020304" pitchFamily="18" charset="0"/>
              </a:rPr>
              <a:t>Geman</a:t>
            </a:r>
            <a:r>
              <a:rPr lang="en-US" sz="1600" dirty="0">
                <a:latin typeface="Times New Roman" panose="02020603050405020304" pitchFamily="18" charset="0"/>
                <a:ea typeface="Times New Roman" panose="02020603050405020304" pitchFamily="18" charset="0"/>
              </a:rPr>
              <a:t> and D. </a:t>
            </a:r>
            <a:r>
              <a:rPr lang="en-US" sz="1600" dirty="0" err="1">
                <a:latin typeface="Times New Roman" panose="02020603050405020304" pitchFamily="18" charset="0"/>
                <a:ea typeface="Times New Roman" panose="02020603050405020304" pitchFamily="18" charset="0"/>
              </a:rPr>
              <a:t>Geman</a:t>
            </a:r>
            <a:r>
              <a:rPr lang="en-US" sz="1600" dirty="0">
                <a:latin typeface="Times New Roman" panose="02020603050405020304" pitchFamily="18" charset="0"/>
                <a:ea typeface="Times New Roman" panose="02020603050405020304" pitchFamily="18" charset="0"/>
              </a:rPr>
              <a:t>, IEEE Trans. Pattern Anal. Mach. </a:t>
            </a:r>
            <a:r>
              <a:rPr lang="en-US" sz="1600" dirty="0" err="1">
                <a:latin typeface="Times New Roman" panose="02020603050405020304" pitchFamily="18" charset="0"/>
                <a:ea typeface="Times New Roman" panose="02020603050405020304" pitchFamily="18" charset="0"/>
              </a:rPr>
              <a:t>Intell</a:t>
            </a:r>
            <a:r>
              <a:rPr lang="en-US" sz="1600" dirty="0">
                <a:latin typeface="Times New Roman" panose="02020603050405020304" pitchFamily="18" charset="0"/>
                <a:ea typeface="Times New Roman" panose="02020603050405020304" pitchFamily="18" charset="0"/>
              </a:rPr>
              <a:t>. </a:t>
            </a:r>
            <a:r>
              <a:rPr lang="en-US" sz="1600" b="1" dirty="0">
                <a:latin typeface="Times New Roman" panose="02020603050405020304" pitchFamily="18" charset="0"/>
                <a:ea typeface="Times New Roman" panose="02020603050405020304" pitchFamily="18" charset="0"/>
              </a:rPr>
              <a:t>PAMI</a:t>
            </a:r>
            <a:r>
              <a:rPr lang="en-US" sz="1600" dirty="0">
                <a:latin typeface="Times New Roman" panose="02020603050405020304" pitchFamily="18" charset="0"/>
                <a:ea typeface="Times New Roman" panose="02020603050405020304" pitchFamily="18" charset="0"/>
              </a:rPr>
              <a:t>-</a:t>
            </a:r>
            <a:r>
              <a:rPr lang="en-US" sz="1600" b="1" dirty="0">
                <a:latin typeface="Times New Roman" panose="02020603050405020304" pitchFamily="18" charset="0"/>
                <a:ea typeface="Times New Roman" panose="02020603050405020304" pitchFamily="18" charset="0"/>
              </a:rPr>
              <a:t>6</a:t>
            </a:r>
            <a:r>
              <a:rPr lang="en-US" sz="1600" dirty="0">
                <a:latin typeface="Times New Roman" panose="02020603050405020304" pitchFamily="18" charset="0"/>
                <a:ea typeface="Times New Roman" panose="02020603050405020304" pitchFamily="18" charset="0"/>
              </a:rPr>
              <a:t>, 721 (1984).</a:t>
            </a:r>
            <a:endParaRPr lang="en-US" sz="2400" dirty="0">
              <a:latin typeface="Times New Roman" panose="02020603050405020304" pitchFamily="18" charset="0"/>
              <a:ea typeface="Times New Roman" panose="02020603050405020304" pitchFamily="18" charset="0"/>
            </a:endParaRPr>
          </a:p>
          <a:p>
            <a:r>
              <a:rPr lang="en-US" sz="1600" dirty="0">
                <a:latin typeface="Times New Roman" panose="02020603050405020304" pitchFamily="18" charset="0"/>
                <a:ea typeface="Times New Roman" panose="02020603050405020304" pitchFamily="18" charset="0"/>
              </a:rPr>
              <a:t>30. A. </a:t>
            </a:r>
            <a:r>
              <a:rPr lang="en-US" sz="1600" dirty="0" err="1">
                <a:latin typeface="Times New Roman" panose="02020603050405020304" pitchFamily="18" charset="0"/>
                <a:ea typeface="Times New Roman" panose="02020603050405020304" pitchFamily="18" charset="0"/>
              </a:rPr>
              <a:t>Gelman</a:t>
            </a:r>
            <a:r>
              <a:rPr lang="en-US" sz="1600" dirty="0">
                <a:latin typeface="Times New Roman" panose="02020603050405020304" pitchFamily="18" charset="0"/>
                <a:ea typeface="Times New Roman" panose="02020603050405020304" pitchFamily="18" charset="0"/>
              </a:rPr>
              <a:t>, J. B. Carlin, H. S. Stern, D. B. Dunson, A. </a:t>
            </a:r>
            <a:r>
              <a:rPr lang="en-US" sz="1600" dirty="0" err="1">
                <a:latin typeface="Times New Roman" panose="02020603050405020304" pitchFamily="18" charset="0"/>
                <a:ea typeface="Times New Roman" panose="02020603050405020304" pitchFamily="18" charset="0"/>
              </a:rPr>
              <a:t>Vehtari</a:t>
            </a:r>
            <a:r>
              <a:rPr lang="en-US" sz="1600" dirty="0">
                <a:latin typeface="Times New Roman" panose="02020603050405020304" pitchFamily="18" charset="0"/>
                <a:ea typeface="Times New Roman" panose="02020603050405020304" pitchFamily="18" charset="0"/>
              </a:rPr>
              <a:t>, and D. B. Rubin, </a:t>
            </a:r>
            <a:r>
              <a:rPr lang="en-US" sz="1600" i="1" dirty="0">
                <a:latin typeface="Times New Roman" panose="02020603050405020304" pitchFamily="18" charset="0"/>
                <a:ea typeface="Times New Roman" panose="02020603050405020304" pitchFamily="18" charset="0"/>
              </a:rPr>
              <a:t>Bayesian Data Analysis, Third Edition</a:t>
            </a:r>
            <a:r>
              <a:rPr lang="en-US" sz="1600" dirty="0">
                <a:latin typeface="Times New Roman" panose="02020603050405020304" pitchFamily="18" charset="0"/>
                <a:ea typeface="Times New Roman" panose="02020603050405020304" pitchFamily="18" charset="0"/>
              </a:rPr>
              <a:t> (2013).</a:t>
            </a:r>
            <a:endParaRPr lang="en-US" sz="2400" dirty="0">
              <a:latin typeface="Times New Roman" panose="02020603050405020304" pitchFamily="18" charset="0"/>
              <a:ea typeface="Times New Roman" panose="02020603050405020304" pitchFamily="18" charset="0"/>
            </a:endParaRPr>
          </a:p>
          <a:p>
            <a:r>
              <a:rPr lang="en-US" sz="1600" dirty="0">
                <a:latin typeface="Times New Roman" panose="02020603050405020304" pitchFamily="18" charset="0"/>
                <a:ea typeface="Times New Roman" panose="02020603050405020304" pitchFamily="18" charset="0"/>
              </a:rPr>
              <a:t>31. A. </a:t>
            </a:r>
            <a:r>
              <a:rPr lang="en-US" sz="1600" dirty="0" err="1">
                <a:latin typeface="Times New Roman" panose="02020603050405020304" pitchFamily="18" charset="0"/>
                <a:ea typeface="Times New Roman" panose="02020603050405020304" pitchFamily="18" charset="0"/>
              </a:rPr>
              <a:t>Vehtari</a:t>
            </a:r>
            <a:r>
              <a:rPr lang="en-US" sz="1600" dirty="0">
                <a:latin typeface="Times New Roman" panose="02020603050405020304" pitchFamily="18" charset="0"/>
                <a:ea typeface="Times New Roman" panose="02020603050405020304" pitchFamily="18" charset="0"/>
              </a:rPr>
              <a:t>, A. </a:t>
            </a:r>
            <a:r>
              <a:rPr lang="en-US" sz="1600" dirty="0" err="1">
                <a:latin typeface="Times New Roman" panose="02020603050405020304" pitchFamily="18" charset="0"/>
                <a:ea typeface="Times New Roman" panose="02020603050405020304" pitchFamily="18" charset="0"/>
              </a:rPr>
              <a:t>Gelman</a:t>
            </a:r>
            <a:r>
              <a:rPr lang="en-US" sz="1600" dirty="0">
                <a:latin typeface="Times New Roman" panose="02020603050405020304" pitchFamily="18" charset="0"/>
                <a:ea typeface="Times New Roman" panose="02020603050405020304" pitchFamily="18" charset="0"/>
              </a:rPr>
              <a:t>, and J. </a:t>
            </a:r>
            <a:r>
              <a:rPr lang="en-US" sz="1600" dirty="0" err="1">
                <a:latin typeface="Times New Roman" panose="02020603050405020304" pitchFamily="18" charset="0"/>
                <a:ea typeface="Times New Roman" panose="02020603050405020304" pitchFamily="18" charset="0"/>
              </a:rPr>
              <a:t>Gabry</a:t>
            </a:r>
            <a:r>
              <a:rPr lang="en-US" sz="1600" dirty="0">
                <a:latin typeface="Times New Roman" panose="02020603050405020304" pitchFamily="18" charset="0"/>
                <a:ea typeface="Times New Roman" panose="02020603050405020304" pitchFamily="18" charset="0"/>
              </a:rPr>
              <a:t>, Stat. </a:t>
            </a:r>
            <a:r>
              <a:rPr lang="en-US" sz="1600" dirty="0" err="1">
                <a:latin typeface="Times New Roman" panose="02020603050405020304" pitchFamily="18" charset="0"/>
                <a:ea typeface="Times New Roman" panose="02020603050405020304" pitchFamily="18" charset="0"/>
              </a:rPr>
              <a:t>Comput</a:t>
            </a:r>
            <a:r>
              <a:rPr lang="en-US" sz="1600" dirty="0">
                <a:latin typeface="Times New Roman" panose="02020603050405020304" pitchFamily="18" charset="0"/>
                <a:ea typeface="Times New Roman" panose="02020603050405020304" pitchFamily="18" charset="0"/>
              </a:rPr>
              <a:t>. (2015).</a:t>
            </a:r>
            <a:endParaRPr lang="en-US" sz="2400" dirty="0">
              <a:effectLst/>
              <a:latin typeface="Times New Roman" panose="02020603050405020304" pitchFamily="18" charset="0"/>
              <a:ea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7DC1BBB0-96F0-4077-A278-0F3FB5C104D3}" type="slidenum">
              <a:rPr lang="en-US" smtClean="0"/>
              <a:t>25</a:t>
            </a:fld>
            <a:endParaRPr lang="en-US"/>
          </a:p>
        </p:txBody>
      </p:sp>
    </p:spTree>
    <p:extLst>
      <p:ext uri="{BB962C8B-B14F-4D97-AF65-F5344CB8AC3E}">
        <p14:creationId xmlns:p14="http://schemas.microsoft.com/office/powerpoint/2010/main" val="1955948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Number of DHF case in Jawa Timur 2018</a:t>
            </a:r>
            <a:endParaRPr lang="en-US" dirty="0"/>
          </a:p>
        </p:txBody>
      </p:sp>
      <p:graphicFrame>
        <p:nvGraphicFramePr>
          <p:cNvPr id="7" name="Content Placeholder 6" descr="Stacked bar chart representing&#10;3 series and 4 categories"/>
          <p:cNvGraphicFramePr>
            <a:graphicFrameLocks noGrp="1"/>
          </p:cNvGraphicFramePr>
          <p:nvPr>
            <p:ph idx="1"/>
            <p:extLst>
              <p:ext uri="{D42A27DB-BD31-4B8C-83A1-F6EECF244321}">
                <p14:modId xmlns:p14="http://schemas.microsoft.com/office/powerpoint/2010/main" val="1838695003"/>
              </p:ext>
            </p:extLst>
          </p:nvPr>
        </p:nvGraphicFramePr>
        <p:xfrm>
          <a:off x="1593850" y="1600200"/>
          <a:ext cx="9541121" cy="4277072"/>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p:cNvSpPr>
            <a:spLocks noGrp="1"/>
          </p:cNvSpPr>
          <p:nvPr>
            <p:ph type="sldNum" sz="quarter" idx="12"/>
          </p:nvPr>
        </p:nvSpPr>
        <p:spPr/>
        <p:txBody>
          <a:bodyPr/>
          <a:lstStyle/>
          <a:p>
            <a:fld id="{7DC1BBB0-96F0-4077-A278-0F3FB5C104D3}" type="slidenum">
              <a:rPr lang="en-US" smtClean="0"/>
              <a:t>3</a:t>
            </a:fld>
            <a:endParaRPr lang="en-US"/>
          </a:p>
        </p:txBody>
      </p:sp>
    </p:spTree>
    <p:extLst>
      <p:ext uri="{BB962C8B-B14F-4D97-AF65-F5344CB8AC3E}">
        <p14:creationId xmlns:p14="http://schemas.microsoft.com/office/powerpoint/2010/main" val="1807878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DHF Case in Surabaya</a:t>
            </a:r>
            <a:endParaRPr lang="en-US" dirty="0"/>
          </a:p>
        </p:txBody>
      </p:sp>
      <p:sp>
        <p:nvSpPr>
          <p:cNvPr id="4" name="TextBox 3"/>
          <p:cNvSpPr txBox="1"/>
          <p:nvPr/>
        </p:nvSpPr>
        <p:spPr>
          <a:xfrm>
            <a:off x="8423909" y="3255367"/>
            <a:ext cx="2952328" cy="923330"/>
          </a:xfrm>
          <a:prstGeom prst="rect">
            <a:avLst/>
          </a:prstGeom>
          <a:noFill/>
        </p:spPr>
        <p:txBody>
          <a:bodyPr wrap="square" rtlCol="0">
            <a:spAutoFit/>
          </a:bodyPr>
          <a:lstStyle/>
          <a:p>
            <a:pPr algn="just"/>
            <a:r>
              <a:rPr lang="id-ID" b="1" dirty="0"/>
              <a:t>Number of DHF case in Surabaya is 321 case on 2018. </a:t>
            </a:r>
            <a:endParaRPr lang="en-US" b="1"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028" y="1916832"/>
            <a:ext cx="5256584" cy="3529969"/>
          </a:xfrm>
          <a:prstGeom prst="rect">
            <a:avLst/>
          </a:prstGeom>
        </p:spPr>
      </p:pic>
      <p:sp>
        <p:nvSpPr>
          <p:cNvPr id="7" name="Slide Number Placeholder 6"/>
          <p:cNvSpPr>
            <a:spLocks noGrp="1"/>
          </p:cNvSpPr>
          <p:nvPr>
            <p:ph type="sldNum" sz="quarter" idx="12"/>
          </p:nvPr>
        </p:nvSpPr>
        <p:spPr/>
        <p:txBody>
          <a:bodyPr/>
          <a:lstStyle/>
          <a:p>
            <a:fld id="{7DC1BBB0-96F0-4077-A278-0F3FB5C104D3}" type="slidenum">
              <a:rPr lang="en-US" smtClean="0"/>
              <a:t>4</a:t>
            </a:fld>
            <a:endParaRPr lang="en-US"/>
          </a:p>
        </p:txBody>
      </p:sp>
    </p:spTree>
    <p:extLst>
      <p:ext uri="{BB962C8B-B14F-4D97-AF65-F5344CB8AC3E}">
        <p14:creationId xmlns:p14="http://schemas.microsoft.com/office/powerpoint/2010/main" val="2142011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Introduction</a:t>
            </a:r>
            <a:endParaRPr lang="en-US" dirty="0"/>
          </a:p>
        </p:txBody>
      </p:sp>
      <p:sp>
        <p:nvSpPr>
          <p:cNvPr id="5" name="Rectangle 4"/>
          <p:cNvSpPr/>
          <p:nvPr/>
        </p:nvSpPr>
        <p:spPr>
          <a:xfrm>
            <a:off x="1612245" y="1597657"/>
            <a:ext cx="3600938" cy="10032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t>The main factor of the recovery of DHF Patients</a:t>
            </a:r>
            <a:endParaRPr lang="en-US" dirty="0"/>
          </a:p>
        </p:txBody>
      </p:sp>
      <p:sp>
        <p:nvSpPr>
          <p:cNvPr id="6" name="Rectangle 5"/>
          <p:cNvSpPr/>
          <p:nvPr/>
        </p:nvSpPr>
        <p:spPr>
          <a:xfrm>
            <a:off x="1612245" y="2924944"/>
            <a:ext cx="3600938" cy="1008112"/>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marL="285750" indent="-285750">
              <a:buFontTx/>
              <a:buChar char="›"/>
            </a:pPr>
            <a:r>
              <a:rPr lang="id-ID" dirty="0"/>
              <a:t>Host</a:t>
            </a:r>
          </a:p>
          <a:p>
            <a:pPr marL="285750" indent="-285750">
              <a:buFontTx/>
              <a:buChar char="›"/>
            </a:pPr>
            <a:r>
              <a:rPr lang="id-ID" dirty="0"/>
              <a:t>Viruses</a:t>
            </a:r>
          </a:p>
          <a:p>
            <a:pPr marL="285750" indent="-285750">
              <a:buFontTx/>
              <a:buChar char="›"/>
            </a:pPr>
            <a:r>
              <a:rPr lang="id-ID" dirty="0"/>
              <a:t>Environment</a:t>
            </a:r>
          </a:p>
        </p:txBody>
      </p:sp>
      <p:sp>
        <p:nvSpPr>
          <p:cNvPr id="14" name="TextBox 13"/>
          <p:cNvSpPr txBox="1"/>
          <p:nvPr/>
        </p:nvSpPr>
        <p:spPr>
          <a:xfrm>
            <a:off x="1593436" y="4226296"/>
            <a:ext cx="4284952" cy="1754326"/>
          </a:xfrm>
          <a:prstGeom prst="rect">
            <a:avLst/>
          </a:prstGeom>
          <a:noFill/>
        </p:spPr>
        <p:txBody>
          <a:bodyPr wrap="square" rtlCol="0">
            <a:spAutoFit/>
          </a:bodyPr>
          <a:lstStyle/>
          <a:p>
            <a:pPr algn="just"/>
            <a:r>
              <a:rPr lang="id-ID" dirty="0"/>
              <a:t>Environment can’t be forgotten especially because of the spreading of the viruses is very dependent on the location due to the movement of DHF patients and the range of Aedes aegypti mosquitos fly. </a:t>
            </a:r>
            <a:endParaRPr lang="en-US" dirty="0"/>
          </a:p>
        </p:txBody>
      </p:sp>
      <p:graphicFrame>
        <p:nvGraphicFramePr>
          <p:cNvPr id="16" name="Content Placeholder 5" descr="Vertical Chevron List diagram showing 3 groups arranged one below the other with bullet pointed tasks in each group"/>
          <p:cNvGraphicFramePr>
            <a:graphicFrameLocks/>
          </p:cNvGraphicFramePr>
          <p:nvPr>
            <p:extLst>
              <p:ext uri="{D42A27DB-BD31-4B8C-83A1-F6EECF244321}">
                <p14:modId xmlns:p14="http://schemas.microsoft.com/office/powerpoint/2010/main" val="2840623150"/>
              </p:ext>
            </p:extLst>
          </p:nvPr>
        </p:nvGraphicFramePr>
        <p:xfrm>
          <a:off x="6484836" y="1450195"/>
          <a:ext cx="4814888"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7DC1BBB0-96F0-4077-A278-0F3FB5C104D3}" type="slidenum">
              <a:rPr lang="en-US" smtClean="0"/>
              <a:t>5</a:t>
            </a:fld>
            <a:endParaRPr lang="en-US"/>
          </a:p>
        </p:txBody>
      </p:sp>
    </p:spTree>
    <p:extLst>
      <p:ext uri="{BB962C8B-B14F-4D97-AF65-F5344CB8AC3E}">
        <p14:creationId xmlns:p14="http://schemas.microsoft.com/office/powerpoint/2010/main" val="1633686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Proportional Hazard Model</a:t>
            </a:r>
            <a:endParaRPr lang="en-US" dirty="0"/>
          </a:p>
        </p:txBody>
      </p:sp>
      <p:sp>
        <p:nvSpPr>
          <p:cNvPr id="9" name="Content Placeholder 4"/>
          <p:cNvSpPr txBox="1">
            <a:spLocks/>
          </p:cNvSpPr>
          <p:nvPr/>
        </p:nvSpPr>
        <p:spPr>
          <a:xfrm>
            <a:off x="1605712" y="1628800"/>
            <a:ext cx="8965472" cy="3657493"/>
          </a:xfrm>
          <a:prstGeom prst="rect">
            <a:avLst/>
          </a:prstGeom>
        </p:spPr>
        <p:txBody>
          <a:bodyPr>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r>
              <a:rPr lang="id-ID" sz="2400"/>
              <a:t>Model that determine the hazard function as a representation of the probablitiy that an object </a:t>
            </a:r>
            <a:r>
              <a:rPr lang="en-US" sz="2400"/>
              <a:t>risk will experience an event within a certain time period</a:t>
            </a:r>
            <a:r>
              <a:rPr lang="id-ID" sz="2400"/>
              <a:t>. </a:t>
            </a:r>
          </a:p>
          <a:p>
            <a:r>
              <a:rPr lang="id-ID" sz="2400"/>
              <a:t>General approach :</a:t>
            </a:r>
          </a:p>
          <a:p>
            <a:pPr lvl="1"/>
            <a:r>
              <a:rPr lang="id-ID" b="1"/>
              <a:t>Goodness of Fit</a:t>
            </a:r>
          </a:p>
          <a:p>
            <a:pPr lvl="1"/>
            <a:r>
              <a:rPr lang="id-ID"/>
              <a:t>Graphical approach</a:t>
            </a:r>
          </a:p>
          <a:p>
            <a:pPr lvl="1"/>
            <a:r>
              <a:rPr lang="id-ID"/>
              <a:t>Time dependent variables</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1374572235"/>
              </p:ext>
            </p:extLst>
          </p:nvPr>
        </p:nvGraphicFramePr>
        <p:xfrm>
          <a:off x="3718148" y="4667293"/>
          <a:ext cx="5256584" cy="619000"/>
        </p:xfrm>
        <a:graphic>
          <a:graphicData uri="http://schemas.openxmlformats.org/presentationml/2006/ole">
            <mc:AlternateContent xmlns:mc="http://schemas.openxmlformats.org/markup-compatibility/2006">
              <mc:Choice xmlns:v="urn:schemas-microsoft-com:vml" Requires="v">
                <p:oleObj spid="_x0000_s3087" name="Equation" r:id="rId3" imgW="3397188" imgH="400050" progId="Equation.DSMT4">
                  <p:embed/>
                </p:oleObj>
              </mc:Choice>
              <mc:Fallback>
                <p:oleObj name="Equation" r:id="rId3" imgW="3397188" imgH="400050" progId="Equation.DSMT4">
                  <p:embed/>
                  <p:pic>
                    <p:nvPicPr>
                      <p:cNvPr id="0" name=""/>
                      <p:cNvPicPr/>
                      <p:nvPr/>
                    </p:nvPicPr>
                    <p:blipFill>
                      <a:blip r:embed="rId4"/>
                      <a:stretch>
                        <a:fillRect/>
                      </a:stretch>
                    </p:blipFill>
                    <p:spPr>
                      <a:xfrm>
                        <a:off x="3718148" y="4667293"/>
                        <a:ext cx="5256584" cy="619000"/>
                      </a:xfrm>
                      <a:prstGeom prst="rect">
                        <a:avLst/>
                      </a:prstGeom>
                    </p:spPr>
                  </p:pic>
                </p:oleObj>
              </mc:Fallback>
            </mc:AlternateContent>
          </a:graphicData>
        </a:graphic>
      </p:graphicFrame>
      <p:sp>
        <p:nvSpPr>
          <p:cNvPr id="3" name="Slide Number Placeholder 2"/>
          <p:cNvSpPr>
            <a:spLocks noGrp="1"/>
          </p:cNvSpPr>
          <p:nvPr>
            <p:ph type="sldNum" sz="quarter" idx="12"/>
          </p:nvPr>
        </p:nvSpPr>
        <p:spPr/>
        <p:txBody>
          <a:bodyPr/>
          <a:lstStyle/>
          <a:p>
            <a:fld id="{7DC1BBB0-96F0-4077-A278-0F3FB5C104D3}" type="slidenum">
              <a:rPr lang="en-US" smtClean="0"/>
              <a:t>6</a:t>
            </a:fld>
            <a:endParaRPr lang="en-US"/>
          </a:p>
        </p:txBody>
      </p:sp>
    </p:spTree>
    <p:extLst>
      <p:ext uri="{BB962C8B-B14F-4D97-AF65-F5344CB8AC3E}">
        <p14:creationId xmlns:p14="http://schemas.microsoft.com/office/powerpoint/2010/main" val="1993071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Spatial Autocorrelation</a:t>
            </a:r>
            <a:endParaRPr lang="en-US" dirty="0"/>
          </a:p>
        </p:txBody>
      </p:sp>
      <p:sp>
        <p:nvSpPr>
          <p:cNvPr id="9" name="Content Placeholder 4"/>
          <p:cNvSpPr txBox="1">
            <a:spLocks/>
          </p:cNvSpPr>
          <p:nvPr/>
        </p:nvSpPr>
        <p:spPr>
          <a:xfrm>
            <a:off x="1605711" y="1628800"/>
            <a:ext cx="6072877" cy="3657493"/>
          </a:xfrm>
          <a:prstGeom prst="rect">
            <a:avLst/>
          </a:prstGeom>
        </p:spPr>
        <p:txBody>
          <a:bodyPr>
            <a:no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r>
              <a:rPr lang="en-US" sz="1800" dirty="0"/>
              <a:t>Spatial autocorrelation is a condition where there are similarities or differences in certain attributes in areas that are close together</a:t>
            </a:r>
            <a:r>
              <a:rPr lang="id-ID" sz="1800" dirty="0"/>
              <a:t>. </a:t>
            </a:r>
          </a:p>
          <a:p>
            <a:r>
              <a:rPr lang="id-ID" sz="1800" dirty="0"/>
              <a:t>General approach :</a:t>
            </a:r>
          </a:p>
          <a:p>
            <a:pPr lvl="1"/>
            <a:r>
              <a:rPr lang="id-ID" sz="1800" dirty="0"/>
              <a:t>Local spatial autocorrelation</a:t>
            </a:r>
          </a:p>
          <a:p>
            <a:pPr lvl="1"/>
            <a:r>
              <a:rPr lang="id-ID" sz="1800" b="1" dirty="0"/>
              <a:t>Global Spatial Autocorrelation, using Moran’s I </a:t>
            </a:r>
          </a:p>
          <a:p>
            <a:r>
              <a:rPr lang="id-ID" sz="1800" dirty="0"/>
              <a:t>Interpretation of Moran’s I Value :</a:t>
            </a:r>
          </a:p>
          <a:p>
            <a:pPr lvl="1"/>
            <a:r>
              <a:rPr lang="en-US" sz="1800" dirty="0"/>
              <a:t>When it is getting closer to 1, the locations have a stronger spatial autocorrelation positively,</a:t>
            </a:r>
            <a:endParaRPr lang="id-ID" sz="1800" dirty="0"/>
          </a:p>
          <a:p>
            <a:pPr lvl="1"/>
            <a:r>
              <a:rPr lang="en-US" sz="1800" dirty="0"/>
              <a:t>When it approaches 0, there is no spatial autocorrelation among locations,</a:t>
            </a:r>
            <a:endParaRPr lang="id-ID" sz="1800" dirty="0"/>
          </a:p>
          <a:p>
            <a:pPr lvl="1"/>
            <a:r>
              <a:rPr lang="en-US" sz="1800" dirty="0"/>
              <a:t>When it comes close to -1, the locations have increasingly negative spatial autocorrelation.</a:t>
            </a:r>
          </a:p>
          <a:p>
            <a:pPr marL="0" indent="0">
              <a:buNone/>
            </a:pPr>
            <a:endParaRPr lang="id-ID" sz="1800" b="1" dirty="0"/>
          </a:p>
        </p:txBody>
      </p:sp>
      <p:graphicFrame>
        <p:nvGraphicFramePr>
          <p:cNvPr id="5" name="Object 4"/>
          <p:cNvGraphicFramePr>
            <a:graphicFrameLocks noChangeAspect="1"/>
          </p:cNvGraphicFramePr>
          <p:nvPr>
            <p:extLst>
              <p:ext uri="{D42A27DB-BD31-4B8C-83A1-F6EECF244321}">
                <p14:modId xmlns:p14="http://schemas.microsoft.com/office/powerpoint/2010/main" val="1282674238"/>
              </p:ext>
            </p:extLst>
          </p:nvPr>
        </p:nvGraphicFramePr>
        <p:xfrm>
          <a:off x="8301483" y="2996952"/>
          <a:ext cx="3002681" cy="1429848"/>
        </p:xfrm>
        <a:graphic>
          <a:graphicData uri="http://schemas.openxmlformats.org/presentationml/2006/ole">
            <mc:AlternateContent xmlns:mc="http://schemas.openxmlformats.org/markup-compatibility/2006">
              <mc:Choice xmlns:v="urn:schemas-microsoft-com:vml" Requires="v">
                <p:oleObj spid="_x0000_s4112" name="Equation" r:id="rId3" imgW="1600200" imgH="761760" progId="Equation.DSMT4">
                  <p:embed/>
                </p:oleObj>
              </mc:Choice>
              <mc:Fallback>
                <p:oleObj name="Equation" r:id="rId3" imgW="1600200" imgH="761760" progId="Equation.DSMT4">
                  <p:embed/>
                  <p:pic>
                    <p:nvPicPr>
                      <p:cNvPr id="0" name=""/>
                      <p:cNvPicPr/>
                      <p:nvPr/>
                    </p:nvPicPr>
                    <p:blipFill>
                      <a:blip r:embed="rId4"/>
                      <a:stretch>
                        <a:fillRect/>
                      </a:stretch>
                    </p:blipFill>
                    <p:spPr>
                      <a:xfrm>
                        <a:off x="8301483" y="2996952"/>
                        <a:ext cx="3002681" cy="1429848"/>
                      </a:xfrm>
                      <a:prstGeom prst="rect">
                        <a:avLst/>
                      </a:prstGeom>
                    </p:spPr>
                  </p:pic>
                </p:oleObj>
              </mc:Fallback>
            </mc:AlternateContent>
          </a:graphicData>
        </a:graphic>
      </p:graphicFrame>
      <p:sp>
        <p:nvSpPr>
          <p:cNvPr id="11" name="TextBox 10"/>
          <p:cNvSpPr txBox="1"/>
          <p:nvPr/>
        </p:nvSpPr>
        <p:spPr>
          <a:xfrm>
            <a:off x="8326660" y="2276872"/>
            <a:ext cx="2952328"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id-ID" dirty="0"/>
              <a:t>Moran’s I Formula :</a:t>
            </a:r>
            <a:endParaRPr lang="en-US" dirty="0"/>
          </a:p>
        </p:txBody>
      </p:sp>
      <p:sp>
        <p:nvSpPr>
          <p:cNvPr id="3" name="Slide Number Placeholder 2"/>
          <p:cNvSpPr>
            <a:spLocks noGrp="1"/>
          </p:cNvSpPr>
          <p:nvPr>
            <p:ph type="sldNum" sz="quarter" idx="12"/>
          </p:nvPr>
        </p:nvSpPr>
        <p:spPr/>
        <p:txBody>
          <a:bodyPr/>
          <a:lstStyle/>
          <a:p>
            <a:fld id="{7DC1BBB0-96F0-4077-A278-0F3FB5C104D3}" type="slidenum">
              <a:rPr lang="en-US" smtClean="0"/>
              <a:t>7</a:t>
            </a:fld>
            <a:endParaRPr lang="en-US"/>
          </a:p>
        </p:txBody>
      </p:sp>
    </p:spTree>
    <p:extLst>
      <p:ext uri="{BB962C8B-B14F-4D97-AF65-F5344CB8AC3E}">
        <p14:creationId xmlns:p14="http://schemas.microsoft.com/office/powerpoint/2010/main" val="192642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3641" y="0"/>
            <a:ext cx="9782801" cy="1239837"/>
          </a:xfrm>
        </p:spPr>
        <p:txBody>
          <a:bodyPr/>
          <a:lstStyle/>
          <a:p>
            <a:r>
              <a:rPr lang="id-ID" dirty="0"/>
              <a:t>Conditionally Autoregressive (CAR) Prior</a:t>
            </a:r>
            <a:endParaRPr lang="en-US" dirty="0"/>
          </a:p>
        </p:txBody>
      </p:sp>
      <p:sp>
        <p:nvSpPr>
          <p:cNvPr id="9" name="Content Placeholder 4"/>
          <p:cNvSpPr txBox="1">
            <a:spLocks/>
          </p:cNvSpPr>
          <p:nvPr/>
        </p:nvSpPr>
        <p:spPr>
          <a:xfrm>
            <a:off x="1605712" y="1417638"/>
            <a:ext cx="10033316" cy="3868656"/>
          </a:xfrm>
          <a:prstGeom prst="rect">
            <a:avLst/>
          </a:prstGeom>
        </p:spPr>
        <p:txBody>
          <a:bodyPr>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algn="just"/>
            <a:r>
              <a:rPr lang="id-ID" sz="2000" dirty="0"/>
              <a:t>Standar survival model assumes that random or frailty effects are Independent</a:t>
            </a:r>
          </a:p>
          <a:p>
            <a:pPr algn="just"/>
            <a:r>
              <a:rPr lang="id-ID" sz="2000" dirty="0"/>
              <a:t>Combination of spatial location or area of observation and random effects</a:t>
            </a:r>
          </a:p>
          <a:p>
            <a:pPr algn="just"/>
            <a:r>
              <a:rPr lang="id-ID" sz="2000" dirty="0"/>
              <a:t>Using normal distribution </a:t>
            </a:r>
            <a:r>
              <a:rPr lang="en-US" sz="2000" dirty="0"/>
              <a:t>with a conditional average valued at the average random effect for neighbors of the  area and the conditional variance is inversely proportional to the number of neighbors of the  area. </a:t>
            </a:r>
            <a:endParaRPr lang="id-ID" sz="2000" dirty="0"/>
          </a:p>
          <a:p>
            <a:pPr algn="just"/>
            <a:endParaRPr lang="id-ID" sz="2000" dirty="0"/>
          </a:p>
          <a:p>
            <a:pPr algn="just"/>
            <a:endParaRPr lang="id-ID" sz="2000" dirty="0"/>
          </a:p>
          <a:p>
            <a:pPr algn="just"/>
            <a:endParaRPr lang="id-ID" sz="2000" dirty="0"/>
          </a:p>
          <a:p>
            <a:pPr algn="just"/>
            <a:r>
              <a:rPr lang="id-ID" sz="2000" dirty="0"/>
              <a:t>Proportional hazard model with spatial random effects </a:t>
            </a:r>
          </a:p>
          <a:p>
            <a:pPr marL="0" indent="0" algn="just">
              <a:buNone/>
            </a:pPr>
            <a:endParaRPr lang="id-ID" sz="2000" dirty="0"/>
          </a:p>
        </p:txBody>
      </p:sp>
      <p:graphicFrame>
        <p:nvGraphicFramePr>
          <p:cNvPr id="11" name="Object 10"/>
          <p:cNvGraphicFramePr>
            <a:graphicFrameLocks noChangeAspect="1"/>
          </p:cNvGraphicFramePr>
          <p:nvPr>
            <p:extLst>
              <p:ext uri="{D42A27DB-BD31-4B8C-83A1-F6EECF244321}">
                <p14:modId xmlns:p14="http://schemas.microsoft.com/office/powerpoint/2010/main" val="1601516723"/>
              </p:ext>
            </p:extLst>
          </p:nvPr>
        </p:nvGraphicFramePr>
        <p:xfrm>
          <a:off x="2205980" y="3212976"/>
          <a:ext cx="3290433" cy="1323859"/>
        </p:xfrm>
        <a:graphic>
          <a:graphicData uri="http://schemas.openxmlformats.org/presentationml/2006/ole">
            <mc:AlternateContent xmlns:mc="http://schemas.openxmlformats.org/markup-compatibility/2006">
              <mc:Choice xmlns:v="urn:schemas-microsoft-com:vml" Requires="v">
                <p:oleObj spid="_x0000_s5152" name="Equation" r:id="rId3" imgW="1494748" imgH="600980" progId="Equation.DSMT4">
                  <p:embed/>
                </p:oleObj>
              </mc:Choice>
              <mc:Fallback>
                <p:oleObj name="Equation" r:id="rId3" imgW="1494748" imgH="600980" progId="Equation.DSMT4">
                  <p:embed/>
                  <p:pic>
                    <p:nvPicPr>
                      <p:cNvPr id="0" name=""/>
                      <p:cNvPicPr/>
                      <p:nvPr/>
                    </p:nvPicPr>
                    <p:blipFill>
                      <a:blip r:embed="rId4"/>
                      <a:stretch>
                        <a:fillRect/>
                      </a:stretch>
                    </p:blipFill>
                    <p:spPr>
                      <a:xfrm>
                        <a:off x="2205980" y="3212976"/>
                        <a:ext cx="3290433" cy="1323859"/>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1314232674"/>
              </p:ext>
            </p:extLst>
          </p:nvPr>
        </p:nvGraphicFramePr>
        <p:xfrm>
          <a:off x="2175574" y="5214545"/>
          <a:ext cx="6267671" cy="499099"/>
        </p:xfrm>
        <a:graphic>
          <a:graphicData uri="http://schemas.openxmlformats.org/presentationml/2006/ole">
            <mc:AlternateContent xmlns:mc="http://schemas.openxmlformats.org/markup-compatibility/2006">
              <mc:Choice xmlns:v="urn:schemas-microsoft-com:vml" Requires="v">
                <p:oleObj spid="_x0000_s5153" name="Equation" r:id="rId5" imgW="2751286" imgH="219554" progId="Equation.DSMT4">
                  <p:embed/>
                </p:oleObj>
              </mc:Choice>
              <mc:Fallback>
                <p:oleObj name="Equation" r:id="rId5" imgW="2751286" imgH="219554" progId="Equation.DSMT4">
                  <p:embed/>
                  <p:pic>
                    <p:nvPicPr>
                      <p:cNvPr id="0" name=""/>
                      <p:cNvPicPr/>
                      <p:nvPr/>
                    </p:nvPicPr>
                    <p:blipFill>
                      <a:blip r:embed="rId6"/>
                      <a:stretch>
                        <a:fillRect/>
                      </a:stretch>
                    </p:blipFill>
                    <p:spPr>
                      <a:xfrm>
                        <a:off x="2175574" y="5214545"/>
                        <a:ext cx="6267671" cy="499099"/>
                      </a:xfrm>
                      <a:prstGeom prst="rect">
                        <a:avLst/>
                      </a:prstGeom>
                    </p:spPr>
                  </p:pic>
                </p:oleObj>
              </mc:Fallback>
            </mc:AlternateContent>
          </a:graphicData>
        </a:graphic>
      </p:graphicFrame>
      <p:sp>
        <p:nvSpPr>
          <p:cNvPr id="3" name="Slide Number Placeholder 2"/>
          <p:cNvSpPr>
            <a:spLocks noGrp="1"/>
          </p:cNvSpPr>
          <p:nvPr>
            <p:ph type="sldNum" sz="quarter" idx="12"/>
          </p:nvPr>
        </p:nvSpPr>
        <p:spPr/>
        <p:txBody>
          <a:bodyPr/>
          <a:lstStyle/>
          <a:p>
            <a:fld id="{7DC1BBB0-96F0-4077-A278-0F3FB5C104D3}" type="slidenum">
              <a:rPr lang="en-US" smtClean="0"/>
              <a:t>8</a:t>
            </a:fld>
            <a:endParaRPr lang="en-US"/>
          </a:p>
        </p:txBody>
      </p:sp>
    </p:spTree>
    <p:extLst>
      <p:ext uri="{BB962C8B-B14F-4D97-AF65-F5344CB8AC3E}">
        <p14:creationId xmlns:p14="http://schemas.microsoft.com/office/powerpoint/2010/main" val="2515236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3641" y="0"/>
            <a:ext cx="9782801" cy="1239837"/>
          </a:xfrm>
        </p:spPr>
        <p:txBody>
          <a:bodyPr/>
          <a:lstStyle/>
          <a:p>
            <a:r>
              <a:rPr lang="id-ID" dirty="0"/>
              <a:t>Bayesian Analisis</a:t>
            </a:r>
            <a:endParaRPr lang="en-US" dirty="0"/>
          </a:p>
        </p:txBody>
      </p:sp>
      <p:sp>
        <p:nvSpPr>
          <p:cNvPr id="9" name="Content Placeholder 4"/>
          <p:cNvSpPr txBox="1">
            <a:spLocks/>
          </p:cNvSpPr>
          <p:nvPr/>
        </p:nvSpPr>
        <p:spPr>
          <a:xfrm>
            <a:off x="1605712" y="1417638"/>
            <a:ext cx="10033316" cy="3868656"/>
          </a:xfrm>
          <a:prstGeom prst="rect">
            <a:avLst/>
          </a:prstGeom>
        </p:spPr>
        <p:txBody>
          <a:bodyPr>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marL="0" indent="0" algn="just">
              <a:buNone/>
            </a:pPr>
            <a:endParaRPr lang="id-ID" sz="2000" dirty="0"/>
          </a:p>
        </p:txBody>
      </p:sp>
      <p:sp>
        <p:nvSpPr>
          <p:cNvPr id="6" name="Content Placeholder 13"/>
          <p:cNvSpPr txBox="1">
            <a:spLocks/>
          </p:cNvSpPr>
          <p:nvPr/>
        </p:nvSpPr>
        <p:spPr>
          <a:xfrm>
            <a:off x="1571310" y="1245770"/>
            <a:ext cx="9782801" cy="4572000"/>
          </a:xfrm>
          <a:prstGeom prst="rect">
            <a:avLst/>
          </a:prstGeom>
        </p:spPr>
        <p:txBody>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r>
              <a:rPr lang="en-US" sz="2100" dirty="0"/>
              <a:t>Bayesian analysis is one tool for estimating parameters models, treating all unknown parameters as random variables having a distribution</a:t>
            </a:r>
            <a:r>
              <a:rPr lang="id-ID" sz="2100" dirty="0"/>
              <a:t>. </a:t>
            </a:r>
          </a:p>
          <a:p>
            <a:r>
              <a:rPr lang="id-ID" sz="2100" dirty="0"/>
              <a:t>Prior distribution is information that consist or represent random parameter of data. </a:t>
            </a:r>
          </a:p>
          <a:p>
            <a:r>
              <a:rPr lang="id-ID" sz="2100" dirty="0"/>
              <a:t>Using posterior for making decision. </a:t>
            </a:r>
          </a:p>
          <a:p>
            <a:r>
              <a:rPr lang="id-ID" sz="2100" dirty="0"/>
              <a:t>Type of Prior in Bayesian :</a:t>
            </a:r>
          </a:p>
          <a:p>
            <a:pPr lvl="1"/>
            <a:r>
              <a:rPr lang="en-US" sz="2100" dirty="0"/>
              <a:t>Informative and non-informative prior. </a:t>
            </a:r>
            <a:endParaRPr lang="id-ID" sz="2100" dirty="0"/>
          </a:p>
          <a:p>
            <a:pPr lvl="1"/>
            <a:r>
              <a:rPr lang="en-US" sz="2100" dirty="0"/>
              <a:t>Conjugate and non-conjugate prior. </a:t>
            </a:r>
            <a:endParaRPr lang="id-ID" sz="2100" dirty="0"/>
          </a:p>
          <a:p>
            <a:pPr lvl="1"/>
            <a:r>
              <a:rPr lang="en-US" sz="2100" dirty="0"/>
              <a:t>Proper and improper prior. </a:t>
            </a:r>
          </a:p>
          <a:p>
            <a:pPr lvl="1"/>
            <a:r>
              <a:rPr lang="en-US" sz="2100" dirty="0"/>
              <a:t>Pseudo prior. </a:t>
            </a:r>
          </a:p>
        </p:txBody>
      </p:sp>
      <p:graphicFrame>
        <p:nvGraphicFramePr>
          <p:cNvPr id="8" name="Object 7"/>
          <p:cNvGraphicFramePr>
            <a:graphicFrameLocks noChangeAspect="1"/>
          </p:cNvGraphicFramePr>
          <p:nvPr>
            <p:extLst>
              <p:ext uri="{D42A27DB-BD31-4B8C-83A1-F6EECF244321}">
                <p14:modId xmlns:p14="http://schemas.microsoft.com/office/powerpoint/2010/main" val="1218662815"/>
              </p:ext>
            </p:extLst>
          </p:nvPr>
        </p:nvGraphicFramePr>
        <p:xfrm>
          <a:off x="2494012" y="5286294"/>
          <a:ext cx="4455247" cy="858254"/>
        </p:xfrm>
        <a:graphic>
          <a:graphicData uri="http://schemas.openxmlformats.org/presentationml/2006/ole">
            <mc:AlternateContent xmlns:mc="http://schemas.openxmlformats.org/markup-compatibility/2006">
              <mc:Choice xmlns:v="urn:schemas-microsoft-com:vml" Requires="v">
                <p:oleObj spid="_x0000_s6161" name="Equation" r:id="rId3" imgW="2028021" imgH="391160" progId="Equation.DSMT4">
                  <p:embed/>
                </p:oleObj>
              </mc:Choice>
              <mc:Fallback>
                <p:oleObj name="Equation" r:id="rId3" imgW="2028021" imgH="391160" progId="Equation.DSMT4">
                  <p:embed/>
                  <p:pic>
                    <p:nvPicPr>
                      <p:cNvPr id="0" name=""/>
                      <p:cNvPicPr/>
                      <p:nvPr/>
                    </p:nvPicPr>
                    <p:blipFill>
                      <a:blip r:embed="rId4"/>
                      <a:stretch>
                        <a:fillRect/>
                      </a:stretch>
                    </p:blipFill>
                    <p:spPr>
                      <a:xfrm>
                        <a:off x="2494012" y="5286294"/>
                        <a:ext cx="4455247" cy="858254"/>
                      </a:xfrm>
                      <a:prstGeom prst="rect">
                        <a:avLst/>
                      </a:prstGeom>
                    </p:spPr>
                  </p:pic>
                </p:oleObj>
              </mc:Fallback>
            </mc:AlternateContent>
          </a:graphicData>
        </a:graphic>
      </p:graphicFrame>
      <p:sp>
        <p:nvSpPr>
          <p:cNvPr id="3" name="Slide Number Placeholder 2"/>
          <p:cNvSpPr>
            <a:spLocks noGrp="1"/>
          </p:cNvSpPr>
          <p:nvPr>
            <p:ph type="sldNum" sz="quarter" idx="12"/>
          </p:nvPr>
        </p:nvSpPr>
        <p:spPr/>
        <p:txBody>
          <a:bodyPr/>
          <a:lstStyle/>
          <a:p>
            <a:fld id="{7DC1BBB0-96F0-4077-A278-0F3FB5C104D3}" type="slidenum">
              <a:rPr lang="en-US" smtClean="0"/>
              <a:t>9</a:t>
            </a:fld>
            <a:endParaRPr lang="en-US"/>
          </a:p>
        </p:txBody>
      </p:sp>
    </p:spTree>
    <p:extLst>
      <p:ext uri="{BB962C8B-B14F-4D97-AF65-F5344CB8AC3E}">
        <p14:creationId xmlns:p14="http://schemas.microsoft.com/office/powerpoint/2010/main" val="3867889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th 16x9">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h education presentation with Pi  (widescreen).potx" id="{DF132673-7A8C-4FB7-A35E-0123B6C0D98B}" vid="{CCAAB50D-2EF2-4925-80C2-C83131AE58AC}"/>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Math education presentation with Pi  (widescreen)</Template>
  <TotalTime>394</TotalTime>
  <Words>2226</Words>
  <Application>Microsoft Office PowerPoint</Application>
  <PresentationFormat>Custom</PresentationFormat>
  <Paragraphs>267</Paragraphs>
  <Slides>25</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2" baseType="lpstr">
      <vt:lpstr>Arial</vt:lpstr>
      <vt:lpstr>Arial Narrow</vt:lpstr>
      <vt:lpstr>Calibri</vt:lpstr>
      <vt:lpstr>Euphemia</vt:lpstr>
      <vt:lpstr>Times New Roman</vt:lpstr>
      <vt:lpstr>Math 16x9</vt:lpstr>
      <vt:lpstr>Equation</vt:lpstr>
      <vt:lpstr>On The Computational Bayesian Survival Spatial DHF Modelling with CAR Frailty</vt:lpstr>
      <vt:lpstr>Introduction</vt:lpstr>
      <vt:lpstr>Number of DHF case in Jawa Timur 2018</vt:lpstr>
      <vt:lpstr>DHF Case in Surabaya</vt:lpstr>
      <vt:lpstr>Introduction</vt:lpstr>
      <vt:lpstr>Proportional Hazard Model</vt:lpstr>
      <vt:lpstr>Spatial Autocorrelation</vt:lpstr>
      <vt:lpstr>Conditionally Autoregressive (CAR) Prior</vt:lpstr>
      <vt:lpstr>Bayesian Analisis</vt:lpstr>
      <vt:lpstr>Watanabe Akaike Information Criterion (WAIC)</vt:lpstr>
      <vt:lpstr>Research Method</vt:lpstr>
      <vt:lpstr>Research Method</vt:lpstr>
      <vt:lpstr>Results and Analysis</vt:lpstr>
      <vt:lpstr>Detecting Spatial Autocorrelation</vt:lpstr>
      <vt:lpstr>Proportional Hazard Assumption</vt:lpstr>
      <vt:lpstr>Implementing Cox model on 2-parameter Weibull distribution</vt:lpstr>
      <vt:lpstr>Implementing Cox model on 2-parameter Weibull distribution</vt:lpstr>
      <vt:lpstr>Implementing Cox model on 3-parameter Generalized Gamma Distribution</vt:lpstr>
      <vt:lpstr>Implementing Cox model on 3-parameter Generalized Gamma Distribution</vt:lpstr>
      <vt:lpstr>Comparison of Survival Spatial Model</vt:lpstr>
      <vt:lpstr>Parameter Estimation of 2-parameter Weibull Distribution Model</vt:lpstr>
      <vt:lpstr>Model of Survival Spatial with CAR Normal on 2-parameter Weibull Distribution</vt:lpstr>
      <vt:lpstr>Conclusion</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taufik</dc:creator>
  <cp:lastModifiedBy>Ika Candrawengi</cp:lastModifiedBy>
  <cp:revision>31</cp:revision>
  <dcterms:created xsi:type="dcterms:W3CDTF">2020-09-15T05:57:11Z</dcterms:created>
  <dcterms:modified xsi:type="dcterms:W3CDTF">2020-09-23T14:20:53Z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