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7" r:id="rId3"/>
    <p:sldId id="258" r:id="rId4"/>
    <p:sldId id="273" r:id="rId5"/>
    <p:sldId id="275" r:id="rId6"/>
    <p:sldId id="274" r:id="rId7"/>
    <p:sldId id="276" r:id="rId8"/>
    <p:sldId id="277" r:id="rId9"/>
    <p:sldId id="279" r:id="rId10"/>
    <p:sldId id="278" r:id="rId11"/>
    <p:sldId id="280" r:id="rId12"/>
    <p:sldId id="282" r:id="rId13"/>
    <p:sldId id="281" r:id="rId14"/>
    <p:sldId id="268" r:id="rId15"/>
    <p:sldId id="269" r:id="rId16"/>
    <p:sldId id="271" r:id="rId17"/>
    <p:sldId id="260" r:id="rId18"/>
    <p:sldId id="261" r:id="rId19"/>
    <p:sldId id="262" r:id="rId20"/>
    <p:sldId id="272" r:id="rId21"/>
    <p:sldId id="264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558-4312-B239-36101E057B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652964032"/>
        <c:axId val="-1652961856"/>
      </c:barChart>
      <c:catAx>
        <c:axId val="-1652964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1652961856"/>
        <c:crosses val="autoZero"/>
        <c:auto val="1"/>
        <c:lblAlgn val="ctr"/>
        <c:lblOffset val="100"/>
        <c:noMultiLvlLbl val="0"/>
      </c:catAx>
      <c:valAx>
        <c:axId val="-1652961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165296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58CBA3A-9936-4C67-965C-A8DD3074879B}">
      <dgm:prSet phldrT="[Text]"/>
      <dgm:spPr/>
      <dgm:t>
        <a:bodyPr/>
        <a:lstStyle/>
        <a:p>
          <a:r>
            <a:rPr lang="en-US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/>
        <a:lstStyle/>
        <a:p>
          <a:endParaRPr lang="en-US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en-US"/>
        </a:p>
      </dgm:t>
    </dgm:pt>
    <dgm:pt modelId="{E90264E4-81CE-47E1-80E3-2624D8E5DFE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/>
        <a:lstStyle/>
        <a:p>
          <a:endParaRPr lang="en-US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en-US"/>
        </a:p>
      </dgm:t>
    </dgm:pt>
    <dgm:pt modelId="{B8D53E29-122A-46E1-B481-B57598D97444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EF8E1F9D-EFFE-4283-A7B6-A44D3292ACA4}" type="parTrans" cxnId="{C5FFCAE6-64D2-4A77-B85B-A376B2EE8E4F}">
      <dgm:prSet/>
      <dgm:spPr/>
      <dgm:t>
        <a:bodyPr/>
        <a:lstStyle/>
        <a:p>
          <a:endParaRPr lang="en-US"/>
        </a:p>
      </dgm:t>
    </dgm:pt>
    <dgm:pt modelId="{99B04B81-08CA-46AC-951C-217069AEF451}" type="sibTrans" cxnId="{C5FFCAE6-64D2-4A77-B85B-A376B2EE8E4F}">
      <dgm:prSet/>
      <dgm:spPr/>
      <dgm:t>
        <a:bodyPr/>
        <a:lstStyle/>
        <a:p>
          <a:endParaRPr lang="en-US"/>
        </a:p>
      </dgm:t>
    </dgm:pt>
    <dgm:pt modelId="{15031D9C-993C-4715-A26F-56D8831933EB}">
      <dgm:prSet phldrT="[Text]"/>
      <dgm:spPr/>
      <dgm:t>
        <a:bodyPr/>
        <a:lstStyle/>
        <a:p>
          <a:r>
            <a:rPr lang="en-US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/>
        <a:lstStyle/>
        <a:p>
          <a:endParaRPr lang="en-US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en-US"/>
        </a:p>
      </dgm:t>
    </dgm:pt>
    <dgm:pt modelId="{07B93839-AE15-473C-B47B-27FA5DBEE4E9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/>
        <a:lstStyle/>
        <a:p>
          <a:endParaRPr lang="en-US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en-US"/>
        </a:p>
      </dgm:t>
    </dgm:pt>
    <dgm:pt modelId="{23C50191-A44D-4110-97C1-1DC6F9FD79CA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E183CF6D-105A-4EAB-A780-A97B120C1182}" type="parTrans" cxnId="{A71F00B0-D098-4236-AD79-95FC48F754F5}">
      <dgm:prSet/>
      <dgm:spPr/>
      <dgm:t>
        <a:bodyPr/>
        <a:lstStyle/>
        <a:p>
          <a:endParaRPr lang="en-US"/>
        </a:p>
      </dgm:t>
    </dgm:pt>
    <dgm:pt modelId="{8625F877-DCE4-4E39-929E-7FA0A761B660}" type="sibTrans" cxnId="{A71F00B0-D098-4236-AD79-95FC48F754F5}">
      <dgm:prSet/>
      <dgm:spPr/>
      <dgm:t>
        <a:bodyPr/>
        <a:lstStyle/>
        <a:p>
          <a:endParaRPr lang="en-US"/>
        </a:p>
      </dgm:t>
    </dgm:pt>
    <dgm:pt modelId="{2936D842-720E-4365-AD39-F6EAEC441633}">
      <dgm:prSet phldrT="[Text]"/>
      <dgm:spPr/>
      <dgm:t>
        <a:bodyPr/>
        <a:lstStyle/>
        <a:p>
          <a:r>
            <a:rPr lang="en-US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/>
        <a:lstStyle/>
        <a:p>
          <a:endParaRPr lang="en-US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en-US"/>
        </a:p>
      </dgm:t>
    </dgm:pt>
    <dgm:pt modelId="{A05E8D05-15E6-4BEC-B725-D745A48258D3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/>
        <a:lstStyle/>
        <a:p>
          <a:endParaRPr lang="en-US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en-US"/>
        </a:p>
      </dgm:t>
    </dgm:pt>
    <dgm:pt modelId="{501543CC-DA58-457B-906B-32038F856438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E67377B-1C69-4BC4-AA80-867A0F76CC63}" type="parTrans" cxnId="{828862EB-D32C-4FA8-A0B8-53A1BB9A1CA8}">
      <dgm:prSet/>
      <dgm:spPr/>
      <dgm:t>
        <a:bodyPr/>
        <a:lstStyle/>
        <a:p>
          <a:endParaRPr lang="en-US"/>
        </a:p>
      </dgm:t>
    </dgm:pt>
    <dgm:pt modelId="{C9786BDC-DE69-4580-9357-6DFCD292EB5B}" type="sibTrans" cxnId="{828862EB-D32C-4FA8-A0B8-53A1BB9A1CA8}">
      <dgm:prSet/>
      <dgm:spPr/>
      <dgm:t>
        <a:bodyPr/>
        <a:lstStyle/>
        <a:p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2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6660" y="6356351"/>
            <a:ext cx="2243338" cy="365125"/>
          </a:xfrm>
        </p:spPr>
        <p:txBody>
          <a:bodyPr/>
          <a:lstStyle>
            <a:lvl1pPr algn="r">
              <a:defRPr sz="2400" b="1" cap="none" baseline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58571" y="476672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234469" y="1092939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2" y="294043"/>
            <a:ext cx="918077" cy="918077"/>
          </a:xfrm>
          <a:prstGeom prst="rect">
            <a:avLst/>
          </a:prstGeom>
        </p:spPr>
      </p:pic>
      <p:pic>
        <p:nvPicPr>
          <p:cNvPr id="21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614122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6528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958571" y="770137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7462564" y="150911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" y="436078"/>
            <a:ext cx="918077" cy="918077"/>
          </a:xfrm>
          <a:prstGeom prst="rect">
            <a:avLst/>
          </a:prstGeom>
        </p:spPr>
      </p:pic>
      <p:pic>
        <p:nvPicPr>
          <p:cNvPr id="3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613906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74991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9/27/2020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9/27/2020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77" y="6249382"/>
            <a:ext cx="1755140" cy="57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87" y="6020384"/>
            <a:ext cx="740705" cy="7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" y="548680"/>
            <a:ext cx="918077" cy="9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An Approach of Vector Autoregressive with Exogenous Input in Forecasting the Effect of US-China Trade War on Gold and Oil Prices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653136"/>
            <a:ext cx="9642407" cy="1116085"/>
          </a:xfrm>
        </p:spPr>
        <p:txBody>
          <a:bodyPr>
            <a:normAutofit/>
          </a:bodyPr>
          <a:lstStyle/>
          <a:p>
            <a:r>
              <a:rPr lang="en-US" sz="2000" dirty="0" err="1"/>
              <a:t>Siti</a:t>
            </a:r>
            <a:r>
              <a:rPr lang="en-US" sz="2000" dirty="0"/>
              <a:t> </a:t>
            </a:r>
            <a:r>
              <a:rPr lang="en-US" sz="2000" dirty="0" err="1"/>
              <a:t>Maghfirotul</a:t>
            </a:r>
            <a:r>
              <a:rPr lang="en-US" sz="2000" dirty="0"/>
              <a:t> </a:t>
            </a:r>
            <a:r>
              <a:rPr lang="en-US" sz="2000" dirty="0" err="1" smtClean="0"/>
              <a:t>Ulyah</a:t>
            </a:r>
            <a:r>
              <a:rPr lang="en-US" sz="2000" dirty="0" smtClean="0"/>
              <a:t>, </a:t>
            </a:r>
            <a:r>
              <a:rPr lang="en-US" sz="2000" dirty="0"/>
              <a:t>Christopher </a:t>
            </a:r>
            <a:r>
              <a:rPr lang="en-US" sz="2000" dirty="0" smtClean="0"/>
              <a:t>Andreas, </a:t>
            </a:r>
            <a:r>
              <a:rPr lang="en-US" sz="2000" dirty="0" err="1"/>
              <a:t>Ilma</a:t>
            </a:r>
            <a:r>
              <a:rPr lang="en-US" sz="2000" dirty="0"/>
              <a:t> Amira </a:t>
            </a:r>
            <a:r>
              <a:rPr lang="en-US" sz="2000" dirty="0" err="1" smtClean="0"/>
              <a:t>Rahmayanti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382444" y="5584555"/>
            <a:ext cx="494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Department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Mathematics, </a:t>
            </a:r>
            <a:r>
              <a:rPr lang="en-US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Universitas</a:t>
            </a:r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Airlangga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Data Sources and Research </a:t>
            </a:r>
            <a:r>
              <a:rPr lang="en-ID" b="1" dirty="0" smtClean="0"/>
              <a:t>Variables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dirty="0"/>
              <a:t>S</a:t>
            </a:r>
            <a:r>
              <a:rPr lang="en-ID" sz="2000" dirty="0" smtClean="0"/>
              <a:t>econdary data </a:t>
            </a:r>
            <a:r>
              <a:rPr lang="en-ID" sz="2000" dirty="0"/>
              <a:t>from Index Mundi (www.indexmundi.com) and Thomson Reuters website. </a:t>
            </a:r>
            <a:endParaRPr lang="en-ID" sz="2000" dirty="0" smtClean="0"/>
          </a:p>
          <a:p>
            <a:r>
              <a:rPr lang="en-ID" sz="2000" dirty="0"/>
              <a:t>M</a:t>
            </a:r>
            <a:r>
              <a:rPr lang="en-ID" sz="2000" dirty="0" smtClean="0"/>
              <a:t>onthly </a:t>
            </a:r>
            <a:r>
              <a:rPr lang="en-ID" sz="2000" dirty="0"/>
              <a:t>data for 26 years (312 months) starting from January 1994 to December 2019 that consisted of  Gold price and Europe Brent spot price. </a:t>
            </a:r>
            <a:endParaRPr lang="en-ID" sz="2000" dirty="0" smtClean="0"/>
          </a:p>
          <a:p>
            <a:r>
              <a:rPr lang="en-ID" sz="2000" dirty="0" smtClean="0"/>
              <a:t>We </a:t>
            </a:r>
            <a:r>
              <a:rPr lang="en-ID" sz="2000" dirty="0"/>
              <a:t>defined the data from January 1994 - December 2018 as training data and the rest (one year in 2019) as testing data. </a:t>
            </a:r>
            <a:endParaRPr lang="en-ID" sz="2000" dirty="0" smtClean="0"/>
          </a:p>
          <a:p>
            <a:r>
              <a:rPr lang="en-ID" sz="2000" dirty="0"/>
              <a:t>T</a:t>
            </a:r>
            <a:r>
              <a:rPr lang="en-ID" sz="2000" dirty="0" smtClean="0"/>
              <a:t>his </a:t>
            </a:r>
            <a:r>
              <a:rPr lang="en-ID" sz="2000" dirty="0"/>
              <a:t>study considered a dummy variable of Trade War between United States (US) and China that started on March 2018. </a:t>
            </a:r>
            <a:endParaRPr lang="en-ID" sz="2000" dirty="0" smtClean="0"/>
          </a:p>
          <a:p>
            <a:r>
              <a:rPr lang="en-ID" sz="2000" dirty="0" smtClean="0"/>
              <a:t>In </a:t>
            </a:r>
            <a:r>
              <a:rPr lang="en-ID" sz="2000" dirty="0"/>
              <a:t>this month, Donald Trump, the president of US created a new tariff policy in order to encourage consumers in buying American products by making imported goods’ price much higher. </a:t>
            </a:r>
          </a:p>
          <a:p>
            <a:r>
              <a:rPr lang="en-ID" sz="2000" dirty="0" smtClean="0"/>
              <a:t>The </a:t>
            </a:r>
            <a:r>
              <a:rPr lang="en-ID" sz="2000" dirty="0"/>
              <a:t>dummy variable of trade war is expressed below,</a:t>
            </a:r>
            <a:endParaRPr lang="id-ID" sz="2000" dirty="0"/>
          </a:p>
          <a:p>
            <a:endParaRPr lang="id-ID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26260" y="58293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112644"/>
              </p:ext>
            </p:extLst>
          </p:nvPr>
        </p:nvGraphicFramePr>
        <p:xfrm>
          <a:off x="4717486" y="5864487"/>
          <a:ext cx="4394964" cy="76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552700" imgH="457200" progId="Equation.DSMT4">
                  <p:embed/>
                </p:oleObj>
              </mc:Choice>
              <mc:Fallback>
                <p:oleObj name="Equation" r:id="rId3" imgW="25527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486" y="5864487"/>
                        <a:ext cx="4394964" cy="7680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109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of </a:t>
            </a:r>
            <a:r>
              <a:rPr lang="en-US" b="1" dirty="0" smtClean="0"/>
              <a:t>Analysis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28800"/>
            <a:ext cx="9782801" cy="45720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(1) checking the stationary of the data both in variance and mean. </a:t>
            </a:r>
            <a:endParaRPr lang="en-GB" dirty="0" smtClean="0"/>
          </a:p>
          <a:p>
            <a:r>
              <a:rPr lang="en-GB" dirty="0" smtClean="0"/>
              <a:t>(</a:t>
            </a:r>
            <a:r>
              <a:rPr lang="en-GB" dirty="0"/>
              <a:t>2) selecting the order of the model based on minimum AIC, </a:t>
            </a:r>
            <a:endParaRPr lang="en-GB" dirty="0" smtClean="0"/>
          </a:p>
          <a:p>
            <a:r>
              <a:rPr lang="en-GB" dirty="0" smtClean="0"/>
              <a:t>(</a:t>
            </a:r>
            <a:r>
              <a:rPr lang="en-GB" dirty="0"/>
              <a:t>3) estimating the parameter of the chosen model using least square method, </a:t>
            </a:r>
            <a:endParaRPr lang="en-GB" dirty="0" smtClean="0"/>
          </a:p>
          <a:p>
            <a:r>
              <a:rPr lang="en-GB" dirty="0" smtClean="0"/>
              <a:t>(</a:t>
            </a:r>
            <a:r>
              <a:rPr lang="en-GB" dirty="0"/>
              <a:t>4) having residual diagnostic checking including white noise and multivariate normality assumptions, </a:t>
            </a:r>
            <a:endParaRPr lang="en-GB" dirty="0" smtClean="0"/>
          </a:p>
          <a:p>
            <a:r>
              <a:rPr lang="en-GB" dirty="0" smtClean="0"/>
              <a:t>(</a:t>
            </a:r>
            <a:r>
              <a:rPr lang="en-GB" dirty="0"/>
              <a:t>5) calculating in-sample accuracy criteria using some information criteria</a:t>
            </a:r>
            <a:r>
              <a:rPr lang="en-GB" dirty="0" smtClean="0"/>
              <a:t>,</a:t>
            </a:r>
          </a:p>
          <a:p>
            <a:r>
              <a:rPr lang="en-GB" dirty="0" smtClean="0"/>
              <a:t>(</a:t>
            </a:r>
            <a:r>
              <a:rPr lang="en-GB" dirty="0"/>
              <a:t>6) forecasting the data for 2019, </a:t>
            </a:r>
            <a:endParaRPr lang="en-GB" dirty="0" smtClean="0"/>
          </a:p>
          <a:p>
            <a:r>
              <a:rPr lang="en-GB" dirty="0" smtClean="0"/>
              <a:t>(</a:t>
            </a:r>
            <a:r>
              <a:rPr lang="en-GB" dirty="0"/>
              <a:t>7) computing the goodness of fit criteria of the model (MAPE).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975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cap="all" dirty="0"/>
              <a:t>RESULT AND </a:t>
            </a:r>
            <a:r>
              <a:rPr lang="en-ID" b="1" cap="all" dirty="0" smtClean="0"/>
              <a:t>DISCUSSION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932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7" y="1600200"/>
            <a:ext cx="2340736" cy="4572000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2031047"/>
            <a:ext cx="7497687" cy="414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377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7" name="Content Placeholder 6" descr="Stacked bar chart representing&#10;3 series and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074388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9548788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6" name="Content Placeholder 5" descr="Vertical Chevron List diagram showing 3 groups arranged one below the other with bullet pointed tasks in each group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9683335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Method</a:t>
            </a:r>
            <a:endParaRPr lang="en-US" dirty="0"/>
          </a:p>
          <a:p>
            <a:r>
              <a:rPr lang="en-US" dirty="0" smtClean="0"/>
              <a:t>Result and Discussion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- 5</a:t>
            </a:r>
            <a:endParaRPr lang="en-US" dirty="0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892" y="1943018"/>
            <a:ext cx="3924911" cy="4572000"/>
          </a:xfrm>
        </p:spPr>
        <p:txBody>
          <a:bodyPr/>
          <a:lstStyle/>
          <a:p>
            <a:r>
              <a:rPr lang="en-US" dirty="0"/>
              <a:t>Gold investment began to be popular among groups, especially millennial generation.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88" y="1905000"/>
            <a:ext cx="60198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0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892" y="1943018"/>
            <a:ext cx="5184576" cy="4572000"/>
          </a:xfrm>
        </p:spPr>
        <p:txBody>
          <a:bodyPr>
            <a:normAutofit/>
          </a:bodyPr>
          <a:lstStyle/>
          <a:p>
            <a:r>
              <a:rPr lang="en-ID" dirty="0" smtClean="0"/>
              <a:t>According </a:t>
            </a:r>
            <a:r>
              <a:rPr lang="en-ID" dirty="0"/>
              <a:t>to VP Marketing &amp; Sales Aneka Tambang (ANTAM), </a:t>
            </a:r>
            <a:r>
              <a:rPr lang="en-ID" dirty="0" err="1"/>
              <a:t>Iwan</a:t>
            </a:r>
            <a:r>
              <a:rPr lang="en-ID" dirty="0"/>
              <a:t> </a:t>
            </a:r>
            <a:r>
              <a:rPr lang="en-ID" dirty="0" err="1"/>
              <a:t>Dahlan</a:t>
            </a:r>
            <a:r>
              <a:rPr lang="en-ID" dirty="0"/>
              <a:t>, the price of gold is </a:t>
            </a:r>
            <a:r>
              <a:rPr lang="en-ID" b="1" dirty="0"/>
              <a:t>predicted to rise in 2020</a:t>
            </a:r>
            <a:r>
              <a:rPr lang="en-ID" dirty="0"/>
              <a:t>. </a:t>
            </a:r>
            <a:endParaRPr lang="en-ID" dirty="0" smtClean="0"/>
          </a:p>
          <a:p>
            <a:r>
              <a:rPr lang="en-ID" dirty="0" smtClean="0"/>
              <a:t>The </a:t>
            </a:r>
            <a:r>
              <a:rPr lang="en-ID" dirty="0"/>
              <a:t>increase can be </a:t>
            </a:r>
            <a:r>
              <a:rPr lang="en-ID" b="1" dirty="0"/>
              <a:t>dramatic</a:t>
            </a:r>
            <a:r>
              <a:rPr lang="en-ID" dirty="0"/>
              <a:t> as long as the </a:t>
            </a:r>
            <a:r>
              <a:rPr lang="en-ID" b="1" dirty="0"/>
              <a:t>trade war </a:t>
            </a:r>
            <a:r>
              <a:rPr lang="en-ID" dirty="0"/>
              <a:t>between America and China </a:t>
            </a:r>
            <a:r>
              <a:rPr lang="en-ID" b="1" dirty="0"/>
              <a:t>continues</a:t>
            </a:r>
            <a:endParaRPr lang="id-ID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1943018"/>
            <a:ext cx="5305280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2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obtain </a:t>
            </a:r>
            <a:r>
              <a:rPr lang="en-US" dirty="0"/>
              <a:t>the forecasting model that accommodate the effect of US-China trade </a:t>
            </a:r>
            <a:r>
              <a:rPr lang="en-US" dirty="0" smtClean="0"/>
              <a:t>war</a:t>
            </a:r>
          </a:p>
          <a:p>
            <a:r>
              <a:rPr lang="en-ID" dirty="0"/>
              <a:t>T</a:t>
            </a:r>
            <a:r>
              <a:rPr lang="en-ID" dirty="0" smtClean="0"/>
              <a:t>o </a:t>
            </a:r>
            <a:r>
              <a:rPr lang="en-ID" dirty="0"/>
              <a:t>obtain </a:t>
            </a:r>
            <a:r>
              <a:rPr lang="en-ID" dirty="0" smtClean="0"/>
              <a:t>the forecasts </a:t>
            </a:r>
            <a:r>
              <a:rPr lang="en-ID" dirty="0"/>
              <a:t>of gold price and oil price considering the US-China Trade War as the exogenous variable using vector autoregressive with exogenous input (VARX).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695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 smtClean="0"/>
              <a:t>Forecasting </a:t>
            </a:r>
            <a:r>
              <a:rPr lang="en-ID" dirty="0"/>
              <a:t>uses traditional mathematical models such as Autoregressive Integrated Moving Average (ARIMA) and linear regression. </a:t>
            </a:r>
            <a:endParaRPr lang="en-ID" dirty="0" smtClean="0"/>
          </a:p>
          <a:p>
            <a:pPr lvl="1"/>
            <a:r>
              <a:rPr lang="en-ID" dirty="0" err="1" smtClean="0"/>
              <a:t>Kriechbaumer</a:t>
            </a:r>
            <a:r>
              <a:rPr lang="en-ID" dirty="0" smtClean="0"/>
              <a:t> </a:t>
            </a:r>
            <a:r>
              <a:rPr lang="en-ID" dirty="0"/>
              <a:t>et al. [7] used the improved wavelet-ARIMA model to predict metal </a:t>
            </a:r>
            <a:r>
              <a:rPr lang="en-ID" dirty="0" smtClean="0"/>
              <a:t>prices.</a:t>
            </a:r>
          </a:p>
          <a:p>
            <a:r>
              <a:rPr lang="en-ID" dirty="0" smtClean="0"/>
              <a:t>Prediction </a:t>
            </a:r>
            <a:r>
              <a:rPr lang="en-ID" dirty="0"/>
              <a:t>using multi-factor support vector regressions </a:t>
            </a:r>
            <a:endParaRPr lang="en-ID" dirty="0" smtClean="0"/>
          </a:p>
          <a:p>
            <a:pPr lvl="1"/>
            <a:r>
              <a:rPr lang="en-ID" dirty="0" err="1" smtClean="0"/>
              <a:t>Nazemi</a:t>
            </a:r>
            <a:r>
              <a:rPr lang="en-ID" dirty="0" smtClean="0"/>
              <a:t> </a:t>
            </a:r>
            <a:r>
              <a:rPr lang="en-ID" dirty="0"/>
              <a:t>et al. [8</a:t>
            </a:r>
            <a:r>
              <a:rPr lang="en-ID" dirty="0" smtClean="0"/>
              <a:t>] </a:t>
            </a:r>
            <a:r>
              <a:rPr lang="en-ID" dirty="0"/>
              <a:t>predict the recovery rate of corporate </a:t>
            </a:r>
            <a:r>
              <a:rPr lang="en-ID" dirty="0" smtClean="0"/>
              <a:t>bonds.</a:t>
            </a:r>
          </a:p>
          <a:p>
            <a:r>
              <a:rPr lang="en-ID" dirty="0" smtClean="0"/>
              <a:t>Forecasting uses hybrid model</a:t>
            </a:r>
          </a:p>
          <a:p>
            <a:pPr lvl="1"/>
            <a:r>
              <a:rPr lang="en-ID" dirty="0" err="1" smtClean="0"/>
              <a:t>Kristjanpoller</a:t>
            </a:r>
            <a:r>
              <a:rPr lang="en-ID" dirty="0" smtClean="0"/>
              <a:t> </a:t>
            </a:r>
            <a:r>
              <a:rPr lang="en-ID" dirty="0"/>
              <a:t>&amp; </a:t>
            </a:r>
            <a:r>
              <a:rPr lang="en-ID" dirty="0" err="1"/>
              <a:t>Minutolo</a:t>
            </a:r>
            <a:r>
              <a:rPr lang="en-ID" dirty="0"/>
              <a:t> [5] predicted the volatility of gold prices using the Artificial Neural Network – GARCH </a:t>
            </a:r>
            <a:r>
              <a:rPr lang="en-ID" dirty="0" smtClean="0"/>
              <a:t>model. </a:t>
            </a:r>
            <a:r>
              <a:rPr lang="en-ID" dirty="0"/>
              <a:t>Then in 2018, </a:t>
            </a:r>
            <a:r>
              <a:rPr lang="en-ID" dirty="0" err="1"/>
              <a:t>Kristjanpoller</a:t>
            </a:r>
            <a:r>
              <a:rPr lang="en-ID" dirty="0"/>
              <a:t> and </a:t>
            </a:r>
            <a:r>
              <a:rPr lang="en-ID" dirty="0" err="1"/>
              <a:t>Minutolo</a:t>
            </a:r>
            <a:r>
              <a:rPr lang="en-ID" dirty="0"/>
              <a:t> [9] proposed a hybrid (hybrid) model that integrates GARCH, artificial neural networks, technical analysis, and principal component </a:t>
            </a:r>
            <a:r>
              <a:rPr lang="en-ID" dirty="0" smtClean="0"/>
              <a:t>analysis.</a:t>
            </a:r>
          </a:p>
          <a:p>
            <a:r>
              <a:rPr lang="en-ID" dirty="0" smtClean="0"/>
              <a:t>All of these studies use a </a:t>
            </a:r>
            <a:r>
              <a:rPr lang="en-ID" dirty="0" err="1" smtClean="0">
                <a:solidFill>
                  <a:srgbClr val="FF0000"/>
                </a:solidFill>
              </a:rPr>
              <a:t>univariate</a:t>
            </a:r>
            <a:r>
              <a:rPr lang="en-ID" dirty="0" smtClean="0"/>
              <a:t> model without regard to factors that cause gold price fluctuations.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62337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The Trade War between United States and </a:t>
            </a:r>
            <a:r>
              <a:rPr lang="en-ID" dirty="0" smtClean="0"/>
              <a:t>China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US-China trade war is an ongoing conflict in economy between China and the United States.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war is caused by the policy created by President Donald Trump in 2018 to set tariffs and other trade barriers on China.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trade war is predicted to have negative impact of the economies of both the US and </a:t>
            </a:r>
            <a:r>
              <a:rPr lang="en-US" dirty="0" smtClean="0"/>
              <a:t>China, even other countries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6859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cap="all" dirty="0"/>
              <a:t>Material and </a:t>
            </a:r>
            <a:r>
              <a:rPr lang="en-ID" b="1" cap="all" dirty="0" smtClean="0"/>
              <a:t>Method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620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78</TotalTime>
  <Words>686</Words>
  <Application>Microsoft Office PowerPoint</Application>
  <PresentationFormat>Custom</PresentationFormat>
  <Paragraphs>80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Narrow</vt:lpstr>
      <vt:lpstr>Euphemia</vt:lpstr>
      <vt:lpstr>Times New Roman</vt:lpstr>
      <vt:lpstr>Math 16x9</vt:lpstr>
      <vt:lpstr>Equation</vt:lpstr>
      <vt:lpstr>An Approach of Vector Autoregressive with Exogenous Input in Forecasting the Effect of US-China Trade War on Gold and Oil Prices</vt:lpstr>
      <vt:lpstr>Content</vt:lpstr>
      <vt:lpstr>Introduction</vt:lpstr>
      <vt:lpstr>Motivation</vt:lpstr>
      <vt:lpstr>Motivation</vt:lpstr>
      <vt:lpstr>Objective</vt:lpstr>
      <vt:lpstr>Previous Works</vt:lpstr>
      <vt:lpstr>The Trade War between United States and China</vt:lpstr>
      <vt:lpstr>Material and Method</vt:lpstr>
      <vt:lpstr>Data Sources and Research Variables</vt:lpstr>
      <vt:lpstr>Steps of Analysis</vt:lpstr>
      <vt:lpstr>RESULT AND DISCUSSION</vt:lpstr>
      <vt:lpstr>PowerPoint Presentation</vt:lpstr>
      <vt:lpstr>Title and Content Layout with Chart</vt:lpstr>
      <vt:lpstr>Two Content Layout with Table</vt:lpstr>
      <vt:lpstr>Two Content Layout with SmartArt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taufik</dc:creator>
  <cp:lastModifiedBy>SMUA</cp:lastModifiedBy>
  <cp:revision>15</cp:revision>
  <dcterms:created xsi:type="dcterms:W3CDTF">2020-09-15T05:57:11Z</dcterms:created>
  <dcterms:modified xsi:type="dcterms:W3CDTF">2020-09-26T22:28:22Z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