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90" r:id="rId3"/>
    <p:sldId id="273" r:id="rId4"/>
    <p:sldId id="295" r:id="rId5"/>
    <p:sldId id="274" r:id="rId6"/>
    <p:sldId id="275" r:id="rId7"/>
    <p:sldId id="294" r:id="rId8"/>
    <p:sldId id="269" r:id="rId9"/>
    <p:sldId id="293" r:id="rId10"/>
    <p:sldId id="292" r:id="rId11"/>
    <p:sldId id="278" r:id="rId12"/>
    <p:sldId id="279" r:id="rId13"/>
    <p:sldId id="291" r:id="rId14"/>
    <p:sldId id="280" r:id="rId15"/>
    <p:sldId id="282" r:id="rId16"/>
    <p:sldId id="281" r:id="rId17"/>
    <p:sldId id="283" r:id="rId18"/>
    <p:sldId id="284" r:id="rId19"/>
    <p:sldId id="285" r:id="rId20"/>
    <p:sldId id="287" r:id="rId21"/>
    <p:sldId id="286" r:id="rId22"/>
    <p:sldId id="289" r:id="rId23"/>
    <p:sldId id="267" r:id="rId24"/>
    <p:sldId id="288"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howGuides="1">
      <p:cViewPr varScale="1">
        <p:scale>
          <a:sx n="71" d="100"/>
          <a:sy n="71" d="100"/>
        </p:scale>
        <p:origin x="624"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Semester%206\Task\ADS\Pasca%20UTS\Present%20it%20on%20Friday\Hasil%20Analisis%2021%20Juli\sidoarjo%2021%20jul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Semester%206\Task\ADS\Pasca%20UTS\Present%20it%20on%20Friday\Hasil%20Analisis%2021%20Juli\Sampang%201%20(BENAR)%20REVISI%20JURNAL%20(BARU).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Semester%206\Task\ADS\Pasca%20UTS\Present%20it%20on%20Friday\Hasil%20Analisis%2021%20Juli\Pasuruan%201%20(BENAR)%20REVISI%20JURNAL%20(BAR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Sheet2!$S$5</c:f>
              <c:strCache>
                <c:ptCount val="1"/>
                <c:pt idx="0">
                  <c:v>C(h)</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dk1">
                      <a:tint val="88500"/>
                      <a:shade val="51000"/>
                      <a:satMod val="130000"/>
                    </a:schemeClr>
                  </a:gs>
                  <a:gs pos="80000">
                    <a:schemeClr val="dk1">
                      <a:tint val="88500"/>
                      <a:shade val="93000"/>
                      <a:satMod val="130000"/>
                    </a:schemeClr>
                  </a:gs>
                  <a:gs pos="100000">
                    <a:schemeClr val="dk1">
                      <a:tint val="88500"/>
                      <a:shade val="94000"/>
                      <a:satMod val="135000"/>
                    </a:schemeClr>
                  </a:gs>
                </a:gsLst>
                <a:lin ang="16200000" scaled="0"/>
              </a:gradFill>
              <a:ln w="9525" cap="rnd">
                <a:solidFill>
                  <a:schemeClr val="dk1">
                    <a:tint val="885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Sheet2!$R$6:$R$13</c:f>
              <c:numCache>
                <c:formatCode>General</c:formatCode>
                <c:ptCount val="8"/>
                <c:pt idx="0">
                  <c:v>0.34</c:v>
                </c:pt>
                <c:pt idx="1">
                  <c:v>1.0205000000000002</c:v>
                </c:pt>
                <c:pt idx="2">
                  <c:v>1.7004999999999999</c:v>
                </c:pt>
                <c:pt idx="3">
                  <c:v>2.3805000000000001</c:v>
                </c:pt>
                <c:pt idx="4">
                  <c:v>3.0605000000000002</c:v>
                </c:pt>
                <c:pt idx="5">
                  <c:v>3.7404999999999999</c:v>
                </c:pt>
                <c:pt idx="6">
                  <c:v>4.4205000000000005</c:v>
                </c:pt>
                <c:pt idx="7">
                  <c:v>5.1005000000000003</c:v>
                </c:pt>
              </c:numCache>
            </c:numRef>
          </c:xVal>
          <c:yVal>
            <c:numRef>
              <c:f>Sheet2!$S$6:$S$13</c:f>
              <c:numCache>
                <c:formatCode>General</c:formatCode>
                <c:ptCount val="8"/>
                <c:pt idx="0">
                  <c:v>56917.888052884613</c:v>
                </c:pt>
                <c:pt idx="1">
                  <c:v>-21318.885416666672</c:v>
                </c:pt>
                <c:pt idx="2">
                  <c:v>-29248.073639705879</c:v>
                </c:pt>
                <c:pt idx="3">
                  <c:v>-2016.8535353535349</c:v>
                </c:pt>
                <c:pt idx="4">
                  <c:v>-21912.525368480725</c:v>
                </c:pt>
                <c:pt idx="5">
                  <c:v>9996</c:v>
                </c:pt>
                <c:pt idx="6">
                  <c:v>-361.26851851851853</c:v>
                </c:pt>
                <c:pt idx="7">
                  <c:v>-800</c:v>
                </c:pt>
              </c:numCache>
            </c:numRef>
          </c:yVal>
          <c:smooth val="0"/>
          <c:extLst xmlns:c16r2="http://schemas.microsoft.com/office/drawing/2015/06/chart">
            <c:ext xmlns:c16="http://schemas.microsoft.com/office/drawing/2014/chart" uri="{C3380CC4-5D6E-409C-BE32-E72D297353CC}">
              <c16:uniqueId val="{00000000-FF37-4DCC-A9A8-C922B5EB85D9}"/>
            </c:ext>
          </c:extLst>
        </c:ser>
        <c:dLbls>
          <c:showLegendKey val="0"/>
          <c:showVal val="0"/>
          <c:showCatName val="0"/>
          <c:showSerName val="0"/>
          <c:showPercent val="0"/>
          <c:showBubbleSize val="0"/>
        </c:dLbls>
        <c:axId val="1464803152"/>
        <c:axId val="1464792816"/>
      </c:scatterChart>
      <c:valAx>
        <c:axId val="1464803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id-ID"/>
                  <a:t>Median (h)</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id-ID"/>
          </a:p>
        </c:txPr>
        <c:crossAx val="1464792816"/>
        <c:crosses val="autoZero"/>
        <c:crossBetween val="midCat"/>
      </c:valAx>
      <c:valAx>
        <c:axId val="146479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id-ID"/>
                  <a:t>C(h)</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id-ID"/>
          </a:p>
        </c:txPr>
        <c:crossAx val="146480315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id-ID"/>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'Kelas, Plot, Matrik C'!$AO$4</c:f>
              <c:strCache>
                <c:ptCount val="1"/>
                <c:pt idx="0">
                  <c:v>C(h)</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dk1">
                      <a:tint val="88500"/>
                      <a:shade val="51000"/>
                      <a:satMod val="130000"/>
                    </a:schemeClr>
                  </a:gs>
                  <a:gs pos="80000">
                    <a:schemeClr val="dk1">
                      <a:tint val="88500"/>
                      <a:shade val="93000"/>
                      <a:satMod val="130000"/>
                    </a:schemeClr>
                  </a:gs>
                  <a:gs pos="100000">
                    <a:schemeClr val="dk1">
                      <a:tint val="88500"/>
                      <a:shade val="94000"/>
                      <a:satMod val="135000"/>
                    </a:schemeClr>
                  </a:gs>
                </a:gsLst>
                <a:lin ang="16200000" scaled="0"/>
              </a:gradFill>
              <a:ln w="9525" cap="rnd">
                <a:solidFill>
                  <a:schemeClr val="dk1">
                    <a:tint val="885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'Kelas, Plot, Matrik C'!$AN$5:$AN$12</c:f>
              <c:numCache>
                <c:formatCode>0.000000</c:formatCode>
                <c:ptCount val="8"/>
                <c:pt idx="0">
                  <c:v>0</c:v>
                </c:pt>
                <c:pt idx="1">
                  <c:v>0.37994763805732074</c:v>
                </c:pt>
                <c:pt idx="2">
                  <c:v>1.1398419141719622</c:v>
                </c:pt>
                <c:pt idx="3">
                  <c:v>1.8997361902866037</c:v>
                </c:pt>
                <c:pt idx="4">
                  <c:v>2.6596304664012451</c:v>
                </c:pt>
                <c:pt idx="5">
                  <c:v>3.4195247425158866</c:v>
                </c:pt>
                <c:pt idx="6">
                  <c:v>4.1794190186305276</c:v>
                </c:pt>
                <c:pt idx="7">
                  <c:v>4.939313294745169</c:v>
                </c:pt>
              </c:numCache>
            </c:numRef>
          </c:xVal>
          <c:yVal>
            <c:numRef>
              <c:f>'Kelas, Plot, Matrik C'!$AO$5:$AO$12</c:f>
              <c:numCache>
                <c:formatCode>0.000000</c:formatCode>
                <c:ptCount val="8"/>
                <c:pt idx="0">
                  <c:v>585.38812785388131</c:v>
                </c:pt>
                <c:pt idx="1">
                  <c:v>-790.2401041666667</c:v>
                </c:pt>
                <c:pt idx="2">
                  <c:v>-1467.9055211370262</c:v>
                </c:pt>
                <c:pt idx="3">
                  <c:v>-145.38999999999976</c:v>
                </c:pt>
                <c:pt idx="4">
                  <c:v>241.1953125</c:v>
                </c:pt>
                <c:pt idx="5">
                  <c:v>-649.55000000000007</c:v>
                </c:pt>
                <c:pt idx="6">
                  <c:v>120.59375</c:v>
                </c:pt>
                <c:pt idx="7">
                  <c:v>-18.0625</c:v>
                </c:pt>
              </c:numCache>
            </c:numRef>
          </c:yVal>
          <c:smooth val="0"/>
          <c:extLst xmlns:c16r2="http://schemas.microsoft.com/office/drawing/2015/06/chart">
            <c:ext xmlns:c16="http://schemas.microsoft.com/office/drawing/2014/chart" uri="{C3380CC4-5D6E-409C-BE32-E72D297353CC}">
              <c16:uniqueId val="{00000000-5BFF-4B92-A6D6-B2452C6D0651}"/>
            </c:ext>
          </c:extLst>
        </c:ser>
        <c:dLbls>
          <c:showLegendKey val="0"/>
          <c:showVal val="0"/>
          <c:showCatName val="0"/>
          <c:showSerName val="0"/>
          <c:showPercent val="0"/>
          <c:showBubbleSize val="0"/>
        </c:dLbls>
        <c:axId val="1461232800"/>
        <c:axId val="1461238240"/>
      </c:scatterChart>
      <c:valAx>
        <c:axId val="1461232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id-ID"/>
                  <a:t>Median </a:t>
                </a:r>
                <a:r>
                  <a:rPr lang="en-US"/>
                  <a:t>(h)</a:t>
                </a:r>
              </a:p>
            </c:rich>
          </c:tx>
          <c:layout/>
          <c:overlay val="0"/>
          <c:spPr>
            <a:noFill/>
            <a:ln>
              <a:noFill/>
            </a:ln>
            <a:effectLst/>
          </c:spPr>
        </c:title>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id-ID"/>
          </a:p>
        </c:txPr>
        <c:crossAx val="1461238240"/>
        <c:crosses val="autoZero"/>
        <c:crossBetween val="midCat"/>
      </c:valAx>
      <c:valAx>
        <c:axId val="1461238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id-ID" sz="700"/>
                  <a:t>C</a:t>
                </a:r>
                <a:r>
                  <a:rPr lang="en-US" sz="700"/>
                  <a:t>(h)</a:t>
                </a:r>
              </a:p>
            </c:rich>
          </c:tx>
          <c:layout/>
          <c:overlay val="0"/>
          <c:spPr>
            <a:noFill/>
            <a:ln>
              <a:noFill/>
            </a:ln>
            <a:effectLst/>
          </c:spPr>
        </c:title>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Times New Roman" panose="02020603050405020304" pitchFamily="18" charset="0"/>
              </a:defRPr>
            </a:pPr>
            <a:endParaRPr lang="id-ID"/>
          </a:p>
        </c:txPr>
        <c:crossAx val="146123280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id-ID"/>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'Kelas, Plot, Matrik C'!$AO$4</c:f>
              <c:strCache>
                <c:ptCount val="1"/>
                <c:pt idx="0">
                  <c:v>C(h)</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dk1">
                      <a:tint val="88500"/>
                      <a:shade val="51000"/>
                      <a:satMod val="130000"/>
                    </a:schemeClr>
                  </a:gs>
                  <a:gs pos="80000">
                    <a:schemeClr val="dk1">
                      <a:tint val="88500"/>
                      <a:shade val="93000"/>
                      <a:satMod val="130000"/>
                    </a:schemeClr>
                  </a:gs>
                  <a:gs pos="100000">
                    <a:schemeClr val="dk1">
                      <a:tint val="88500"/>
                      <a:shade val="94000"/>
                      <a:satMod val="135000"/>
                    </a:schemeClr>
                  </a:gs>
                </a:gsLst>
                <a:lin ang="16200000" scaled="0"/>
              </a:gradFill>
              <a:ln w="9525" cap="rnd">
                <a:solidFill>
                  <a:schemeClr val="dk1">
                    <a:tint val="885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'Kelas, Plot, Matrik C'!$AN$5:$AN$12</c:f>
              <c:numCache>
                <c:formatCode>0.000000</c:formatCode>
                <c:ptCount val="8"/>
                <c:pt idx="0">
                  <c:v>0.29696168785428884</c:v>
                </c:pt>
                <c:pt idx="1">
                  <c:v>0.89088606356286648</c:v>
                </c:pt>
                <c:pt idx="2">
                  <c:v>1.4848104392714441</c:v>
                </c:pt>
                <c:pt idx="3">
                  <c:v>2.0787348149800216</c:v>
                </c:pt>
                <c:pt idx="4">
                  <c:v>2.6726591906885995</c:v>
                </c:pt>
                <c:pt idx="5">
                  <c:v>3.266583566397177</c:v>
                </c:pt>
                <c:pt idx="6">
                  <c:v>3.8605079421057553</c:v>
                </c:pt>
                <c:pt idx="7">
                  <c:v>4.4544323178143328</c:v>
                </c:pt>
              </c:numCache>
            </c:numRef>
          </c:xVal>
          <c:yVal>
            <c:numRef>
              <c:f>'Kelas, Plot, Matrik C'!$AO$5:$AO$12</c:f>
              <c:numCache>
                <c:formatCode>0.000000</c:formatCode>
                <c:ptCount val="8"/>
                <c:pt idx="0">
                  <c:v>-25428.965391621121</c:v>
                </c:pt>
                <c:pt idx="1">
                  <c:v>-7385.2844206058498</c:v>
                </c:pt>
                <c:pt idx="2">
                  <c:v>7050.1462499999961</c:v>
                </c:pt>
                <c:pt idx="3">
                  <c:v>0</c:v>
                </c:pt>
                <c:pt idx="4">
                  <c:v>0</c:v>
                </c:pt>
                <c:pt idx="5">
                  <c:v>-39465.048979591833</c:v>
                </c:pt>
                <c:pt idx="6">
                  <c:v>759.47555555555573</c:v>
                </c:pt>
                <c:pt idx="7">
                  <c:v>-87.706349206349188</c:v>
                </c:pt>
              </c:numCache>
            </c:numRef>
          </c:yVal>
          <c:smooth val="0"/>
          <c:extLst xmlns:c16r2="http://schemas.microsoft.com/office/drawing/2015/06/chart">
            <c:ext xmlns:c16="http://schemas.microsoft.com/office/drawing/2014/chart" uri="{C3380CC4-5D6E-409C-BE32-E72D297353CC}">
              <c16:uniqueId val="{00000000-5BFF-4B92-A6D6-B2452C6D0651}"/>
            </c:ext>
          </c:extLst>
        </c:ser>
        <c:dLbls>
          <c:showLegendKey val="0"/>
          <c:showVal val="0"/>
          <c:showCatName val="0"/>
          <c:showSerName val="0"/>
          <c:showPercent val="0"/>
          <c:showBubbleSize val="0"/>
        </c:dLbls>
        <c:axId val="1464793360"/>
        <c:axId val="1464804784"/>
      </c:scatterChart>
      <c:valAx>
        <c:axId val="1464793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id-ID" sz="900"/>
                  <a:t>Median </a:t>
                </a:r>
                <a:r>
                  <a:rPr lang="en-US" sz="900"/>
                  <a:t>(h)</a:t>
                </a:r>
              </a:p>
            </c:rich>
          </c:tx>
          <c:layout/>
          <c:overlay val="0"/>
          <c:spPr>
            <a:noFill/>
            <a:ln>
              <a:noFill/>
            </a:ln>
            <a:effectLst/>
          </c:spPr>
        </c:title>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id-ID"/>
          </a:p>
        </c:txPr>
        <c:crossAx val="1464804784"/>
        <c:crosses val="autoZero"/>
        <c:crossBetween val="midCat"/>
      </c:valAx>
      <c:valAx>
        <c:axId val="146480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C(h)</a:t>
                </a:r>
              </a:p>
            </c:rich>
          </c:tx>
          <c:layout/>
          <c:overlay val="0"/>
          <c:spPr>
            <a:noFill/>
            <a:ln>
              <a:noFill/>
            </a:ln>
            <a:effectLst/>
          </c:spPr>
        </c:title>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id-ID"/>
          </a:p>
        </c:txPr>
        <c:crossAx val="14647933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id-ID"/>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9/24/2020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9/24/2020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9/24/2020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a:t>Co-</a:t>
            </a:r>
            <a:r>
              <a:rPr lang="en-US" sz="4000" dirty="0" err="1"/>
              <a:t>Kriging</a:t>
            </a:r>
            <a:r>
              <a:rPr lang="en-US" sz="4000" dirty="0"/>
              <a:t> Method Performance in Estimating Number of COVID-19 Positive Confirmed Cases in East Java Province</a:t>
            </a:r>
          </a:p>
        </p:txBody>
      </p:sp>
      <p:sp>
        <p:nvSpPr>
          <p:cNvPr id="4" name="TextBox 3"/>
          <p:cNvSpPr txBox="1"/>
          <p:nvPr/>
        </p:nvSpPr>
        <p:spPr>
          <a:xfrm>
            <a:off x="2428668" y="5805264"/>
            <a:ext cx="8490280" cy="646331"/>
          </a:xfrm>
          <a:prstGeom prst="rect">
            <a:avLst/>
          </a:prstGeom>
          <a:noFill/>
        </p:spPr>
        <p:txBody>
          <a:bodyPr wrap="square" rtlCol="0">
            <a:spAutoFit/>
          </a:bodyPr>
          <a:lstStyle/>
          <a:p>
            <a:pPr algn="ctr"/>
            <a:r>
              <a:rPr lang="en-US" dirty="0"/>
              <a:t>Department of Mathematics, </a:t>
            </a:r>
            <a:r>
              <a:rPr lang="en-US" dirty="0" err="1"/>
              <a:t>Airlangga</a:t>
            </a:r>
            <a:r>
              <a:rPr lang="en-US" dirty="0"/>
              <a:t> University, </a:t>
            </a:r>
            <a:r>
              <a:rPr lang="id-ID" dirty="0"/>
              <a:t>Surabaya</a:t>
            </a:r>
            <a:r>
              <a:rPr lang="en-US" dirty="0"/>
              <a:t>, Indonesia</a:t>
            </a:r>
            <a:endParaRPr lang="id-ID" dirty="0"/>
          </a:p>
          <a:p>
            <a:pPr algn="ctr"/>
            <a:r>
              <a:rPr lang="id-ID" dirty="0" smtClean="0"/>
              <a:t>Co Authors : </a:t>
            </a:r>
            <a:r>
              <a:rPr lang="id-ID" dirty="0"/>
              <a:t>F</a:t>
            </a:r>
            <a:r>
              <a:rPr lang="en-US" dirty="0" err="1"/>
              <a:t>ajrina</a:t>
            </a:r>
            <a:r>
              <a:rPr lang="id-ID" dirty="0"/>
              <a:t> A</a:t>
            </a:r>
            <a:r>
              <a:rPr lang="en-US" dirty="0" err="1"/>
              <a:t>isyah</a:t>
            </a:r>
            <a:r>
              <a:rPr lang="id-ID" dirty="0"/>
              <a:t> </a:t>
            </a:r>
            <a:r>
              <a:rPr lang="id-ID" dirty="0" smtClean="0"/>
              <a:t>Putri,</a:t>
            </a:r>
            <a:r>
              <a:rPr lang="id-ID" baseline="30000" dirty="0" smtClean="0"/>
              <a:t>,</a:t>
            </a:r>
            <a:r>
              <a:rPr lang="id-ID" dirty="0" smtClean="0"/>
              <a:t> Belindha Ayu Ardhani</a:t>
            </a:r>
            <a:endParaRPr lang="id-ID" dirty="0"/>
          </a:p>
        </p:txBody>
      </p:sp>
      <p:sp>
        <p:nvSpPr>
          <p:cNvPr id="6" name="Subtitle 2"/>
          <p:cNvSpPr>
            <a:spLocks noGrp="1"/>
          </p:cNvSpPr>
          <p:nvPr>
            <p:ph type="subTitle" idx="1"/>
          </p:nvPr>
        </p:nvSpPr>
        <p:spPr>
          <a:xfrm>
            <a:off x="2428669" y="4473155"/>
            <a:ext cx="7516442" cy="1116085"/>
          </a:xfrm>
        </p:spPr>
        <p:txBody>
          <a:bodyPr>
            <a:noAutofit/>
          </a:bodyPr>
          <a:lstStyle/>
          <a:p>
            <a:pPr algn="ctr"/>
            <a:r>
              <a:rPr lang="id-ID" sz="2400" dirty="0" smtClean="0"/>
              <a:t>Presenter : </a:t>
            </a:r>
            <a:r>
              <a:rPr lang="id-ID" sz="2400" dirty="0" smtClean="0"/>
              <a:t>Siti Amelia Dewi Safitri</a:t>
            </a:r>
            <a:endParaRPr lang="id-ID" sz="2400" dirty="0" smtClean="0"/>
          </a:p>
          <a:p>
            <a:pPr algn="ctr"/>
            <a:r>
              <a:rPr lang="id-ID" sz="2400" dirty="0" smtClean="0"/>
              <a:t>Corresponding Author : </a:t>
            </a:r>
            <a:r>
              <a:rPr lang="id-ID" sz="2400" dirty="0" smtClean="0"/>
              <a:t>Nur Chamidah</a:t>
            </a:r>
            <a:endParaRPr lang="en-US" sz="24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Descriptive Statistics</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61703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smtClean="0"/>
              <a:t>Descriptive Statistics</a:t>
            </a:r>
            <a:endParaRPr lang="id-ID" dirty="0"/>
          </a:p>
        </p:txBody>
      </p:sp>
      <p:pic>
        <p:nvPicPr>
          <p:cNvPr id="3" name="Picture 2"/>
          <p:cNvPicPr/>
          <p:nvPr/>
        </p:nvPicPr>
        <p:blipFill>
          <a:blip r:embed="rId2"/>
          <a:stretch>
            <a:fillRect/>
          </a:stretch>
        </p:blipFill>
        <p:spPr>
          <a:xfrm>
            <a:off x="3391064" y="1844824"/>
            <a:ext cx="6090296" cy="3096344"/>
          </a:xfrm>
          <a:prstGeom prst="rect">
            <a:avLst/>
          </a:prstGeom>
          <a:ln>
            <a:solidFill>
              <a:schemeClr val="tx1"/>
            </a:solidFill>
          </a:ln>
        </p:spPr>
      </p:pic>
      <p:sp>
        <p:nvSpPr>
          <p:cNvPr id="4" name="Rectangle 3"/>
          <p:cNvSpPr/>
          <p:nvPr/>
        </p:nvSpPr>
        <p:spPr>
          <a:xfrm>
            <a:off x="1593436" y="4941168"/>
            <a:ext cx="9685552" cy="1077218"/>
          </a:xfrm>
          <a:prstGeom prst="rect">
            <a:avLst/>
          </a:prstGeom>
        </p:spPr>
        <p:txBody>
          <a:bodyPr wrap="square">
            <a:spAutoFit/>
          </a:bodyPr>
          <a:lstStyle/>
          <a:p>
            <a:pPr algn="just"/>
            <a:r>
              <a:rPr lang="id-ID" sz="1600" dirty="0" smtClean="0"/>
              <a:t>The city </a:t>
            </a:r>
            <a:r>
              <a:rPr lang="id-ID" sz="1600" dirty="0"/>
              <a:t>that has highest number of confirmed cases is Surabaya</a:t>
            </a:r>
            <a:r>
              <a:rPr lang="en-US" sz="1600" dirty="0"/>
              <a:t>,</a:t>
            </a:r>
            <a:r>
              <a:rPr lang="id-ID" sz="1600" dirty="0"/>
              <a:t> then followed by</a:t>
            </a:r>
            <a:r>
              <a:rPr lang="en-US" sz="1600" dirty="0"/>
              <a:t> S</a:t>
            </a:r>
            <a:r>
              <a:rPr lang="id-ID" sz="1600" dirty="0"/>
              <a:t>idoarjo</a:t>
            </a:r>
            <a:r>
              <a:rPr lang="en-US" sz="1600" dirty="0"/>
              <a:t>, and </a:t>
            </a:r>
            <a:r>
              <a:rPr lang="id-ID" sz="1600" dirty="0"/>
              <a:t>Gresik</a:t>
            </a:r>
            <a:r>
              <a:rPr lang="en-US" sz="1600" dirty="0"/>
              <a:t>.</a:t>
            </a:r>
            <a:r>
              <a:rPr lang="id-ID" sz="1600" dirty="0"/>
              <a:t> Each of them has more than 1,000 cases as of July 21st, 2020. Then, the classification of region in East Java related to the risk of increase in cases produces three clusters, such as regions with high risk, regions with moderate risk, and regions with low risk</a:t>
            </a:r>
            <a:r>
              <a:rPr lang="en-US" sz="1600" dirty="0"/>
              <a:t>.</a:t>
            </a:r>
            <a:endParaRPr lang="en-US" sz="1600" dirty="0"/>
          </a:p>
        </p:txBody>
      </p:sp>
      <p:sp>
        <p:nvSpPr>
          <p:cNvPr id="5" name="Rectangle 4"/>
          <p:cNvSpPr/>
          <p:nvPr/>
        </p:nvSpPr>
        <p:spPr>
          <a:xfrm>
            <a:off x="2765386" y="1348262"/>
            <a:ext cx="7438900" cy="369332"/>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ctr"/>
            <a:r>
              <a:rPr lang="en-US" b="1" dirty="0">
                <a:solidFill>
                  <a:schemeClr val="bg1"/>
                </a:solidFill>
              </a:rPr>
              <a:t>Map Of The Distribution Of The COVID-19 Case In East Java</a:t>
            </a:r>
            <a:endParaRPr lang="id-ID" dirty="0">
              <a:solidFill>
                <a:schemeClr val="bg1"/>
              </a:solidFill>
            </a:endParaRPr>
          </a:p>
        </p:txBody>
      </p:sp>
    </p:spTree>
    <p:extLst>
      <p:ext uri="{BB962C8B-B14F-4D97-AF65-F5344CB8AC3E}">
        <p14:creationId xmlns:p14="http://schemas.microsoft.com/office/powerpoint/2010/main" val="795715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smtClean="0"/>
              <a:t>Descriptive Statistics</a:t>
            </a:r>
            <a:endParaRPr lang="id-ID" dirty="0"/>
          </a:p>
        </p:txBody>
      </p:sp>
      <p:sp>
        <p:nvSpPr>
          <p:cNvPr id="5" name="Rectangle 4"/>
          <p:cNvSpPr/>
          <p:nvPr/>
        </p:nvSpPr>
        <p:spPr>
          <a:xfrm>
            <a:off x="2444059" y="1318738"/>
            <a:ext cx="8081554" cy="369332"/>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ctr"/>
            <a:r>
              <a:rPr lang="en-US" dirty="0">
                <a:solidFill>
                  <a:schemeClr val="bg1"/>
                </a:solidFill>
              </a:rPr>
              <a:t>Number of </a:t>
            </a:r>
            <a:r>
              <a:rPr lang="id-ID" dirty="0">
                <a:solidFill>
                  <a:schemeClr val="bg1"/>
                </a:solidFill>
              </a:rPr>
              <a:t>Suspect Cases</a:t>
            </a:r>
            <a:r>
              <a:rPr lang="en-US" dirty="0">
                <a:solidFill>
                  <a:schemeClr val="bg1"/>
                </a:solidFill>
              </a:rPr>
              <a:t> and </a:t>
            </a:r>
            <a:r>
              <a:rPr lang="id-ID" dirty="0">
                <a:solidFill>
                  <a:schemeClr val="bg1"/>
                </a:solidFill>
              </a:rPr>
              <a:t>Confirmed</a:t>
            </a:r>
            <a:r>
              <a:rPr lang="en-US" dirty="0">
                <a:solidFill>
                  <a:schemeClr val="bg1"/>
                </a:solidFill>
              </a:rPr>
              <a:t> Cases in Each City in East Java</a:t>
            </a:r>
            <a:endParaRPr lang="id-ID" dirty="0">
              <a:solidFill>
                <a:schemeClr val="bg1"/>
              </a:solidFill>
            </a:endParaRPr>
          </a:p>
        </p:txBody>
      </p:sp>
      <p:pic>
        <p:nvPicPr>
          <p:cNvPr id="6" name="Picture 5"/>
          <p:cNvPicPr/>
          <p:nvPr/>
        </p:nvPicPr>
        <p:blipFill>
          <a:blip r:embed="rId2"/>
          <a:stretch>
            <a:fillRect/>
          </a:stretch>
        </p:blipFill>
        <p:spPr>
          <a:xfrm>
            <a:off x="1485900" y="1916832"/>
            <a:ext cx="4933024" cy="4104456"/>
          </a:xfrm>
          <a:prstGeom prst="rect">
            <a:avLst/>
          </a:prstGeom>
          <a:ln>
            <a:solidFill>
              <a:schemeClr val="tx1"/>
            </a:solidFill>
          </a:ln>
        </p:spPr>
      </p:pic>
      <p:pic>
        <p:nvPicPr>
          <p:cNvPr id="7" name="Picture 6"/>
          <p:cNvPicPr/>
          <p:nvPr/>
        </p:nvPicPr>
        <p:blipFill>
          <a:blip r:embed="rId3"/>
          <a:stretch>
            <a:fillRect/>
          </a:stretch>
        </p:blipFill>
        <p:spPr>
          <a:xfrm>
            <a:off x="6598468" y="1916832"/>
            <a:ext cx="4943311" cy="4104456"/>
          </a:xfrm>
          <a:prstGeom prst="rect">
            <a:avLst/>
          </a:prstGeom>
          <a:ln>
            <a:solidFill>
              <a:schemeClr val="tx1"/>
            </a:solidFill>
          </a:ln>
        </p:spPr>
      </p:pic>
    </p:spTree>
    <p:extLst>
      <p:ext uri="{BB962C8B-B14F-4D97-AF65-F5344CB8AC3E}">
        <p14:creationId xmlns:p14="http://schemas.microsoft.com/office/powerpoint/2010/main" val="10844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Preprocessing</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86235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18951"/>
          </a:xfrm>
        </p:spPr>
        <p:txBody>
          <a:bodyPr/>
          <a:lstStyle/>
          <a:p>
            <a:r>
              <a:rPr lang="id-ID" dirty="0" smtClean="0"/>
              <a:t>Spatial Autocorrelation</a:t>
            </a:r>
            <a:endParaRPr lang="id-ID" dirty="0"/>
          </a:p>
        </p:txBody>
      </p:sp>
      <p:sp>
        <p:nvSpPr>
          <p:cNvPr id="3" name="Rectangle 2"/>
          <p:cNvSpPr/>
          <p:nvPr/>
        </p:nvSpPr>
        <p:spPr>
          <a:xfrm>
            <a:off x="2786097" y="2439318"/>
            <a:ext cx="7397478" cy="2554545"/>
          </a:xfrm>
          <a:prstGeom prst="rect">
            <a:avLst/>
          </a:prstGeom>
          <a:ln>
            <a:solidFill>
              <a:schemeClr val="accent5">
                <a:lumMod val="75000"/>
              </a:schemeClr>
            </a:solidFill>
          </a:ln>
        </p:spPr>
        <p:txBody>
          <a:bodyPr wrap="square">
            <a:spAutoFit/>
          </a:bodyPr>
          <a:lstStyle/>
          <a:p>
            <a:pPr algn="just"/>
            <a:r>
              <a:rPr lang="en-US" sz="1600" dirty="0">
                <a:solidFill>
                  <a:srgbClr val="000000"/>
                </a:solidFill>
              </a:rPr>
              <a:t>DIAGNOSTICS FOR SPATIAL DEPENDENCE   </a:t>
            </a:r>
            <a:endParaRPr lang="id-ID" sz="1600" dirty="0"/>
          </a:p>
          <a:p>
            <a:pPr algn="just"/>
            <a:r>
              <a:rPr lang="en-US" sz="1600" dirty="0">
                <a:solidFill>
                  <a:srgbClr val="000000"/>
                </a:solidFill>
              </a:rPr>
              <a:t>FOR WEIGHT MATRIX : </a:t>
            </a:r>
            <a:r>
              <a:rPr lang="en-US" sz="1600" dirty="0" smtClean="0">
                <a:solidFill>
                  <a:srgbClr val="000000"/>
                </a:solidFill>
              </a:rPr>
              <a:t>Weigh</a:t>
            </a:r>
            <a:r>
              <a:rPr lang="id-ID" sz="1600" dirty="0" smtClean="0">
                <a:solidFill>
                  <a:srgbClr val="000000"/>
                </a:solidFill>
              </a:rPr>
              <a:t>t</a:t>
            </a:r>
            <a:r>
              <a:rPr lang="en-US" sz="1600" dirty="0" smtClean="0">
                <a:solidFill>
                  <a:srgbClr val="000000"/>
                </a:solidFill>
              </a:rPr>
              <a:t>_Uniform</a:t>
            </a:r>
            <a:endParaRPr lang="id-ID" sz="1600" dirty="0"/>
          </a:p>
          <a:p>
            <a:pPr algn="just"/>
            <a:r>
              <a:rPr lang="en-US" sz="1600" dirty="0">
                <a:solidFill>
                  <a:srgbClr val="000000"/>
                </a:solidFill>
              </a:rPr>
              <a:t>   (row-standardized weights)</a:t>
            </a:r>
            <a:endParaRPr lang="id-ID" sz="1600" dirty="0"/>
          </a:p>
          <a:p>
            <a:pPr algn="just"/>
            <a:r>
              <a:rPr lang="en-US" sz="1600" dirty="0">
                <a:solidFill>
                  <a:srgbClr val="000000"/>
                </a:solidFill>
              </a:rPr>
              <a:t>TEST                          		MI/DF        </a:t>
            </a:r>
            <a:r>
              <a:rPr lang="id-ID" sz="1600" dirty="0" smtClean="0">
                <a:solidFill>
                  <a:srgbClr val="000000"/>
                </a:solidFill>
              </a:rPr>
              <a:t>   </a:t>
            </a:r>
            <a:r>
              <a:rPr lang="en-US" sz="1600" dirty="0" smtClean="0">
                <a:solidFill>
                  <a:srgbClr val="000000"/>
                </a:solidFill>
              </a:rPr>
              <a:t>VALUE          </a:t>
            </a:r>
            <a:r>
              <a:rPr lang="en-US" sz="1600" dirty="0">
                <a:solidFill>
                  <a:srgbClr val="000000"/>
                </a:solidFill>
              </a:rPr>
              <a:t>PROB</a:t>
            </a:r>
            <a:endParaRPr lang="id-ID" sz="1600" dirty="0"/>
          </a:p>
          <a:p>
            <a:pPr algn="just"/>
            <a:r>
              <a:rPr lang="en-US" sz="1600" dirty="0">
                <a:solidFill>
                  <a:srgbClr val="000000"/>
                </a:solidFill>
              </a:rPr>
              <a:t>Moran's I (error)             		0.1973        </a:t>
            </a:r>
            <a:r>
              <a:rPr lang="id-ID" sz="1600" dirty="0">
                <a:solidFill>
                  <a:srgbClr val="000000"/>
                </a:solidFill>
              </a:rPr>
              <a:t>  </a:t>
            </a:r>
            <a:r>
              <a:rPr lang="en-US" sz="1600" dirty="0">
                <a:solidFill>
                  <a:srgbClr val="000000"/>
                </a:solidFill>
              </a:rPr>
              <a:t>2.5885        </a:t>
            </a:r>
            <a:r>
              <a:rPr lang="id-ID" sz="1600" dirty="0">
                <a:solidFill>
                  <a:srgbClr val="000000"/>
                </a:solidFill>
              </a:rPr>
              <a:t>  </a:t>
            </a:r>
            <a:r>
              <a:rPr lang="en-US" sz="1600" dirty="0">
                <a:solidFill>
                  <a:srgbClr val="000000"/>
                </a:solidFill>
              </a:rPr>
              <a:t>0.00964</a:t>
            </a:r>
            <a:endParaRPr lang="id-ID" sz="1600" dirty="0"/>
          </a:p>
          <a:p>
            <a:pPr algn="just"/>
            <a:r>
              <a:rPr lang="en-US" sz="1600" dirty="0">
                <a:solidFill>
                  <a:srgbClr val="000000"/>
                </a:solidFill>
              </a:rPr>
              <a:t>Lagrange Multiplier (lag)      	</a:t>
            </a:r>
            <a:r>
              <a:rPr lang="id-ID" sz="1600" dirty="0">
                <a:solidFill>
                  <a:srgbClr val="000000"/>
                </a:solidFill>
              </a:rPr>
              <a:t>    </a:t>
            </a:r>
            <a:r>
              <a:rPr lang="id-ID" sz="1600" dirty="0" smtClean="0">
                <a:solidFill>
                  <a:srgbClr val="000000"/>
                </a:solidFill>
              </a:rPr>
              <a:t>	    </a:t>
            </a:r>
            <a:r>
              <a:rPr lang="en-US" sz="1600" dirty="0" smtClean="0">
                <a:solidFill>
                  <a:srgbClr val="000000"/>
                </a:solidFill>
              </a:rPr>
              <a:t>1           </a:t>
            </a:r>
            <a:r>
              <a:rPr lang="id-ID" sz="1600" dirty="0" smtClean="0">
                <a:solidFill>
                  <a:srgbClr val="000000"/>
                </a:solidFill>
              </a:rPr>
              <a:t>    </a:t>
            </a:r>
            <a:r>
              <a:rPr lang="en-US" sz="1600" dirty="0">
                <a:solidFill>
                  <a:srgbClr val="000000"/>
                </a:solidFill>
              </a:rPr>
              <a:t>2.6176        </a:t>
            </a:r>
            <a:r>
              <a:rPr lang="id-ID" sz="1600" dirty="0">
                <a:solidFill>
                  <a:srgbClr val="000000"/>
                </a:solidFill>
              </a:rPr>
              <a:t>  </a:t>
            </a:r>
            <a:r>
              <a:rPr lang="en-US" sz="1600" dirty="0">
                <a:solidFill>
                  <a:srgbClr val="000000"/>
                </a:solidFill>
              </a:rPr>
              <a:t>0.10568</a:t>
            </a:r>
            <a:endParaRPr lang="id-ID" sz="1600" dirty="0"/>
          </a:p>
          <a:p>
            <a:pPr algn="just"/>
            <a:r>
              <a:rPr lang="en-US" sz="1600" dirty="0">
                <a:solidFill>
                  <a:srgbClr val="000000"/>
                </a:solidFill>
              </a:rPr>
              <a:t>Robust LM (lag)                 	    </a:t>
            </a:r>
            <a:r>
              <a:rPr lang="id-ID" sz="1600" dirty="0" smtClean="0">
                <a:solidFill>
                  <a:srgbClr val="000000"/>
                </a:solidFill>
              </a:rPr>
              <a:t>	    </a:t>
            </a:r>
            <a:r>
              <a:rPr lang="en-US" sz="1600" dirty="0" smtClean="0">
                <a:solidFill>
                  <a:srgbClr val="000000"/>
                </a:solidFill>
              </a:rPr>
              <a:t>1           </a:t>
            </a:r>
            <a:r>
              <a:rPr lang="id-ID" sz="1600" dirty="0" smtClean="0">
                <a:solidFill>
                  <a:srgbClr val="000000"/>
                </a:solidFill>
              </a:rPr>
              <a:t>    </a:t>
            </a:r>
            <a:r>
              <a:rPr lang="en-US" sz="1600" dirty="0">
                <a:solidFill>
                  <a:srgbClr val="000000"/>
                </a:solidFill>
              </a:rPr>
              <a:t>0.6315        </a:t>
            </a:r>
            <a:r>
              <a:rPr lang="id-ID" sz="1600" dirty="0">
                <a:solidFill>
                  <a:srgbClr val="000000"/>
                </a:solidFill>
              </a:rPr>
              <a:t>  </a:t>
            </a:r>
            <a:r>
              <a:rPr lang="en-US" sz="1600" dirty="0">
                <a:solidFill>
                  <a:srgbClr val="000000"/>
                </a:solidFill>
              </a:rPr>
              <a:t>0.42682</a:t>
            </a:r>
            <a:endParaRPr lang="id-ID" sz="1600" dirty="0"/>
          </a:p>
          <a:p>
            <a:pPr algn="just"/>
            <a:r>
              <a:rPr lang="en-US" sz="1600" dirty="0">
                <a:solidFill>
                  <a:srgbClr val="000000"/>
                </a:solidFill>
              </a:rPr>
              <a:t>Lagrange Multiplier (error)     	</a:t>
            </a:r>
            <a:r>
              <a:rPr lang="id-ID" sz="1600" dirty="0">
                <a:solidFill>
                  <a:srgbClr val="000000"/>
                </a:solidFill>
              </a:rPr>
              <a:t>    </a:t>
            </a:r>
            <a:r>
              <a:rPr lang="id-ID" sz="1600" dirty="0" smtClean="0">
                <a:solidFill>
                  <a:srgbClr val="000000"/>
                </a:solidFill>
              </a:rPr>
              <a:t>	    </a:t>
            </a:r>
            <a:r>
              <a:rPr lang="en-US" sz="1600" dirty="0" smtClean="0">
                <a:solidFill>
                  <a:srgbClr val="000000"/>
                </a:solidFill>
              </a:rPr>
              <a:t>1           </a:t>
            </a:r>
            <a:r>
              <a:rPr lang="id-ID" sz="1600" dirty="0" smtClean="0">
                <a:solidFill>
                  <a:srgbClr val="000000"/>
                </a:solidFill>
              </a:rPr>
              <a:t>    </a:t>
            </a:r>
            <a:r>
              <a:rPr lang="en-US" sz="1600" dirty="0">
                <a:solidFill>
                  <a:srgbClr val="000000"/>
                </a:solidFill>
              </a:rPr>
              <a:t>3.5861        </a:t>
            </a:r>
            <a:r>
              <a:rPr lang="id-ID" sz="1600" dirty="0">
                <a:solidFill>
                  <a:srgbClr val="000000"/>
                </a:solidFill>
              </a:rPr>
              <a:t>  </a:t>
            </a:r>
            <a:r>
              <a:rPr lang="en-US" sz="1600" dirty="0">
                <a:solidFill>
                  <a:srgbClr val="000000"/>
                </a:solidFill>
              </a:rPr>
              <a:t>0.05826</a:t>
            </a:r>
            <a:endParaRPr lang="id-ID" sz="1600" dirty="0"/>
          </a:p>
          <a:p>
            <a:pPr algn="just"/>
            <a:r>
              <a:rPr lang="en-US" sz="1600" dirty="0">
                <a:solidFill>
                  <a:srgbClr val="000000"/>
                </a:solidFill>
              </a:rPr>
              <a:t>Robust LM (error)               	</a:t>
            </a:r>
            <a:r>
              <a:rPr lang="id-ID" sz="1600" dirty="0">
                <a:solidFill>
                  <a:srgbClr val="000000"/>
                </a:solidFill>
              </a:rPr>
              <a:t>    </a:t>
            </a:r>
            <a:r>
              <a:rPr lang="id-ID" sz="1600" dirty="0" smtClean="0">
                <a:solidFill>
                  <a:srgbClr val="000000"/>
                </a:solidFill>
              </a:rPr>
              <a:t>	    </a:t>
            </a:r>
            <a:r>
              <a:rPr lang="en-US" sz="1600" dirty="0" smtClean="0">
                <a:solidFill>
                  <a:srgbClr val="000000"/>
                </a:solidFill>
              </a:rPr>
              <a:t>1           </a:t>
            </a:r>
            <a:r>
              <a:rPr lang="id-ID" sz="1600" dirty="0" smtClean="0">
                <a:solidFill>
                  <a:srgbClr val="000000"/>
                </a:solidFill>
              </a:rPr>
              <a:t>    </a:t>
            </a:r>
            <a:r>
              <a:rPr lang="en-US" sz="1600" dirty="0">
                <a:solidFill>
                  <a:srgbClr val="000000"/>
                </a:solidFill>
              </a:rPr>
              <a:t>1.6000        </a:t>
            </a:r>
            <a:r>
              <a:rPr lang="id-ID" sz="1600" dirty="0">
                <a:solidFill>
                  <a:srgbClr val="000000"/>
                </a:solidFill>
              </a:rPr>
              <a:t>  </a:t>
            </a:r>
            <a:r>
              <a:rPr lang="en-US" sz="1600" dirty="0">
                <a:solidFill>
                  <a:srgbClr val="000000"/>
                </a:solidFill>
              </a:rPr>
              <a:t>0.20590</a:t>
            </a:r>
            <a:endParaRPr lang="id-ID" sz="1600" dirty="0"/>
          </a:p>
          <a:p>
            <a:pPr algn="just"/>
            <a:r>
              <a:rPr lang="en-US" sz="1600" dirty="0">
                <a:solidFill>
                  <a:srgbClr val="000000"/>
                </a:solidFill>
              </a:rPr>
              <a:t>Lagrange Multiplier (SARMA)     	    2           </a:t>
            </a:r>
            <a:r>
              <a:rPr lang="id-ID" sz="1600" dirty="0">
                <a:solidFill>
                  <a:srgbClr val="000000"/>
                </a:solidFill>
              </a:rPr>
              <a:t>    </a:t>
            </a:r>
            <a:r>
              <a:rPr lang="en-US" sz="1600" dirty="0">
                <a:solidFill>
                  <a:srgbClr val="000000"/>
                </a:solidFill>
              </a:rPr>
              <a:t>4.2176        </a:t>
            </a:r>
            <a:r>
              <a:rPr lang="id-ID" sz="1600" dirty="0">
                <a:solidFill>
                  <a:srgbClr val="000000"/>
                </a:solidFill>
              </a:rPr>
              <a:t>  </a:t>
            </a:r>
            <a:r>
              <a:rPr lang="en-US" sz="1600" dirty="0">
                <a:solidFill>
                  <a:srgbClr val="000000"/>
                </a:solidFill>
              </a:rPr>
              <a:t>0.12138</a:t>
            </a:r>
            <a:endParaRPr lang="id-ID" sz="1600" dirty="0">
              <a:effectLst/>
            </a:endParaRPr>
          </a:p>
        </p:txBody>
      </p:sp>
      <mc:AlternateContent xmlns:mc="http://schemas.openxmlformats.org/markup-compatibility/2006">
        <mc:Choice xmlns:a14="http://schemas.microsoft.com/office/drawing/2010/main" Requires="a14">
          <p:sp>
            <p:nvSpPr>
              <p:cNvPr id="4" name="TextBox 3"/>
              <p:cNvSpPr txBox="1"/>
              <p:nvPr/>
            </p:nvSpPr>
            <p:spPr>
              <a:xfrm>
                <a:off x="1593436" y="1299235"/>
                <a:ext cx="9901576" cy="1015663"/>
              </a:xfrm>
              <a:prstGeom prst="rect">
                <a:avLst/>
              </a:prstGeom>
              <a:solidFill>
                <a:schemeClr val="accent5">
                  <a:lumMod val="75000"/>
                </a:schemeClr>
              </a:solidFill>
              <a:effectLst>
                <a:outerShdw blurRad="50800" dist="38100" dir="2700000" algn="tl" rotWithShape="0">
                  <a:prstClr val="black">
                    <a:alpha val="40000"/>
                  </a:prstClr>
                </a:outerShdw>
              </a:effectLst>
            </p:spPr>
            <p:txBody>
              <a:bodyPr wrap="square" rtlCol="0">
                <a:spAutoFit/>
              </a:bodyPr>
              <a:lstStyle/>
              <a:p>
                <a:pPr algn="just"/>
                <a:r>
                  <a:rPr lang="id-ID" sz="1500" dirty="0" smtClean="0">
                    <a:solidFill>
                      <a:schemeClr val="bg1"/>
                    </a:solidFill>
                  </a:rPr>
                  <a:t>It aims to </a:t>
                </a:r>
                <a:r>
                  <a:rPr lang="id-ID" sz="1500" dirty="0">
                    <a:solidFill>
                      <a:schemeClr val="bg1"/>
                    </a:solidFill>
                  </a:rPr>
                  <a:t>see whether observations at one location affect observations at other surrounding </a:t>
                </a:r>
                <a:r>
                  <a:rPr lang="id-ID" sz="1500" dirty="0">
                    <a:solidFill>
                      <a:schemeClr val="bg1"/>
                    </a:solidFill>
                  </a:rPr>
                  <a:t>locations. It can be done by Moran's I test using the following hypothesis </a:t>
                </a:r>
                <a:r>
                  <a:rPr lang="id-ID" sz="1500" dirty="0" smtClean="0">
                    <a:solidFill>
                      <a:schemeClr val="bg1"/>
                    </a:solidFill>
                  </a:rPr>
                  <a:t>testing below.</a:t>
                </a:r>
                <a:endParaRPr lang="id-ID" sz="1500" dirty="0">
                  <a:solidFill>
                    <a:schemeClr val="bg1"/>
                  </a:solidFill>
                </a:endParaRPr>
              </a:p>
              <a:p>
                <a14:m>
                  <m:oMath xmlns:m="http://schemas.openxmlformats.org/officeDocument/2006/math">
                    <m:sSub>
                      <m:sSubPr>
                        <m:ctrlPr>
                          <a:rPr lang="id-ID" sz="1500" i="1">
                            <a:solidFill>
                              <a:schemeClr val="bg1"/>
                            </a:solidFill>
                          </a:rPr>
                        </m:ctrlPr>
                      </m:sSubPr>
                      <m:e>
                        <m:r>
                          <a:rPr lang="en-US" sz="1500" i="1">
                            <a:solidFill>
                              <a:schemeClr val="bg1"/>
                            </a:solidFill>
                          </a:rPr>
                          <m:t>𝐻</m:t>
                        </m:r>
                      </m:e>
                      <m:sub>
                        <m:r>
                          <a:rPr lang="en-US" sz="1500" i="1">
                            <a:solidFill>
                              <a:schemeClr val="bg1"/>
                            </a:solidFill>
                          </a:rPr>
                          <m:t>0</m:t>
                        </m:r>
                      </m:sub>
                    </m:sSub>
                    <m:r>
                      <a:rPr lang="en-US" sz="1500" i="1">
                        <a:solidFill>
                          <a:schemeClr val="bg1"/>
                        </a:solidFill>
                      </a:rPr>
                      <m:t>:</m:t>
                    </m:r>
                  </m:oMath>
                </a14:m>
                <a:r>
                  <a:rPr lang="en-US" sz="1500" dirty="0">
                    <a:solidFill>
                      <a:schemeClr val="bg1"/>
                    </a:solidFill>
                  </a:rPr>
                  <a:t> </a:t>
                </a:r>
                <a:r>
                  <a:rPr lang="id-ID" sz="1500" dirty="0">
                    <a:solidFill>
                      <a:schemeClr val="bg1"/>
                    </a:solidFill>
                  </a:rPr>
                  <a:t>There is no spatial dependency</a:t>
                </a:r>
                <a:endParaRPr lang="id-ID" sz="1500" dirty="0">
                  <a:solidFill>
                    <a:schemeClr val="bg1"/>
                  </a:solidFill>
                  <a:effectLst/>
                </a:endParaRPr>
              </a:p>
              <a:p>
                <a14:m>
                  <m:oMath xmlns:m="http://schemas.openxmlformats.org/officeDocument/2006/math">
                    <m:sSub>
                      <m:sSubPr>
                        <m:ctrlPr>
                          <a:rPr lang="id-ID" sz="1500" i="1">
                            <a:solidFill>
                              <a:schemeClr val="bg1"/>
                            </a:solidFill>
                          </a:rPr>
                        </m:ctrlPr>
                      </m:sSubPr>
                      <m:e>
                        <m:r>
                          <a:rPr lang="en-US" sz="1500" i="1">
                            <a:solidFill>
                              <a:schemeClr val="bg1"/>
                            </a:solidFill>
                          </a:rPr>
                          <m:t>𝐻</m:t>
                        </m:r>
                      </m:e>
                      <m:sub>
                        <m:r>
                          <a:rPr lang="en-US" sz="1500" i="1">
                            <a:solidFill>
                              <a:schemeClr val="bg1"/>
                            </a:solidFill>
                          </a:rPr>
                          <m:t>1</m:t>
                        </m:r>
                      </m:sub>
                    </m:sSub>
                    <m:r>
                      <a:rPr lang="en-US" sz="1500" i="1">
                        <a:solidFill>
                          <a:schemeClr val="bg1"/>
                        </a:solidFill>
                      </a:rPr>
                      <m:t>:</m:t>
                    </m:r>
                  </m:oMath>
                </a14:m>
                <a:r>
                  <a:rPr lang="en-US" sz="1500" dirty="0">
                    <a:solidFill>
                      <a:schemeClr val="bg1"/>
                    </a:solidFill>
                  </a:rPr>
                  <a:t> </a:t>
                </a:r>
                <a:r>
                  <a:rPr lang="id-ID" sz="1500" dirty="0">
                    <a:solidFill>
                      <a:schemeClr val="bg1"/>
                    </a:solidFill>
                  </a:rPr>
                  <a:t>There is spatial </a:t>
                </a:r>
                <a:r>
                  <a:rPr lang="id-ID" sz="1500" dirty="0" smtClean="0">
                    <a:solidFill>
                      <a:schemeClr val="bg1"/>
                    </a:solidFill>
                  </a:rPr>
                  <a:t>dependency</a:t>
                </a:r>
                <a:endParaRPr lang="id-ID" sz="1500" dirty="0">
                  <a:solidFill>
                    <a:schemeClr val="bg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1593436" y="1299235"/>
                <a:ext cx="9901576" cy="1015663"/>
              </a:xfrm>
              <a:prstGeom prst="rect">
                <a:avLst/>
              </a:prstGeom>
              <a:blipFill rotWithShape="0">
                <a:blip r:embed="rId2"/>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593436" y="5118283"/>
                <a:ext cx="9901576" cy="830997"/>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600" dirty="0" smtClean="0">
                    <a:solidFill>
                      <a:schemeClr val="bg1"/>
                    </a:solidFill>
                    <a:latin typeface="+mj-lt"/>
                    <a:ea typeface="Times New Roman" panose="02020603050405020304" pitchFamily="18" charset="0"/>
                  </a:rPr>
                  <a:t>I</a:t>
                </a:r>
                <a:r>
                  <a:rPr lang="en-US" sz="1600" dirty="0" smtClean="0">
                    <a:solidFill>
                      <a:schemeClr val="bg1"/>
                    </a:solidFill>
                    <a:latin typeface="+mj-lt"/>
                    <a:ea typeface="Times New Roman" panose="02020603050405020304" pitchFamily="18" charset="0"/>
                  </a:rPr>
                  <a:t>t </a:t>
                </a:r>
                <a:r>
                  <a:rPr lang="en-US" sz="1600" dirty="0">
                    <a:solidFill>
                      <a:schemeClr val="bg1"/>
                    </a:solidFill>
                    <a:latin typeface="+mj-lt"/>
                    <a:ea typeface="Times New Roman" panose="02020603050405020304" pitchFamily="18" charset="0"/>
                  </a:rPr>
                  <a:t>can be seen that </a:t>
                </a:r>
                <a:r>
                  <a:rPr lang="id-ID" sz="1600" dirty="0">
                    <a:solidFill>
                      <a:schemeClr val="bg1"/>
                    </a:solidFill>
                    <a:effectLst/>
                    <a:latin typeface="+mj-lt"/>
                    <a:ea typeface="Times New Roman" panose="02020603050405020304" pitchFamily="18" charset="0"/>
                  </a:rPr>
                  <a:t>the Moran’s I test had p-value of 0.00964. this value is less than α value of 0.05. It means that the decision is rejecting </a:t>
                </a:r>
                <a14:m>
                  <m:oMath xmlns:m="http://schemas.openxmlformats.org/officeDocument/2006/math">
                    <m:sSub>
                      <m:sSubPr>
                        <m:ctrlPr>
                          <a:rPr lang="id-ID" sz="1600" i="1">
                            <a:solidFill>
                              <a:schemeClr val="bg1"/>
                            </a:solidFill>
                            <a:effectLst/>
                            <a:latin typeface="+mj-lt"/>
                          </a:rPr>
                        </m:ctrlPr>
                      </m:sSubPr>
                      <m:e>
                        <m:r>
                          <a:rPr lang="en-US" sz="1600" i="1">
                            <a:solidFill>
                              <a:schemeClr val="bg1"/>
                            </a:solidFill>
                            <a:effectLst/>
                            <a:latin typeface="+mj-lt"/>
                            <a:ea typeface="Times New Roman" panose="02020603050405020304" pitchFamily="18" charset="0"/>
                            <a:cs typeface="Times New Roman" panose="02020603050405020304" pitchFamily="18" charset="0"/>
                          </a:rPr>
                          <m:t>𝐻</m:t>
                        </m:r>
                      </m:e>
                      <m:sub>
                        <m:r>
                          <a:rPr lang="en-US" sz="1600" i="1">
                            <a:solidFill>
                              <a:schemeClr val="bg1"/>
                            </a:solidFill>
                            <a:effectLst/>
                            <a:latin typeface="+mj-lt"/>
                            <a:ea typeface="Times New Roman" panose="02020603050405020304" pitchFamily="18" charset="0"/>
                            <a:cs typeface="Times New Roman" panose="02020603050405020304" pitchFamily="18" charset="0"/>
                          </a:rPr>
                          <m:t>0</m:t>
                        </m:r>
                      </m:sub>
                    </m:sSub>
                  </m:oMath>
                </a14:m>
                <a:r>
                  <a:rPr lang="id-ID" sz="1600" dirty="0">
                    <a:solidFill>
                      <a:schemeClr val="bg1"/>
                    </a:solidFill>
                    <a:effectLst/>
                    <a:latin typeface="+mj-lt"/>
                    <a:ea typeface="Times New Roman" panose="02020603050405020304" pitchFamily="18" charset="0"/>
                  </a:rPr>
                  <a:t>, so it can be concluded that there is spatial dependency. This shows that observations at one location affect observations at other surrounding locations.</a:t>
                </a:r>
                <a:endParaRPr lang="id-ID" sz="1600" dirty="0">
                  <a:solidFill>
                    <a:schemeClr val="bg1"/>
                  </a:solidFill>
                  <a:latin typeface="+mj-lt"/>
                </a:endParaRPr>
              </a:p>
            </p:txBody>
          </p:sp>
        </mc:Choice>
        <mc:Fallback>
          <p:sp>
            <p:nvSpPr>
              <p:cNvPr id="5" name="Rectangle 4"/>
              <p:cNvSpPr>
                <a:spLocks noRot="1" noChangeAspect="1" noMove="1" noResize="1" noEditPoints="1" noAdjustHandles="1" noChangeArrowheads="1" noChangeShapeType="1" noTextEdit="1"/>
              </p:cNvSpPr>
              <p:nvPr/>
            </p:nvSpPr>
            <p:spPr>
              <a:xfrm>
                <a:off x="1593436" y="5118283"/>
                <a:ext cx="9901576" cy="830997"/>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p:spTree>
    <p:extLst>
      <p:ext uri="{BB962C8B-B14F-4D97-AF65-F5344CB8AC3E}">
        <p14:creationId xmlns:p14="http://schemas.microsoft.com/office/powerpoint/2010/main" val="3021975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Number of COVID-19 </a:t>
            </a:r>
            <a:r>
              <a:rPr lang="id-ID" sz="4400" dirty="0"/>
              <a:t>Confirmed</a:t>
            </a:r>
            <a:r>
              <a:rPr lang="en-US" sz="4400" dirty="0"/>
              <a:t> Cases Estimation in the </a:t>
            </a:r>
            <a:r>
              <a:rPr lang="id-ID" sz="4400" dirty="0"/>
              <a:t>Estimated Areas</a:t>
            </a:r>
            <a:endParaRPr lang="id-ID" sz="4400" dirty="0">
              <a:effectLst/>
            </a:endParaRP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322709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Sidoarjo</a:t>
            </a:r>
            <a:endParaRPr lang="id-ID" dirty="0"/>
          </a:p>
        </p:txBody>
      </p:sp>
      <p:sp>
        <p:nvSpPr>
          <p:cNvPr id="3" name="Rectangle 2"/>
          <p:cNvSpPr/>
          <p:nvPr/>
        </p:nvSpPr>
        <p:spPr>
          <a:xfrm>
            <a:off x="1579889" y="1628800"/>
            <a:ext cx="9782801" cy="784830"/>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500" dirty="0">
                <a:solidFill>
                  <a:schemeClr val="bg1"/>
                </a:solidFill>
                <a:latin typeface="Times New Roman" panose="02020603050405020304" pitchFamily="18" charset="0"/>
                <a:ea typeface="Times New Roman" panose="02020603050405020304" pitchFamily="18" charset="0"/>
              </a:rPr>
              <a:t>T</a:t>
            </a:r>
            <a:r>
              <a:rPr lang="en-US" sz="1500" dirty="0">
                <a:solidFill>
                  <a:schemeClr val="bg1"/>
                </a:solidFill>
                <a:latin typeface="Times New Roman" panose="02020603050405020304" pitchFamily="18" charset="0"/>
                <a:ea typeface="Times New Roman" panose="02020603050405020304" pitchFamily="18" charset="0"/>
              </a:rPr>
              <a:t>he number of </a:t>
            </a:r>
            <a:r>
              <a:rPr lang="id-ID" sz="1500" dirty="0">
                <a:solidFill>
                  <a:schemeClr val="bg1"/>
                </a:solidFill>
                <a:latin typeface="Times New Roman" panose="02020603050405020304" pitchFamily="18" charset="0"/>
                <a:ea typeface="Times New Roman" panose="02020603050405020304" pitchFamily="18" charset="0"/>
              </a:rPr>
              <a:t>confirmed</a:t>
            </a:r>
            <a:r>
              <a:rPr lang="en-US" sz="1500" dirty="0">
                <a:solidFill>
                  <a:schemeClr val="bg1"/>
                </a:solidFill>
                <a:latin typeface="Times New Roman" panose="02020603050405020304" pitchFamily="18" charset="0"/>
                <a:ea typeface="Times New Roman" panose="02020603050405020304" pitchFamily="18" charset="0"/>
              </a:rPr>
              <a:t> cases used </a:t>
            </a:r>
            <a:r>
              <a:rPr lang="id-ID" sz="1500" dirty="0">
                <a:solidFill>
                  <a:schemeClr val="bg1"/>
                </a:solidFill>
                <a:latin typeface="Times New Roman" panose="02020603050405020304" pitchFamily="18" charset="0"/>
                <a:ea typeface="Times New Roman" panose="02020603050405020304" pitchFamily="18" charset="0"/>
              </a:rPr>
              <a:t>were Gresik, Malang City, Malang, Kediri, Nganjuk, Tulungagung, Situbondo, Magetan, and Lamongan, which were also used</a:t>
            </a:r>
            <a:r>
              <a:rPr lang="en-US" sz="1500" dirty="0">
                <a:solidFill>
                  <a:schemeClr val="bg1"/>
                </a:solidFill>
                <a:latin typeface="Times New Roman" panose="02020603050405020304" pitchFamily="18" charset="0"/>
                <a:ea typeface="Times New Roman" panose="02020603050405020304" pitchFamily="18" charset="0"/>
              </a:rPr>
              <a:t> as primary variables; and the number of suspect cases </a:t>
            </a:r>
            <a:r>
              <a:rPr lang="id-ID" sz="1500" dirty="0">
                <a:solidFill>
                  <a:schemeClr val="bg1"/>
                </a:solidFill>
                <a:latin typeface="Times New Roman" panose="02020603050405020304" pitchFamily="18" charset="0"/>
                <a:ea typeface="Times New Roman" panose="02020603050405020304" pitchFamily="18" charset="0"/>
              </a:rPr>
              <a:t>used were Mojokerto City, Mojokerto, Lumajang, Jember, Ponorogo, and Pasuruan, which were also used</a:t>
            </a:r>
            <a:r>
              <a:rPr lang="en-US" sz="1500" dirty="0">
                <a:solidFill>
                  <a:schemeClr val="bg1"/>
                </a:solidFill>
                <a:latin typeface="Times New Roman" panose="02020603050405020304" pitchFamily="18" charset="0"/>
                <a:ea typeface="Times New Roman" panose="02020603050405020304" pitchFamily="18" charset="0"/>
              </a:rPr>
              <a:t> as secondary variables. </a:t>
            </a:r>
            <a:endParaRPr lang="id-ID" sz="15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69825987"/>
              </p:ext>
            </p:extLst>
          </p:nvPr>
        </p:nvGraphicFramePr>
        <p:xfrm>
          <a:off x="1593436" y="3562149"/>
          <a:ext cx="5022553" cy="2243115"/>
        </p:xfrm>
        <a:graphic>
          <a:graphicData uri="http://schemas.openxmlformats.org/drawingml/2006/table">
            <a:tbl>
              <a:tblPr firstRow="1" firstCol="1" bandRow="1">
                <a:tableStyleId>{FABFCF23-3B69-468F-B69F-88F6DE6A72F2}</a:tableStyleId>
              </a:tblPr>
              <a:tblGrid>
                <a:gridCol w="809173"/>
                <a:gridCol w="760907"/>
                <a:gridCol w="601911"/>
                <a:gridCol w="996361"/>
                <a:gridCol w="1062063"/>
                <a:gridCol w="792138"/>
              </a:tblGrid>
              <a:tr h="249235">
                <a:tc>
                  <a:txBody>
                    <a:bodyPr/>
                    <a:lstStyle/>
                    <a:p>
                      <a:pPr algn="ctr"/>
                      <a:r>
                        <a:rPr lang="id-ID" sz="1200" dirty="0">
                          <a:effectLst/>
                        </a:rPr>
                        <a:t>Class</a:t>
                      </a:r>
                      <a:endParaRPr lang="id-ID" sz="1200" dirty="0">
                        <a:effectLst/>
                        <a:latin typeface="Times New Roman" panose="02020603050405020304" pitchFamily="18" charset="0"/>
                      </a:endParaRPr>
                    </a:p>
                  </a:txBody>
                  <a:tcPr marL="68580" marR="68580" marT="0" marB="0" anchor="ctr"/>
                </a:tc>
                <a:tc gridSpan="2">
                  <a:txBody>
                    <a:bodyPr/>
                    <a:lstStyle/>
                    <a:p>
                      <a:pPr algn="ctr"/>
                      <a:r>
                        <a:rPr lang="en-US" sz="1200">
                          <a:effectLst/>
                        </a:rPr>
                        <a:t>Interval</a:t>
                      </a:r>
                      <a:endParaRPr lang="id-ID" sz="1200">
                        <a:effectLst/>
                        <a:latin typeface="Times New Roman" panose="02020603050405020304" pitchFamily="18" charset="0"/>
                      </a:endParaRPr>
                    </a:p>
                  </a:txBody>
                  <a:tcPr marL="68580" marR="68580" marT="0" marB="0" anchor="ctr"/>
                </a:tc>
                <a:tc hMerge="1">
                  <a:txBody>
                    <a:bodyPr/>
                    <a:lstStyle/>
                    <a:p>
                      <a:endParaRPr lang="id-ID"/>
                    </a:p>
                  </a:txBody>
                  <a:tcPr/>
                </a:tc>
                <a:tc>
                  <a:txBody>
                    <a:bodyPr/>
                    <a:lstStyle/>
                    <a:p>
                      <a:pPr algn="ctr"/>
                      <a:r>
                        <a:rPr lang="en-US" sz="1200">
                          <a:effectLst/>
                        </a:rPr>
                        <a:t>Frequency</a:t>
                      </a:r>
                      <a:endParaRPr lang="id-ID" sz="1200">
                        <a:effectLst/>
                        <a:latin typeface="Times New Roman" panose="02020603050405020304" pitchFamily="18" charset="0"/>
                      </a:endParaRPr>
                    </a:p>
                  </a:txBody>
                  <a:tcPr marL="68580" marR="68580" marT="0" marB="0" anchor="ctr"/>
                </a:tc>
                <a:tc>
                  <a:txBody>
                    <a:bodyPr/>
                    <a:lstStyle/>
                    <a:p>
                      <a:pPr algn="ctr"/>
                      <a:r>
                        <a:rPr lang="id-ID" sz="1200" dirty="0">
                          <a:effectLst/>
                        </a:rPr>
                        <a:t>Median</a:t>
                      </a:r>
                      <a:endParaRPr lang="id-ID" sz="1200" dirty="0">
                        <a:effectLst/>
                        <a:latin typeface="Times New Roman" panose="02020603050405020304" pitchFamily="18" charset="0"/>
                      </a:endParaRPr>
                    </a:p>
                  </a:txBody>
                  <a:tcPr marL="68580" marR="68580" marT="0" marB="0" anchor="ctr"/>
                </a:tc>
                <a:tc>
                  <a:txBody>
                    <a:bodyPr/>
                    <a:lstStyle/>
                    <a:p>
                      <a:pPr algn="ctr"/>
                      <a:r>
                        <a:rPr lang="en-US" sz="1200" dirty="0">
                          <a:effectLst/>
                        </a:rPr>
                        <a:t>C(h)</a:t>
                      </a:r>
                      <a:endParaRPr lang="id-ID" sz="1200" dirty="0">
                        <a:effectLst/>
                        <a:latin typeface="Times New Roman" panose="02020603050405020304" pitchFamily="18" charset="0"/>
                      </a:endParaRPr>
                    </a:p>
                  </a:txBody>
                  <a:tcPr marL="68580" marR="68580" marT="0" marB="0" anchor="ctr"/>
                </a:tc>
              </a:tr>
              <a:tr h="249235">
                <a:tc>
                  <a:txBody>
                    <a:bodyPr/>
                    <a:lstStyle/>
                    <a:p>
                      <a:pPr algn="ctr"/>
                      <a:r>
                        <a:rPr lang="en-US" sz="1200">
                          <a:effectLst/>
                        </a:rPr>
                        <a:t>1</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0</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0.68</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26</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0.34</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dirty="0">
                          <a:effectLst/>
                        </a:rPr>
                        <a:t>56917.89</a:t>
                      </a:r>
                      <a:endParaRPr lang="id-ID" sz="1800" dirty="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2</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0.681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1.36</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32</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dirty="0">
                          <a:effectLst/>
                        </a:rPr>
                        <a:t>1.0205</a:t>
                      </a:r>
                      <a:endParaRPr lang="id-ID"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-21318.9</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3</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1.361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2.04</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17</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dirty="0">
                          <a:effectLst/>
                        </a:rPr>
                        <a:t>1.7005</a:t>
                      </a:r>
                      <a:endParaRPr lang="id-ID"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-29248.1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4</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2.041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2.72</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11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2.3805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-2016.85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5</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2.721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3.4</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9</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3.0605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-21912.5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6</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3.401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4.08</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6</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3.7405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9996</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7</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4.081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4.76</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4.4205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-361.269</a:t>
                      </a:r>
                      <a:endParaRPr lang="id-ID" sz="1800">
                        <a:effectLst/>
                        <a:latin typeface="Times New Roman" panose="02020603050405020304" pitchFamily="18" charset="0"/>
                        <a:ea typeface="Times New Roman" panose="02020603050405020304" pitchFamily="18" charset="0"/>
                      </a:endParaRPr>
                    </a:p>
                  </a:txBody>
                  <a:tcPr marL="68580" marR="68580" marT="0" marB="0" anchor="b"/>
                </a:tc>
              </a:tr>
              <a:tr h="249235">
                <a:tc>
                  <a:txBody>
                    <a:bodyPr/>
                    <a:lstStyle/>
                    <a:p>
                      <a:pPr algn="ctr"/>
                      <a:r>
                        <a:rPr lang="en-US" sz="1200">
                          <a:effectLst/>
                        </a:rPr>
                        <a:t>8</a:t>
                      </a:r>
                      <a:endParaRPr lang="id-ID" sz="1200">
                        <a:effectLst/>
                        <a:latin typeface="Times New Roman" panose="02020603050405020304" pitchFamily="18" charset="0"/>
                      </a:endParaRPr>
                    </a:p>
                  </a:txBody>
                  <a:tcPr marL="68580" marR="68580" marT="0" marB="0" anchor="ctr"/>
                </a:tc>
                <a:tc>
                  <a:txBody>
                    <a:bodyPr/>
                    <a:lstStyle/>
                    <a:p>
                      <a:pPr algn="ctr">
                        <a:spcAft>
                          <a:spcPts val="0"/>
                        </a:spcAft>
                      </a:pPr>
                      <a:r>
                        <a:rPr lang="en-US" sz="1200">
                          <a:effectLst/>
                        </a:rPr>
                        <a:t>4.761</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5.44</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2</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a:effectLst/>
                        </a:rPr>
                        <a:t>5.1005</a:t>
                      </a:r>
                      <a:endParaRPr lang="id-ID"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US" sz="1200" dirty="0">
                          <a:effectLst/>
                        </a:rPr>
                        <a:t>-800</a:t>
                      </a:r>
                      <a:endParaRPr lang="id-ID" sz="18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
        <p:nvSpPr>
          <p:cNvPr id="6" name="Rectangle 5"/>
          <p:cNvSpPr/>
          <p:nvPr/>
        </p:nvSpPr>
        <p:spPr>
          <a:xfrm>
            <a:off x="1578011" y="2698053"/>
            <a:ext cx="5039095" cy="784830"/>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Experimental Covariance Value for Each Class in </a:t>
            </a:r>
            <a:r>
              <a:rPr lang="id-ID" sz="1500" dirty="0">
                <a:solidFill>
                  <a:schemeClr val="bg1"/>
                </a:solidFill>
                <a:latin typeface="Times New Roman" panose="02020603050405020304" pitchFamily="18" charset="0"/>
                <a:ea typeface="Times New Roman" panose="02020603050405020304" pitchFamily="18" charset="0"/>
              </a:rPr>
              <a:t>the </a:t>
            </a:r>
            <a:r>
              <a:rPr lang="en-US" sz="1500" dirty="0" err="1">
                <a:solidFill>
                  <a:schemeClr val="bg1"/>
                </a:solidFill>
                <a:latin typeface="Times New Roman" panose="02020603050405020304" pitchFamily="18" charset="0"/>
                <a:ea typeface="Times New Roman" panose="02020603050405020304" pitchFamily="18" charset="0"/>
              </a:rPr>
              <a:t>Estimati</a:t>
            </a:r>
            <a:r>
              <a:rPr lang="id-ID" sz="1500" dirty="0">
                <a:solidFill>
                  <a:schemeClr val="bg1"/>
                </a:solidFill>
                <a:latin typeface="Times New Roman" panose="02020603050405020304" pitchFamily="18" charset="0"/>
                <a:ea typeface="Times New Roman" panose="02020603050405020304" pitchFamily="18" charset="0"/>
              </a:rPr>
              <a:t>on of</a:t>
            </a:r>
            <a:r>
              <a:rPr lang="en-US" sz="1500" dirty="0">
                <a:solidFill>
                  <a:schemeClr val="bg1"/>
                </a:solidFill>
                <a:latin typeface="Times New Roman" panose="02020603050405020304" pitchFamily="18" charset="0"/>
                <a:ea typeface="Times New Roman" panose="02020603050405020304" pitchFamily="18" charset="0"/>
              </a:rPr>
              <a:t> the Number of COVID-19 </a:t>
            </a:r>
            <a:r>
              <a:rPr lang="id-ID" sz="1500" dirty="0">
                <a:solidFill>
                  <a:schemeClr val="bg1"/>
                </a:solidFill>
                <a:latin typeface="Times New Roman" panose="02020603050405020304" pitchFamily="18" charset="0"/>
                <a:ea typeface="Times New Roman" panose="02020603050405020304" pitchFamily="18" charset="0"/>
              </a:rPr>
              <a:t>Confirmed</a:t>
            </a:r>
            <a:r>
              <a:rPr lang="en-US" sz="1500" dirty="0">
                <a:solidFill>
                  <a:schemeClr val="bg1"/>
                </a:solidFill>
                <a:latin typeface="Times New Roman" panose="02020603050405020304" pitchFamily="18" charset="0"/>
                <a:ea typeface="Times New Roman" panose="02020603050405020304" pitchFamily="18" charset="0"/>
              </a:rPr>
              <a:t> Cases in </a:t>
            </a:r>
            <a:r>
              <a:rPr lang="id-ID" sz="1500" dirty="0">
                <a:solidFill>
                  <a:schemeClr val="bg1"/>
                </a:solidFill>
                <a:latin typeface="Times New Roman" panose="02020603050405020304" pitchFamily="18" charset="0"/>
                <a:ea typeface="Times New Roman" panose="02020603050405020304" pitchFamily="18" charset="0"/>
              </a:rPr>
              <a:t>Sidoarjo</a:t>
            </a:r>
            <a:endParaRPr lang="id-ID" sz="1500" dirty="0">
              <a:solidFill>
                <a:schemeClr val="bg1"/>
              </a:solidFill>
            </a:endParaRPr>
          </a:p>
        </p:txBody>
      </p:sp>
      <p:graphicFrame>
        <p:nvGraphicFramePr>
          <p:cNvPr id="7" name="Chart 6"/>
          <p:cNvGraphicFramePr/>
          <p:nvPr>
            <p:extLst>
              <p:ext uri="{D42A27DB-BD31-4B8C-83A1-F6EECF244321}">
                <p14:modId xmlns:p14="http://schemas.microsoft.com/office/powerpoint/2010/main" val="470458963"/>
              </p:ext>
            </p:extLst>
          </p:nvPr>
        </p:nvGraphicFramePr>
        <p:xfrm>
          <a:off x="6886500" y="3562149"/>
          <a:ext cx="4476190" cy="2232248"/>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886499" y="2928885"/>
            <a:ext cx="4476191" cy="553998"/>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Plot </a:t>
            </a:r>
            <a:r>
              <a:rPr lang="id-ID" sz="1500" dirty="0">
                <a:solidFill>
                  <a:schemeClr val="bg1"/>
                </a:solidFill>
                <a:latin typeface="Times New Roman" panose="02020603050405020304" pitchFamily="18" charset="0"/>
                <a:ea typeface="Times New Roman" panose="02020603050405020304" pitchFamily="18" charset="0"/>
              </a:rPr>
              <a:t>of the Median </a:t>
            </a:r>
            <a:r>
              <a:rPr lang="en-US" sz="1500" dirty="0">
                <a:solidFill>
                  <a:schemeClr val="bg1"/>
                </a:solidFill>
                <a:latin typeface="Times New Roman" panose="02020603050405020304" pitchFamily="18" charset="0"/>
                <a:ea typeface="Times New Roman" panose="02020603050405020304" pitchFamily="18" charset="0"/>
              </a:rPr>
              <a:t>of each Class with Experimental Covariance Value</a:t>
            </a:r>
            <a:endParaRPr lang="id-ID" sz="1500" dirty="0">
              <a:solidFill>
                <a:schemeClr val="bg1"/>
              </a:solidFill>
            </a:endParaRPr>
          </a:p>
        </p:txBody>
      </p:sp>
    </p:spTree>
    <p:extLst>
      <p:ext uri="{BB962C8B-B14F-4D97-AF65-F5344CB8AC3E}">
        <p14:creationId xmlns:p14="http://schemas.microsoft.com/office/powerpoint/2010/main" val="3820817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0920"/>
          </a:xfrm>
        </p:spPr>
        <p:txBody>
          <a:bodyPr/>
          <a:lstStyle/>
          <a:p>
            <a:r>
              <a:rPr lang="id-ID" dirty="0" smtClean="0"/>
              <a:t>Sampang</a:t>
            </a:r>
            <a:endParaRPr lang="id-ID" dirty="0"/>
          </a:p>
        </p:txBody>
      </p:sp>
      <p:sp>
        <p:nvSpPr>
          <p:cNvPr id="3" name="Rectangle 2"/>
          <p:cNvSpPr/>
          <p:nvPr/>
        </p:nvSpPr>
        <p:spPr>
          <a:xfrm>
            <a:off x="1579889" y="1057976"/>
            <a:ext cx="10131147" cy="1015663"/>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500" dirty="0">
                <a:solidFill>
                  <a:schemeClr val="bg1"/>
                </a:solidFill>
              </a:rPr>
              <a:t>T</a:t>
            </a:r>
            <a:r>
              <a:rPr lang="en-US" sz="1500" dirty="0">
                <a:solidFill>
                  <a:schemeClr val="bg1"/>
                </a:solidFill>
              </a:rPr>
              <a:t>he number</a:t>
            </a:r>
            <a:r>
              <a:rPr lang="id-ID" sz="1500" dirty="0">
                <a:solidFill>
                  <a:schemeClr val="bg1"/>
                </a:solidFill>
              </a:rPr>
              <a:t>s</a:t>
            </a:r>
            <a:r>
              <a:rPr lang="en-US" sz="1500" dirty="0">
                <a:solidFill>
                  <a:schemeClr val="bg1"/>
                </a:solidFill>
              </a:rPr>
              <a:t> of </a:t>
            </a:r>
            <a:r>
              <a:rPr lang="id-ID" sz="1500" dirty="0">
                <a:solidFill>
                  <a:schemeClr val="bg1"/>
                </a:solidFill>
              </a:rPr>
              <a:t>confirmed</a:t>
            </a:r>
            <a:r>
              <a:rPr lang="en-US" sz="1500" dirty="0">
                <a:solidFill>
                  <a:schemeClr val="bg1"/>
                </a:solidFill>
              </a:rPr>
              <a:t> cases used</a:t>
            </a:r>
            <a:r>
              <a:rPr lang="id-ID" sz="1500" dirty="0">
                <a:solidFill>
                  <a:schemeClr val="bg1"/>
                </a:solidFill>
              </a:rPr>
              <a:t> were</a:t>
            </a:r>
            <a:r>
              <a:rPr lang="en-US" sz="1500" dirty="0">
                <a:solidFill>
                  <a:schemeClr val="bg1"/>
                </a:solidFill>
              </a:rPr>
              <a:t> </a:t>
            </a:r>
            <a:r>
              <a:rPr lang="en-US" sz="1500" dirty="0" err="1">
                <a:solidFill>
                  <a:schemeClr val="bg1"/>
                </a:solidFill>
              </a:rPr>
              <a:t>Pamekasan</a:t>
            </a:r>
            <a:r>
              <a:rPr lang="en-US" sz="1500" dirty="0">
                <a:solidFill>
                  <a:schemeClr val="bg1"/>
                </a:solidFill>
              </a:rPr>
              <a:t>, </a:t>
            </a:r>
            <a:r>
              <a:rPr lang="en-US" sz="1500" dirty="0" err="1">
                <a:solidFill>
                  <a:schemeClr val="bg1"/>
                </a:solidFill>
              </a:rPr>
              <a:t>Lamongan</a:t>
            </a:r>
            <a:r>
              <a:rPr lang="en-US" sz="1500" dirty="0">
                <a:solidFill>
                  <a:schemeClr val="bg1"/>
                </a:solidFill>
              </a:rPr>
              <a:t>, </a:t>
            </a:r>
            <a:r>
              <a:rPr lang="en-US" sz="1500" dirty="0" err="1">
                <a:solidFill>
                  <a:schemeClr val="bg1"/>
                </a:solidFill>
              </a:rPr>
              <a:t>Lumajang</a:t>
            </a:r>
            <a:r>
              <a:rPr lang="en-US" sz="1500" dirty="0">
                <a:solidFill>
                  <a:schemeClr val="bg1"/>
                </a:solidFill>
              </a:rPr>
              <a:t>, </a:t>
            </a:r>
            <a:r>
              <a:rPr lang="id-ID" sz="1500" dirty="0">
                <a:solidFill>
                  <a:schemeClr val="bg1"/>
                </a:solidFill>
              </a:rPr>
              <a:t>Bangkalan</a:t>
            </a:r>
            <a:r>
              <a:rPr lang="en-US" sz="1500" dirty="0">
                <a:solidFill>
                  <a:schemeClr val="bg1"/>
                </a:solidFill>
              </a:rPr>
              <a:t>, </a:t>
            </a:r>
            <a:r>
              <a:rPr lang="en-US" sz="1500" dirty="0" err="1">
                <a:solidFill>
                  <a:schemeClr val="bg1"/>
                </a:solidFill>
              </a:rPr>
              <a:t>Batu</a:t>
            </a:r>
            <a:r>
              <a:rPr lang="id-ID" sz="1500" dirty="0">
                <a:solidFill>
                  <a:schemeClr val="bg1"/>
                </a:solidFill>
              </a:rPr>
              <a:t> City</a:t>
            </a:r>
            <a:r>
              <a:rPr lang="en-US" sz="1500" dirty="0">
                <a:solidFill>
                  <a:schemeClr val="bg1"/>
                </a:solidFill>
              </a:rPr>
              <a:t>, </a:t>
            </a:r>
            <a:r>
              <a:rPr lang="id-ID" sz="1500" dirty="0">
                <a:solidFill>
                  <a:schemeClr val="bg1"/>
                </a:solidFill>
              </a:rPr>
              <a:t>Sumenep</a:t>
            </a:r>
            <a:r>
              <a:rPr lang="en-US" sz="1500" dirty="0">
                <a:solidFill>
                  <a:schemeClr val="bg1"/>
                </a:solidFill>
              </a:rPr>
              <a:t>, </a:t>
            </a:r>
            <a:r>
              <a:rPr lang="en-US" sz="1500" dirty="0" err="1">
                <a:solidFill>
                  <a:schemeClr val="bg1"/>
                </a:solidFill>
              </a:rPr>
              <a:t>Situbondo</a:t>
            </a:r>
            <a:r>
              <a:rPr lang="en-US" sz="1500" dirty="0">
                <a:solidFill>
                  <a:schemeClr val="bg1"/>
                </a:solidFill>
              </a:rPr>
              <a:t>, </a:t>
            </a:r>
            <a:r>
              <a:rPr lang="en-US" sz="1500" dirty="0" err="1">
                <a:solidFill>
                  <a:schemeClr val="bg1"/>
                </a:solidFill>
              </a:rPr>
              <a:t>Jombang</a:t>
            </a:r>
            <a:r>
              <a:rPr lang="en-US" sz="1500" dirty="0">
                <a:solidFill>
                  <a:schemeClr val="bg1"/>
                </a:solidFill>
              </a:rPr>
              <a:t> and </a:t>
            </a:r>
            <a:r>
              <a:rPr lang="en-US" sz="1500" dirty="0" err="1">
                <a:solidFill>
                  <a:schemeClr val="bg1"/>
                </a:solidFill>
              </a:rPr>
              <a:t>Bondowoso</a:t>
            </a:r>
            <a:r>
              <a:rPr lang="id-ID" sz="1500" dirty="0">
                <a:solidFill>
                  <a:schemeClr val="bg1"/>
                </a:solidFill>
              </a:rPr>
              <a:t>, which were also used </a:t>
            </a:r>
            <a:r>
              <a:rPr lang="en-US" sz="1500" dirty="0">
                <a:solidFill>
                  <a:schemeClr val="bg1"/>
                </a:solidFill>
              </a:rPr>
              <a:t>as primary variables; and the number of </a:t>
            </a:r>
            <a:r>
              <a:rPr lang="id-ID" sz="1500" dirty="0">
                <a:solidFill>
                  <a:schemeClr val="bg1"/>
                </a:solidFill>
              </a:rPr>
              <a:t>suspect cases used were Tuban</a:t>
            </a:r>
            <a:r>
              <a:rPr lang="en-US" sz="1500" dirty="0">
                <a:solidFill>
                  <a:schemeClr val="bg1"/>
                </a:solidFill>
              </a:rPr>
              <a:t>, </a:t>
            </a:r>
            <a:r>
              <a:rPr lang="en-US" sz="1500" dirty="0" err="1">
                <a:solidFill>
                  <a:schemeClr val="bg1"/>
                </a:solidFill>
              </a:rPr>
              <a:t>Blitar</a:t>
            </a:r>
            <a:r>
              <a:rPr lang="en-US" sz="1500" dirty="0">
                <a:solidFill>
                  <a:schemeClr val="bg1"/>
                </a:solidFill>
              </a:rPr>
              <a:t>, </a:t>
            </a:r>
            <a:r>
              <a:rPr lang="en-US" sz="1500" dirty="0" err="1">
                <a:solidFill>
                  <a:schemeClr val="bg1"/>
                </a:solidFill>
              </a:rPr>
              <a:t>Probolinggo</a:t>
            </a:r>
            <a:r>
              <a:rPr lang="en-US" sz="1500" dirty="0">
                <a:solidFill>
                  <a:schemeClr val="bg1"/>
                </a:solidFill>
              </a:rPr>
              <a:t>, </a:t>
            </a:r>
            <a:r>
              <a:rPr lang="en-US" sz="1500" dirty="0" err="1">
                <a:solidFill>
                  <a:schemeClr val="bg1"/>
                </a:solidFill>
              </a:rPr>
              <a:t>Sampang</a:t>
            </a:r>
            <a:r>
              <a:rPr lang="en-US" sz="1500" dirty="0">
                <a:solidFill>
                  <a:schemeClr val="bg1"/>
                </a:solidFill>
              </a:rPr>
              <a:t>, </a:t>
            </a:r>
            <a:r>
              <a:rPr lang="id-ID" sz="1500" dirty="0">
                <a:solidFill>
                  <a:schemeClr val="bg1"/>
                </a:solidFill>
              </a:rPr>
              <a:t>Pasuruan City</a:t>
            </a:r>
            <a:r>
              <a:rPr lang="en-US" sz="1500" dirty="0">
                <a:solidFill>
                  <a:schemeClr val="bg1"/>
                </a:solidFill>
              </a:rPr>
              <a:t>, and </a:t>
            </a:r>
            <a:r>
              <a:rPr lang="en-US" sz="1500" dirty="0" err="1">
                <a:solidFill>
                  <a:schemeClr val="bg1"/>
                </a:solidFill>
              </a:rPr>
              <a:t>Probolinggo</a:t>
            </a:r>
            <a:r>
              <a:rPr lang="id-ID" sz="1500" dirty="0">
                <a:solidFill>
                  <a:schemeClr val="bg1"/>
                </a:solidFill>
              </a:rPr>
              <a:t> City, which were also used</a:t>
            </a:r>
            <a:r>
              <a:rPr lang="en-US" sz="1500" dirty="0">
                <a:solidFill>
                  <a:schemeClr val="bg1"/>
                </a:solidFill>
              </a:rPr>
              <a:t> as secondary variables.</a:t>
            </a:r>
            <a:endParaRPr lang="id-ID" sz="1500" dirty="0">
              <a:solidFill>
                <a:schemeClr val="bg1"/>
              </a:solidFill>
            </a:endParaRPr>
          </a:p>
        </p:txBody>
      </p:sp>
      <p:sp>
        <p:nvSpPr>
          <p:cNvPr id="6" name="Rectangle 5"/>
          <p:cNvSpPr/>
          <p:nvPr/>
        </p:nvSpPr>
        <p:spPr>
          <a:xfrm>
            <a:off x="1578011" y="2266005"/>
            <a:ext cx="5039095" cy="784830"/>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Experimental Covariance Value for Each Class in </a:t>
            </a:r>
            <a:r>
              <a:rPr lang="id-ID" sz="1500" dirty="0">
                <a:solidFill>
                  <a:schemeClr val="bg1"/>
                </a:solidFill>
                <a:latin typeface="Times New Roman" panose="02020603050405020304" pitchFamily="18" charset="0"/>
                <a:ea typeface="Times New Roman" panose="02020603050405020304" pitchFamily="18" charset="0"/>
              </a:rPr>
              <a:t>the </a:t>
            </a:r>
            <a:r>
              <a:rPr lang="en-US" sz="1500" dirty="0" err="1">
                <a:solidFill>
                  <a:schemeClr val="bg1"/>
                </a:solidFill>
                <a:latin typeface="Times New Roman" panose="02020603050405020304" pitchFamily="18" charset="0"/>
                <a:ea typeface="Times New Roman" panose="02020603050405020304" pitchFamily="18" charset="0"/>
              </a:rPr>
              <a:t>Estimati</a:t>
            </a:r>
            <a:r>
              <a:rPr lang="id-ID" sz="1500" dirty="0">
                <a:solidFill>
                  <a:schemeClr val="bg1"/>
                </a:solidFill>
                <a:latin typeface="Times New Roman" panose="02020603050405020304" pitchFamily="18" charset="0"/>
                <a:ea typeface="Times New Roman" panose="02020603050405020304" pitchFamily="18" charset="0"/>
              </a:rPr>
              <a:t>on of</a:t>
            </a:r>
            <a:r>
              <a:rPr lang="en-US" sz="1500" dirty="0">
                <a:solidFill>
                  <a:schemeClr val="bg1"/>
                </a:solidFill>
                <a:latin typeface="Times New Roman" panose="02020603050405020304" pitchFamily="18" charset="0"/>
                <a:ea typeface="Times New Roman" panose="02020603050405020304" pitchFamily="18" charset="0"/>
              </a:rPr>
              <a:t> the Number of COVID-19 </a:t>
            </a:r>
            <a:r>
              <a:rPr lang="id-ID" sz="1500" dirty="0">
                <a:solidFill>
                  <a:schemeClr val="bg1"/>
                </a:solidFill>
                <a:latin typeface="Times New Roman" panose="02020603050405020304" pitchFamily="18" charset="0"/>
                <a:ea typeface="Times New Roman" panose="02020603050405020304" pitchFamily="18" charset="0"/>
              </a:rPr>
              <a:t>Confirmed</a:t>
            </a:r>
            <a:r>
              <a:rPr lang="en-US" sz="1500" dirty="0">
                <a:solidFill>
                  <a:schemeClr val="bg1"/>
                </a:solidFill>
                <a:latin typeface="Times New Roman" panose="02020603050405020304" pitchFamily="18" charset="0"/>
                <a:ea typeface="Times New Roman" panose="02020603050405020304" pitchFamily="18" charset="0"/>
              </a:rPr>
              <a:t> Cases in </a:t>
            </a:r>
            <a:r>
              <a:rPr lang="id-ID" sz="1500" dirty="0" smtClean="0">
                <a:solidFill>
                  <a:schemeClr val="bg1"/>
                </a:solidFill>
                <a:latin typeface="Times New Roman" panose="02020603050405020304" pitchFamily="18" charset="0"/>
                <a:ea typeface="Times New Roman" panose="02020603050405020304" pitchFamily="18" charset="0"/>
              </a:rPr>
              <a:t>Sampang</a:t>
            </a:r>
            <a:endParaRPr lang="id-ID" sz="1500" dirty="0">
              <a:solidFill>
                <a:schemeClr val="bg1"/>
              </a:solidFill>
            </a:endParaRPr>
          </a:p>
        </p:txBody>
      </p:sp>
      <p:sp>
        <p:nvSpPr>
          <p:cNvPr id="8" name="Rectangle 7"/>
          <p:cNvSpPr/>
          <p:nvPr/>
        </p:nvSpPr>
        <p:spPr>
          <a:xfrm>
            <a:off x="6886499" y="2496837"/>
            <a:ext cx="4476191" cy="553998"/>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Plot </a:t>
            </a:r>
            <a:r>
              <a:rPr lang="id-ID" sz="1500" dirty="0">
                <a:solidFill>
                  <a:schemeClr val="bg1"/>
                </a:solidFill>
                <a:latin typeface="Times New Roman" panose="02020603050405020304" pitchFamily="18" charset="0"/>
                <a:ea typeface="Times New Roman" panose="02020603050405020304" pitchFamily="18" charset="0"/>
              </a:rPr>
              <a:t>of the Median </a:t>
            </a:r>
            <a:r>
              <a:rPr lang="en-US" sz="1500" dirty="0">
                <a:solidFill>
                  <a:schemeClr val="bg1"/>
                </a:solidFill>
                <a:latin typeface="Times New Roman" panose="02020603050405020304" pitchFamily="18" charset="0"/>
                <a:ea typeface="Times New Roman" panose="02020603050405020304" pitchFamily="18" charset="0"/>
              </a:rPr>
              <a:t>of each Class with Experimental Covariance Value</a:t>
            </a:r>
            <a:endParaRPr lang="id-ID" sz="1500" dirty="0">
              <a:solidFill>
                <a:schemeClr val="bg1"/>
              </a:solidFill>
            </a:endParaRPr>
          </a:p>
        </p:txBody>
      </p:sp>
      <mc:AlternateContent xmlns:mc="http://schemas.openxmlformats.org/markup-compatibility/2006">
        <mc:Choice xmlns:a14="http://schemas.microsoft.com/office/drawing/2010/main" Requires="a14">
          <p:sp>
            <p:nvSpPr>
              <p:cNvPr id="4" name="Rectangle 3"/>
              <p:cNvSpPr/>
              <p:nvPr/>
            </p:nvSpPr>
            <p:spPr>
              <a:xfrm>
                <a:off x="4150196" y="5301208"/>
                <a:ext cx="7560840" cy="1169551"/>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400" dirty="0">
                    <a:solidFill>
                      <a:schemeClr val="bg1"/>
                    </a:solidFill>
                  </a:rPr>
                  <a:t>I</a:t>
                </a:r>
                <a:r>
                  <a:rPr lang="id-ID" sz="1400" dirty="0" smtClean="0">
                    <a:solidFill>
                      <a:schemeClr val="bg1"/>
                    </a:solidFill>
                  </a:rPr>
                  <a:t>t </a:t>
                </a:r>
                <a:r>
                  <a:rPr lang="en-US" sz="1400" dirty="0">
                    <a:solidFill>
                      <a:schemeClr val="bg1"/>
                    </a:solidFill>
                  </a:rPr>
                  <a:t>was obtained range value of 1.8997, </a:t>
                </a:r>
                <a14:m>
                  <m:oMath xmlns:m="http://schemas.openxmlformats.org/officeDocument/2006/math">
                    <m:r>
                      <a:rPr lang="en-US" sz="1400" i="1">
                        <a:solidFill>
                          <a:schemeClr val="bg1"/>
                        </a:solidFill>
                      </a:rPr>
                      <m:t>𝑃</m:t>
                    </m:r>
                  </m:oMath>
                </a14:m>
                <a:r>
                  <a:rPr lang="en-US" sz="1400" dirty="0">
                    <a:solidFill>
                      <a:schemeClr val="bg1"/>
                    </a:solidFill>
                  </a:rPr>
                  <a:t> </a:t>
                </a:r>
                <a:r>
                  <a:rPr lang="id-ID" sz="1400" dirty="0">
                    <a:solidFill>
                      <a:schemeClr val="bg1"/>
                    </a:solidFill>
                  </a:rPr>
                  <a:t>value of </a:t>
                </a:r>
                <a:r>
                  <a:rPr lang="en-US" sz="1400" dirty="0">
                    <a:solidFill>
                      <a:schemeClr val="bg1"/>
                    </a:solidFill>
                  </a:rPr>
                  <a:t>585</a:t>
                </a:r>
                <a:r>
                  <a:rPr lang="id-ID" sz="1400" dirty="0">
                    <a:solidFill>
                      <a:schemeClr val="bg1"/>
                    </a:solidFill>
                  </a:rPr>
                  <a:t>.3881 and </a:t>
                </a:r>
                <a14:m>
                  <m:oMath xmlns:m="http://schemas.openxmlformats.org/officeDocument/2006/math">
                    <m:r>
                      <a:rPr lang="en-US" sz="1400" i="1">
                        <a:solidFill>
                          <a:schemeClr val="bg1"/>
                        </a:solidFill>
                      </a:rPr>
                      <m:t>𝑄</m:t>
                    </m:r>
                  </m:oMath>
                </a14:m>
                <a:r>
                  <a:rPr lang="en-US" sz="1400" dirty="0">
                    <a:solidFill>
                      <a:schemeClr val="bg1"/>
                    </a:solidFill>
                  </a:rPr>
                  <a:t> </a:t>
                </a:r>
                <a:r>
                  <a:rPr lang="id-ID" sz="1400" dirty="0">
                    <a:solidFill>
                      <a:schemeClr val="bg1"/>
                    </a:solidFill>
                  </a:rPr>
                  <a:t>value of </a:t>
                </a:r>
                <a:r>
                  <a:rPr lang="en-US" sz="1400" dirty="0">
                    <a:solidFill>
                      <a:schemeClr val="bg1"/>
                    </a:solidFill>
                  </a:rPr>
                  <a:t>–</a:t>
                </a:r>
                <a:r>
                  <a:rPr lang="id-ID" sz="1400" dirty="0">
                    <a:solidFill>
                      <a:schemeClr val="bg1"/>
                    </a:solidFill>
                  </a:rPr>
                  <a:t>145.3900</a:t>
                </a:r>
                <a:r>
                  <a:rPr lang="en-US" sz="1400" dirty="0">
                    <a:solidFill>
                      <a:schemeClr val="bg1"/>
                    </a:solidFill>
                  </a:rPr>
                  <a:t>. After getting </a:t>
                </a:r>
                <a:r>
                  <a:rPr lang="id-ID" sz="1400" dirty="0">
                    <a:solidFill>
                      <a:schemeClr val="bg1"/>
                    </a:solidFill>
                  </a:rPr>
                  <a:t>value of </a:t>
                </a:r>
                <a:r>
                  <a:rPr lang="en-US" sz="1400" i="1" dirty="0">
                    <a:solidFill>
                      <a:schemeClr val="bg1"/>
                    </a:solidFill>
                  </a:rPr>
                  <a:t>r, </a:t>
                </a:r>
                <a14:m>
                  <m:oMath xmlns:m="http://schemas.openxmlformats.org/officeDocument/2006/math">
                    <m:r>
                      <a:rPr lang="en-US" sz="1400" i="1">
                        <a:solidFill>
                          <a:schemeClr val="bg1"/>
                        </a:solidFill>
                      </a:rPr>
                      <m:t>𝑃</m:t>
                    </m:r>
                  </m:oMath>
                </a14:m>
                <a:r>
                  <a:rPr lang="en-US" sz="1400" i="1" dirty="0">
                    <a:solidFill>
                      <a:schemeClr val="bg1"/>
                    </a:solidFill>
                  </a:rPr>
                  <a:t>, </a:t>
                </a:r>
                <a:r>
                  <a:rPr lang="id-ID" sz="1400" dirty="0">
                    <a:solidFill>
                      <a:schemeClr val="bg1"/>
                    </a:solidFill>
                  </a:rPr>
                  <a:t>and </a:t>
                </a:r>
                <a14:m>
                  <m:oMath xmlns:m="http://schemas.openxmlformats.org/officeDocument/2006/math">
                    <m:r>
                      <a:rPr lang="en-US" sz="1400" i="1">
                        <a:solidFill>
                          <a:schemeClr val="bg1"/>
                        </a:solidFill>
                      </a:rPr>
                      <m:t>𝑄</m:t>
                    </m:r>
                  </m:oMath>
                </a14:m>
                <a:r>
                  <a:rPr lang="en-US" sz="1400" dirty="0">
                    <a:solidFill>
                      <a:schemeClr val="bg1"/>
                    </a:solidFill>
                  </a:rPr>
                  <a:t>, then </a:t>
                </a:r>
                <a:r>
                  <a:rPr lang="id-ID" sz="1400" dirty="0">
                    <a:solidFill>
                      <a:schemeClr val="bg1"/>
                    </a:solidFill>
                  </a:rPr>
                  <a:t>the next steps are </a:t>
                </a:r>
                <a:r>
                  <a:rPr lang="en-US" sz="1400" dirty="0">
                    <a:solidFill>
                      <a:schemeClr val="bg1"/>
                    </a:solidFill>
                  </a:rPr>
                  <a:t>calculating the covariant value and forming </a:t>
                </a:r>
                <a:r>
                  <a:rPr lang="en-US" sz="1400" b="1" i="1" dirty="0">
                    <a:solidFill>
                      <a:schemeClr val="bg1"/>
                    </a:solidFill>
                  </a:rPr>
                  <a:t>C</a:t>
                </a:r>
                <a:r>
                  <a:rPr lang="en-US" sz="1400" dirty="0">
                    <a:solidFill>
                      <a:schemeClr val="bg1"/>
                    </a:solidFill>
                  </a:rPr>
                  <a:t> and </a:t>
                </a:r>
                <a:r>
                  <a:rPr lang="id-ID" sz="1400" b="1" i="1" dirty="0">
                    <a:solidFill>
                      <a:schemeClr val="bg1"/>
                    </a:solidFill>
                  </a:rPr>
                  <a:t>d</a:t>
                </a:r>
                <a:r>
                  <a:rPr lang="en-US" sz="1400" dirty="0">
                    <a:solidFill>
                      <a:schemeClr val="bg1"/>
                    </a:solidFill>
                  </a:rPr>
                  <a:t> as in equation (3), equation (5), equation (7). </a:t>
                </a:r>
                <a:r>
                  <a:rPr lang="id-ID" sz="1400" dirty="0">
                    <a:solidFill>
                      <a:schemeClr val="bg1"/>
                    </a:solidFill>
                  </a:rPr>
                  <a:t>If</a:t>
                </a:r>
                <a:r>
                  <a:rPr lang="en-US" sz="1400" dirty="0">
                    <a:solidFill>
                      <a:schemeClr val="bg1"/>
                    </a:solidFill>
                  </a:rPr>
                  <a:t> weight vector</a:t>
                </a:r>
                <a:r>
                  <a:rPr lang="id-ID" sz="1400" dirty="0">
                    <a:solidFill>
                      <a:schemeClr val="bg1"/>
                    </a:solidFill>
                  </a:rPr>
                  <a:t> is obtained</a:t>
                </a:r>
                <a:r>
                  <a:rPr lang="en-US" sz="1400" dirty="0">
                    <a:solidFill>
                      <a:schemeClr val="bg1"/>
                    </a:solidFill>
                  </a:rPr>
                  <a:t>, </a:t>
                </a:r>
                <a:r>
                  <a:rPr lang="id-ID" sz="1400" dirty="0">
                    <a:solidFill>
                      <a:schemeClr val="bg1"/>
                    </a:solidFill>
                  </a:rPr>
                  <a:t>it continues</a:t>
                </a:r>
                <a:r>
                  <a:rPr lang="en-US" sz="1400" dirty="0">
                    <a:solidFill>
                      <a:schemeClr val="bg1"/>
                    </a:solidFill>
                  </a:rPr>
                  <a:t> to calculate the estimated value using equation (1). The </a:t>
                </a:r>
                <a:r>
                  <a:rPr lang="id-ID" sz="1400" dirty="0">
                    <a:solidFill>
                      <a:schemeClr val="bg1"/>
                    </a:solidFill>
                  </a:rPr>
                  <a:t>estimation</a:t>
                </a:r>
                <a:r>
                  <a:rPr lang="en-US" sz="1400" dirty="0">
                    <a:solidFill>
                      <a:schemeClr val="bg1"/>
                    </a:solidFill>
                  </a:rPr>
                  <a:t> result of co</a:t>
                </a:r>
                <a:r>
                  <a:rPr lang="id-ID" sz="1400" dirty="0">
                    <a:solidFill>
                      <a:schemeClr val="bg1"/>
                    </a:solidFill>
                  </a:rPr>
                  <a:t>-</a:t>
                </a:r>
                <a:r>
                  <a:rPr lang="en-US" sz="1400" dirty="0" err="1">
                    <a:solidFill>
                      <a:schemeClr val="bg1"/>
                    </a:solidFill>
                  </a:rPr>
                  <a:t>kriging</a:t>
                </a:r>
                <a:r>
                  <a:rPr lang="en-US" sz="1400" dirty="0">
                    <a:solidFill>
                      <a:schemeClr val="bg1"/>
                    </a:solidFill>
                  </a:rPr>
                  <a:t> for the number of </a:t>
                </a:r>
                <a:r>
                  <a:rPr lang="id-ID" sz="1400" dirty="0">
                    <a:solidFill>
                      <a:schemeClr val="bg1"/>
                    </a:solidFill>
                  </a:rPr>
                  <a:t>confirmed</a:t>
                </a:r>
                <a:r>
                  <a:rPr lang="en-US" sz="1400" dirty="0">
                    <a:solidFill>
                      <a:schemeClr val="bg1"/>
                    </a:solidFill>
                  </a:rPr>
                  <a:t> cases in </a:t>
                </a:r>
                <a:r>
                  <a:rPr lang="en-US" sz="1400" dirty="0" err="1">
                    <a:solidFill>
                      <a:schemeClr val="bg1"/>
                    </a:solidFill>
                  </a:rPr>
                  <a:t>Sampang</a:t>
                </a:r>
                <a:r>
                  <a:rPr lang="en-US" sz="1400" dirty="0">
                    <a:solidFill>
                      <a:schemeClr val="bg1"/>
                    </a:solidFill>
                  </a:rPr>
                  <a:t> </a:t>
                </a:r>
                <a:r>
                  <a:rPr lang="id-ID" sz="1400" dirty="0">
                    <a:solidFill>
                      <a:schemeClr val="bg1"/>
                    </a:solidFill>
                  </a:rPr>
                  <a:t>were 197 cases</a:t>
                </a:r>
                <a:r>
                  <a:rPr lang="en-US" sz="1400" dirty="0">
                    <a:solidFill>
                      <a:schemeClr val="bg1"/>
                    </a:solidFill>
                  </a:rPr>
                  <a:t>.</a:t>
                </a:r>
                <a:endParaRPr lang="id-ID" sz="1400" dirty="0">
                  <a:solidFill>
                    <a:schemeClr val="bg1"/>
                  </a:solidFill>
                  <a:effectLst/>
                </a:endParaRPr>
              </a:p>
            </p:txBody>
          </p:sp>
        </mc:Choice>
        <mc:Fallback>
          <p:sp>
            <p:nvSpPr>
              <p:cNvPr id="4" name="Rectangle 3"/>
              <p:cNvSpPr>
                <a:spLocks noRot="1" noChangeAspect="1" noMove="1" noResize="1" noEditPoints="1" noAdjustHandles="1" noChangeArrowheads="1" noChangeShapeType="1" noTextEdit="1"/>
              </p:cNvSpPr>
              <p:nvPr/>
            </p:nvSpPr>
            <p:spPr>
              <a:xfrm>
                <a:off x="4150196" y="5301208"/>
                <a:ext cx="7560840" cy="1169551"/>
              </a:xfrm>
              <a:prstGeom prst="rect">
                <a:avLst/>
              </a:prstGeom>
              <a:blipFill rotWithShape="0">
                <a:blip r:embed="rId2"/>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2957641399"/>
              </p:ext>
            </p:extLst>
          </p:nvPr>
        </p:nvGraphicFramePr>
        <p:xfrm>
          <a:off x="1593436" y="3212976"/>
          <a:ext cx="5023670" cy="1872204"/>
        </p:xfrm>
        <a:graphic>
          <a:graphicData uri="http://schemas.openxmlformats.org/drawingml/2006/table">
            <a:tbl>
              <a:tblPr firstRow="1" firstCol="1" bandRow="1">
                <a:tableStyleId>{FABFCF23-3B69-468F-B69F-88F6DE6A72F2}</a:tableStyleId>
              </a:tblPr>
              <a:tblGrid>
                <a:gridCol w="764681"/>
                <a:gridCol w="758062"/>
                <a:gridCol w="697899"/>
                <a:gridCol w="747835"/>
                <a:gridCol w="980067"/>
                <a:gridCol w="1075126"/>
              </a:tblGrid>
              <a:tr h="309972">
                <a:tc>
                  <a:txBody>
                    <a:bodyPr/>
                    <a:lstStyle/>
                    <a:p>
                      <a:pPr algn="ctr"/>
                      <a:r>
                        <a:rPr lang="id-ID" sz="1000">
                          <a:effectLst/>
                        </a:rPr>
                        <a:t>Class</a:t>
                      </a:r>
                      <a:endParaRPr lang="id-ID" sz="1000">
                        <a:effectLst/>
                        <a:latin typeface="Times New Roman" panose="02020603050405020304" pitchFamily="18" charset="0"/>
                      </a:endParaRPr>
                    </a:p>
                  </a:txBody>
                  <a:tcPr marL="68580" marR="68580" marT="0" marB="0" anchor="ctr"/>
                </a:tc>
                <a:tc gridSpan="2">
                  <a:txBody>
                    <a:bodyPr/>
                    <a:lstStyle/>
                    <a:p>
                      <a:pPr algn="ctr"/>
                      <a:r>
                        <a:rPr lang="en-US" sz="1000">
                          <a:effectLst/>
                        </a:rPr>
                        <a:t>Interval</a:t>
                      </a:r>
                      <a:endParaRPr lang="id-ID" sz="1000">
                        <a:effectLst/>
                        <a:latin typeface="Times New Roman" panose="02020603050405020304" pitchFamily="18" charset="0"/>
                      </a:endParaRPr>
                    </a:p>
                  </a:txBody>
                  <a:tcPr marL="68580" marR="68580" marT="0" marB="0" anchor="ctr"/>
                </a:tc>
                <a:tc hMerge="1">
                  <a:txBody>
                    <a:bodyPr/>
                    <a:lstStyle/>
                    <a:p>
                      <a:endParaRPr lang="id-ID"/>
                    </a:p>
                  </a:txBody>
                  <a:tcPr/>
                </a:tc>
                <a:tc>
                  <a:txBody>
                    <a:bodyPr/>
                    <a:lstStyle/>
                    <a:p>
                      <a:pPr algn="ctr"/>
                      <a:r>
                        <a:rPr lang="en-US" sz="1000">
                          <a:effectLst/>
                        </a:rPr>
                        <a:t>Frequency</a:t>
                      </a:r>
                      <a:endParaRPr lang="id-ID" sz="1000">
                        <a:effectLst/>
                        <a:latin typeface="Times New Roman" panose="02020603050405020304" pitchFamily="18" charset="0"/>
                      </a:endParaRPr>
                    </a:p>
                  </a:txBody>
                  <a:tcPr marL="68580" marR="68580" marT="0" marB="0" anchor="ctr"/>
                </a:tc>
                <a:tc>
                  <a:txBody>
                    <a:bodyPr/>
                    <a:lstStyle/>
                    <a:p>
                      <a:pPr algn="ctr"/>
                      <a:r>
                        <a:rPr lang="id-ID" sz="1000">
                          <a:effectLst/>
                        </a:rPr>
                        <a:t>Median</a:t>
                      </a:r>
                      <a:endParaRPr lang="id-ID" sz="1000">
                        <a:effectLst/>
                        <a:latin typeface="Times New Roman" panose="02020603050405020304" pitchFamily="18" charset="0"/>
                      </a:endParaRPr>
                    </a:p>
                  </a:txBody>
                  <a:tcPr marL="68580" marR="68580" marT="0" marB="0" anchor="ctr"/>
                </a:tc>
                <a:tc>
                  <a:txBody>
                    <a:bodyPr/>
                    <a:lstStyle/>
                    <a:p>
                      <a:pPr algn="ctr"/>
                      <a:r>
                        <a:rPr lang="en-US" sz="1000">
                          <a:effectLst/>
                        </a:rPr>
                        <a:t>C(h)</a:t>
                      </a:r>
                      <a:endParaRPr lang="id-ID" sz="1000">
                        <a:effectLst/>
                        <a:latin typeface="Times New Roman" panose="02020603050405020304" pitchFamily="18" charset="0"/>
                      </a:endParaRPr>
                    </a:p>
                  </a:txBody>
                  <a:tcPr marL="68580" marR="68580" marT="0" marB="0" anchor="ctr"/>
                </a:tc>
              </a:tr>
              <a:tr h="195279">
                <a:tc>
                  <a:txBody>
                    <a:bodyPr/>
                    <a:lstStyle/>
                    <a:p>
                      <a:pPr algn="ctr"/>
                      <a:r>
                        <a:rPr lang="en-US" sz="1000">
                          <a:effectLst/>
                        </a:rPr>
                        <a:t>1</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585.388128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2</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0.000001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0.759894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60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0.379948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-790.240104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3</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0.759895</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1.519789</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1.139842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-1467.905521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4</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1.519790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2.279683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1.899736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-145.390000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5</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2.279684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3.039577</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2.659630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241.195313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6</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dirty="0">
                          <a:effectLst/>
                        </a:rPr>
                        <a:t>3.039578</a:t>
                      </a:r>
                      <a:endParaRPr lang="id-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3.799471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3.419525</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-649.550000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7</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3.799472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4.559366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4.179419</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120.593750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195279">
                <a:tc>
                  <a:txBody>
                    <a:bodyPr/>
                    <a:lstStyle/>
                    <a:p>
                      <a:pPr algn="ctr"/>
                      <a:r>
                        <a:rPr lang="en-US" sz="1000">
                          <a:effectLst/>
                        </a:rPr>
                        <a:t>8</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4.559367</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5.319260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4.939313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dirty="0">
                          <a:effectLst/>
                        </a:rPr>
                        <a:t>-18.062500</a:t>
                      </a:r>
                      <a:endParaRPr lang="id-ID"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10" name="Chart 9"/>
          <p:cNvGraphicFramePr/>
          <p:nvPr>
            <p:extLst>
              <p:ext uri="{D42A27DB-BD31-4B8C-83A1-F6EECF244321}">
                <p14:modId xmlns:p14="http://schemas.microsoft.com/office/powerpoint/2010/main" val="2106236746"/>
              </p:ext>
            </p:extLst>
          </p:nvPr>
        </p:nvGraphicFramePr>
        <p:xfrm>
          <a:off x="6886498" y="3212976"/>
          <a:ext cx="4476191" cy="1872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64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0920"/>
          </a:xfrm>
        </p:spPr>
        <p:txBody>
          <a:bodyPr/>
          <a:lstStyle/>
          <a:p>
            <a:r>
              <a:rPr lang="id-ID" dirty="0" smtClean="0"/>
              <a:t>Pasuruan</a:t>
            </a:r>
            <a:endParaRPr lang="id-ID" dirty="0"/>
          </a:p>
        </p:txBody>
      </p:sp>
      <p:sp>
        <p:nvSpPr>
          <p:cNvPr id="3" name="Rectangle 2"/>
          <p:cNvSpPr/>
          <p:nvPr/>
        </p:nvSpPr>
        <p:spPr>
          <a:xfrm>
            <a:off x="1579889" y="1057976"/>
            <a:ext cx="10131147" cy="738664"/>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400" dirty="0">
                <a:solidFill>
                  <a:schemeClr val="bg1"/>
                </a:solidFill>
              </a:rPr>
              <a:t>T</a:t>
            </a:r>
            <a:r>
              <a:rPr lang="en-US" sz="1400" dirty="0">
                <a:solidFill>
                  <a:schemeClr val="bg1"/>
                </a:solidFill>
              </a:rPr>
              <a:t>he number</a:t>
            </a:r>
            <a:r>
              <a:rPr lang="id-ID" sz="1400" dirty="0">
                <a:solidFill>
                  <a:schemeClr val="bg1"/>
                </a:solidFill>
              </a:rPr>
              <a:t>s</a:t>
            </a:r>
            <a:r>
              <a:rPr lang="en-US" sz="1400" dirty="0">
                <a:solidFill>
                  <a:schemeClr val="bg1"/>
                </a:solidFill>
              </a:rPr>
              <a:t> of confirmed cases used</a:t>
            </a:r>
            <a:r>
              <a:rPr lang="id-ID" sz="1400" dirty="0">
                <a:solidFill>
                  <a:schemeClr val="bg1"/>
                </a:solidFill>
              </a:rPr>
              <a:t> were</a:t>
            </a:r>
            <a:r>
              <a:rPr lang="en-US" sz="1400" dirty="0">
                <a:solidFill>
                  <a:schemeClr val="bg1"/>
                </a:solidFill>
              </a:rPr>
              <a:t> </a:t>
            </a:r>
            <a:r>
              <a:rPr lang="en-US" sz="1400" dirty="0" err="1">
                <a:solidFill>
                  <a:schemeClr val="bg1"/>
                </a:solidFill>
              </a:rPr>
              <a:t>Pamekasan</a:t>
            </a:r>
            <a:r>
              <a:rPr lang="en-US" sz="1400" dirty="0">
                <a:solidFill>
                  <a:schemeClr val="bg1"/>
                </a:solidFill>
              </a:rPr>
              <a:t>, </a:t>
            </a:r>
            <a:r>
              <a:rPr lang="id-ID" sz="1400" dirty="0">
                <a:solidFill>
                  <a:schemeClr val="bg1"/>
                </a:solidFill>
              </a:rPr>
              <a:t>Lamongan</a:t>
            </a:r>
            <a:r>
              <a:rPr lang="en-US" sz="1400" dirty="0">
                <a:solidFill>
                  <a:schemeClr val="bg1"/>
                </a:solidFill>
              </a:rPr>
              <a:t>, </a:t>
            </a:r>
            <a:r>
              <a:rPr lang="id-ID" sz="1400" dirty="0">
                <a:solidFill>
                  <a:schemeClr val="bg1"/>
                </a:solidFill>
              </a:rPr>
              <a:t>Lumajang, Bangkalan</a:t>
            </a:r>
            <a:r>
              <a:rPr lang="en-US" sz="1400" dirty="0">
                <a:solidFill>
                  <a:schemeClr val="bg1"/>
                </a:solidFill>
              </a:rPr>
              <a:t>, B</a:t>
            </a:r>
            <a:r>
              <a:rPr lang="id-ID" sz="1400" dirty="0">
                <a:solidFill>
                  <a:schemeClr val="bg1"/>
                </a:solidFill>
              </a:rPr>
              <a:t>atu City, Sampang</a:t>
            </a:r>
            <a:r>
              <a:rPr lang="en-US" sz="1400" dirty="0">
                <a:solidFill>
                  <a:schemeClr val="bg1"/>
                </a:solidFill>
              </a:rPr>
              <a:t>, </a:t>
            </a:r>
            <a:r>
              <a:rPr lang="id-ID" sz="1400" dirty="0">
                <a:solidFill>
                  <a:schemeClr val="bg1"/>
                </a:solidFill>
              </a:rPr>
              <a:t>Mojokerto</a:t>
            </a:r>
            <a:r>
              <a:rPr lang="en-US" sz="1400" dirty="0">
                <a:solidFill>
                  <a:schemeClr val="bg1"/>
                </a:solidFill>
              </a:rPr>
              <a:t>, </a:t>
            </a:r>
            <a:r>
              <a:rPr lang="id-ID" sz="1400" dirty="0">
                <a:solidFill>
                  <a:schemeClr val="bg1"/>
                </a:solidFill>
              </a:rPr>
              <a:t>Malang City,</a:t>
            </a:r>
            <a:r>
              <a:rPr lang="en-US" sz="1400" dirty="0">
                <a:solidFill>
                  <a:schemeClr val="bg1"/>
                </a:solidFill>
              </a:rPr>
              <a:t> and </a:t>
            </a:r>
            <a:r>
              <a:rPr lang="id-ID" sz="1400" dirty="0">
                <a:solidFill>
                  <a:schemeClr val="bg1"/>
                </a:solidFill>
              </a:rPr>
              <a:t>Sidoarjo, which were also used</a:t>
            </a:r>
            <a:r>
              <a:rPr lang="en-US" sz="1400" dirty="0">
                <a:solidFill>
                  <a:schemeClr val="bg1"/>
                </a:solidFill>
              </a:rPr>
              <a:t> as primary variables; and the number of </a:t>
            </a:r>
            <a:r>
              <a:rPr lang="id-ID" sz="1400" dirty="0">
                <a:solidFill>
                  <a:schemeClr val="bg1"/>
                </a:solidFill>
              </a:rPr>
              <a:t>suspect cases used were Situbondo</a:t>
            </a:r>
            <a:r>
              <a:rPr lang="en-US" sz="1400" dirty="0">
                <a:solidFill>
                  <a:schemeClr val="bg1"/>
                </a:solidFill>
              </a:rPr>
              <a:t>, </a:t>
            </a:r>
            <a:r>
              <a:rPr lang="id-ID" sz="1400" dirty="0">
                <a:solidFill>
                  <a:schemeClr val="bg1"/>
                </a:solidFill>
              </a:rPr>
              <a:t>Bondowoso</a:t>
            </a:r>
            <a:r>
              <a:rPr lang="en-US" sz="1400" dirty="0">
                <a:solidFill>
                  <a:schemeClr val="bg1"/>
                </a:solidFill>
              </a:rPr>
              <a:t>, </a:t>
            </a:r>
            <a:r>
              <a:rPr lang="en-US" sz="1400" dirty="0" err="1">
                <a:solidFill>
                  <a:schemeClr val="bg1"/>
                </a:solidFill>
              </a:rPr>
              <a:t>Probolinggo</a:t>
            </a:r>
            <a:r>
              <a:rPr lang="en-US" sz="1400" dirty="0">
                <a:solidFill>
                  <a:schemeClr val="bg1"/>
                </a:solidFill>
              </a:rPr>
              <a:t>,</a:t>
            </a:r>
            <a:r>
              <a:rPr lang="id-ID" sz="1400" dirty="0">
                <a:solidFill>
                  <a:schemeClr val="bg1"/>
                </a:solidFill>
              </a:rPr>
              <a:t> Sumenep,</a:t>
            </a:r>
            <a:r>
              <a:rPr lang="en-US" sz="1400" dirty="0">
                <a:solidFill>
                  <a:schemeClr val="bg1"/>
                </a:solidFill>
              </a:rPr>
              <a:t> </a:t>
            </a:r>
            <a:r>
              <a:rPr lang="en-US" sz="1400" dirty="0" err="1">
                <a:solidFill>
                  <a:schemeClr val="bg1"/>
                </a:solidFill>
              </a:rPr>
              <a:t>Pasuruan</a:t>
            </a:r>
            <a:r>
              <a:rPr lang="id-ID" sz="1400" dirty="0">
                <a:solidFill>
                  <a:schemeClr val="bg1"/>
                </a:solidFill>
              </a:rPr>
              <a:t> City</a:t>
            </a:r>
            <a:r>
              <a:rPr lang="en-US" sz="1400" dirty="0">
                <a:solidFill>
                  <a:schemeClr val="bg1"/>
                </a:solidFill>
              </a:rPr>
              <a:t>, and </a:t>
            </a:r>
            <a:r>
              <a:rPr lang="id-ID" sz="1400" dirty="0">
                <a:solidFill>
                  <a:schemeClr val="bg1"/>
                </a:solidFill>
              </a:rPr>
              <a:t>Probolinggo City, which were also used</a:t>
            </a:r>
            <a:r>
              <a:rPr lang="en-US" sz="1400" dirty="0">
                <a:solidFill>
                  <a:schemeClr val="bg1"/>
                </a:solidFill>
              </a:rPr>
              <a:t> as secondary variables. </a:t>
            </a:r>
            <a:endParaRPr lang="id-ID" sz="1400" dirty="0">
              <a:solidFill>
                <a:schemeClr val="bg1"/>
              </a:solidFill>
            </a:endParaRPr>
          </a:p>
        </p:txBody>
      </p:sp>
      <p:sp>
        <p:nvSpPr>
          <p:cNvPr id="6" name="Rectangle 5"/>
          <p:cNvSpPr/>
          <p:nvPr/>
        </p:nvSpPr>
        <p:spPr>
          <a:xfrm>
            <a:off x="1579889" y="1988840"/>
            <a:ext cx="5306610" cy="553998"/>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Experimental Covariance Value for Each Class in </a:t>
            </a:r>
            <a:r>
              <a:rPr lang="id-ID" sz="1500" dirty="0">
                <a:solidFill>
                  <a:schemeClr val="bg1"/>
                </a:solidFill>
                <a:latin typeface="Times New Roman" panose="02020603050405020304" pitchFamily="18" charset="0"/>
                <a:ea typeface="Times New Roman" panose="02020603050405020304" pitchFamily="18" charset="0"/>
              </a:rPr>
              <a:t>the </a:t>
            </a:r>
            <a:r>
              <a:rPr lang="en-US" sz="1500" dirty="0" err="1">
                <a:solidFill>
                  <a:schemeClr val="bg1"/>
                </a:solidFill>
                <a:latin typeface="Times New Roman" panose="02020603050405020304" pitchFamily="18" charset="0"/>
                <a:ea typeface="Times New Roman" panose="02020603050405020304" pitchFamily="18" charset="0"/>
              </a:rPr>
              <a:t>Estimati</a:t>
            </a:r>
            <a:r>
              <a:rPr lang="id-ID" sz="1500" dirty="0">
                <a:solidFill>
                  <a:schemeClr val="bg1"/>
                </a:solidFill>
                <a:latin typeface="Times New Roman" panose="02020603050405020304" pitchFamily="18" charset="0"/>
                <a:ea typeface="Times New Roman" panose="02020603050405020304" pitchFamily="18" charset="0"/>
              </a:rPr>
              <a:t>on of</a:t>
            </a:r>
            <a:r>
              <a:rPr lang="en-US" sz="1500" dirty="0">
                <a:solidFill>
                  <a:schemeClr val="bg1"/>
                </a:solidFill>
                <a:latin typeface="Times New Roman" panose="02020603050405020304" pitchFamily="18" charset="0"/>
                <a:ea typeface="Times New Roman" panose="02020603050405020304" pitchFamily="18" charset="0"/>
              </a:rPr>
              <a:t> the Number of COVID-19 </a:t>
            </a:r>
            <a:r>
              <a:rPr lang="id-ID" sz="1500" dirty="0">
                <a:solidFill>
                  <a:schemeClr val="bg1"/>
                </a:solidFill>
                <a:latin typeface="Times New Roman" panose="02020603050405020304" pitchFamily="18" charset="0"/>
                <a:ea typeface="Times New Roman" panose="02020603050405020304" pitchFamily="18" charset="0"/>
              </a:rPr>
              <a:t>Confirmed</a:t>
            </a:r>
            <a:r>
              <a:rPr lang="en-US" sz="1500" dirty="0">
                <a:solidFill>
                  <a:schemeClr val="bg1"/>
                </a:solidFill>
                <a:latin typeface="Times New Roman" panose="02020603050405020304" pitchFamily="18" charset="0"/>
                <a:ea typeface="Times New Roman" panose="02020603050405020304" pitchFamily="18" charset="0"/>
              </a:rPr>
              <a:t> Cases in </a:t>
            </a:r>
            <a:r>
              <a:rPr lang="id-ID" sz="1500" dirty="0" smtClean="0">
                <a:solidFill>
                  <a:schemeClr val="bg1"/>
                </a:solidFill>
                <a:latin typeface="Times New Roman" panose="02020603050405020304" pitchFamily="18" charset="0"/>
                <a:ea typeface="Times New Roman" panose="02020603050405020304" pitchFamily="18" charset="0"/>
              </a:rPr>
              <a:t>Pasuruan</a:t>
            </a:r>
            <a:endParaRPr lang="id-ID" sz="1500" dirty="0">
              <a:solidFill>
                <a:schemeClr val="bg1"/>
              </a:solidFill>
            </a:endParaRPr>
          </a:p>
        </p:txBody>
      </p:sp>
      <p:sp>
        <p:nvSpPr>
          <p:cNvPr id="8" name="Rectangle 7"/>
          <p:cNvSpPr/>
          <p:nvPr/>
        </p:nvSpPr>
        <p:spPr>
          <a:xfrm>
            <a:off x="7211335" y="1988840"/>
            <a:ext cx="4476191" cy="553998"/>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sz="1500" dirty="0">
                <a:solidFill>
                  <a:schemeClr val="bg1"/>
                </a:solidFill>
                <a:latin typeface="Times New Roman" panose="02020603050405020304" pitchFamily="18" charset="0"/>
                <a:ea typeface="Times New Roman" panose="02020603050405020304" pitchFamily="18" charset="0"/>
              </a:rPr>
              <a:t>Plot </a:t>
            </a:r>
            <a:r>
              <a:rPr lang="id-ID" sz="1500" dirty="0">
                <a:solidFill>
                  <a:schemeClr val="bg1"/>
                </a:solidFill>
                <a:latin typeface="Times New Roman" panose="02020603050405020304" pitchFamily="18" charset="0"/>
                <a:ea typeface="Times New Roman" panose="02020603050405020304" pitchFamily="18" charset="0"/>
              </a:rPr>
              <a:t>of the Median </a:t>
            </a:r>
            <a:r>
              <a:rPr lang="en-US" sz="1500" dirty="0">
                <a:solidFill>
                  <a:schemeClr val="bg1"/>
                </a:solidFill>
                <a:latin typeface="Times New Roman" panose="02020603050405020304" pitchFamily="18" charset="0"/>
                <a:ea typeface="Times New Roman" panose="02020603050405020304" pitchFamily="18" charset="0"/>
              </a:rPr>
              <a:t>of each Class with Experimental Covariance Value</a:t>
            </a:r>
            <a:endParaRPr lang="id-ID" sz="1500" dirty="0">
              <a:solidFill>
                <a:schemeClr val="bg1"/>
              </a:solidFill>
            </a:endParaRPr>
          </a:p>
        </p:txBody>
      </p:sp>
      <mc:AlternateContent xmlns:mc="http://schemas.openxmlformats.org/markup-compatibility/2006">
        <mc:Choice xmlns:a14="http://schemas.microsoft.com/office/drawing/2010/main" Requires="a14">
          <p:sp>
            <p:nvSpPr>
              <p:cNvPr id="4" name="Rectangle 3"/>
              <p:cNvSpPr/>
              <p:nvPr/>
            </p:nvSpPr>
            <p:spPr>
              <a:xfrm>
                <a:off x="4126686" y="5589240"/>
                <a:ext cx="7560840" cy="1169551"/>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400" dirty="0" smtClean="0">
                    <a:solidFill>
                      <a:schemeClr val="bg1"/>
                    </a:solidFill>
                  </a:rPr>
                  <a:t>It </a:t>
                </a:r>
                <a:r>
                  <a:rPr lang="en-US" sz="1400" dirty="0">
                    <a:solidFill>
                      <a:schemeClr val="bg1"/>
                    </a:solidFill>
                  </a:rPr>
                  <a:t>was obtained a range value of 0.891</a:t>
                </a:r>
                <a:r>
                  <a:rPr lang="id-ID" sz="1400" dirty="0">
                    <a:solidFill>
                      <a:schemeClr val="bg1"/>
                    </a:solidFill>
                  </a:rPr>
                  <a:t>, </a:t>
                </a:r>
                <a14:m>
                  <m:oMath xmlns:m="http://schemas.openxmlformats.org/officeDocument/2006/math">
                    <m:r>
                      <a:rPr lang="en-US" sz="1400" i="1">
                        <a:solidFill>
                          <a:schemeClr val="bg1"/>
                        </a:solidFill>
                      </a:rPr>
                      <m:t>𝑃</m:t>
                    </m:r>
                  </m:oMath>
                </a14:m>
                <a:r>
                  <a:rPr lang="id-ID" sz="1400" dirty="0">
                    <a:solidFill>
                      <a:schemeClr val="bg1"/>
                    </a:solidFill>
                  </a:rPr>
                  <a:t> value </a:t>
                </a:r>
                <a:r>
                  <a:rPr lang="en-US" sz="1400" dirty="0">
                    <a:solidFill>
                      <a:schemeClr val="bg1"/>
                    </a:solidFill>
                  </a:rPr>
                  <a:t>of –</a:t>
                </a:r>
                <a:r>
                  <a:rPr lang="id-ID" sz="1400" dirty="0">
                    <a:solidFill>
                      <a:schemeClr val="bg1"/>
                    </a:solidFill>
                  </a:rPr>
                  <a:t>25,428.965</a:t>
                </a:r>
                <a:r>
                  <a:rPr lang="en-US" sz="1400" dirty="0">
                    <a:solidFill>
                      <a:schemeClr val="bg1"/>
                    </a:solidFill>
                  </a:rPr>
                  <a:t> and </a:t>
                </a:r>
                <a14:m>
                  <m:oMath xmlns:m="http://schemas.openxmlformats.org/officeDocument/2006/math">
                    <m:r>
                      <a:rPr lang="en-US" sz="1400" i="1">
                        <a:solidFill>
                          <a:schemeClr val="bg1"/>
                        </a:solidFill>
                      </a:rPr>
                      <m:t>𝑄</m:t>
                    </m:r>
                  </m:oMath>
                </a14:m>
                <a:r>
                  <a:rPr lang="en-US" sz="1400" dirty="0">
                    <a:solidFill>
                      <a:schemeClr val="bg1"/>
                    </a:solidFill>
                  </a:rPr>
                  <a:t> </a:t>
                </a:r>
                <a:r>
                  <a:rPr lang="id-ID" sz="1400" dirty="0">
                    <a:solidFill>
                      <a:schemeClr val="bg1"/>
                    </a:solidFill>
                  </a:rPr>
                  <a:t>value of</a:t>
                </a:r>
                <a:r>
                  <a:rPr lang="en-US" sz="1400" dirty="0">
                    <a:solidFill>
                      <a:schemeClr val="bg1"/>
                    </a:solidFill>
                  </a:rPr>
                  <a:t> –7</a:t>
                </a:r>
                <a:r>
                  <a:rPr lang="id-ID" sz="1400" dirty="0">
                    <a:solidFill>
                      <a:schemeClr val="bg1"/>
                    </a:solidFill>
                  </a:rPr>
                  <a:t>,</a:t>
                </a:r>
                <a:r>
                  <a:rPr lang="en-US" sz="1400" dirty="0">
                    <a:solidFill>
                      <a:schemeClr val="bg1"/>
                    </a:solidFill>
                  </a:rPr>
                  <a:t>385.284. After getting </a:t>
                </a:r>
                <a:r>
                  <a:rPr lang="id-ID" sz="1400" dirty="0">
                    <a:solidFill>
                      <a:schemeClr val="bg1"/>
                    </a:solidFill>
                  </a:rPr>
                  <a:t>value of </a:t>
                </a:r>
                <a:r>
                  <a:rPr lang="en-US" sz="1400" i="1" dirty="0">
                    <a:solidFill>
                      <a:schemeClr val="bg1"/>
                    </a:solidFill>
                  </a:rPr>
                  <a:t>r, </a:t>
                </a:r>
                <a14:m>
                  <m:oMath xmlns:m="http://schemas.openxmlformats.org/officeDocument/2006/math">
                    <m:r>
                      <a:rPr lang="en-US" sz="1400" i="1">
                        <a:solidFill>
                          <a:schemeClr val="bg1"/>
                        </a:solidFill>
                      </a:rPr>
                      <m:t>𝑃</m:t>
                    </m:r>
                  </m:oMath>
                </a14:m>
                <a:r>
                  <a:rPr lang="en-US" sz="1400" i="1" dirty="0">
                    <a:solidFill>
                      <a:schemeClr val="bg1"/>
                    </a:solidFill>
                  </a:rPr>
                  <a:t>, </a:t>
                </a:r>
                <a:r>
                  <a:rPr lang="id-ID" sz="1400" dirty="0">
                    <a:solidFill>
                      <a:schemeClr val="bg1"/>
                    </a:solidFill>
                  </a:rPr>
                  <a:t>and </a:t>
                </a:r>
                <a14:m>
                  <m:oMath xmlns:m="http://schemas.openxmlformats.org/officeDocument/2006/math">
                    <m:r>
                      <a:rPr lang="en-US" sz="1400" i="1">
                        <a:solidFill>
                          <a:schemeClr val="bg1"/>
                        </a:solidFill>
                      </a:rPr>
                      <m:t>𝑄</m:t>
                    </m:r>
                  </m:oMath>
                </a14:m>
                <a:r>
                  <a:rPr lang="en-US" sz="1400" dirty="0">
                    <a:solidFill>
                      <a:schemeClr val="bg1"/>
                    </a:solidFill>
                  </a:rPr>
                  <a:t>, then </a:t>
                </a:r>
                <a:r>
                  <a:rPr lang="id-ID" sz="1400" dirty="0">
                    <a:solidFill>
                      <a:schemeClr val="bg1"/>
                    </a:solidFill>
                  </a:rPr>
                  <a:t>the next steps are </a:t>
                </a:r>
                <a:r>
                  <a:rPr lang="en-US" sz="1400" dirty="0">
                    <a:solidFill>
                      <a:schemeClr val="bg1"/>
                    </a:solidFill>
                  </a:rPr>
                  <a:t>calculating the covariant value and forming </a:t>
                </a:r>
                <a:r>
                  <a:rPr lang="en-US" sz="1400" b="1" i="1" dirty="0">
                    <a:solidFill>
                      <a:schemeClr val="bg1"/>
                    </a:solidFill>
                  </a:rPr>
                  <a:t>C</a:t>
                </a:r>
                <a:r>
                  <a:rPr lang="en-US" sz="1400" dirty="0">
                    <a:solidFill>
                      <a:schemeClr val="bg1"/>
                    </a:solidFill>
                  </a:rPr>
                  <a:t> and </a:t>
                </a:r>
                <a:r>
                  <a:rPr lang="en-US" sz="1400" b="1" i="1" dirty="0">
                    <a:solidFill>
                      <a:schemeClr val="bg1"/>
                    </a:solidFill>
                  </a:rPr>
                  <a:t>d</a:t>
                </a:r>
                <a:r>
                  <a:rPr lang="en-US" sz="1400" dirty="0">
                    <a:solidFill>
                      <a:schemeClr val="bg1"/>
                    </a:solidFill>
                  </a:rPr>
                  <a:t> as in equation (3), equation (5), equation (7). </a:t>
                </a:r>
                <a:r>
                  <a:rPr lang="id-ID" sz="1400" dirty="0">
                    <a:solidFill>
                      <a:schemeClr val="bg1"/>
                    </a:solidFill>
                  </a:rPr>
                  <a:t>If</a:t>
                </a:r>
                <a:r>
                  <a:rPr lang="en-US" sz="1400" dirty="0">
                    <a:solidFill>
                      <a:schemeClr val="bg1"/>
                    </a:solidFill>
                  </a:rPr>
                  <a:t> weight vector</a:t>
                </a:r>
                <a:r>
                  <a:rPr lang="id-ID" sz="1400" dirty="0">
                    <a:solidFill>
                      <a:schemeClr val="bg1"/>
                    </a:solidFill>
                  </a:rPr>
                  <a:t> is obtained</a:t>
                </a:r>
                <a:r>
                  <a:rPr lang="en-US" sz="1400" dirty="0">
                    <a:solidFill>
                      <a:schemeClr val="bg1"/>
                    </a:solidFill>
                  </a:rPr>
                  <a:t>, </a:t>
                </a:r>
                <a:r>
                  <a:rPr lang="id-ID" sz="1400" dirty="0">
                    <a:solidFill>
                      <a:schemeClr val="bg1"/>
                    </a:solidFill>
                  </a:rPr>
                  <a:t>it continues</a:t>
                </a:r>
                <a:r>
                  <a:rPr lang="en-US" sz="1400" dirty="0">
                    <a:solidFill>
                      <a:schemeClr val="bg1"/>
                    </a:solidFill>
                  </a:rPr>
                  <a:t> to calculate the estimated value using equation (1). The estimation result of co</a:t>
                </a:r>
                <a:r>
                  <a:rPr lang="id-ID" sz="1400" dirty="0">
                    <a:solidFill>
                      <a:schemeClr val="bg1"/>
                    </a:solidFill>
                  </a:rPr>
                  <a:t>-</a:t>
                </a:r>
                <a:r>
                  <a:rPr lang="en-US" sz="1400" dirty="0" err="1">
                    <a:solidFill>
                      <a:schemeClr val="bg1"/>
                    </a:solidFill>
                  </a:rPr>
                  <a:t>kriging</a:t>
                </a:r>
                <a:r>
                  <a:rPr lang="en-US" sz="1400" dirty="0">
                    <a:solidFill>
                      <a:schemeClr val="bg1"/>
                    </a:solidFill>
                  </a:rPr>
                  <a:t> for the number of positive cases in </a:t>
                </a:r>
                <a:r>
                  <a:rPr lang="id-ID" sz="1400" dirty="0">
                    <a:solidFill>
                      <a:schemeClr val="bg1"/>
                    </a:solidFill>
                  </a:rPr>
                  <a:t>Pasuruan were 485 cases</a:t>
                </a:r>
                <a:r>
                  <a:rPr lang="en-US" sz="1400" dirty="0">
                    <a:solidFill>
                      <a:schemeClr val="bg1"/>
                    </a:solidFill>
                  </a:rPr>
                  <a:t>.</a:t>
                </a:r>
                <a:endParaRPr lang="id-ID" sz="1400" dirty="0">
                  <a:solidFill>
                    <a:schemeClr val="bg1"/>
                  </a:solidFill>
                  <a:effectLst/>
                </a:endParaRPr>
              </a:p>
            </p:txBody>
          </p:sp>
        </mc:Choice>
        <mc:Fallback>
          <p:sp>
            <p:nvSpPr>
              <p:cNvPr id="4" name="Rectangle 3"/>
              <p:cNvSpPr>
                <a:spLocks noRot="1" noChangeAspect="1" noMove="1" noResize="1" noEditPoints="1" noAdjustHandles="1" noChangeArrowheads="1" noChangeShapeType="1" noTextEdit="1"/>
              </p:cNvSpPr>
              <p:nvPr/>
            </p:nvSpPr>
            <p:spPr>
              <a:xfrm>
                <a:off x="4126686" y="5589240"/>
                <a:ext cx="7560840" cy="1169551"/>
              </a:xfrm>
              <a:prstGeom prst="rect">
                <a:avLst/>
              </a:prstGeom>
              <a:blipFill rotWithShape="0">
                <a:blip r:embed="rId2"/>
                <a:stretch>
                  <a:fillRect/>
                </a:stretch>
              </a:blipFill>
              <a:effectLst>
                <a:outerShdw blurRad="50800" dist="38100" dir="2700000" algn="tl" rotWithShape="0">
                  <a:prstClr val="black">
                    <a:alpha val="40000"/>
                  </a:prstClr>
                </a:outerShdw>
              </a:effectLst>
            </p:spPr>
            <p:txBody>
              <a:bodyPr/>
              <a:lstStyle/>
              <a:p>
                <a:r>
                  <a:rPr lang="id-ID">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824408839"/>
              </p:ext>
            </p:extLst>
          </p:nvPr>
        </p:nvGraphicFramePr>
        <p:xfrm>
          <a:off x="1593436" y="2665346"/>
          <a:ext cx="5309775" cy="2736306"/>
        </p:xfrm>
        <a:graphic>
          <a:graphicData uri="http://schemas.openxmlformats.org/drawingml/2006/table">
            <a:tbl>
              <a:tblPr firstRow="1" firstCol="1" bandRow="1">
                <a:tableStyleId>{FABFCF23-3B69-468F-B69F-88F6DE6A72F2}</a:tableStyleId>
              </a:tblPr>
              <a:tblGrid>
                <a:gridCol w="814908"/>
                <a:gridCol w="766300"/>
                <a:gridCol w="690529"/>
                <a:gridCol w="805617"/>
                <a:gridCol w="1183047"/>
                <a:gridCol w="1049374"/>
              </a:tblGrid>
              <a:tr h="304034">
                <a:tc>
                  <a:txBody>
                    <a:bodyPr/>
                    <a:lstStyle/>
                    <a:p>
                      <a:pPr algn="ctr"/>
                      <a:r>
                        <a:rPr lang="id-ID" sz="1000" dirty="0">
                          <a:effectLst/>
                        </a:rPr>
                        <a:t>Class</a:t>
                      </a:r>
                      <a:endParaRPr lang="id-ID" sz="1000" dirty="0">
                        <a:effectLst/>
                        <a:latin typeface="Times New Roman" panose="02020603050405020304" pitchFamily="18" charset="0"/>
                      </a:endParaRPr>
                    </a:p>
                  </a:txBody>
                  <a:tcPr marL="68580" marR="68580" marT="0" marB="0" anchor="ctr"/>
                </a:tc>
                <a:tc gridSpan="2">
                  <a:txBody>
                    <a:bodyPr/>
                    <a:lstStyle/>
                    <a:p>
                      <a:pPr algn="ctr"/>
                      <a:r>
                        <a:rPr lang="en-US" sz="1000">
                          <a:effectLst/>
                        </a:rPr>
                        <a:t>Interval</a:t>
                      </a:r>
                      <a:endParaRPr lang="id-ID" sz="1000">
                        <a:effectLst/>
                        <a:latin typeface="Times New Roman" panose="02020603050405020304" pitchFamily="18" charset="0"/>
                      </a:endParaRPr>
                    </a:p>
                  </a:txBody>
                  <a:tcPr marL="68580" marR="68580" marT="0" marB="0" anchor="ctr"/>
                </a:tc>
                <a:tc hMerge="1">
                  <a:txBody>
                    <a:bodyPr/>
                    <a:lstStyle/>
                    <a:p>
                      <a:endParaRPr lang="id-ID"/>
                    </a:p>
                  </a:txBody>
                  <a:tcPr/>
                </a:tc>
                <a:tc>
                  <a:txBody>
                    <a:bodyPr/>
                    <a:lstStyle/>
                    <a:p>
                      <a:pPr algn="ctr"/>
                      <a:r>
                        <a:rPr lang="en-US" sz="1000">
                          <a:effectLst/>
                        </a:rPr>
                        <a:t>Frequency</a:t>
                      </a:r>
                      <a:endParaRPr lang="id-ID" sz="1000">
                        <a:effectLst/>
                        <a:latin typeface="Times New Roman" panose="02020603050405020304" pitchFamily="18" charset="0"/>
                      </a:endParaRPr>
                    </a:p>
                  </a:txBody>
                  <a:tcPr marL="68580" marR="68580" marT="0" marB="0" anchor="ctr"/>
                </a:tc>
                <a:tc>
                  <a:txBody>
                    <a:bodyPr/>
                    <a:lstStyle/>
                    <a:p>
                      <a:pPr algn="ctr"/>
                      <a:r>
                        <a:rPr lang="id-ID" sz="1000">
                          <a:effectLst/>
                        </a:rPr>
                        <a:t>Median</a:t>
                      </a:r>
                      <a:endParaRPr lang="id-ID" sz="1000">
                        <a:effectLst/>
                        <a:latin typeface="Times New Roman" panose="02020603050405020304" pitchFamily="18" charset="0"/>
                      </a:endParaRPr>
                    </a:p>
                  </a:txBody>
                  <a:tcPr marL="68580" marR="68580" marT="0" marB="0" anchor="ctr"/>
                </a:tc>
                <a:tc>
                  <a:txBody>
                    <a:bodyPr/>
                    <a:lstStyle/>
                    <a:p>
                      <a:pPr algn="ctr"/>
                      <a:r>
                        <a:rPr lang="en-US" sz="1000" dirty="0">
                          <a:effectLst/>
                        </a:rPr>
                        <a:t>C(h)</a:t>
                      </a:r>
                      <a:endParaRPr lang="id-ID" sz="1000" dirty="0">
                        <a:effectLst/>
                        <a:latin typeface="Times New Roman" panose="02020603050405020304" pitchFamily="18" charset="0"/>
                      </a:endParaRPr>
                    </a:p>
                  </a:txBody>
                  <a:tcPr marL="68580" marR="68580" marT="0" marB="0" anchor="ctr"/>
                </a:tc>
              </a:tr>
              <a:tr h="304034">
                <a:tc>
                  <a:txBody>
                    <a:bodyPr/>
                    <a:lstStyle/>
                    <a:p>
                      <a:pPr algn="ctr"/>
                      <a:r>
                        <a:rPr lang="en-US" sz="1000">
                          <a:effectLst/>
                        </a:rPr>
                        <a:t>1</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0.593923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61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0.296962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-25428.96539</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2</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0.593924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1.187848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0.890886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-7385.28442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3</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1.187849</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1.781772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1.484810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7050.14625</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4</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1.781773</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2.375697</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2.078735</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0.00000000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5</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2.375698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2.969621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2.672659</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0.00000000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6</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2.969622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3.563545</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20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3.266584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dirty="0">
                          <a:effectLst/>
                        </a:rPr>
                        <a:t>-39465.04898</a:t>
                      </a:r>
                      <a:endParaRPr lang="id-ID" sz="1200" dirty="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7</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3.563546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4.157470</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3.860508</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759.4755</a:t>
                      </a:r>
                      <a:r>
                        <a:rPr lang="id-ID" sz="1000">
                          <a:effectLst/>
                        </a:rPr>
                        <a:t>6</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r>
              <a:tr h="304034">
                <a:tc>
                  <a:txBody>
                    <a:bodyPr/>
                    <a:lstStyle/>
                    <a:p>
                      <a:pPr algn="ctr"/>
                      <a:r>
                        <a:rPr lang="en-US" sz="1000">
                          <a:effectLst/>
                        </a:rPr>
                        <a:t>8</a:t>
                      </a:r>
                      <a:endParaRPr lang="id-ID" sz="1000">
                        <a:effectLst/>
                        <a:latin typeface="Times New Roman" panose="02020603050405020304" pitchFamily="18" charset="0"/>
                      </a:endParaRPr>
                    </a:p>
                  </a:txBody>
                  <a:tcPr marL="68580" marR="68580" marT="0" marB="0" anchor="ctr"/>
                </a:tc>
                <a:tc>
                  <a:txBody>
                    <a:bodyPr/>
                    <a:lstStyle/>
                    <a:p>
                      <a:pPr algn="ctr">
                        <a:spcAft>
                          <a:spcPts val="0"/>
                        </a:spcAft>
                      </a:pPr>
                      <a:r>
                        <a:rPr lang="en-US" sz="1000">
                          <a:effectLst/>
                        </a:rPr>
                        <a:t>4.157471</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4.751394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14</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a:effectLst/>
                        </a:rPr>
                        <a:t>4.454432</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000" dirty="0">
                          <a:effectLst/>
                        </a:rPr>
                        <a:t>-87.70635</a:t>
                      </a:r>
                      <a:endParaRPr lang="id-ID"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11" name="Chart 10"/>
          <p:cNvGraphicFramePr/>
          <p:nvPr>
            <p:extLst>
              <p:ext uri="{D42A27DB-BD31-4B8C-83A1-F6EECF244321}">
                <p14:modId xmlns:p14="http://schemas.microsoft.com/office/powerpoint/2010/main" val="4048449467"/>
              </p:ext>
            </p:extLst>
          </p:nvPr>
        </p:nvGraphicFramePr>
        <p:xfrm>
          <a:off x="7211334" y="2715962"/>
          <a:ext cx="4476191" cy="22536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292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Estimation in Other Regions</a:t>
            </a:r>
            <a:endParaRPr lang="id-ID" dirty="0"/>
          </a:p>
        </p:txBody>
      </p:sp>
      <p:sp>
        <p:nvSpPr>
          <p:cNvPr id="3" name="Rectangle 2"/>
          <p:cNvSpPr/>
          <p:nvPr/>
        </p:nvSpPr>
        <p:spPr>
          <a:xfrm>
            <a:off x="3113348" y="2851195"/>
            <a:ext cx="6254551" cy="2031325"/>
          </a:xfrm>
          <a:prstGeom prst="rect">
            <a:avLst/>
          </a:prstGeom>
        </p:spPr>
        <p:txBody>
          <a:bodyPr wrap="square">
            <a:spAutoFit/>
          </a:bodyPr>
          <a:lstStyle/>
          <a:p>
            <a:pPr algn="just"/>
            <a:endParaRPr lang="id-ID" dirty="0" smtClean="0">
              <a:ea typeface="Times New Roman" panose="02020603050405020304" pitchFamily="18" charset="0"/>
            </a:endParaRPr>
          </a:p>
          <a:p>
            <a:pPr marL="342900" indent="-342900" algn="just">
              <a:buAutoNum type="arabicPeriod"/>
            </a:pPr>
            <a:r>
              <a:rPr lang="id-ID" dirty="0" smtClean="0">
                <a:ea typeface="Times New Roman" panose="02020603050405020304" pitchFamily="18" charset="0"/>
              </a:rPr>
              <a:t>Gresik </a:t>
            </a:r>
            <a:r>
              <a:rPr lang="id-ID" dirty="0">
                <a:ea typeface="Times New Roman" panose="02020603050405020304" pitchFamily="18" charset="0"/>
              </a:rPr>
              <a:t>had the final estimation result of 1,035 </a:t>
            </a:r>
            <a:r>
              <a:rPr lang="id-ID" dirty="0" smtClean="0">
                <a:ea typeface="Times New Roman" panose="02020603050405020304" pitchFamily="18" charset="0"/>
              </a:rPr>
              <a:t>cases</a:t>
            </a:r>
          </a:p>
          <a:p>
            <a:pPr marL="342900" indent="-342900" algn="just">
              <a:buAutoNum type="arabicPeriod"/>
            </a:pPr>
            <a:r>
              <a:rPr lang="id-ID" dirty="0" smtClean="0">
                <a:ea typeface="Times New Roman" panose="02020603050405020304" pitchFamily="18" charset="0"/>
              </a:rPr>
              <a:t>Mojokerto </a:t>
            </a:r>
            <a:r>
              <a:rPr lang="id-ID" dirty="0">
                <a:ea typeface="Times New Roman" panose="02020603050405020304" pitchFamily="18" charset="0"/>
              </a:rPr>
              <a:t>had the value of 483 </a:t>
            </a:r>
            <a:r>
              <a:rPr lang="id-ID" dirty="0" smtClean="0">
                <a:ea typeface="Times New Roman" panose="02020603050405020304" pitchFamily="18" charset="0"/>
              </a:rPr>
              <a:t>cases</a:t>
            </a:r>
          </a:p>
          <a:p>
            <a:pPr marL="342900" indent="-342900" algn="just">
              <a:buAutoNum type="arabicPeriod"/>
            </a:pPr>
            <a:r>
              <a:rPr lang="id-ID" dirty="0" smtClean="0">
                <a:ea typeface="Times New Roman" panose="02020603050405020304" pitchFamily="18" charset="0"/>
              </a:rPr>
              <a:t>Lamongan </a:t>
            </a:r>
            <a:r>
              <a:rPr lang="id-ID" dirty="0">
                <a:ea typeface="Times New Roman" panose="02020603050405020304" pitchFamily="18" charset="0"/>
              </a:rPr>
              <a:t>had the value of 221 </a:t>
            </a:r>
            <a:r>
              <a:rPr lang="id-ID" dirty="0" smtClean="0">
                <a:ea typeface="Times New Roman" panose="02020603050405020304" pitchFamily="18" charset="0"/>
              </a:rPr>
              <a:t>cases</a:t>
            </a:r>
          </a:p>
          <a:p>
            <a:pPr marL="342900" indent="-342900" algn="just">
              <a:buAutoNum type="arabicPeriod"/>
            </a:pPr>
            <a:r>
              <a:rPr lang="id-ID" dirty="0" smtClean="0">
                <a:ea typeface="Times New Roman" panose="02020603050405020304" pitchFamily="18" charset="0"/>
              </a:rPr>
              <a:t>Tuban </a:t>
            </a:r>
            <a:r>
              <a:rPr lang="id-ID" dirty="0">
                <a:ea typeface="Times New Roman" panose="02020603050405020304" pitchFamily="18" charset="0"/>
              </a:rPr>
              <a:t>had the value of 161 </a:t>
            </a:r>
            <a:r>
              <a:rPr lang="id-ID" dirty="0" smtClean="0">
                <a:ea typeface="Times New Roman" panose="02020603050405020304" pitchFamily="18" charset="0"/>
              </a:rPr>
              <a:t>cases</a:t>
            </a:r>
          </a:p>
          <a:p>
            <a:pPr marL="342900" indent="-342900" algn="just">
              <a:buAutoNum type="arabicPeriod"/>
            </a:pPr>
            <a:r>
              <a:rPr lang="id-ID" dirty="0" smtClean="0">
                <a:ea typeface="Times New Roman" panose="02020603050405020304" pitchFamily="18" charset="0"/>
              </a:rPr>
              <a:t>Malang </a:t>
            </a:r>
            <a:r>
              <a:rPr lang="id-ID" dirty="0">
                <a:ea typeface="Times New Roman" panose="02020603050405020304" pitchFamily="18" charset="0"/>
              </a:rPr>
              <a:t>had the value of 333 </a:t>
            </a:r>
            <a:r>
              <a:rPr lang="id-ID" dirty="0" smtClean="0">
                <a:ea typeface="Times New Roman" panose="02020603050405020304" pitchFamily="18" charset="0"/>
              </a:rPr>
              <a:t>cases</a:t>
            </a:r>
          </a:p>
          <a:p>
            <a:pPr marL="342900" indent="-342900" algn="just">
              <a:buAutoNum type="arabicPeriod"/>
            </a:pPr>
            <a:r>
              <a:rPr lang="id-ID" dirty="0" smtClean="0">
                <a:ea typeface="Times New Roman" panose="02020603050405020304" pitchFamily="18" charset="0"/>
              </a:rPr>
              <a:t>Sumenep </a:t>
            </a:r>
            <a:r>
              <a:rPr lang="id-ID" dirty="0">
                <a:ea typeface="Times New Roman" panose="02020603050405020304" pitchFamily="18" charset="0"/>
              </a:rPr>
              <a:t>had the value of 158 cases. </a:t>
            </a:r>
            <a:endParaRPr lang="id-ID" dirty="0">
              <a:effectLst/>
            </a:endParaRPr>
          </a:p>
        </p:txBody>
      </p:sp>
      <p:sp>
        <p:nvSpPr>
          <p:cNvPr id="4" name="Rectangle 3"/>
          <p:cNvSpPr/>
          <p:nvPr/>
        </p:nvSpPr>
        <p:spPr>
          <a:xfrm>
            <a:off x="3142084" y="2204864"/>
            <a:ext cx="6092825" cy="646331"/>
          </a:xfrm>
          <a:prstGeom prst="rect">
            <a:avLst/>
          </a:prstGeom>
          <a:solidFill>
            <a:schemeClr val="accent6"/>
          </a:solidFill>
          <a:effectLst>
            <a:outerShdw blurRad="50800" dist="38100" dir="2700000" algn="tl" rotWithShape="0">
              <a:prstClr val="black">
                <a:alpha val="40000"/>
              </a:prstClr>
            </a:outerShdw>
          </a:effectLst>
        </p:spPr>
        <p:txBody>
          <a:bodyPr>
            <a:spAutoFit/>
          </a:bodyPr>
          <a:lstStyle/>
          <a:p>
            <a:pPr algn="ctr"/>
            <a:r>
              <a:rPr lang="id-ID" dirty="0">
                <a:solidFill>
                  <a:schemeClr val="bg1"/>
                </a:solidFill>
                <a:ea typeface="Times New Roman" panose="02020603050405020304" pitchFamily="18" charset="0"/>
              </a:rPr>
              <a:t>By using the same way of estimation, each of the others had different results. Based on the analysis, it gained:</a:t>
            </a:r>
          </a:p>
        </p:txBody>
      </p:sp>
    </p:spTree>
    <p:extLst>
      <p:ext uri="{BB962C8B-B14F-4D97-AF65-F5344CB8AC3E}">
        <p14:creationId xmlns:p14="http://schemas.microsoft.com/office/powerpoint/2010/main" val="3389945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Introduction</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615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a:t>The Performance of Co-Kriging Method</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14377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a:t>The Performance of Co-Kriging Method</a:t>
            </a:r>
            <a:endParaRPr lang="id-ID" dirty="0"/>
          </a:p>
        </p:txBody>
      </p:sp>
      <p:graphicFrame>
        <p:nvGraphicFramePr>
          <p:cNvPr id="3" name="Table 2"/>
          <p:cNvGraphicFramePr>
            <a:graphicFrameLocks noGrp="1"/>
          </p:cNvGraphicFramePr>
          <p:nvPr>
            <p:extLst>
              <p:ext uri="{D42A27DB-BD31-4B8C-83A1-F6EECF244321}">
                <p14:modId xmlns:p14="http://schemas.microsoft.com/office/powerpoint/2010/main" val="3974065793"/>
              </p:ext>
            </p:extLst>
          </p:nvPr>
        </p:nvGraphicFramePr>
        <p:xfrm>
          <a:off x="2854052" y="2204864"/>
          <a:ext cx="7344816" cy="2520277"/>
        </p:xfrm>
        <a:graphic>
          <a:graphicData uri="http://schemas.openxmlformats.org/drawingml/2006/table">
            <a:tbl>
              <a:tblPr firstRow="1" firstCol="1" bandRow="1">
                <a:tableStyleId>{FABFCF23-3B69-468F-B69F-88F6DE6A72F2}</a:tableStyleId>
              </a:tblPr>
              <a:tblGrid>
                <a:gridCol w="1314853"/>
                <a:gridCol w="1571704"/>
                <a:gridCol w="1708937"/>
                <a:gridCol w="2749322"/>
              </a:tblGrid>
              <a:tr h="458233">
                <a:tc>
                  <a:txBody>
                    <a:bodyPr/>
                    <a:lstStyle/>
                    <a:p>
                      <a:pPr algn="ctr"/>
                      <a:r>
                        <a:rPr lang="id-ID" sz="1400">
                          <a:effectLst/>
                        </a:rPr>
                        <a:t>City</a:t>
                      </a:r>
                      <a:endParaRPr lang="id-ID" sz="1400">
                        <a:effectLst/>
                        <a:latin typeface="Times New Roman" panose="02020603050405020304" pitchFamily="18" charset="0"/>
                      </a:endParaRPr>
                    </a:p>
                  </a:txBody>
                  <a:tcPr marL="68580" marR="68580" marT="0" marB="0" anchor="ctr"/>
                </a:tc>
                <a:tc>
                  <a:txBody>
                    <a:bodyPr/>
                    <a:lstStyle/>
                    <a:p>
                      <a:pPr algn="ctr"/>
                      <a:r>
                        <a:rPr lang="id-ID" sz="1400">
                          <a:effectLst/>
                        </a:rPr>
                        <a:t>Estimated Value</a:t>
                      </a:r>
                      <a:endParaRPr lang="id-ID" sz="1400">
                        <a:effectLst/>
                        <a:latin typeface="Times New Roman" panose="02020603050405020304" pitchFamily="18" charset="0"/>
                      </a:endParaRPr>
                    </a:p>
                  </a:txBody>
                  <a:tcPr marL="68580" marR="68580" marT="0" marB="0" anchor="ctr"/>
                </a:tc>
                <a:tc>
                  <a:txBody>
                    <a:bodyPr/>
                    <a:lstStyle/>
                    <a:p>
                      <a:pPr algn="ctr"/>
                      <a:r>
                        <a:rPr lang="id-ID" sz="1400" dirty="0">
                          <a:effectLst/>
                        </a:rPr>
                        <a:t>Actual Value</a:t>
                      </a:r>
                      <a:endParaRPr lang="id-ID" sz="1400" dirty="0">
                        <a:effectLst/>
                        <a:latin typeface="Times New Roman" panose="02020603050405020304" pitchFamily="18" charset="0"/>
                      </a:endParaRPr>
                    </a:p>
                  </a:txBody>
                  <a:tcPr marL="68580" marR="68580" marT="0" marB="0" anchor="ctr"/>
                </a:tc>
                <a:tc>
                  <a:txBody>
                    <a:bodyPr/>
                    <a:lstStyle/>
                    <a:p>
                      <a:pPr algn="ctr"/>
                      <a:r>
                        <a:rPr lang="id-ID" sz="1400" dirty="0">
                          <a:effectLst/>
                        </a:rPr>
                        <a:t>Absolute Percentage </a:t>
                      </a:r>
                      <a:r>
                        <a:rPr lang="en-US" sz="1400" dirty="0">
                          <a:effectLst/>
                        </a:rPr>
                        <a:t>Error</a:t>
                      </a:r>
                      <a:r>
                        <a:rPr lang="id-ID" sz="1400" dirty="0">
                          <a:effectLst/>
                        </a:rPr>
                        <a:t> (APE)</a:t>
                      </a:r>
                      <a:r>
                        <a:rPr lang="en-US" sz="1400" dirty="0">
                          <a:effectLst/>
                        </a:rPr>
                        <a:t> (%)</a:t>
                      </a:r>
                      <a:endParaRPr lang="id-ID" sz="1400" dirty="0">
                        <a:effectLst/>
                        <a:latin typeface="Times New Roman" panose="02020603050405020304" pitchFamily="18" charset="0"/>
                      </a:endParaRPr>
                    </a:p>
                  </a:txBody>
                  <a:tcPr marL="68580" marR="68580" marT="0" marB="0" anchor="ctr"/>
                </a:tc>
              </a:tr>
              <a:tr h="229116">
                <a:tc>
                  <a:txBody>
                    <a:bodyPr/>
                    <a:lstStyle/>
                    <a:p>
                      <a:pPr algn="ctr"/>
                      <a:r>
                        <a:rPr lang="id-ID" sz="1400">
                          <a:effectLst/>
                        </a:rPr>
                        <a:t>Sidoarjo</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1,808</a:t>
                      </a:r>
                      <a:endParaRPr lang="id-ID" sz="1400">
                        <a:effectLst/>
                        <a:latin typeface="Times New Roman" panose="02020603050405020304" pitchFamily="18" charset="0"/>
                      </a:endParaRPr>
                    </a:p>
                  </a:txBody>
                  <a:tcPr marL="68580" marR="68580" marT="0" marB="0"/>
                </a:tc>
                <a:tc>
                  <a:txBody>
                    <a:bodyPr/>
                    <a:lstStyle/>
                    <a:p>
                      <a:pPr algn="ctr"/>
                      <a:r>
                        <a:rPr lang="id-ID" sz="1400">
                          <a:effectLst/>
                        </a:rPr>
                        <a:t>2,720</a:t>
                      </a:r>
                      <a:endParaRPr lang="id-ID" sz="1400">
                        <a:effectLst/>
                        <a:latin typeface="Times New Roman" panose="02020603050405020304" pitchFamily="18" charset="0"/>
                      </a:endParaRPr>
                    </a:p>
                  </a:txBody>
                  <a:tcPr marL="68580" marR="68580" marT="0" marB="0"/>
                </a:tc>
                <a:tc>
                  <a:txBody>
                    <a:bodyPr/>
                    <a:lstStyle/>
                    <a:p>
                      <a:pPr algn="ctr"/>
                      <a:r>
                        <a:rPr lang="en-US" sz="1400">
                          <a:effectLst/>
                        </a:rPr>
                        <a:t>3</a:t>
                      </a:r>
                      <a:r>
                        <a:rPr lang="id-ID" sz="1400">
                          <a:effectLst/>
                        </a:rPr>
                        <a:t>3</a:t>
                      </a:r>
                      <a:r>
                        <a:rPr lang="en-US" sz="1400">
                          <a:effectLst/>
                        </a:rPr>
                        <a:t>.53%</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Mojokerto</a:t>
                      </a:r>
                      <a:endParaRPr lang="id-ID" sz="1400">
                        <a:effectLst/>
                        <a:latin typeface="Times New Roman" panose="02020603050405020304" pitchFamily="18" charset="0"/>
                      </a:endParaRPr>
                    </a:p>
                  </a:txBody>
                  <a:tcPr marL="68580" marR="68580" marT="0" marB="0"/>
                </a:tc>
                <a:tc>
                  <a:txBody>
                    <a:bodyPr/>
                    <a:lstStyle/>
                    <a:p>
                      <a:pPr algn="ctr"/>
                      <a:r>
                        <a:rPr lang="id-ID" sz="1400">
                          <a:effectLst/>
                        </a:rPr>
                        <a:t>483</a:t>
                      </a:r>
                      <a:endParaRPr lang="id-ID" sz="1400">
                        <a:effectLst/>
                        <a:latin typeface="Times New Roman" panose="02020603050405020304" pitchFamily="18" charset="0"/>
                      </a:endParaRPr>
                    </a:p>
                  </a:txBody>
                  <a:tcPr marL="68580" marR="68580" marT="0" marB="0"/>
                </a:tc>
                <a:tc>
                  <a:txBody>
                    <a:bodyPr/>
                    <a:lstStyle/>
                    <a:p>
                      <a:pPr algn="ctr"/>
                      <a:r>
                        <a:rPr lang="id-ID" sz="1400">
                          <a:effectLst/>
                        </a:rPr>
                        <a:t>363</a:t>
                      </a:r>
                      <a:endParaRPr lang="id-ID" sz="1400">
                        <a:effectLst/>
                        <a:latin typeface="Times New Roman" panose="02020603050405020304" pitchFamily="18" charset="0"/>
                      </a:endParaRPr>
                    </a:p>
                  </a:txBody>
                  <a:tcPr marL="68580" marR="68580" marT="0" marB="0"/>
                </a:tc>
                <a:tc>
                  <a:txBody>
                    <a:bodyPr/>
                    <a:lstStyle/>
                    <a:p>
                      <a:pPr algn="ctr"/>
                      <a:r>
                        <a:rPr lang="id-ID" sz="1400">
                          <a:effectLst/>
                        </a:rPr>
                        <a:t>33.06%</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Gresik</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1,035</a:t>
                      </a:r>
                      <a:endParaRPr lang="id-ID" sz="1400">
                        <a:effectLst/>
                        <a:latin typeface="Times New Roman" panose="02020603050405020304" pitchFamily="18" charset="0"/>
                      </a:endParaRPr>
                    </a:p>
                  </a:txBody>
                  <a:tcPr marL="68580" marR="68580" marT="0" marB="0"/>
                </a:tc>
                <a:tc>
                  <a:txBody>
                    <a:bodyPr/>
                    <a:lstStyle/>
                    <a:p>
                      <a:pPr algn="ctr"/>
                      <a:r>
                        <a:rPr lang="en-US" sz="1400">
                          <a:effectLst/>
                        </a:rPr>
                        <a:t>1</a:t>
                      </a:r>
                      <a:r>
                        <a:rPr lang="id-ID" sz="1400">
                          <a:effectLst/>
                        </a:rPr>
                        <a:t>,</a:t>
                      </a:r>
                      <a:r>
                        <a:rPr lang="en-US" sz="1400">
                          <a:effectLst/>
                        </a:rPr>
                        <a:t>454</a:t>
                      </a:r>
                      <a:endParaRPr lang="id-ID" sz="1400">
                        <a:effectLst/>
                        <a:latin typeface="Times New Roman" panose="02020603050405020304" pitchFamily="18" charset="0"/>
                      </a:endParaRPr>
                    </a:p>
                  </a:txBody>
                  <a:tcPr marL="68580" marR="68580" marT="0" marB="0"/>
                </a:tc>
                <a:tc>
                  <a:txBody>
                    <a:bodyPr/>
                    <a:lstStyle/>
                    <a:p>
                      <a:pPr algn="ctr"/>
                      <a:r>
                        <a:rPr lang="en-US" sz="1400">
                          <a:effectLst/>
                        </a:rPr>
                        <a:t>28</a:t>
                      </a:r>
                      <a:r>
                        <a:rPr lang="id-ID" sz="1400">
                          <a:effectLst/>
                        </a:rPr>
                        <a:t>.82</a:t>
                      </a:r>
                      <a:r>
                        <a:rPr lang="en-US" sz="1400">
                          <a:effectLst/>
                        </a:rPr>
                        <a:t>%</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Lamongan</a:t>
                      </a:r>
                      <a:endParaRPr lang="id-ID" sz="1400">
                        <a:effectLst/>
                        <a:latin typeface="Times New Roman" panose="02020603050405020304" pitchFamily="18" charset="0"/>
                      </a:endParaRPr>
                    </a:p>
                  </a:txBody>
                  <a:tcPr marL="68580" marR="68580" marT="0" marB="0"/>
                </a:tc>
                <a:tc>
                  <a:txBody>
                    <a:bodyPr/>
                    <a:lstStyle/>
                    <a:p>
                      <a:pPr algn="ctr"/>
                      <a:r>
                        <a:rPr lang="id-ID" sz="1400">
                          <a:effectLst/>
                        </a:rPr>
                        <a:t>221</a:t>
                      </a:r>
                      <a:endParaRPr lang="id-ID" sz="1400">
                        <a:effectLst/>
                        <a:latin typeface="Times New Roman" panose="02020603050405020304" pitchFamily="18" charset="0"/>
                      </a:endParaRPr>
                    </a:p>
                  </a:txBody>
                  <a:tcPr marL="68580" marR="68580" marT="0" marB="0"/>
                </a:tc>
                <a:tc>
                  <a:txBody>
                    <a:bodyPr/>
                    <a:lstStyle/>
                    <a:p>
                      <a:pPr algn="ctr"/>
                      <a:r>
                        <a:rPr lang="id-ID" sz="1400">
                          <a:effectLst/>
                        </a:rPr>
                        <a:t>280</a:t>
                      </a:r>
                      <a:endParaRPr lang="id-ID" sz="1400">
                        <a:effectLst/>
                        <a:latin typeface="Times New Roman" panose="02020603050405020304" pitchFamily="18" charset="0"/>
                      </a:endParaRPr>
                    </a:p>
                  </a:txBody>
                  <a:tcPr marL="68580" marR="68580" marT="0" marB="0"/>
                </a:tc>
                <a:tc>
                  <a:txBody>
                    <a:bodyPr/>
                    <a:lstStyle/>
                    <a:p>
                      <a:pPr algn="ctr"/>
                      <a:r>
                        <a:rPr lang="id-ID" sz="1400">
                          <a:effectLst/>
                        </a:rPr>
                        <a:t>21.07%</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Malang</a:t>
                      </a:r>
                      <a:endParaRPr lang="id-ID" sz="1400">
                        <a:effectLst/>
                        <a:latin typeface="Times New Roman" panose="02020603050405020304" pitchFamily="18" charset="0"/>
                      </a:endParaRPr>
                    </a:p>
                  </a:txBody>
                  <a:tcPr marL="68580" marR="68580" marT="0" marB="0"/>
                </a:tc>
                <a:tc>
                  <a:txBody>
                    <a:bodyPr/>
                    <a:lstStyle/>
                    <a:p>
                      <a:pPr algn="ctr"/>
                      <a:r>
                        <a:rPr lang="id-ID" sz="1400">
                          <a:effectLst/>
                        </a:rPr>
                        <a:t>333</a:t>
                      </a:r>
                      <a:endParaRPr lang="id-ID" sz="1400">
                        <a:effectLst/>
                        <a:latin typeface="Times New Roman" panose="02020603050405020304" pitchFamily="18" charset="0"/>
                      </a:endParaRPr>
                    </a:p>
                  </a:txBody>
                  <a:tcPr marL="68580" marR="68580" marT="0" marB="0"/>
                </a:tc>
                <a:tc>
                  <a:txBody>
                    <a:bodyPr/>
                    <a:lstStyle/>
                    <a:p>
                      <a:pPr algn="ctr"/>
                      <a:r>
                        <a:rPr lang="id-ID" sz="1400">
                          <a:effectLst/>
                        </a:rPr>
                        <a:t>408</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18.38%</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Sampang</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197</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175</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12.57%</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Sumenep</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158</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176</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10.23%</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Tuban</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161</a:t>
                      </a:r>
                      <a:endParaRPr lang="id-ID" sz="1400">
                        <a:effectLst/>
                        <a:latin typeface="Times New Roman" panose="02020603050405020304" pitchFamily="18" charset="0"/>
                      </a:endParaRPr>
                    </a:p>
                  </a:txBody>
                  <a:tcPr marL="68580" marR="68580" marT="0" marB="0"/>
                </a:tc>
                <a:tc>
                  <a:txBody>
                    <a:bodyPr/>
                    <a:lstStyle/>
                    <a:p>
                      <a:pPr algn="ctr"/>
                      <a:r>
                        <a:rPr lang="id-ID" sz="1400">
                          <a:effectLst/>
                        </a:rPr>
                        <a:t>168</a:t>
                      </a:r>
                      <a:endParaRPr lang="id-ID" sz="1400">
                        <a:effectLst/>
                        <a:latin typeface="Times New Roman" panose="02020603050405020304" pitchFamily="18" charset="0"/>
                      </a:endParaRPr>
                    </a:p>
                  </a:txBody>
                  <a:tcPr marL="68580" marR="68580" marT="0" marB="0"/>
                </a:tc>
                <a:tc>
                  <a:txBody>
                    <a:bodyPr/>
                    <a:lstStyle/>
                    <a:p>
                      <a:pPr algn="ctr"/>
                      <a:r>
                        <a:rPr lang="id-ID" sz="1400">
                          <a:effectLst/>
                        </a:rPr>
                        <a:t>4.17%</a:t>
                      </a:r>
                      <a:endParaRPr lang="id-ID" sz="1400">
                        <a:effectLst/>
                        <a:latin typeface="Times New Roman" panose="02020603050405020304" pitchFamily="18" charset="0"/>
                      </a:endParaRPr>
                    </a:p>
                  </a:txBody>
                  <a:tcPr marL="68580" marR="68580" marT="0" marB="0"/>
                </a:tc>
              </a:tr>
              <a:tr h="229116">
                <a:tc>
                  <a:txBody>
                    <a:bodyPr/>
                    <a:lstStyle/>
                    <a:p>
                      <a:pPr algn="ctr"/>
                      <a:r>
                        <a:rPr lang="id-ID" sz="1400">
                          <a:effectLst/>
                        </a:rPr>
                        <a:t>Pasuruan</a:t>
                      </a:r>
                      <a:endParaRPr lang="id-ID" sz="1400">
                        <a:effectLst/>
                        <a:latin typeface="Times New Roman" panose="02020603050405020304" pitchFamily="18" charset="0"/>
                      </a:endParaRPr>
                    </a:p>
                  </a:txBody>
                  <a:tcPr marL="68580" marR="68580" marT="0" marB="0"/>
                </a:tc>
                <a:tc>
                  <a:txBody>
                    <a:bodyPr/>
                    <a:lstStyle/>
                    <a:p>
                      <a:pPr algn="ctr"/>
                      <a:r>
                        <a:rPr lang="id-ID" sz="1400">
                          <a:effectLst/>
                        </a:rPr>
                        <a:t>485</a:t>
                      </a:r>
                      <a:endParaRPr lang="id-ID" sz="1400">
                        <a:effectLst/>
                        <a:latin typeface="Times New Roman" panose="02020603050405020304" pitchFamily="18" charset="0"/>
                      </a:endParaRPr>
                    </a:p>
                  </a:txBody>
                  <a:tcPr marL="68580" marR="68580" marT="0" marB="0"/>
                </a:tc>
                <a:tc>
                  <a:txBody>
                    <a:bodyPr/>
                    <a:lstStyle/>
                    <a:p>
                      <a:pPr algn="ctr"/>
                      <a:r>
                        <a:rPr lang="id-ID" sz="1400">
                          <a:effectLst/>
                        </a:rPr>
                        <a:t>494</a:t>
                      </a:r>
                      <a:endParaRPr lang="id-ID" sz="1400">
                        <a:effectLst/>
                        <a:latin typeface="Times New Roman" panose="02020603050405020304" pitchFamily="18" charset="0"/>
                      </a:endParaRPr>
                    </a:p>
                  </a:txBody>
                  <a:tcPr marL="68580" marR="68580" marT="0" marB="0"/>
                </a:tc>
                <a:tc>
                  <a:txBody>
                    <a:bodyPr/>
                    <a:lstStyle/>
                    <a:p>
                      <a:pPr algn="ctr"/>
                      <a:r>
                        <a:rPr lang="id-ID" sz="1400" dirty="0">
                          <a:effectLst/>
                        </a:rPr>
                        <a:t>1.82%</a:t>
                      </a:r>
                      <a:endParaRPr lang="id-ID" sz="1400" dirty="0">
                        <a:effectLst/>
                        <a:latin typeface="Times New Roman" panose="02020603050405020304" pitchFamily="18" charset="0"/>
                      </a:endParaRPr>
                    </a:p>
                  </a:txBody>
                  <a:tcPr marL="68580" marR="68580" marT="0" marB="0"/>
                </a:tc>
              </a:tr>
            </a:tbl>
          </a:graphicData>
        </a:graphic>
      </p:graphicFrame>
      <p:sp>
        <p:nvSpPr>
          <p:cNvPr id="4" name="Rectangle 3"/>
          <p:cNvSpPr/>
          <p:nvPr/>
        </p:nvSpPr>
        <p:spPr>
          <a:xfrm>
            <a:off x="2854052" y="1484784"/>
            <a:ext cx="7344816" cy="646331"/>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r>
              <a:rPr lang="en-US" dirty="0">
                <a:solidFill>
                  <a:schemeClr val="bg1"/>
                </a:solidFill>
                <a:latin typeface="Times New Roman" panose="02020603050405020304" pitchFamily="18" charset="0"/>
                <a:ea typeface="Times New Roman" panose="02020603050405020304" pitchFamily="18" charset="0"/>
              </a:rPr>
              <a:t>Estimation Results, Actual Values, and Error </a:t>
            </a:r>
            <a:r>
              <a:rPr lang="id-ID" dirty="0">
                <a:solidFill>
                  <a:schemeClr val="bg1"/>
                </a:solidFill>
                <a:latin typeface="Times New Roman" panose="02020603050405020304" pitchFamily="18" charset="0"/>
                <a:ea typeface="Times New Roman" panose="02020603050405020304" pitchFamily="18" charset="0"/>
              </a:rPr>
              <a:t>of the </a:t>
            </a:r>
            <a:r>
              <a:rPr lang="en-US" dirty="0">
                <a:solidFill>
                  <a:schemeClr val="bg1"/>
                </a:solidFill>
                <a:latin typeface="Times New Roman" panose="02020603050405020304" pitchFamily="18" charset="0"/>
                <a:ea typeface="Times New Roman" panose="02020603050405020304" pitchFamily="18" charset="0"/>
              </a:rPr>
              <a:t>Number of Positive Cases in Several </a:t>
            </a:r>
            <a:r>
              <a:rPr lang="id-ID" dirty="0">
                <a:solidFill>
                  <a:schemeClr val="bg1"/>
                </a:solidFill>
                <a:latin typeface="Times New Roman" panose="02020603050405020304" pitchFamily="18" charset="0"/>
                <a:ea typeface="Times New Roman" panose="02020603050405020304" pitchFamily="18" charset="0"/>
              </a:rPr>
              <a:t>Cities</a:t>
            </a:r>
            <a:r>
              <a:rPr lang="en-US" dirty="0">
                <a:solidFill>
                  <a:schemeClr val="bg1"/>
                </a:solidFill>
                <a:latin typeface="Times New Roman" panose="02020603050405020304" pitchFamily="18" charset="0"/>
                <a:ea typeface="Times New Roman" panose="02020603050405020304" pitchFamily="18" charset="0"/>
              </a:rPr>
              <a:t> of East Java Using the Co</a:t>
            </a:r>
            <a:r>
              <a:rPr lang="id-ID" dirty="0">
                <a:solidFill>
                  <a:schemeClr val="bg1"/>
                </a:solidFill>
                <a:latin typeface="Times New Roman" panose="02020603050405020304" pitchFamily="18" charset="0"/>
                <a:ea typeface="Times New Roman" panose="02020603050405020304" pitchFamily="18" charset="0"/>
              </a:rPr>
              <a:t>-</a:t>
            </a:r>
            <a:r>
              <a:rPr lang="en-US" dirty="0" err="1">
                <a:solidFill>
                  <a:schemeClr val="bg1"/>
                </a:solidFill>
                <a:latin typeface="Times New Roman" panose="02020603050405020304" pitchFamily="18" charset="0"/>
                <a:ea typeface="Times New Roman" panose="02020603050405020304" pitchFamily="18" charset="0"/>
              </a:rPr>
              <a:t>kriging</a:t>
            </a:r>
            <a:r>
              <a:rPr lang="en-US" dirty="0">
                <a:solidFill>
                  <a:schemeClr val="bg1"/>
                </a:solidFill>
                <a:latin typeface="Times New Roman" panose="02020603050405020304" pitchFamily="18" charset="0"/>
                <a:ea typeface="Times New Roman" panose="02020603050405020304" pitchFamily="18" charset="0"/>
              </a:rPr>
              <a:t> </a:t>
            </a:r>
            <a:endParaRPr lang="id-ID" dirty="0">
              <a:solidFill>
                <a:schemeClr val="bg1"/>
              </a:solidFill>
            </a:endParaRPr>
          </a:p>
        </p:txBody>
      </p:sp>
      <p:sp>
        <p:nvSpPr>
          <p:cNvPr id="5" name="Rectangle 4"/>
          <p:cNvSpPr/>
          <p:nvPr/>
        </p:nvSpPr>
        <p:spPr>
          <a:xfrm>
            <a:off x="1462040" y="4869160"/>
            <a:ext cx="10045592" cy="1077218"/>
          </a:xfrm>
          <a:prstGeom prst="rect">
            <a:avLst/>
          </a:prstGeom>
          <a:solidFill>
            <a:schemeClr val="accent6"/>
          </a:solidFill>
          <a:effectLst>
            <a:outerShdw blurRad="50800" dist="38100" dir="2700000" algn="tl" rotWithShape="0">
              <a:prstClr val="black">
                <a:alpha val="40000"/>
              </a:prstClr>
            </a:outerShdw>
          </a:effectLst>
        </p:spPr>
        <p:txBody>
          <a:bodyPr wrap="square">
            <a:spAutoFit/>
          </a:bodyPr>
          <a:lstStyle/>
          <a:p>
            <a:pPr algn="just"/>
            <a:r>
              <a:rPr lang="id-ID" sz="1600" dirty="0" smtClean="0">
                <a:solidFill>
                  <a:schemeClr val="bg1"/>
                </a:solidFill>
                <a:latin typeface="Times New Roman" panose="02020603050405020304" pitchFamily="18" charset="0"/>
                <a:ea typeface="Times New Roman" panose="02020603050405020304" pitchFamily="18" charset="0"/>
              </a:rPr>
              <a:t>T</a:t>
            </a:r>
            <a:r>
              <a:rPr lang="en-US" sz="1600" dirty="0" smtClean="0">
                <a:solidFill>
                  <a:schemeClr val="bg1"/>
                </a:solidFill>
                <a:latin typeface="Times New Roman" panose="02020603050405020304" pitchFamily="18" charset="0"/>
                <a:ea typeface="Times New Roman" panose="02020603050405020304" pitchFamily="18" charset="0"/>
              </a:rPr>
              <a:t>he </a:t>
            </a:r>
            <a:r>
              <a:rPr lang="en-US" sz="1600" dirty="0">
                <a:solidFill>
                  <a:schemeClr val="bg1"/>
                </a:solidFill>
                <a:latin typeface="Times New Roman" panose="02020603050405020304" pitchFamily="18" charset="0"/>
                <a:ea typeface="Times New Roman" panose="02020603050405020304" pitchFamily="18" charset="0"/>
              </a:rPr>
              <a:t>percentage of errors varied between 1.82% </a:t>
            </a:r>
            <a:r>
              <a:rPr lang="id-ID" sz="1600" dirty="0">
                <a:solidFill>
                  <a:schemeClr val="bg1"/>
                </a:solidFill>
                <a:latin typeface="Times New Roman" panose="02020603050405020304" pitchFamily="18" charset="0"/>
                <a:ea typeface="Times New Roman" panose="02020603050405020304" pitchFamily="18" charset="0"/>
              </a:rPr>
              <a:t>and 33.53</a:t>
            </a:r>
            <a:r>
              <a:rPr lang="en-US" sz="1600" dirty="0">
                <a:solidFill>
                  <a:schemeClr val="bg1"/>
                </a:solidFill>
                <a:latin typeface="Times New Roman" panose="02020603050405020304" pitchFamily="18" charset="0"/>
                <a:ea typeface="Times New Roman" panose="02020603050405020304" pitchFamily="18" charset="0"/>
              </a:rPr>
              <a:t>%. </a:t>
            </a:r>
            <a:r>
              <a:rPr lang="id-ID" sz="1600" dirty="0">
                <a:solidFill>
                  <a:schemeClr val="bg1"/>
                </a:solidFill>
                <a:latin typeface="Times New Roman" panose="02020603050405020304" pitchFamily="18" charset="0"/>
                <a:ea typeface="Times New Roman" panose="02020603050405020304" pitchFamily="18" charset="0"/>
              </a:rPr>
              <a:t>It can be calculated that </a:t>
            </a:r>
            <a:r>
              <a:rPr lang="en-US" sz="1600" dirty="0">
                <a:solidFill>
                  <a:schemeClr val="bg1"/>
                </a:solidFill>
                <a:latin typeface="Times New Roman" panose="02020603050405020304" pitchFamily="18" charset="0"/>
                <a:ea typeface="Times New Roman" panose="02020603050405020304" pitchFamily="18" charset="0"/>
              </a:rPr>
              <a:t>the MAPE value for estimating the number of positive cases in several in sample areas </a:t>
            </a:r>
            <a:r>
              <a:rPr lang="id-ID" sz="1600" dirty="0">
                <a:solidFill>
                  <a:schemeClr val="bg1"/>
                </a:solidFill>
                <a:latin typeface="Times New Roman" panose="02020603050405020304" pitchFamily="18" charset="0"/>
                <a:ea typeface="Times New Roman" panose="02020603050405020304" pitchFamily="18" charset="0"/>
              </a:rPr>
              <a:t>of </a:t>
            </a:r>
            <a:r>
              <a:rPr lang="en-US" sz="1600" dirty="0">
                <a:solidFill>
                  <a:schemeClr val="bg1"/>
                </a:solidFill>
                <a:latin typeface="Times New Roman" panose="02020603050405020304" pitchFamily="18" charset="0"/>
                <a:ea typeface="Times New Roman" panose="02020603050405020304" pitchFamily="18" charset="0"/>
              </a:rPr>
              <a:t>East Java was </a:t>
            </a:r>
            <a:r>
              <a:rPr lang="id-ID" sz="1600" dirty="0">
                <a:solidFill>
                  <a:schemeClr val="bg1"/>
                </a:solidFill>
                <a:latin typeface="Times New Roman" panose="02020603050405020304" pitchFamily="18" charset="0"/>
                <a:ea typeface="Times New Roman" panose="02020603050405020304" pitchFamily="18" charset="0"/>
              </a:rPr>
              <a:t>1</a:t>
            </a:r>
            <a:r>
              <a:rPr lang="en-US" sz="1600" dirty="0">
                <a:solidFill>
                  <a:schemeClr val="bg1"/>
                </a:solidFill>
                <a:latin typeface="Times New Roman" panose="02020603050405020304" pitchFamily="18" charset="0"/>
                <a:ea typeface="Times New Roman" panose="02020603050405020304" pitchFamily="18" charset="0"/>
              </a:rPr>
              <a:t>8.18%. Because the MAPE value is </a:t>
            </a:r>
            <a:r>
              <a:rPr lang="id-ID" sz="1600" dirty="0">
                <a:solidFill>
                  <a:schemeClr val="bg1"/>
                </a:solidFill>
                <a:latin typeface="Times New Roman" panose="02020603050405020304" pitchFamily="18" charset="0"/>
                <a:ea typeface="Times New Roman" panose="02020603050405020304" pitchFamily="18" charset="0"/>
              </a:rPr>
              <a:t>in range of 10% – </a:t>
            </a:r>
            <a:r>
              <a:rPr lang="en-US" sz="1600" dirty="0">
                <a:solidFill>
                  <a:schemeClr val="bg1"/>
                </a:solidFill>
                <a:latin typeface="Times New Roman" panose="02020603050405020304" pitchFamily="18" charset="0"/>
                <a:ea typeface="Times New Roman" panose="02020603050405020304" pitchFamily="18" charset="0"/>
              </a:rPr>
              <a:t>20%, the estimated value is getting closer to the actual </a:t>
            </a:r>
            <a:r>
              <a:rPr lang="en-US" sz="1600" dirty="0" smtClean="0">
                <a:solidFill>
                  <a:schemeClr val="bg1"/>
                </a:solidFill>
                <a:latin typeface="Times New Roman" panose="02020603050405020304" pitchFamily="18" charset="0"/>
                <a:ea typeface="Times New Roman" panose="02020603050405020304" pitchFamily="18" charset="0"/>
              </a:rPr>
              <a:t>value.</a:t>
            </a:r>
            <a:r>
              <a:rPr lang="id-ID" sz="1600" dirty="0" smtClean="0">
                <a:solidFill>
                  <a:schemeClr val="bg1"/>
                </a:solidFill>
                <a:latin typeface="Times New Roman" panose="02020603050405020304" pitchFamily="18" charset="0"/>
                <a:ea typeface="Times New Roman" panose="02020603050405020304" pitchFamily="18" charset="0"/>
              </a:rPr>
              <a:t> It </a:t>
            </a:r>
            <a:r>
              <a:rPr lang="en-US" sz="1600" dirty="0">
                <a:solidFill>
                  <a:schemeClr val="bg1"/>
                </a:solidFill>
                <a:latin typeface="Times New Roman" panose="02020603050405020304" pitchFamily="18" charset="0"/>
                <a:ea typeface="Times New Roman" panose="02020603050405020304" pitchFamily="18" charset="0"/>
              </a:rPr>
              <a:t>means that co</a:t>
            </a:r>
            <a:r>
              <a:rPr lang="id-ID" sz="1600" dirty="0">
                <a:solidFill>
                  <a:schemeClr val="bg1"/>
                </a:solidFill>
                <a:latin typeface="Times New Roman" panose="02020603050405020304" pitchFamily="18" charset="0"/>
                <a:ea typeface="Times New Roman" panose="02020603050405020304" pitchFamily="18" charset="0"/>
              </a:rPr>
              <a:t>-</a:t>
            </a:r>
            <a:r>
              <a:rPr lang="en-US" sz="1600" dirty="0" err="1">
                <a:solidFill>
                  <a:schemeClr val="bg1"/>
                </a:solidFill>
                <a:latin typeface="Times New Roman" panose="02020603050405020304" pitchFamily="18" charset="0"/>
                <a:ea typeface="Times New Roman" panose="02020603050405020304" pitchFamily="18" charset="0"/>
              </a:rPr>
              <a:t>kriging</a:t>
            </a:r>
            <a:r>
              <a:rPr lang="en-US" sz="1600" dirty="0">
                <a:solidFill>
                  <a:schemeClr val="bg1"/>
                </a:solidFill>
                <a:latin typeface="Times New Roman" panose="02020603050405020304" pitchFamily="18" charset="0"/>
                <a:ea typeface="Times New Roman" panose="02020603050405020304" pitchFamily="18" charset="0"/>
              </a:rPr>
              <a:t> produced good estimation for the number of COVID-19 </a:t>
            </a:r>
            <a:r>
              <a:rPr lang="id-ID" sz="1600" dirty="0">
                <a:solidFill>
                  <a:schemeClr val="bg1"/>
                </a:solidFill>
                <a:latin typeface="Times New Roman" panose="02020603050405020304" pitchFamily="18" charset="0"/>
                <a:ea typeface="Times New Roman" panose="02020603050405020304" pitchFamily="18" charset="0"/>
              </a:rPr>
              <a:t>confirmed</a:t>
            </a:r>
            <a:r>
              <a:rPr lang="en-US" sz="1600" dirty="0">
                <a:solidFill>
                  <a:schemeClr val="bg1"/>
                </a:solidFill>
                <a:latin typeface="Times New Roman" panose="02020603050405020304" pitchFamily="18" charset="0"/>
                <a:ea typeface="Times New Roman" panose="02020603050405020304" pitchFamily="18" charset="0"/>
              </a:rPr>
              <a:t> cases in </a:t>
            </a:r>
            <a:r>
              <a:rPr lang="id-ID" sz="1600" dirty="0">
                <a:solidFill>
                  <a:schemeClr val="bg1"/>
                </a:solidFill>
                <a:latin typeface="Times New Roman" panose="02020603050405020304" pitchFamily="18" charset="0"/>
                <a:ea typeface="Times New Roman" panose="02020603050405020304" pitchFamily="18" charset="0"/>
              </a:rPr>
              <a:t>several</a:t>
            </a:r>
            <a:r>
              <a:rPr lang="en-US" sz="1600" dirty="0">
                <a:solidFill>
                  <a:schemeClr val="bg1"/>
                </a:solidFill>
                <a:latin typeface="Times New Roman" panose="02020603050405020304" pitchFamily="18" charset="0"/>
                <a:ea typeface="Times New Roman" panose="02020603050405020304" pitchFamily="18" charset="0"/>
              </a:rPr>
              <a:t> cities </a:t>
            </a:r>
            <a:r>
              <a:rPr lang="id-ID" sz="1600" dirty="0">
                <a:solidFill>
                  <a:schemeClr val="bg1"/>
                </a:solidFill>
                <a:latin typeface="Times New Roman" panose="02020603050405020304" pitchFamily="18" charset="0"/>
                <a:ea typeface="Times New Roman" panose="02020603050405020304" pitchFamily="18" charset="0"/>
              </a:rPr>
              <a:t>of</a:t>
            </a:r>
            <a:r>
              <a:rPr lang="en-US" sz="1600" dirty="0">
                <a:solidFill>
                  <a:schemeClr val="bg1"/>
                </a:solidFill>
                <a:latin typeface="Times New Roman" panose="02020603050405020304" pitchFamily="18" charset="0"/>
                <a:ea typeface="Times New Roman" panose="02020603050405020304" pitchFamily="18" charset="0"/>
              </a:rPr>
              <a:t> East Java. </a:t>
            </a:r>
            <a:endParaRPr lang="id-ID" sz="1600" dirty="0">
              <a:solidFill>
                <a:schemeClr val="bg1"/>
              </a:solidFill>
            </a:endParaRPr>
          </a:p>
        </p:txBody>
      </p:sp>
    </p:spTree>
    <p:extLst>
      <p:ext uri="{BB962C8B-B14F-4D97-AF65-F5344CB8AC3E}">
        <p14:creationId xmlns:p14="http://schemas.microsoft.com/office/powerpoint/2010/main" val="816173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Conclusion</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852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Conclusion</a:t>
            </a:r>
            <a:endParaRPr lang="en-US" sz="2800" dirty="0"/>
          </a:p>
        </p:txBody>
      </p:sp>
      <p:sp>
        <p:nvSpPr>
          <p:cNvPr id="3" name="Rectangle 2"/>
          <p:cNvSpPr/>
          <p:nvPr/>
        </p:nvSpPr>
        <p:spPr>
          <a:xfrm>
            <a:off x="1804316" y="2348880"/>
            <a:ext cx="9361040" cy="2031325"/>
          </a:xfrm>
          <a:prstGeom prst="rect">
            <a:avLst/>
          </a:prstGeom>
        </p:spPr>
        <p:txBody>
          <a:bodyPr wrap="square">
            <a:spAutoFit/>
          </a:bodyPr>
          <a:lstStyle/>
          <a:p>
            <a:pPr algn="just"/>
            <a:r>
              <a:rPr lang="en-US" dirty="0">
                <a:solidFill>
                  <a:srgbClr val="000000"/>
                </a:solidFill>
              </a:rPr>
              <a:t>Co-</a:t>
            </a:r>
            <a:r>
              <a:rPr lang="en-US" dirty="0" err="1">
                <a:solidFill>
                  <a:srgbClr val="000000"/>
                </a:solidFill>
              </a:rPr>
              <a:t>kriging</a:t>
            </a:r>
            <a:r>
              <a:rPr lang="en-US" dirty="0">
                <a:solidFill>
                  <a:srgbClr val="000000"/>
                </a:solidFill>
              </a:rPr>
              <a:t> </a:t>
            </a:r>
            <a:r>
              <a:rPr lang="id-ID" dirty="0">
                <a:solidFill>
                  <a:srgbClr val="000000"/>
                </a:solidFill>
              </a:rPr>
              <a:t>as part of Geographically Weighted Regression can be applied in many estimation based on spatial information using primary and secondary variables. The analysis shows that this </a:t>
            </a:r>
            <a:r>
              <a:rPr lang="en-US" dirty="0">
                <a:solidFill>
                  <a:srgbClr val="000000"/>
                </a:solidFill>
              </a:rPr>
              <a:t>method has good performance for estimating the number of COVID-19 positive cases in East Java Province</a:t>
            </a:r>
            <a:r>
              <a:rPr lang="id-ID" dirty="0">
                <a:solidFill>
                  <a:srgbClr val="000000"/>
                </a:solidFill>
              </a:rPr>
              <a:t>. It was based on the </a:t>
            </a:r>
            <a:r>
              <a:rPr lang="en-US" dirty="0">
                <a:solidFill>
                  <a:srgbClr val="000000"/>
                </a:solidFill>
              </a:rPr>
              <a:t>MAPE value of 18.17%</a:t>
            </a:r>
            <a:r>
              <a:rPr lang="id-ID" dirty="0">
                <a:solidFill>
                  <a:srgbClr val="000000"/>
                </a:solidFill>
              </a:rPr>
              <a:t>, which is in the range of 10% –</a:t>
            </a:r>
            <a:r>
              <a:rPr lang="en-US" dirty="0">
                <a:solidFill>
                  <a:srgbClr val="000000"/>
                </a:solidFill>
              </a:rPr>
              <a:t> 20%. </a:t>
            </a:r>
            <a:r>
              <a:rPr lang="id-ID" dirty="0"/>
              <a:t>It means that co-kriging has ability to produce good estimation. For further research, the data can be applied based on co-kriging method using comparison of variogram analysis with several models.</a:t>
            </a:r>
            <a:endParaRPr lang="id-ID" dirty="0">
              <a:effectLst/>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Thank you</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75387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090960"/>
          </a:xfrm>
        </p:spPr>
        <p:txBody>
          <a:bodyPr/>
          <a:lstStyle/>
          <a:p>
            <a:r>
              <a:rPr lang="id-ID" dirty="0" smtClean="0"/>
              <a:t>Background of Research</a:t>
            </a:r>
            <a:r>
              <a:rPr lang="en-US" dirty="0" smtClean="0"/>
              <a:t> </a:t>
            </a:r>
            <a:endParaRPr lang="en-US" dirty="0"/>
          </a:p>
        </p:txBody>
      </p:sp>
      <p:sp>
        <p:nvSpPr>
          <p:cNvPr id="3" name="Content Placeholder 2"/>
          <p:cNvSpPr>
            <a:spLocks noGrp="1"/>
          </p:cNvSpPr>
          <p:nvPr>
            <p:ph idx="1"/>
          </p:nvPr>
        </p:nvSpPr>
        <p:spPr>
          <a:xfrm>
            <a:off x="1593436" y="1417637"/>
            <a:ext cx="9782801" cy="4572000"/>
          </a:xfrm>
        </p:spPr>
        <p:txBody>
          <a:bodyPr>
            <a:normAutofit fontScale="62500" lnSpcReduction="20000"/>
          </a:bodyPr>
          <a:lstStyle/>
          <a:p>
            <a:pPr algn="just">
              <a:lnSpc>
                <a:spcPct val="120000"/>
              </a:lnSpc>
            </a:pPr>
            <a:r>
              <a:rPr lang="id-ID" dirty="0" smtClean="0"/>
              <a:t>World </a:t>
            </a:r>
            <a:r>
              <a:rPr lang="id-ID" dirty="0"/>
              <a:t>Health Organization (WHO) </a:t>
            </a:r>
            <a:r>
              <a:rPr lang="id-ID" dirty="0" smtClean="0"/>
              <a:t>declare </a:t>
            </a:r>
            <a:r>
              <a:rPr lang="id-ID" dirty="0"/>
              <a:t>COVID-19 as global pandemic on March 12th, 2020. </a:t>
            </a:r>
            <a:endParaRPr lang="en-US" dirty="0"/>
          </a:p>
          <a:p>
            <a:pPr algn="just">
              <a:lnSpc>
                <a:spcPct val="120000"/>
              </a:lnSpc>
            </a:pPr>
            <a:r>
              <a:rPr lang="id-ID" dirty="0"/>
              <a:t>COVID-19 in Indonesia was first confirmed on March 2nd, </a:t>
            </a:r>
            <a:r>
              <a:rPr lang="id-ID" dirty="0" smtClean="0"/>
              <a:t>2020</a:t>
            </a:r>
            <a:r>
              <a:rPr lang="en-US" dirty="0" smtClean="0"/>
              <a:t>.</a:t>
            </a:r>
          </a:p>
          <a:p>
            <a:pPr algn="just">
              <a:lnSpc>
                <a:spcPct val="120000"/>
              </a:lnSpc>
            </a:pPr>
            <a:r>
              <a:rPr lang="en-US" dirty="0"/>
              <a:t>The confirmed case</a:t>
            </a:r>
            <a:r>
              <a:rPr lang="id-ID" dirty="0"/>
              <a:t>s</a:t>
            </a:r>
            <a:r>
              <a:rPr lang="en-US" dirty="0"/>
              <a:t> also jumped sharply and currently has infected </a:t>
            </a:r>
            <a:r>
              <a:rPr lang="id-ID" dirty="0"/>
              <a:t>many</a:t>
            </a:r>
            <a:r>
              <a:rPr lang="en-US" dirty="0"/>
              <a:t> provinces in Indonesia, including East Java </a:t>
            </a:r>
            <a:r>
              <a:rPr lang="en-US" dirty="0" smtClean="0"/>
              <a:t>Province.</a:t>
            </a:r>
          </a:p>
          <a:p>
            <a:pPr algn="just">
              <a:lnSpc>
                <a:spcPct val="120000"/>
              </a:lnSpc>
            </a:pPr>
            <a:r>
              <a:rPr lang="id-ID" dirty="0"/>
              <a:t>The number of positive confirmed cases increased to higher level at the end of June and the beginning of July 2020, and then it led East Java to become the province with the highest number of confirmed cases in Indonesia during the period. </a:t>
            </a:r>
            <a:endParaRPr lang="en-US" dirty="0" smtClean="0"/>
          </a:p>
          <a:p>
            <a:pPr algn="just">
              <a:lnSpc>
                <a:spcPct val="120000"/>
              </a:lnSpc>
            </a:pPr>
            <a:r>
              <a:rPr lang="id-ID" dirty="0" smtClean="0"/>
              <a:t>it </a:t>
            </a:r>
            <a:r>
              <a:rPr lang="id-ID" dirty="0"/>
              <a:t>is necessary to estimate the number of confirmed cases in several cities, such as Sidoarjo, Gresik, Pasuruan, Lamongan, Tuban, Malang, Sampang, Sumenep, and Mojokerto using co-kriging method. </a:t>
            </a:r>
            <a:endParaRPr lang="en-US" dirty="0" smtClean="0"/>
          </a:p>
          <a:p>
            <a:pPr algn="just">
              <a:lnSpc>
                <a:spcPct val="120000"/>
              </a:lnSpc>
            </a:pPr>
            <a:r>
              <a:rPr lang="en-US" dirty="0"/>
              <a:t>This study specifically contributed in </a:t>
            </a:r>
            <a:r>
              <a:rPr lang="id-ID" dirty="0"/>
              <a:t>the performance analysis of co-kriging in </a:t>
            </a:r>
            <a:r>
              <a:rPr lang="en-US" dirty="0"/>
              <a:t>the </a:t>
            </a:r>
            <a:r>
              <a:rPr lang="id-ID" dirty="0"/>
              <a:t>estimation</a:t>
            </a:r>
            <a:r>
              <a:rPr lang="en-US" dirty="0"/>
              <a:t> of the number of COVID-19</a:t>
            </a:r>
            <a:r>
              <a:rPr lang="id-ID" dirty="0"/>
              <a:t> cases.</a:t>
            </a:r>
            <a:endParaRPr lang="en-US" dirty="0"/>
          </a:p>
          <a:p>
            <a:pPr algn="just">
              <a:lnSpc>
                <a:spcPct val="120000"/>
              </a:lnSpc>
            </a:pPr>
            <a:endParaRPr lang="en-US" dirty="0"/>
          </a:p>
        </p:txBody>
      </p:sp>
    </p:spTree>
    <p:extLst>
      <p:ext uri="{BB962C8B-B14F-4D97-AF65-F5344CB8AC3E}">
        <p14:creationId xmlns:p14="http://schemas.microsoft.com/office/powerpoint/2010/main" val="145648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Literature Review</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59623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 of Co-Kriging</a:t>
            </a:r>
            <a:endParaRPr lang="en-US" dirty="0"/>
          </a:p>
        </p:txBody>
      </p:sp>
      <p:sp>
        <p:nvSpPr>
          <p:cNvPr id="3" name="Content Placeholder 2"/>
          <p:cNvSpPr>
            <a:spLocks noGrp="1"/>
          </p:cNvSpPr>
          <p:nvPr>
            <p:ph idx="1"/>
          </p:nvPr>
        </p:nvSpPr>
        <p:spPr/>
        <p:txBody>
          <a:bodyPr>
            <a:normAutofit lnSpcReduction="10000"/>
          </a:bodyPr>
          <a:lstStyle/>
          <a:p>
            <a:r>
              <a:rPr lang="en-US" dirty="0"/>
              <a:t>One type of </a:t>
            </a:r>
            <a:r>
              <a:rPr lang="en-US" dirty="0" err="1"/>
              <a:t>kriging</a:t>
            </a:r>
            <a:r>
              <a:rPr lang="en-US" dirty="0"/>
              <a:t> method is co</a:t>
            </a:r>
            <a:r>
              <a:rPr lang="id-ID" dirty="0"/>
              <a:t>-</a:t>
            </a:r>
            <a:r>
              <a:rPr lang="en-US" dirty="0" err="1"/>
              <a:t>kriging</a:t>
            </a:r>
            <a:r>
              <a:rPr lang="en-US" dirty="0"/>
              <a:t>. </a:t>
            </a:r>
            <a:r>
              <a:rPr lang="id-ID" dirty="0"/>
              <a:t>It </a:t>
            </a:r>
            <a:r>
              <a:rPr lang="en-US" dirty="0"/>
              <a:t>is a spatial interpolation method</a:t>
            </a:r>
            <a:r>
              <a:rPr lang="id-ID" dirty="0"/>
              <a:t>,</a:t>
            </a:r>
            <a:r>
              <a:rPr lang="en-US" dirty="0"/>
              <a:t> which uses two </a:t>
            </a:r>
            <a:r>
              <a:rPr lang="en-US" dirty="0" smtClean="0"/>
              <a:t>variables</a:t>
            </a:r>
            <a:r>
              <a:rPr lang="en-US" dirty="0"/>
              <a:t> </a:t>
            </a:r>
            <a:r>
              <a:rPr lang="en-US" dirty="0" smtClean="0"/>
              <a:t>in </a:t>
            </a:r>
            <a:r>
              <a:rPr lang="en-US" dirty="0"/>
              <a:t>the analysis </a:t>
            </a:r>
            <a:r>
              <a:rPr lang="en-US" dirty="0" smtClean="0"/>
              <a:t>process. Basically, the </a:t>
            </a:r>
            <a:r>
              <a:rPr lang="en-US" dirty="0"/>
              <a:t>secondary variable has a correlation with the primary </a:t>
            </a:r>
            <a:r>
              <a:rPr lang="id-ID" dirty="0"/>
              <a:t>one,</a:t>
            </a:r>
            <a:r>
              <a:rPr lang="en-US" dirty="0"/>
              <a:t> and </a:t>
            </a:r>
            <a:r>
              <a:rPr lang="id-ID" dirty="0"/>
              <a:t>it </a:t>
            </a:r>
            <a:r>
              <a:rPr lang="en-US" dirty="0"/>
              <a:t>contains important information about the primary </a:t>
            </a:r>
            <a:r>
              <a:rPr lang="id-ID" dirty="0"/>
              <a:t>one</a:t>
            </a:r>
            <a:r>
              <a:rPr lang="en-US" dirty="0"/>
              <a:t>. </a:t>
            </a:r>
            <a:r>
              <a:rPr lang="id-ID" dirty="0"/>
              <a:t>If </a:t>
            </a:r>
            <a:r>
              <a:rPr lang="en-US" dirty="0"/>
              <a:t>correlation value between </a:t>
            </a:r>
            <a:r>
              <a:rPr lang="en-US" dirty="0" err="1"/>
              <a:t>th</a:t>
            </a:r>
            <a:r>
              <a:rPr lang="id-ID" dirty="0"/>
              <a:t>ose</a:t>
            </a:r>
            <a:r>
              <a:rPr lang="en-US" dirty="0"/>
              <a:t> variables</a:t>
            </a:r>
            <a:r>
              <a:rPr lang="id-ID" dirty="0"/>
              <a:t> are high</a:t>
            </a:r>
            <a:r>
              <a:rPr lang="en-US" dirty="0"/>
              <a:t>, the results of the co</a:t>
            </a:r>
            <a:r>
              <a:rPr lang="id-ID" dirty="0"/>
              <a:t>-</a:t>
            </a:r>
            <a:r>
              <a:rPr lang="en-US" dirty="0" err="1"/>
              <a:t>kriging</a:t>
            </a:r>
            <a:r>
              <a:rPr lang="en-US" dirty="0"/>
              <a:t> obtained</a:t>
            </a:r>
            <a:r>
              <a:rPr lang="id-ID" dirty="0"/>
              <a:t> are good</a:t>
            </a:r>
            <a:r>
              <a:rPr lang="en-US" dirty="0"/>
              <a:t>.</a:t>
            </a:r>
          </a:p>
          <a:p>
            <a:r>
              <a:rPr lang="en-US" dirty="0" smtClean="0"/>
              <a:t>Co</a:t>
            </a:r>
            <a:r>
              <a:rPr lang="id-ID" dirty="0" smtClean="0"/>
              <a:t>-</a:t>
            </a:r>
            <a:r>
              <a:rPr lang="en-US" dirty="0" err="1" smtClean="0"/>
              <a:t>kriging</a:t>
            </a:r>
            <a:r>
              <a:rPr lang="en-US" dirty="0" smtClean="0"/>
              <a:t> </a:t>
            </a:r>
            <a:r>
              <a:rPr lang="en-US" dirty="0"/>
              <a:t>interpolation method is a linear combination of primary and secondary variables as follows</a:t>
            </a:r>
            <a:r>
              <a:rPr lang="en-US" dirty="0" smtClean="0"/>
              <a:t>.</a:t>
            </a:r>
          </a:p>
          <a:p>
            <a:pPr marL="0" indent="0">
              <a:buNone/>
            </a:pPr>
            <a:endParaRPr lang="en-US" dirty="0" smtClean="0"/>
          </a:p>
          <a:p>
            <a:r>
              <a:rPr lang="id-ID" dirty="0"/>
              <a:t>Estimated</a:t>
            </a:r>
            <a:r>
              <a:rPr lang="en-US" dirty="0"/>
              <a:t> error in co</a:t>
            </a:r>
            <a:r>
              <a:rPr lang="id-ID" dirty="0"/>
              <a:t>-</a:t>
            </a:r>
            <a:r>
              <a:rPr lang="en-US" dirty="0" err="1"/>
              <a:t>kriging</a:t>
            </a:r>
            <a:r>
              <a:rPr lang="en-US" dirty="0"/>
              <a:t> method </a:t>
            </a:r>
            <a:r>
              <a:rPr lang="id-ID" dirty="0"/>
              <a:t>is</a:t>
            </a:r>
            <a:r>
              <a:rPr lang="en-US" dirty="0"/>
              <a:t> as follows.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29" t="52703" r="26413" b="43074"/>
          <a:stretch/>
        </p:blipFill>
        <p:spPr bwMode="auto">
          <a:xfrm>
            <a:off x="1845940" y="4886665"/>
            <a:ext cx="6531941" cy="52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623" t="66132" r="30845" b="30073"/>
          <a:stretch/>
        </p:blipFill>
        <p:spPr bwMode="auto">
          <a:xfrm>
            <a:off x="4294212" y="5877271"/>
            <a:ext cx="3898318" cy="50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25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404" y="-99392"/>
            <a:ext cx="9782801" cy="1239837"/>
          </a:xfrm>
        </p:spPr>
        <p:txBody>
          <a:bodyPr/>
          <a:lstStyle/>
          <a:p>
            <a:pPr algn="ctr"/>
            <a:r>
              <a:rPr lang="en-US" dirty="0"/>
              <a:t>Co</a:t>
            </a:r>
            <a:r>
              <a:rPr lang="id-ID" dirty="0" smtClean="0"/>
              <a:t>-</a:t>
            </a:r>
            <a:r>
              <a:rPr lang="en-US" dirty="0" err="1" smtClean="0"/>
              <a:t>Kriging</a:t>
            </a:r>
            <a:r>
              <a:rPr lang="en-US" dirty="0" smtClean="0"/>
              <a:t> </a:t>
            </a:r>
            <a:r>
              <a:rPr lang="en-US" dirty="0"/>
              <a:t>System</a:t>
            </a:r>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a:xfrm>
                <a:off x="1593436" y="1124744"/>
                <a:ext cx="4818888" cy="938784"/>
              </a:xfrm>
            </p:spPr>
            <p:txBody>
              <a:bodyPr/>
              <a:lstStyle/>
              <a:p>
                <a:r>
                  <a:rPr lang="en-US" sz="1800" cap="none" dirty="0" smtClean="0"/>
                  <a:t>Co</a:t>
                </a:r>
                <a:r>
                  <a:rPr lang="id-ID" sz="1800" cap="none" dirty="0"/>
                  <a:t>-</a:t>
                </a:r>
                <a:r>
                  <a:rPr lang="en-US" sz="1800" cap="none" dirty="0" err="1"/>
                  <a:t>kriging</a:t>
                </a:r>
                <a:r>
                  <a:rPr lang="en-US" sz="1800" cap="none" dirty="0"/>
                  <a:t> system can be obtained by sum of each equation that is</a:t>
                </a:r>
                <a:r>
                  <a:rPr lang="en-US" sz="1800" i="1" cap="none" dirty="0"/>
                  <a:t> </a:t>
                </a:r>
                <a14:m>
                  <m:oMath xmlns:m="http://schemas.openxmlformats.org/officeDocument/2006/math">
                    <m:r>
                      <a:rPr lang="en-US" sz="1800" i="1" cap="none">
                        <a:latin typeface="Cambria Math"/>
                      </a:rPr>
                      <m:t>𝑛</m:t>
                    </m:r>
                    <m:r>
                      <a:rPr lang="en-US" sz="1800" i="1" cap="none">
                        <a:latin typeface="Cambria Math"/>
                      </a:rPr>
                      <m:t>+</m:t>
                    </m:r>
                    <m:r>
                      <a:rPr lang="en-US" sz="1800" i="1" cap="none">
                        <a:latin typeface="Cambria Math"/>
                      </a:rPr>
                      <m:t>𝑚</m:t>
                    </m:r>
                    <m:r>
                      <a:rPr lang="en-US" sz="1800" i="1" cap="none">
                        <a:latin typeface="Cambria Math"/>
                      </a:rPr>
                      <m:t>+2</m:t>
                    </m:r>
                  </m:oMath>
                </a14:m>
                <a:r>
                  <a:rPr lang="en-US" sz="1800" i="1" cap="none" dirty="0"/>
                  <a:t> </a:t>
                </a:r>
                <a:r>
                  <a:rPr lang="en-US" sz="1800" cap="none" dirty="0"/>
                  <a:t>equal to zero</a:t>
                </a:r>
                <a:r>
                  <a:rPr lang="id-ID" sz="1800" cap="none" dirty="0"/>
                  <a:t>,</a:t>
                </a:r>
                <a:r>
                  <a:rPr lang="en-US" sz="1800" cap="none" dirty="0"/>
                  <a:t> and </a:t>
                </a:r>
                <a:r>
                  <a:rPr lang="id-ID" sz="1800" cap="none" dirty="0"/>
                  <a:t>then </a:t>
                </a:r>
                <a:r>
                  <a:rPr lang="en-US" sz="1800" cap="none" dirty="0"/>
                  <a:t>rearranging each part</a:t>
                </a:r>
                <a:r>
                  <a:rPr lang="en-US" sz="1800" cap="none" dirty="0" smtClean="0"/>
                  <a:t>.</a:t>
                </a:r>
                <a:endParaRPr lang="en-US" sz="1800" cap="none"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xfrm>
                <a:off x="1593436" y="1124744"/>
                <a:ext cx="4818888" cy="938784"/>
              </a:xfrm>
              <a:blipFill rotWithShape="1">
                <a:blip r:embed="rId2"/>
                <a:stretch>
                  <a:fillRect l="-1011" r="-1011" b="-11039"/>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pPr marL="0" indent="0" algn="just">
              <a:buNone/>
            </a:pPr>
            <a:endParaRPr lang="en-US" dirty="0" smtClean="0"/>
          </a:p>
          <a:p>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a:xfrm>
                <a:off x="1488724" y="2706240"/>
                <a:ext cx="4818888" cy="938784"/>
              </a:xfrm>
            </p:spPr>
            <p:txBody>
              <a:bodyPr/>
              <a:lstStyle/>
              <a:p>
                <a:pPr algn="just"/>
                <a:r>
                  <a:rPr lang="en-US" sz="1800" cap="none" dirty="0" smtClean="0"/>
                  <a:t>Matrix</a:t>
                </a:r>
                <a:r>
                  <a:rPr lang="id-ID" sz="1800" cap="none" dirty="0" smtClean="0"/>
                  <a:t> </a:t>
                </a:r>
                <a14:m>
                  <m:oMath xmlns:m="http://schemas.openxmlformats.org/officeDocument/2006/math">
                    <m:r>
                      <a:rPr lang="en-US" sz="1800" b="1" i="1" cap="none">
                        <a:latin typeface="Cambria Math" panose="02040503050406030204" pitchFamily="18" charset="0"/>
                      </a:rPr>
                      <m:t>𝑪</m:t>
                    </m:r>
                  </m:oMath>
                </a14:m>
                <a:r>
                  <a:rPr lang="en-US" sz="1800" b="1" cap="none" dirty="0"/>
                  <a:t> </a:t>
                </a:r>
                <a:r>
                  <a:rPr lang="en-US" sz="1800" cap="none" dirty="0"/>
                  <a:t>is the variation matrix of primary and secondary variables between </a:t>
                </a:r>
                <a:r>
                  <a:rPr lang="id-ID" sz="1800" cap="none" dirty="0"/>
                  <a:t>observed </a:t>
                </a:r>
                <a:r>
                  <a:rPr lang="en-US" sz="1800" cap="none" dirty="0"/>
                  <a:t>locations. </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xfrm>
                <a:off x="1488724" y="2706240"/>
                <a:ext cx="4818888" cy="938784"/>
              </a:xfrm>
              <a:blipFill rotWithShape="1">
                <a:blip r:embed="rId3"/>
                <a:stretch>
                  <a:fillRect l="-1011" r="-1011" b="-11039"/>
                </a:stretch>
              </a:blipFill>
            </p:spPr>
            <p:txBody>
              <a:bodyPr/>
              <a:lstStyle/>
              <a:p>
                <a:r>
                  <a:rPr lang="en-US">
                    <a:noFill/>
                  </a:rPr>
                  <a:t> </a:t>
                </a:r>
              </a:p>
            </p:txBody>
          </p:sp>
        </mc:Fallback>
      </mc:AlternateContent>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6134" t="34460" r="25812" b="53885"/>
          <a:stretch/>
        </p:blipFill>
        <p:spPr bwMode="auto">
          <a:xfrm>
            <a:off x="1629916" y="2000319"/>
            <a:ext cx="4536504" cy="85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8396" t="48648" r="22354" b="24325"/>
          <a:stretch/>
        </p:blipFill>
        <p:spPr bwMode="auto">
          <a:xfrm>
            <a:off x="1557908" y="3644105"/>
            <a:ext cx="4392488" cy="146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33120" t="32179" r="29886" b="55659"/>
          <a:stretch/>
        </p:blipFill>
        <p:spPr bwMode="auto">
          <a:xfrm>
            <a:off x="6778473" y="2035076"/>
            <a:ext cx="3597191" cy="66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Text Placeholder 3"/>
              <p:cNvSpPr txBox="1">
                <a:spLocks/>
              </p:cNvSpPr>
              <p:nvPr/>
            </p:nvSpPr>
            <p:spPr>
              <a:xfrm>
                <a:off x="6707566" y="1128773"/>
                <a:ext cx="4818888" cy="9387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pPr algn="just"/>
                <a:r>
                  <a:rPr lang="en-US" sz="1800" cap="none" dirty="0" smtClean="0"/>
                  <a:t>The value of </a:t>
                </a:r>
                <a14:m>
                  <m:oMath xmlns:m="http://schemas.openxmlformats.org/officeDocument/2006/math">
                    <m:r>
                      <a:rPr lang="en-US" sz="1800" b="1" i="1" cap="none">
                        <a:latin typeface="Cambria Math" panose="02040503050406030204" pitchFamily="18" charset="0"/>
                      </a:rPr>
                      <m:t>𝑪</m:t>
                    </m:r>
                  </m:oMath>
                </a14:m>
                <a:r>
                  <a:rPr lang="en-US" sz="1800" cap="none" dirty="0"/>
                  <a:t> is obtained by calculating the value of spherical covariance </a:t>
                </a:r>
                <a:r>
                  <a:rPr lang="id-ID" sz="1800" cap="none" dirty="0"/>
                  <a:t>model</a:t>
                </a:r>
                <a14:m>
                  <m:oMath xmlns:m="http://schemas.openxmlformats.org/officeDocument/2006/math">
                    <m:r>
                      <a:rPr lang="id-ID" sz="1800" i="1" cap="none">
                        <a:latin typeface="Cambria Math" panose="02040503050406030204" pitchFamily="18" charset="0"/>
                      </a:rPr>
                      <m:t> </m:t>
                    </m:r>
                    <m:r>
                      <a:rPr lang="en-US" sz="1800" i="1" cap="none">
                        <a:latin typeface="Cambria Math" panose="02040503050406030204" pitchFamily="18" charset="0"/>
                      </a:rPr>
                      <m:t>𝐶</m:t>
                    </m:r>
                    <m:r>
                      <a:rPr lang="en-US" sz="1800" i="1" cap="none">
                        <a:latin typeface="Cambria Math" panose="02040503050406030204" pitchFamily="18" charset="0"/>
                      </a:rPr>
                      <m:t>(</m:t>
                    </m:r>
                    <m:r>
                      <a:rPr lang="en-US" sz="1800" i="1" cap="none">
                        <a:latin typeface="Cambria Math" panose="02040503050406030204" pitchFamily="18" charset="0"/>
                      </a:rPr>
                      <m:t>h</m:t>
                    </m:r>
                    <m:r>
                      <a:rPr lang="en-US" sz="1800" i="1" cap="none">
                        <a:latin typeface="Cambria Math" panose="02040503050406030204" pitchFamily="18" charset="0"/>
                      </a:rPr>
                      <m:t>)</m:t>
                    </m:r>
                  </m:oMath>
                </a14:m>
                <a:r>
                  <a:rPr lang="id-ID" sz="1800" i="1" cap="none" dirty="0"/>
                  <a:t>,</a:t>
                </a:r>
                <a:r>
                  <a:rPr lang="id-ID" sz="1800" cap="none" dirty="0"/>
                  <a:t> </a:t>
                </a:r>
                <a:r>
                  <a:rPr lang="en-US" sz="1800" cap="none" dirty="0"/>
                  <a:t>which corresponds to equation</a:t>
                </a:r>
              </a:p>
            </p:txBody>
          </p:sp>
        </mc:Choice>
        <mc:Fallback xmlns="">
          <p:sp>
            <p:nvSpPr>
              <p:cNvPr id="10" name="Text Placeholder 3"/>
              <p:cNvSpPr txBox="1">
                <a:spLocks noRot="1" noChangeAspect="1" noMove="1" noResize="1" noEditPoints="1" noAdjustHandles="1" noChangeArrowheads="1" noChangeShapeType="1" noTextEdit="1"/>
              </p:cNvSpPr>
              <p:nvPr/>
            </p:nvSpPr>
            <p:spPr>
              <a:xfrm>
                <a:off x="6707566" y="1128773"/>
                <a:ext cx="4818888" cy="938784"/>
              </a:xfrm>
              <a:prstGeom prst="rect">
                <a:avLst/>
              </a:prstGeom>
              <a:blipFill rotWithShape="1">
                <a:blip r:embed="rId7"/>
                <a:stretch>
                  <a:fillRect l="-1011" r="-1011" b="-11688"/>
                </a:stretch>
              </a:blipFill>
            </p:spPr>
            <p:txBody>
              <a:bodyPr/>
              <a:lstStyle/>
              <a:p>
                <a:r>
                  <a:rPr lang="en-US">
                    <a:noFill/>
                  </a:rPr>
                  <a:t> </a:t>
                </a:r>
              </a:p>
            </p:txBody>
          </p:sp>
        </mc:Fallback>
      </mc:AlternateContent>
      <p:cxnSp>
        <p:nvCxnSpPr>
          <p:cNvPr id="7" name="Straight Connector 6"/>
          <p:cNvCxnSpPr/>
          <p:nvPr/>
        </p:nvCxnSpPr>
        <p:spPr>
          <a:xfrm>
            <a:off x="6526460" y="1700808"/>
            <a:ext cx="0" cy="4464496"/>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 Placeholder 5"/>
              <p:cNvSpPr txBox="1">
                <a:spLocks/>
              </p:cNvSpPr>
              <p:nvPr/>
            </p:nvSpPr>
            <p:spPr>
              <a:xfrm>
                <a:off x="6748132" y="2230580"/>
                <a:ext cx="4818888" cy="9387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pPr algn="just"/>
                <a:r>
                  <a:rPr lang="en-US" sz="1800" cap="none" dirty="0" smtClean="0"/>
                  <a:t>Vector </a:t>
                </a:r>
                <a14:m>
                  <m:oMath xmlns:m="http://schemas.openxmlformats.org/officeDocument/2006/math">
                    <m:r>
                      <a:rPr lang="en-US" sz="1800" b="1" i="1" cap="none" smtClean="0">
                        <a:latin typeface="Cambria Math" panose="02040503050406030204" pitchFamily="18" charset="0"/>
                      </a:rPr>
                      <m:t>𝒅</m:t>
                    </m:r>
                  </m:oMath>
                </a14:m>
                <a:r>
                  <a:rPr lang="en-US" sz="1800" b="1" cap="none" dirty="0"/>
                  <a:t> </a:t>
                </a:r>
                <a:r>
                  <a:rPr lang="en-US" sz="1800" cap="none" dirty="0"/>
                  <a:t>i</a:t>
                </a:r>
                <a:r>
                  <a:rPr lang="en-US" sz="1800" cap="none" dirty="0" smtClean="0"/>
                  <a:t>s </a:t>
                </a:r>
                <a:r>
                  <a:rPr lang="en-US" sz="1800" cap="none" dirty="0"/>
                  <a:t>a vector of variations between observations with the alleged location </a:t>
                </a:r>
                <a14:m>
                  <m:oMath xmlns:m="http://schemas.openxmlformats.org/officeDocument/2006/math">
                    <m:d>
                      <m:dPr>
                        <m:ctrlPr>
                          <a:rPr lang="en-US" sz="1800" i="1" cap="none">
                            <a:latin typeface="Cambria Math" panose="02040503050406030204" pitchFamily="18" charset="0"/>
                          </a:rPr>
                        </m:ctrlPr>
                      </m:dPr>
                      <m:e>
                        <m:sSub>
                          <m:sSubPr>
                            <m:ctrlPr>
                              <a:rPr lang="en-US" sz="1800" i="1" cap="none">
                                <a:latin typeface="Cambria Math" panose="02040503050406030204" pitchFamily="18" charset="0"/>
                              </a:rPr>
                            </m:ctrlPr>
                          </m:sSubPr>
                          <m:e>
                            <m:r>
                              <a:rPr lang="en-US" sz="1800" i="1" cap="none">
                                <a:latin typeface="Cambria Math" panose="02040503050406030204" pitchFamily="18" charset="0"/>
                              </a:rPr>
                              <m:t>𝑢</m:t>
                            </m:r>
                          </m:e>
                          <m:sub>
                            <m:r>
                              <a:rPr lang="en-US" sz="1800" i="1" cap="none">
                                <a:latin typeface="Cambria Math" panose="02040503050406030204" pitchFamily="18" charset="0"/>
                              </a:rPr>
                              <m:t>0</m:t>
                            </m:r>
                          </m:sub>
                        </m:sSub>
                      </m:e>
                    </m:d>
                  </m:oMath>
                </a14:m>
                <a:r>
                  <a:rPr lang="en-US" sz="1800" cap="none" dirty="0"/>
                  <a:t>.</a:t>
                </a:r>
              </a:p>
            </p:txBody>
          </p:sp>
        </mc:Choice>
        <mc:Fallback xmlns="">
          <p:sp>
            <p:nvSpPr>
              <p:cNvPr id="15" name="Text Placeholder 5"/>
              <p:cNvSpPr txBox="1">
                <a:spLocks noRot="1" noChangeAspect="1" noMove="1" noResize="1" noEditPoints="1" noAdjustHandles="1" noChangeArrowheads="1" noChangeShapeType="1" noTextEdit="1"/>
              </p:cNvSpPr>
              <p:nvPr/>
            </p:nvSpPr>
            <p:spPr>
              <a:xfrm>
                <a:off x="6748132" y="2230580"/>
                <a:ext cx="4818888" cy="938784"/>
              </a:xfrm>
              <a:prstGeom prst="rect">
                <a:avLst/>
              </a:prstGeom>
              <a:blipFill rotWithShape="1">
                <a:blip r:embed="rId8"/>
                <a:stretch>
                  <a:fillRect l="-1139" r="-1013" b="-11039"/>
                </a:stretch>
              </a:blipFill>
            </p:spPr>
            <p:txBody>
              <a:bodyPr/>
              <a:lstStyle/>
              <a:p>
                <a:r>
                  <a:rPr lang="en-US">
                    <a:noFill/>
                  </a:rPr>
                  <a:t> </a:t>
                </a:r>
              </a:p>
            </p:txBody>
          </p:sp>
        </mc:Fallback>
      </mc:AlternateContent>
      <p:pic>
        <p:nvPicPr>
          <p:cNvPr id="3076"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45396" t="43243" r="42733" b="30719"/>
          <a:stretch/>
        </p:blipFill>
        <p:spPr bwMode="auto">
          <a:xfrm>
            <a:off x="6742484" y="3111188"/>
            <a:ext cx="1227765" cy="151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7" name="Text Placeholder 5"/>
              <p:cNvSpPr txBox="1">
                <a:spLocks/>
              </p:cNvSpPr>
              <p:nvPr/>
            </p:nvSpPr>
            <p:spPr>
              <a:xfrm>
                <a:off x="6748132" y="4437112"/>
                <a:ext cx="4818888" cy="9387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pPr algn="just"/>
                <a:r>
                  <a:rPr lang="id-ID" sz="1800" cap="none" dirty="0" smtClean="0"/>
                  <a:t>V</a:t>
                </a:r>
                <a:r>
                  <a:rPr lang="en-US" sz="1800" cap="none" dirty="0" err="1"/>
                  <a:t>ector</a:t>
                </a:r>
                <a:r>
                  <a:rPr lang="en-US" sz="1800" cap="none" dirty="0"/>
                  <a:t> </a:t>
                </a:r>
                <a14:m>
                  <m:oMath xmlns:m="http://schemas.openxmlformats.org/officeDocument/2006/math">
                    <m:r>
                      <a:rPr lang="en-US" sz="1800" b="1" i="1" cap="none">
                        <a:latin typeface="Cambria Math"/>
                      </a:rPr>
                      <m:t>𝒘</m:t>
                    </m:r>
                  </m:oMath>
                </a14:m>
                <a:r>
                  <a:rPr lang="en-US" sz="1800" cap="none" dirty="0" smtClean="0"/>
                  <a:t> is</a:t>
                </a:r>
                <a:r>
                  <a:rPr lang="id-ID" sz="1800" cap="none" dirty="0" smtClean="0"/>
                  <a:t> </a:t>
                </a:r>
                <a:r>
                  <a:rPr lang="en-US" sz="1800" cap="none" dirty="0"/>
                  <a:t>contains weight for primary and secondary variables and a </a:t>
                </a:r>
                <a:r>
                  <a:rPr lang="en-US" sz="1800" cap="none" dirty="0" err="1"/>
                  <a:t>lagrange</a:t>
                </a:r>
                <a:r>
                  <a:rPr lang="en-US" sz="1800" cap="none" dirty="0"/>
                  <a:t> </a:t>
                </a:r>
                <a:r>
                  <a:rPr lang="en-US" sz="1800" cap="none" dirty="0" smtClean="0"/>
                  <a:t>multiplier. Estimator </a:t>
                </a:r>
                <a:r>
                  <a:rPr lang="en-US" sz="1800" cap="none" dirty="0"/>
                  <a:t>for </a:t>
                </a:r>
                <a14:m>
                  <m:oMath xmlns:m="http://schemas.openxmlformats.org/officeDocument/2006/math">
                    <m:r>
                      <a:rPr lang="en-US" sz="1800" b="1" i="1" cap="none">
                        <a:latin typeface="Cambria Math" panose="02040503050406030204" pitchFamily="18" charset="0"/>
                      </a:rPr>
                      <m:t>𝒘</m:t>
                    </m:r>
                  </m:oMath>
                </a14:m>
                <a:r>
                  <a:rPr lang="en-US" sz="1800" cap="none" dirty="0"/>
                  <a:t> </a:t>
                </a:r>
                <a:r>
                  <a:rPr lang="id-ID" sz="1800" cap="none" dirty="0"/>
                  <a:t>is:</a:t>
                </a:r>
                <a:endParaRPr lang="en-US" sz="1800" cap="none" dirty="0"/>
              </a:p>
            </p:txBody>
          </p:sp>
        </mc:Choice>
        <mc:Fallback xmlns="">
          <p:sp>
            <p:nvSpPr>
              <p:cNvPr id="17" name="Text Placeholder 5"/>
              <p:cNvSpPr txBox="1">
                <a:spLocks noRot="1" noChangeAspect="1" noMove="1" noResize="1" noEditPoints="1" noAdjustHandles="1" noChangeArrowheads="1" noChangeShapeType="1" noTextEdit="1"/>
              </p:cNvSpPr>
              <p:nvPr/>
            </p:nvSpPr>
            <p:spPr>
              <a:xfrm>
                <a:off x="6748132" y="4437112"/>
                <a:ext cx="4818888" cy="938784"/>
              </a:xfrm>
              <a:prstGeom prst="rect">
                <a:avLst/>
              </a:prstGeom>
              <a:blipFill rotWithShape="1">
                <a:blip r:embed="rId10"/>
                <a:stretch>
                  <a:fillRect l="-1139" r="-1013" b="-11039"/>
                </a:stretch>
              </a:blipFill>
            </p:spPr>
            <p:txBody>
              <a:bodyPr/>
              <a:lstStyle/>
              <a:p>
                <a:r>
                  <a:rPr lang="en-US">
                    <a:noFill/>
                  </a:rPr>
                  <a:t> </a:t>
                </a:r>
              </a:p>
            </p:txBody>
          </p:sp>
        </mc:Fallback>
      </mc:AlternateContent>
      <p:pic>
        <p:nvPicPr>
          <p:cNvPr id="3077" name="Picture 5"/>
          <p:cNvPicPr>
            <a:picLocks noChangeAspect="1" noChangeArrowheads="1"/>
          </p:cNvPicPr>
          <p:nvPr/>
        </p:nvPicPr>
        <p:blipFill rotWithShape="1">
          <a:blip r:embed="rId11">
            <a:extLst>
              <a:ext uri="{28A0092B-C50C-407E-A947-70E740481C1C}">
                <a14:useLocalDpi xmlns:a14="http://schemas.microsoft.com/office/drawing/2010/main" val="0"/>
              </a:ext>
            </a:extLst>
          </a:blip>
          <a:srcRect l="45017" t="58108" r="47006" b="14020"/>
          <a:stretch/>
        </p:blipFill>
        <p:spPr bwMode="auto">
          <a:xfrm>
            <a:off x="9766820" y="5108122"/>
            <a:ext cx="887768" cy="174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45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Data and Procedures</a:t>
            </a:r>
            <a:endParaRPr lang="id-ID" sz="4400"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1586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Variables</a:t>
            </a:r>
            <a:endParaRPr lang="en-US" dirty="0">
              <a:effectLst/>
            </a:endParaRP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3655766583"/>
              </p:ext>
            </p:extLst>
          </p:nvPr>
        </p:nvGraphicFramePr>
        <p:xfrm>
          <a:off x="1701924" y="2085888"/>
          <a:ext cx="5868715" cy="3364632"/>
        </p:xfrm>
        <a:graphic>
          <a:graphicData uri="http://schemas.openxmlformats.org/drawingml/2006/table">
            <a:tbl>
              <a:tblPr firstRow="1" bandRow="1">
                <a:tableStyleId>{7DF18680-E054-41AD-8BC1-D1AEF772440D}</a:tableStyleId>
              </a:tblPr>
              <a:tblGrid>
                <a:gridCol w="658338">
                  <a:extLst>
                    <a:ext uri="{9D8B030D-6E8A-4147-A177-3AD203B41FA5}">
                      <a16:colId xmlns:a16="http://schemas.microsoft.com/office/drawing/2014/main" xmlns="" val="20000"/>
                    </a:ext>
                  </a:extLst>
                </a:gridCol>
                <a:gridCol w="1667596">
                  <a:extLst>
                    <a:ext uri="{9D8B030D-6E8A-4147-A177-3AD203B41FA5}">
                      <a16:colId xmlns:a16="http://schemas.microsoft.com/office/drawing/2014/main" xmlns="" val="20001"/>
                    </a:ext>
                  </a:extLst>
                </a:gridCol>
                <a:gridCol w="3542781">
                  <a:extLst>
                    <a:ext uri="{9D8B030D-6E8A-4147-A177-3AD203B41FA5}">
                      <a16:colId xmlns:a16="http://schemas.microsoft.com/office/drawing/2014/main" xmlns="" val="20002"/>
                    </a:ext>
                  </a:extLst>
                </a:gridCol>
              </a:tblGrid>
              <a:tr h="316632">
                <a:tc>
                  <a:txBody>
                    <a:bodyPr/>
                    <a:lstStyle/>
                    <a:p>
                      <a:pPr algn="ctr"/>
                      <a:r>
                        <a:rPr lang="en-US" sz="2000" dirty="0">
                          <a:effectLst/>
                        </a:rPr>
                        <a:t>No</a:t>
                      </a:r>
                      <a:endParaRPr lang="en-US" sz="2000" dirty="0">
                        <a:effectLst/>
                        <a:latin typeface="Times New Roman"/>
                      </a:endParaRPr>
                    </a:p>
                  </a:txBody>
                  <a:tcPr marL="68580" marR="68580" marT="0" marB="0"/>
                </a:tc>
                <a:tc>
                  <a:txBody>
                    <a:bodyPr/>
                    <a:lstStyle/>
                    <a:p>
                      <a:pPr algn="ctr"/>
                      <a:r>
                        <a:rPr lang="en-US" sz="2000" dirty="0" err="1">
                          <a:effectLst/>
                        </a:rPr>
                        <a:t>Variab</a:t>
                      </a:r>
                      <a:r>
                        <a:rPr lang="id-ID" sz="2000" dirty="0">
                          <a:effectLst/>
                        </a:rPr>
                        <a:t>les</a:t>
                      </a:r>
                      <a:endParaRPr lang="en-US" sz="2000" dirty="0">
                        <a:effectLst/>
                        <a:latin typeface="Times New Roman"/>
                      </a:endParaRPr>
                    </a:p>
                  </a:txBody>
                  <a:tcPr marL="68580" marR="68580" marT="0" marB="0"/>
                </a:tc>
                <a:tc>
                  <a:txBody>
                    <a:bodyPr/>
                    <a:lstStyle/>
                    <a:p>
                      <a:pPr algn="ctr"/>
                      <a:r>
                        <a:rPr lang="id-ID" sz="2000" dirty="0">
                          <a:effectLst/>
                        </a:rPr>
                        <a:t>Definition</a:t>
                      </a:r>
                      <a:endParaRPr lang="en-US" sz="2000" dirty="0">
                        <a:effectLst/>
                        <a:latin typeface="Times New Roman"/>
                      </a:endParaRPr>
                    </a:p>
                  </a:txBody>
                  <a:tcPr marL="68580" marR="68580" marT="0" marB="0"/>
                </a:tc>
                <a:extLst>
                  <a:ext uri="{0D108BD9-81ED-4DB2-BD59-A6C34878D82A}">
                    <a16:rowId xmlns:a16="http://schemas.microsoft.com/office/drawing/2014/main" xmlns="" val="10000"/>
                  </a:ext>
                </a:extLst>
              </a:tr>
              <a:tr h="901595">
                <a:tc>
                  <a:txBody>
                    <a:bodyPr/>
                    <a:lstStyle/>
                    <a:p>
                      <a:pPr algn="ctr"/>
                      <a:r>
                        <a:rPr lang="en-US" sz="2000">
                          <a:effectLst/>
                        </a:rPr>
                        <a:t>1</a:t>
                      </a:r>
                      <a:endParaRPr lang="en-US" sz="2000">
                        <a:effectLst/>
                        <a:latin typeface="Times New Roman"/>
                      </a:endParaRPr>
                    </a:p>
                  </a:txBody>
                  <a:tcPr marL="68580" marR="68580" marT="0" marB="0"/>
                </a:tc>
                <a:tc>
                  <a:txBody>
                    <a:bodyPr/>
                    <a:lstStyle/>
                    <a:p>
                      <a:pPr algn="ctr"/>
                      <a:r>
                        <a:rPr lang="id-ID" sz="2000">
                          <a:effectLst/>
                        </a:rPr>
                        <a:t>Primary v</a:t>
                      </a:r>
                      <a:r>
                        <a:rPr lang="en-US" sz="2000">
                          <a:effectLst/>
                        </a:rPr>
                        <a:t>ariable</a:t>
                      </a:r>
                      <a:endParaRPr lang="en-US" sz="2000">
                        <a:effectLst/>
                        <a:latin typeface="Times New Roman"/>
                      </a:endParaRPr>
                    </a:p>
                  </a:txBody>
                  <a:tcPr marL="68580" marR="68580" marT="0" marB="0"/>
                </a:tc>
                <a:tc>
                  <a:txBody>
                    <a:bodyPr/>
                    <a:lstStyle/>
                    <a:p>
                      <a:pPr algn="just"/>
                      <a:r>
                        <a:rPr lang="en-US" sz="2000">
                          <a:effectLst/>
                        </a:rPr>
                        <a:t>The number of COVID-19 </a:t>
                      </a:r>
                      <a:r>
                        <a:rPr lang="id-ID" sz="2000">
                          <a:effectLst/>
                        </a:rPr>
                        <a:t>confirmed</a:t>
                      </a:r>
                      <a:r>
                        <a:rPr lang="en-US" sz="2000">
                          <a:effectLst/>
                        </a:rPr>
                        <a:t> cases from nine </a:t>
                      </a:r>
                      <a:r>
                        <a:rPr lang="id-ID" sz="2000">
                          <a:effectLst/>
                        </a:rPr>
                        <a:t>nearest areas </a:t>
                      </a:r>
                      <a:r>
                        <a:rPr lang="en-US" sz="2000">
                          <a:effectLst/>
                        </a:rPr>
                        <a:t>to the estimated area </a:t>
                      </a:r>
                      <a:endParaRPr lang="en-US" sz="2000">
                        <a:effectLst/>
                        <a:latin typeface="Times New Roman"/>
                      </a:endParaRPr>
                    </a:p>
                  </a:txBody>
                  <a:tcPr marL="68580" marR="68580" marT="0" marB="0"/>
                </a:tc>
                <a:extLst>
                  <a:ext uri="{0D108BD9-81ED-4DB2-BD59-A6C34878D82A}">
                    <a16:rowId xmlns:a16="http://schemas.microsoft.com/office/drawing/2014/main" xmlns="" val="10001"/>
                  </a:ext>
                </a:extLst>
              </a:tr>
              <a:tr h="901595">
                <a:tc>
                  <a:txBody>
                    <a:bodyPr/>
                    <a:lstStyle/>
                    <a:p>
                      <a:pPr algn="ctr"/>
                      <a:r>
                        <a:rPr lang="en-US" sz="2000">
                          <a:effectLst/>
                        </a:rPr>
                        <a:t>2</a:t>
                      </a:r>
                      <a:endParaRPr lang="en-US" sz="2000">
                        <a:effectLst/>
                        <a:latin typeface="Times New Roman"/>
                      </a:endParaRPr>
                    </a:p>
                  </a:txBody>
                  <a:tcPr marL="68580" marR="68580" marT="0" marB="0"/>
                </a:tc>
                <a:tc>
                  <a:txBody>
                    <a:bodyPr/>
                    <a:lstStyle/>
                    <a:p>
                      <a:pPr algn="ctr"/>
                      <a:r>
                        <a:rPr lang="id-ID" sz="2000">
                          <a:effectLst/>
                        </a:rPr>
                        <a:t>S</a:t>
                      </a:r>
                      <a:r>
                        <a:rPr lang="en-US" sz="2000">
                          <a:effectLst/>
                        </a:rPr>
                        <a:t>econdary </a:t>
                      </a:r>
                      <a:r>
                        <a:rPr lang="id-ID" sz="2000">
                          <a:effectLst/>
                        </a:rPr>
                        <a:t>variable</a:t>
                      </a:r>
                      <a:endParaRPr lang="en-US" sz="2000">
                        <a:effectLst/>
                        <a:latin typeface="Times New Roman"/>
                      </a:endParaRPr>
                    </a:p>
                  </a:txBody>
                  <a:tcPr marL="68580" marR="68580" marT="0" marB="0"/>
                </a:tc>
                <a:tc>
                  <a:txBody>
                    <a:bodyPr/>
                    <a:lstStyle/>
                    <a:p>
                      <a:pPr algn="just"/>
                      <a:r>
                        <a:rPr lang="en-US" sz="2000">
                          <a:effectLst/>
                        </a:rPr>
                        <a:t>The number of </a:t>
                      </a:r>
                      <a:r>
                        <a:rPr lang="id-ID" sz="2000">
                          <a:effectLst/>
                        </a:rPr>
                        <a:t>suspect cases </a:t>
                      </a:r>
                      <a:r>
                        <a:rPr lang="en-US" sz="2000">
                          <a:effectLst/>
                        </a:rPr>
                        <a:t>from five </a:t>
                      </a:r>
                      <a:r>
                        <a:rPr lang="id-ID" sz="2000">
                          <a:effectLst/>
                        </a:rPr>
                        <a:t>nearest </a:t>
                      </a:r>
                      <a:r>
                        <a:rPr lang="en-US" sz="2000">
                          <a:effectLst/>
                        </a:rPr>
                        <a:t>areas to the </a:t>
                      </a:r>
                      <a:r>
                        <a:rPr lang="id-ID" sz="2000">
                          <a:effectLst/>
                        </a:rPr>
                        <a:t>estimated </a:t>
                      </a:r>
                      <a:r>
                        <a:rPr lang="en-US" sz="2000">
                          <a:effectLst/>
                        </a:rPr>
                        <a:t>area </a:t>
                      </a:r>
                      <a:endParaRPr lang="en-US" sz="2000">
                        <a:effectLst/>
                        <a:latin typeface="Times New Roman"/>
                      </a:endParaRPr>
                    </a:p>
                  </a:txBody>
                  <a:tcPr marL="68580" marR="68580" marT="0" marB="0"/>
                </a:tc>
                <a:extLst>
                  <a:ext uri="{0D108BD9-81ED-4DB2-BD59-A6C34878D82A}">
                    <a16:rowId xmlns:a16="http://schemas.microsoft.com/office/drawing/2014/main" xmlns="" val="10002"/>
                  </a:ext>
                </a:extLst>
              </a:tr>
              <a:tr h="901595">
                <a:tc>
                  <a:txBody>
                    <a:bodyPr/>
                    <a:lstStyle/>
                    <a:p>
                      <a:pPr algn="ctr"/>
                      <a:r>
                        <a:rPr lang="en-US" sz="2000">
                          <a:effectLst/>
                        </a:rPr>
                        <a:t>3</a:t>
                      </a:r>
                      <a:endParaRPr lang="en-US" sz="2000">
                        <a:effectLst/>
                        <a:latin typeface="Times New Roman"/>
                      </a:endParaRPr>
                    </a:p>
                  </a:txBody>
                  <a:tcPr marL="68580" marR="68580" marT="0" marB="0"/>
                </a:tc>
                <a:tc>
                  <a:txBody>
                    <a:bodyPr/>
                    <a:lstStyle/>
                    <a:p>
                      <a:pPr algn="ctr"/>
                      <a:r>
                        <a:rPr lang="id-ID" sz="2000">
                          <a:effectLst/>
                        </a:rPr>
                        <a:t>Distance v</a:t>
                      </a:r>
                      <a:r>
                        <a:rPr lang="en-US" sz="2000">
                          <a:effectLst/>
                        </a:rPr>
                        <a:t>ariable</a:t>
                      </a:r>
                      <a:endParaRPr lang="en-US" sz="2000">
                        <a:effectLst/>
                        <a:latin typeface="Times New Roman"/>
                      </a:endParaRPr>
                    </a:p>
                  </a:txBody>
                  <a:tcPr marL="68580" marR="68580" marT="0" marB="0"/>
                </a:tc>
                <a:tc>
                  <a:txBody>
                    <a:bodyPr/>
                    <a:lstStyle/>
                    <a:p>
                      <a:pPr algn="just"/>
                      <a:r>
                        <a:rPr lang="en-US" sz="2000" dirty="0">
                          <a:effectLst/>
                        </a:rPr>
                        <a:t>The longitude and latitude coordinates of each city in East Java Province</a:t>
                      </a:r>
                      <a:endParaRPr lang="en-US" sz="2000" dirty="0">
                        <a:effectLst/>
                        <a:latin typeface="Times New Roman"/>
                      </a:endParaRPr>
                    </a:p>
                  </a:txBody>
                  <a:tcPr marL="68580" marR="68580" marT="0" marB="0"/>
                </a:tc>
                <a:extLst>
                  <a:ext uri="{0D108BD9-81ED-4DB2-BD59-A6C34878D82A}">
                    <a16:rowId xmlns:a16="http://schemas.microsoft.com/office/drawing/2014/main" xmlns="" val="10003"/>
                  </a:ext>
                </a:extLst>
              </a:tr>
            </a:tbl>
          </a:graphicData>
        </a:graphic>
      </p:graphicFrame>
      <p:sp>
        <p:nvSpPr>
          <p:cNvPr id="7" name="Content Placeholder 6"/>
          <p:cNvSpPr>
            <a:spLocks noGrp="1"/>
          </p:cNvSpPr>
          <p:nvPr>
            <p:ph sz="half" idx="2"/>
          </p:nvPr>
        </p:nvSpPr>
        <p:spPr>
          <a:xfrm>
            <a:off x="7750596" y="2132156"/>
            <a:ext cx="3769656" cy="3412976"/>
          </a:xfrm>
        </p:spPr>
        <p:txBody>
          <a:bodyPr>
            <a:normAutofit/>
          </a:bodyPr>
          <a:lstStyle/>
          <a:p>
            <a:r>
              <a:rPr lang="id-ID" sz="2000" dirty="0" smtClean="0"/>
              <a:t>The </a:t>
            </a:r>
            <a:r>
              <a:rPr lang="id-ID" sz="2000" dirty="0"/>
              <a:t>estimated sample </a:t>
            </a:r>
            <a:r>
              <a:rPr lang="en-US" sz="2000" dirty="0"/>
              <a:t>were </a:t>
            </a:r>
            <a:r>
              <a:rPr lang="id-ID" sz="2000" dirty="0"/>
              <a:t>Sidoarjo, Gresik, Pasuruan, Lamongan, Tuban, Malang, Sampang, Sumenep, and Mojokerto. </a:t>
            </a:r>
            <a:endParaRPr lang="id-ID" sz="2000" dirty="0" smtClean="0"/>
          </a:p>
          <a:p>
            <a:r>
              <a:rPr lang="id-ID" sz="2000" dirty="0"/>
              <a:t>The data were obtained from the website www.infocovid19.jatimprov.go.id, which is handled by East Java Government</a:t>
            </a:r>
            <a:r>
              <a:rPr lang="en-US" sz="2000" dirty="0"/>
              <a:t> </a:t>
            </a:r>
            <a:r>
              <a:rPr lang="id-ID" sz="2000" dirty="0"/>
              <a:t>on July 21st</a:t>
            </a:r>
            <a:r>
              <a:rPr lang="id-ID" sz="2000" dirty="0" smtClean="0"/>
              <a:t>.</a:t>
            </a:r>
            <a:endParaRPr lang="en-US" sz="2000"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Steps of Analysis</a:t>
            </a:r>
            <a:endParaRPr lang="id-ID" dirty="0"/>
          </a:p>
        </p:txBody>
      </p:sp>
      <mc:AlternateContent xmlns:mc="http://schemas.openxmlformats.org/markup-compatibility/2006">
        <mc:Choice xmlns:a14="http://schemas.microsoft.com/office/drawing/2010/main" Requires="a14">
          <p:sp>
            <p:nvSpPr>
              <p:cNvPr id="3" name="Rectangle 2"/>
              <p:cNvSpPr/>
              <p:nvPr/>
            </p:nvSpPr>
            <p:spPr>
              <a:xfrm>
                <a:off x="1413893" y="1417637"/>
                <a:ext cx="9962344" cy="4631653"/>
              </a:xfrm>
              <a:prstGeom prst="rect">
                <a:avLst/>
              </a:prstGeom>
            </p:spPr>
            <p:txBody>
              <a:bodyPr wrap="square">
                <a:spAutoFit/>
              </a:bodyPr>
              <a:lstStyle/>
              <a:p>
                <a:pPr marL="342900" lvl="0" indent="-342900" algn="just">
                  <a:buFont typeface="+mj-lt"/>
                  <a:buAutoNum type="arabicPeriod"/>
                </a:pPr>
                <a:r>
                  <a:rPr lang="en-US" sz="1400" dirty="0" smtClean="0">
                    <a:effectLst/>
                  </a:rPr>
                  <a:t>Describing </a:t>
                </a:r>
                <a:r>
                  <a:rPr lang="en-US" sz="1400" dirty="0">
                    <a:effectLst/>
                  </a:rPr>
                  <a:t>the characteristics of the number of </a:t>
                </a:r>
                <a:r>
                  <a:rPr lang="id-ID" sz="1400" dirty="0">
                    <a:effectLst/>
                  </a:rPr>
                  <a:t>COVID-19 confirmed</a:t>
                </a:r>
                <a:r>
                  <a:rPr lang="en-US" sz="1400" dirty="0">
                    <a:effectLst/>
                  </a:rPr>
                  <a:t> cases and the number </a:t>
                </a:r>
                <a:r>
                  <a:rPr lang="id-ID" sz="1400" dirty="0">
                    <a:effectLst/>
                  </a:rPr>
                  <a:t>of suspect cases</a:t>
                </a:r>
                <a:r>
                  <a:rPr lang="en-US" sz="1400" dirty="0">
                    <a:effectLst/>
                  </a:rPr>
                  <a:t> in East Java.</a:t>
                </a:r>
                <a:endParaRPr lang="id-ID" sz="1400" dirty="0">
                  <a:effectLst/>
                </a:endParaRPr>
              </a:p>
              <a:p>
                <a:pPr marL="342900" lvl="0" indent="-342900" algn="just">
                  <a:buFont typeface="+mj-lt"/>
                  <a:buAutoNum type="arabicPeriod"/>
                </a:pPr>
                <a:r>
                  <a:rPr lang="id-ID" sz="1400" dirty="0">
                    <a:effectLst/>
                  </a:rPr>
                  <a:t>E</a:t>
                </a:r>
                <a:r>
                  <a:rPr lang="en-US" sz="1400" dirty="0" err="1">
                    <a:effectLst/>
                  </a:rPr>
                  <a:t>stimati</a:t>
                </a:r>
                <a:r>
                  <a:rPr lang="id-ID" sz="1400" dirty="0">
                    <a:effectLst/>
                  </a:rPr>
                  <a:t>ng the </a:t>
                </a:r>
                <a:r>
                  <a:rPr lang="en-US" sz="1400" dirty="0">
                    <a:effectLst/>
                  </a:rPr>
                  <a:t>estimated area with the co</a:t>
                </a:r>
                <a:r>
                  <a:rPr lang="id-ID" sz="1400" dirty="0">
                    <a:effectLst/>
                  </a:rPr>
                  <a:t>-</a:t>
                </a:r>
                <a:r>
                  <a:rPr lang="en-US" sz="1400" dirty="0" err="1">
                    <a:effectLst/>
                  </a:rPr>
                  <a:t>kriging</a:t>
                </a:r>
                <a:r>
                  <a:rPr lang="en-US" sz="1400" dirty="0">
                    <a:effectLst/>
                  </a:rPr>
                  <a:t> method</a:t>
                </a:r>
                <a:r>
                  <a:rPr lang="id-ID" sz="1400" dirty="0">
                    <a:effectLst/>
                  </a:rPr>
                  <a:t> using these steps:</a:t>
                </a:r>
                <a:r>
                  <a:rPr lang="en-US" sz="1400" dirty="0">
                    <a:effectLst/>
                  </a:rPr>
                  <a:t>.</a:t>
                </a:r>
                <a:endParaRPr lang="id-ID" sz="1400" dirty="0">
                  <a:effectLst/>
                </a:endParaRPr>
              </a:p>
              <a:p>
                <a:pPr marL="712788" lvl="0" indent="-342900" algn="just">
                  <a:buFont typeface="+mj-lt"/>
                  <a:buAutoNum type="alphaLcPeriod"/>
                </a:pPr>
                <a:r>
                  <a:rPr lang="en-US" sz="1400" dirty="0">
                    <a:effectLst/>
                  </a:rPr>
                  <a:t>Pre processing data by testing the </a:t>
                </a:r>
                <a:r>
                  <a:rPr lang="id-ID" sz="1400" dirty="0">
                    <a:effectLst/>
                  </a:rPr>
                  <a:t>spatial auto</a:t>
                </a:r>
                <a:r>
                  <a:rPr lang="en-US" sz="1400" dirty="0">
                    <a:effectLst/>
                  </a:rPr>
                  <a:t>correlation between the two variables.</a:t>
                </a:r>
                <a:endParaRPr lang="id-ID" sz="1400" dirty="0">
                  <a:effectLst/>
                </a:endParaRPr>
              </a:p>
              <a:p>
                <a:pPr marL="712788" lvl="0" indent="-342900" algn="just">
                  <a:buFont typeface="+mj-lt"/>
                  <a:buAutoNum type="alphaLcPeriod"/>
                </a:pPr>
                <a:r>
                  <a:rPr lang="en-US" sz="1400" dirty="0">
                    <a:effectLst/>
                  </a:rPr>
                  <a:t>Form</a:t>
                </a:r>
                <a:r>
                  <a:rPr lang="id-ID" sz="1400" dirty="0">
                    <a:effectLst/>
                  </a:rPr>
                  <a:t>ing</a:t>
                </a:r>
                <a:r>
                  <a:rPr lang="en-US" sz="1400" dirty="0">
                    <a:effectLst/>
                  </a:rPr>
                  <a:t> a distance matrix between locations of observation by calculating the distance between observed locations using equation </a:t>
                </a:r>
                <a14:m>
                  <m:oMath xmlns:m="http://schemas.openxmlformats.org/officeDocument/2006/math">
                    <m:sSub>
                      <m:sSubPr>
                        <m:ctrlPr>
                          <a:rPr lang="id-ID" sz="1400" i="1">
                            <a:effectLst/>
                          </a:rPr>
                        </m:ctrlPr>
                      </m:sSubPr>
                      <m:e>
                        <m:r>
                          <a:rPr lang="en-US" sz="1400" i="1">
                            <a:effectLst/>
                          </a:rPr>
                          <m:t>h</m:t>
                        </m:r>
                      </m:e>
                      <m:sub>
                        <m:r>
                          <a:rPr lang="en-US" sz="1400" i="1">
                            <a:effectLst/>
                          </a:rPr>
                          <m:t>𝑖𝑗</m:t>
                        </m:r>
                      </m:sub>
                    </m:sSub>
                    <m:r>
                      <a:rPr lang="en-US" sz="1400" i="1">
                        <a:effectLst/>
                        <a:ea typeface="Times New Roman" panose="02020603050405020304" pitchFamily="18" charset="0"/>
                      </a:rPr>
                      <m:t>=</m:t>
                    </m:r>
                    <m:rad>
                      <m:radPr>
                        <m:degHide m:val="on"/>
                        <m:ctrlPr>
                          <a:rPr lang="id-ID" sz="1400" i="1">
                            <a:effectLst/>
                            <a:ea typeface="Times New Roman" panose="02020603050405020304" pitchFamily="18" charset="0"/>
                          </a:rPr>
                        </m:ctrlPr>
                      </m:radPr>
                      <m:deg/>
                      <m:e>
                        <m:sSup>
                          <m:sSupPr>
                            <m:ctrlPr>
                              <a:rPr lang="id-ID" sz="1400" i="1">
                                <a:effectLst/>
                                <a:ea typeface="Times New Roman" panose="02020603050405020304" pitchFamily="18" charset="0"/>
                              </a:rPr>
                            </m:ctrlPr>
                          </m:sSupPr>
                          <m:e>
                            <m:d>
                              <m:dPr>
                                <m:ctrlPr>
                                  <a:rPr lang="id-ID" sz="1400" i="1">
                                    <a:effectLst/>
                                  </a:rPr>
                                </m:ctrlPr>
                              </m:dPr>
                              <m:e>
                                <m:sSub>
                                  <m:sSubPr>
                                    <m:ctrlPr>
                                      <a:rPr lang="id-ID" sz="1400" i="1">
                                        <a:effectLst/>
                                      </a:rPr>
                                    </m:ctrlPr>
                                  </m:sSubPr>
                                  <m:e>
                                    <m:r>
                                      <a:rPr lang="en-US" sz="1400" i="1">
                                        <a:effectLst/>
                                      </a:rPr>
                                      <m:t>𝑥</m:t>
                                    </m:r>
                                  </m:e>
                                  <m:sub>
                                    <m:r>
                                      <a:rPr lang="en-US" sz="1400" i="1">
                                        <a:effectLst/>
                                      </a:rPr>
                                      <m:t>𝑖</m:t>
                                    </m:r>
                                  </m:sub>
                                </m:sSub>
                                <m:r>
                                  <a:rPr lang="en-US" sz="1400" i="1">
                                    <a:effectLst/>
                                  </a:rPr>
                                  <m:t>−</m:t>
                                </m:r>
                                <m:sSub>
                                  <m:sSubPr>
                                    <m:ctrlPr>
                                      <a:rPr lang="id-ID" sz="1400" i="1">
                                        <a:effectLst/>
                                      </a:rPr>
                                    </m:ctrlPr>
                                  </m:sSubPr>
                                  <m:e>
                                    <m:r>
                                      <a:rPr lang="en-US" sz="1400" i="1">
                                        <a:effectLst/>
                                      </a:rPr>
                                      <m:t>𝑥</m:t>
                                    </m:r>
                                  </m:e>
                                  <m:sub>
                                    <m:r>
                                      <a:rPr lang="en-US" sz="1400" i="1">
                                        <a:effectLst/>
                                      </a:rPr>
                                      <m:t>𝑗</m:t>
                                    </m:r>
                                  </m:sub>
                                </m:sSub>
                              </m:e>
                            </m:d>
                          </m:e>
                          <m:sup>
                            <m:r>
                              <a:rPr lang="en-US" sz="1400" i="1">
                                <a:effectLst/>
                              </a:rPr>
                              <m:t>2</m:t>
                            </m:r>
                          </m:sup>
                        </m:sSup>
                        <m:r>
                          <a:rPr lang="en-US" sz="1400" i="1">
                            <a:effectLst/>
                          </a:rPr>
                          <m:t>+</m:t>
                        </m:r>
                        <m:sSup>
                          <m:sSupPr>
                            <m:ctrlPr>
                              <a:rPr lang="id-ID" sz="1400" i="1">
                                <a:effectLst/>
                                <a:ea typeface="Times New Roman" panose="02020603050405020304" pitchFamily="18" charset="0"/>
                              </a:rPr>
                            </m:ctrlPr>
                          </m:sSupPr>
                          <m:e>
                            <m:d>
                              <m:dPr>
                                <m:ctrlPr>
                                  <a:rPr lang="id-ID" sz="1400" i="1">
                                    <a:effectLst/>
                                  </a:rPr>
                                </m:ctrlPr>
                              </m:dPr>
                              <m:e>
                                <m:sSub>
                                  <m:sSubPr>
                                    <m:ctrlPr>
                                      <a:rPr lang="id-ID" sz="1400" i="1">
                                        <a:effectLst/>
                                      </a:rPr>
                                    </m:ctrlPr>
                                  </m:sSubPr>
                                  <m:e>
                                    <m:r>
                                      <a:rPr lang="en-US" sz="1400" i="1">
                                        <a:effectLst/>
                                      </a:rPr>
                                      <m:t>𝑦</m:t>
                                    </m:r>
                                  </m:e>
                                  <m:sub>
                                    <m:r>
                                      <a:rPr lang="en-US" sz="1400" i="1">
                                        <a:effectLst/>
                                      </a:rPr>
                                      <m:t>𝑖</m:t>
                                    </m:r>
                                  </m:sub>
                                </m:sSub>
                                <m:r>
                                  <a:rPr lang="en-US" sz="1400" i="1">
                                    <a:effectLst/>
                                  </a:rPr>
                                  <m:t>−</m:t>
                                </m:r>
                                <m:sSub>
                                  <m:sSubPr>
                                    <m:ctrlPr>
                                      <a:rPr lang="id-ID" sz="1400" i="1">
                                        <a:effectLst/>
                                      </a:rPr>
                                    </m:ctrlPr>
                                  </m:sSubPr>
                                  <m:e>
                                    <m:r>
                                      <a:rPr lang="en-US" sz="1400" i="1">
                                        <a:effectLst/>
                                      </a:rPr>
                                      <m:t>𝑦</m:t>
                                    </m:r>
                                  </m:e>
                                  <m:sub>
                                    <m:r>
                                      <a:rPr lang="en-US" sz="1400" i="1">
                                        <a:effectLst/>
                                      </a:rPr>
                                      <m:t>𝑗</m:t>
                                    </m:r>
                                  </m:sub>
                                </m:sSub>
                              </m:e>
                            </m:d>
                          </m:e>
                          <m:sup>
                            <m:r>
                              <a:rPr lang="en-US" sz="1400" i="1">
                                <a:effectLst/>
                              </a:rPr>
                              <m:t>2</m:t>
                            </m:r>
                          </m:sup>
                        </m:sSup>
                      </m:e>
                    </m:rad>
                  </m:oMath>
                </a14:m>
                <a:endParaRPr lang="id-ID" sz="1400" dirty="0">
                  <a:effectLst/>
                </a:endParaRPr>
              </a:p>
              <a:p>
                <a:pPr marL="712788" lvl="0" indent="-342900" algn="just">
                  <a:buFont typeface="+mj-lt"/>
                  <a:buAutoNum type="alphaLcPeriod"/>
                </a:pPr>
                <a:r>
                  <a:rPr lang="en-US" sz="1400" dirty="0">
                    <a:effectLst/>
                  </a:rPr>
                  <a:t>Form</a:t>
                </a:r>
                <a:r>
                  <a:rPr lang="id-ID" sz="1400" dirty="0">
                    <a:effectLst/>
                  </a:rPr>
                  <a:t>ing</a:t>
                </a:r>
                <a:r>
                  <a:rPr lang="en-US" sz="1400" dirty="0">
                    <a:effectLst/>
                  </a:rPr>
                  <a:t> a distance matrix between locations of observation by calculating the distance between observed locations using equation </a:t>
                </a:r>
                <a14:m>
                  <m:oMath xmlns:m="http://schemas.openxmlformats.org/officeDocument/2006/math">
                    <m:sSub>
                      <m:sSubPr>
                        <m:ctrlPr>
                          <a:rPr lang="id-ID" sz="1400" i="1">
                            <a:effectLst/>
                          </a:rPr>
                        </m:ctrlPr>
                      </m:sSubPr>
                      <m:e>
                        <m:r>
                          <a:rPr lang="en-US" sz="1400" i="1">
                            <a:effectLst/>
                          </a:rPr>
                          <m:t>h</m:t>
                        </m:r>
                      </m:e>
                      <m:sub>
                        <m:r>
                          <a:rPr lang="en-US" sz="1400" i="1">
                            <a:effectLst/>
                          </a:rPr>
                          <m:t>𝑖</m:t>
                        </m:r>
                        <m:r>
                          <a:rPr lang="en-US" sz="1400" i="1">
                            <a:effectLst/>
                          </a:rPr>
                          <m:t>0</m:t>
                        </m:r>
                      </m:sub>
                    </m:sSub>
                    <m:r>
                      <a:rPr lang="en-US" sz="1400" i="1">
                        <a:effectLst/>
                        <a:ea typeface="Times New Roman" panose="02020603050405020304" pitchFamily="18" charset="0"/>
                      </a:rPr>
                      <m:t>=</m:t>
                    </m:r>
                    <m:rad>
                      <m:radPr>
                        <m:degHide m:val="on"/>
                        <m:ctrlPr>
                          <a:rPr lang="id-ID" sz="1400" i="1">
                            <a:effectLst/>
                            <a:ea typeface="Times New Roman" panose="02020603050405020304" pitchFamily="18" charset="0"/>
                          </a:rPr>
                        </m:ctrlPr>
                      </m:radPr>
                      <m:deg/>
                      <m:e>
                        <m:sSup>
                          <m:sSupPr>
                            <m:ctrlPr>
                              <a:rPr lang="id-ID" sz="1400" i="1">
                                <a:effectLst/>
                                <a:ea typeface="Times New Roman" panose="02020603050405020304" pitchFamily="18" charset="0"/>
                              </a:rPr>
                            </m:ctrlPr>
                          </m:sSupPr>
                          <m:e>
                            <m:d>
                              <m:dPr>
                                <m:ctrlPr>
                                  <a:rPr lang="id-ID" sz="1400" i="1">
                                    <a:effectLst/>
                                  </a:rPr>
                                </m:ctrlPr>
                              </m:dPr>
                              <m:e>
                                <m:sSub>
                                  <m:sSubPr>
                                    <m:ctrlPr>
                                      <a:rPr lang="id-ID" sz="1400" i="1">
                                        <a:effectLst/>
                                      </a:rPr>
                                    </m:ctrlPr>
                                  </m:sSubPr>
                                  <m:e>
                                    <m:r>
                                      <a:rPr lang="en-US" sz="1400" i="1">
                                        <a:effectLst/>
                                      </a:rPr>
                                      <m:t>𝑥</m:t>
                                    </m:r>
                                  </m:e>
                                  <m:sub>
                                    <m:r>
                                      <a:rPr lang="en-US" sz="1400" i="1">
                                        <a:effectLst/>
                                      </a:rPr>
                                      <m:t>𝑖</m:t>
                                    </m:r>
                                  </m:sub>
                                </m:sSub>
                                <m:r>
                                  <a:rPr lang="en-US" sz="1400" i="1">
                                    <a:effectLst/>
                                  </a:rPr>
                                  <m:t>−</m:t>
                                </m:r>
                                <m:sSub>
                                  <m:sSubPr>
                                    <m:ctrlPr>
                                      <a:rPr lang="id-ID" sz="1400" i="1">
                                        <a:effectLst/>
                                      </a:rPr>
                                    </m:ctrlPr>
                                  </m:sSubPr>
                                  <m:e>
                                    <m:r>
                                      <a:rPr lang="en-US" sz="1400" i="1">
                                        <a:effectLst/>
                                      </a:rPr>
                                      <m:t>𝑥</m:t>
                                    </m:r>
                                  </m:e>
                                  <m:sub>
                                    <m:r>
                                      <a:rPr lang="en-US" sz="1400" i="1">
                                        <a:effectLst/>
                                      </a:rPr>
                                      <m:t>0</m:t>
                                    </m:r>
                                  </m:sub>
                                </m:sSub>
                              </m:e>
                            </m:d>
                          </m:e>
                          <m:sup>
                            <m:r>
                              <a:rPr lang="en-US" sz="1400" i="1">
                                <a:effectLst/>
                              </a:rPr>
                              <m:t>2</m:t>
                            </m:r>
                          </m:sup>
                        </m:sSup>
                        <m:r>
                          <a:rPr lang="en-US" sz="1400" i="1">
                            <a:effectLst/>
                          </a:rPr>
                          <m:t>+</m:t>
                        </m:r>
                        <m:sSup>
                          <m:sSupPr>
                            <m:ctrlPr>
                              <a:rPr lang="id-ID" sz="1400" i="1">
                                <a:effectLst/>
                                <a:ea typeface="Times New Roman" panose="02020603050405020304" pitchFamily="18" charset="0"/>
                              </a:rPr>
                            </m:ctrlPr>
                          </m:sSupPr>
                          <m:e>
                            <m:d>
                              <m:dPr>
                                <m:ctrlPr>
                                  <a:rPr lang="id-ID" sz="1400" i="1">
                                    <a:effectLst/>
                                  </a:rPr>
                                </m:ctrlPr>
                              </m:dPr>
                              <m:e>
                                <m:sSub>
                                  <m:sSubPr>
                                    <m:ctrlPr>
                                      <a:rPr lang="id-ID" sz="1400" i="1">
                                        <a:effectLst/>
                                      </a:rPr>
                                    </m:ctrlPr>
                                  </m:sSubPr>
                                  <m:e>
                                    <m:r>
                                      <a:rPr lang="en-US" sz="1400" i="1">
                                        <a:effectLst/>
                                      </a:rPr>
                                      <m:t>𝑦</m:t>
                                    </m:r>
                                  </m:e>
                                  <m:sub>
                                    <m:r>
                                      <a:rPr lang="en-US" sz="1400" i="1">
                                        <a:effectLst/>
                                      </a:rPr>
                                      <m:t>𝑖</m:t>
                                    </m:r>
                                  </m:sub>
                                </m:sSub>
                                <m:r>
                                  <a:rPr lang="en-US" sz="1400" i="1">
                                    <a:effectLst/>
                                  </a:rPr>
                                  <m:t>−</m:t>
                                </m:r>
                                <m:sSub>
                                  <m:sSubPr>
                                    <m:ctrlPr>
                                      <a:rPr lang="id-ID" sz="1400" i="1">
                                        <a:effectLst/>
                                      </a:rPr>
                                    </m:ctrlPr>
                                  </m:sSubPr>
                                  <m:e>
                                    <m:r>
                                      <a:rPr lang="en-US" sz="1400" i="1">
                                        <a:effectLst/>
                                      </a:rPr>
                                      <m:t>𝑦</m:t>
                                    </m:r>
                                  </m:e>
                                  <m:sub>
                                    <m:r>
                                      <a:rPr lang="en-US" sz="1400" i="1">
                                        <a:effectLst/>
                                      </a:rPr>
                                      <m:t>0</m:t>
                                    </m:r>
                                  </m:sub>
                                </m:sSub>
                              </m:e>
                            </m:d>
                          </m:e>
                          <m:sup>
                            <m:r>
                              <a:rPr lang="en-US" sz="1400" i="1">
                                <a:effectLst/>
                              </a:rPr>
                              <m:t>2</m:t>
                            </m:r>
                          </m:sup>
                        </m:sSup>
                      </m:e>
                    </m:rad>
                  </m:oMath>
                </a14:m>
                <a:endParaRPr lang="id-ID" sz="1400" dirty="0">
                  <a:effectLst/>
                </a:endParaRPr>
              </a:p>
              <a:p>
                <a:pPr marL="712788" lvl="0" indent="-342900" algn="just">
                  <a:buFont typeface="+mj-lt"/>
                  <a:buAutoNum type="alphaLcPeriod"/>
                </a:pPr>
                <a:r>
                  <a:rPr lang="en-US" sz="1400" dirty="0">
                    <a:effectLst/>
                  </a:rPr>
                  <a:t>Calculating experimental auto covariance and cross covariance by dividing the distance between </a:t>
                </a:r>
                <a:r>
                  <a:rPr lang="en-US" sz="1400" dirty="0" err="1">
                    <a:effectLst/>
                  </a:rPr>
                  <a:t>observ</a:t>
                </a:r>
                <a:r>
                  <a:rPr lang="id-ID" sz="1400" dirty="0">
                    <a:effectLst/>
                  </a:rPr>
                  <a:t>ed</a:t>
                </a:r>
                <a:r>
                  <a:rPr lang="en-US" sz="1400" dirty="0">
                    <a:effectLst/>
                  </a:rPr>
                  <a:t> locations into several classes.</a:t>
                </a:r>
                <a:endParaRPr lang="id-ID" sz="1400" dirty="0">
                  <a:effectLst/>
                </a:endParaRPr>
              </a:p>
              <a:p>
                <a:pPr marL="712788" lvl="0" indent="-342900" algn="just">
                  <a:buFont typeface="+mj-lt"/>
                  <a:buAutoNum type="alphaLcPeriod"/>
                </a:pPr>
                <a:r>
                  <a:rPr lang="en-US" sz="1400" dirty="0">
                    <a:effectLst/>
                  </a:rPr>
                  <a:t>Making a plot of the distance </a:t>
                </a:r>
                <a:r>
                  <a:rPr lang="id-ID" sz="1400" dirty="0">
                    <a:effectLst/>
                  </a:rPr>
                  <a:t>and</a:t>
                </a:r>
                <a:r>
                  <a:rPr lang="en-US" sz="1400" dirty="0">
                    <a:effectLst/>
                  </a:rPr>
                  <a:t> experimental covariance.</a:t>
                </a:r>
                <a:endParaRPr lang="id-ID" sz="1400" dirty="0">
                  <a:effectLst/>
                </a:endParaRPr>
              </a:p>
              <a:p>
                <a:pPr marL="712788" lvl="0" indent="-342900" algn="just">
                  <a:buFont typeface="+mj-lt"/>
                  <a:buAutoNum type="alphaLcPeriod"/>
                </a:pPr>
                <a:r>
                  <a:rPr lang="en-US" sz="1400" dirty="0">
                    <a:effectLst/>
                  </a:rPr>
                  <a:t>Calculating the value of spherical covariance model with equation (4).</a:t>
                </a:r>
                <a:endParaRPr lang="id-ID" sz="1400" dirty="0">
                  <a:effectLst/>
                </a:endParaRPr>
              </a:p>
              <a:p>
                <a:pPr marL="712788" lvl="0" indent="-342900" algn="just">
                  <a:buFont typeface="+mj-lt"/>
                  <a:buAutoNum type="alphaLcPeriod"/>
                </a:pPr>
                <a:r>
                  <a:rPr lang="en-US" sz="1400" dirty="0">
                    <a:effectLst/>
                  </a:rPr>
                  <a:t>Form</a:t>
                </a:r>
                <a:r>
                  <a:rPr lang="id-ID" sz="1400" dirty="0">
                    <a:effectLst/>
                  </a:rPr>
                  <a:t>ing</a:t>
                </a:r>
                <a:r>
                  <a:rPr lang="en-US" sz="1400" dirty="0">
                    <a:effectLst/>
                  </a:rPr>
                  <a:t> a variation matrix of variables from primary and secondary variables between observation sites (</a:t>
                </a:r>
                <a14:m>
                  <m:oMath xmlns:m="http://schemas.openxmlformats.org/officeDocument/2006/math">
                    <m:r>
                      <a:rPr lang="en-US" sz="1400" b="1" i="1">
                        <a:effectLst/>
                      </a:rPr>
                      <m:t>𝑪</m:t>
                    </m:r>
                  </m:oMath>
                </a14:m>
                <a:r>
                  <a:rPr lang="en-US" sz="1400" dirty="0">
                    <a:effectLst/>
                  </a:rPr>
                  <a:t>) with equation (3).</a:t>
                </a:r>
                <a:endParaRPr lang="id-ID" sz="1400" dirty="0">
                  <a:effectLst/>
                </a:endParaRPr>
              </a:p>
              <a:p>
                <a:pPr marL="712788" lvl="0" indent="-342900" algn="just">
                  <a:buFont typeface="+mj-lt"/>
                  <a:buAutoNum type="alphaLcPeriod"/>
                </a:pPr>
                <a:r>
                  <a:rPr lang="en-US" sz="1400" dirty="0">
                    <a:effectLst/>
                  </a:rPr>
                  <a:t>Form</a:t>
                </a:r>
                <a:r>
                  <a:rPr lang="id-ID" sz="1400" dirty="0">
                    <a:effectLst/>
                  </a:rPr>
                  <a:t>ing</a:t>
                </a:r>
                <a:r>
                  <a:rPr lang="en-US" sz="1400" dirty="0">
                    <a:effectLst/>
                  </a:rPr>
                  <a:t> a vector of variations between observations with the alleged location (</a:t>
                </a:r>
                <a14:m>
                  <m:oMath xmlns:m="http://schemas.openxmlformats.org/officeDocument/2006/math">
                    <m:r>
                      <a:rPr lang="en-US" sz="1400" b="1" i="1">
                        <a:effectLst/>
                      </a:rPr>
                      <m:t>𝒅</m:t>
                    </m:r>
                  </m:oMath>
                </a14:m>
                <a:r>
                  <a:rPr lang="en-US" sz="1400" dirty="0">
                    <a:effectLst/>
                  </a:rPr>
                  <a:t>) with equation (5).</a:t>
                </a:r>
                <a:endParaRPr lang="id-ID" sz="1400" dirty="0">
                  <a:effectLst/>
                </a:endParaRPr>
              </a:p>
              <a:p>
                <a:pPr marL="712788" lvl="0" indent="-342900" algn="just">
                  <a:buFont typeface="+mj-lt"/>
                  <a:buAutoNum type="alphaLcPeriod"/>
                </a:pPr>
                <a:r>
                  <a:rPr lang="en-US" sz="1400" dirty="0">
                    <a:effectLst/>
                  </a:rPr>
                  <a:t>Calculating the inverse of the </a:t>
                </a:r>
                <a14:m>
                  <m:oMath xmlns:m="http://schemas.openxmlformats.org/officeDocument/2006/math">
                    <m:r>
                      <a:rPr lang="en-US" sz="1400" b="1" i="1">
                        <a:effectLst/>
                      </a:rPr>
                      <m:t>𝑪</m:t>
                    </m:r>
                  </m:oMath>
                </a14:m>
                <a:r>
                  <a:rPr lang="en-US" sz="1400" dirty="0">
                    <a:effectLst/>
                    <a:ea typeface="Times New Roman" panose="02020603050405020304" pitchFamily="18" charset="0"/>
                  </a:rPr>
                  <a:t> </a:t>
                </a:r>
                <a:r>
                  <a:rPr lang="en-US" sz="1400" dirty="0">
                    <a:effectLst/>
                  </a:rPr>
                  <a:t>matrix</a:t>
                </a:r>
                <a:r>
                  <a:rPr lang="id-ID" sz="1400" dirty="0">
                    <a:effectLst/>
                  </a:rPr>
                  <a:t>.</a:t>
                </a:r>
              </a:p>
              <a:p>
                <a:pPr marL="712788" lvl="0" indent="-342900" algn="just">
                  <a:buFont typeface="+mj-lt"/>
                  <a:buAutoNum type="alphaLcPeriod"/>
                </a:pPr>
                <a:r>
                  <a:rPr lang="en-US" sz="1400" dirty="0">
                    <a:effectLst/>
                  </a:rPr>
                  <a:t>Calculating the weight value by forming </a:t>
                </a:r>
                <a14:m>
                  <m:oMath xmlns:m="http://schemas.openxmlformats.org/officeDocument/2006/math">
                    <m:r>
                      <a:rPr lang="en-US" sz="1400" b="1" i="1">
                        <a:effectLst/>
                      </a:rPr>
                      <m:t>𝒘</m:t>
                    </m:r>
                  </m:oMath>
                </a14:m>
                <a:r>
                  <a:rPr lang="en-US" sz="1400" dirty="0">
                    <a:effectLst/>
                    <a:ea typeface="Times New Roman" panose="02020603050405020304" pitchFamily="18" charset="0"/>
                  </a:rPr>
                  <a:t> </a:t>
                </a:r>
                <a:r>
                  <a:rPr lang="id-ID" sz="1400" dirty="0">
                    <a:effectLst/>
                  </a:rPr>
                  <a:t>vector</a:t>
                </a:r>
                <a:r>
                  <a:rPr lang="en-US" sz="1400" dirty="0">
                    <a:effectLst/>
                    <a:ea typeface="Times New Roman" panose="02020603050405020304" pitchFamily="18" charset="0"/>
                  </a:rPr>
                  <a:t> using equations (6) and (7).</a:t>
                </a:r>
                <a:endParaRPr lang="id-ID" sz="1400" dirty="0">
                  <a:effectLst/>
                </a:endParaRPr>
              </a:p>
              <a:p>
                <a:pPr marL="712788" lvl="0" indent="-342900" algn="just">
                  <a:buFont typeface="+mj-lt"/>
                  <a:buAutoNum type="alphaLcPeriod"/>
                </a:pPr>
                <a:r>
                  <a:rPr lang="en-US" sz="1400" dirty="0">
                    <a:effectLst/>
                    <a:ea typeface="Times New Roman" panose="02020603050405020304" pitchFamily="18" charset="0"/>
                  </a:rPr>
                  <a:t>Calculating value at the estimated location with equation (1).</a:t>
                </a:r>
                <a:endParaRPr lang="id-ID" sz="1400" dirty="0">
                  <a:effectLst/>
                </a:endParaRPr>
              </a:p>
              <a:p>
                <a:r>
                  <a:rPr lang="id-ID" sz="1400" dirty="0" smtClean="0">
                    <a:solidFill>
                      <a:srgbClr val="000000"/>
                    </a:solidFill>
                    <a:effectLst/>
                    <a:ea typeface="Times New Roman" panose="02020603050405020304" pitchFamily="18" charset="0"/>
                  </a:rPr>
                  <a:t>3.    </a:t>
                </a:r>
                <a:r>
                  <a:rPr lang="en-US" sz="1400" dirty="0" smtClean="0">
                    <a:solidFill>
                      <a:srgbClr val="000000"/>
                    </a:solidFill>
                    <a:effectLst/>
                    <a:ea typeface="Times New Roman" panose="02020603050405020304" pitchFamily="18" charset="0"/>
                  </a:rPr>
                  <a:t>Calculating </a:t>
                </a:r>
                <a:r>
                  <a:rPr lang="en-US" sz="1400" dirty="0">
                    <a:solidFill>
                      <a:srgbClr val="000000"/>
                    </a:solidFill>
                    <a:effectLst/>
                    <a:ea typeface="Times New Roman" panose="02020603050405020304" pitchFamily="18" charset="0"/>
                  </a:rPr>
                  <a:t>Absolute Percentage Error (APE) and Mean Absolute Percentage Error (MAPE) of area estimation. </a:t>
                </a:r>
                <a:endParaRPr lang="id-ID" sz="1400" dirty="0"/>
              </a:p>
            </p:txBody>
          </p:sp>
        </mc:Choice>
        <mc:Fallback>
          <p:sp>
            <p:nvSpPr>
              <p:cNvPr id="3" name="Rectangle 2"/>
              <p:cNvSpPr>
                <a:spLocks noRot="1" noChangeAspect="1" noMove="1" noResize="1" noEditPoints="1" noAdjustHandles="1" noChangeArrowheads="1" noChangeShapeType="1" noTextEdit="1"/>
              </p:cNvSpPr>
              <p:nvPr/>
            </p:nvSpPr>
            <p:spPr>
              <a:xfrm>
                <a:off x="1413893" y="1417637"/>
                <a:ext cx="9962344" cy="4631653"/>
              </a:xfrm>
              <a:prstGeom prst="rect">
                <a:avLst/>
              </a:prstGeom>
              <a:blipFill rotWithShape="0">
                <a:blip r:embed="rId2"/>
                <a:stretch>
                  <a:fillRect l="-184" t="-264" r="-184" b="-527"/>
                </a:stretch>
              </a:blipFill>
            </p:spPr>
            <p:txBody>
              <a:bodyPr/>
              <a:lstStyle/>
              <a:p>
                <a:r>
                  <a:rPr lang="id-ID">
                    <a:noFill/>
                  </a:rPr>
                  <a:t> </a:t>
                </a:r>
              </a:p>
            </p:txBody>
          </p:sp>
        </mc:Fallback>
      </mc:AlternateContent>
    </p:spTree>
    <p:extLst>
      <p:ext uri="{BB962C8B-B14F-4D97-AF65-F5344CB8AC3E}">
        <p14:creationId xmlns:p14="http://schemas.microsoft.com/office/powerpoint/2010/main" val="3912121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357</TotalTime>
  <Words>1834</Words>
  <Application>Microsoft Office PowerPoint</Application>
  <PresentationFormat>Custom</PresentationFormat>
  <Paragraphs>315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Narrow</vt:lpstr>
      <vt:lpstr>Cambria Math</vt:lpstr>
      <vt:lpstr>Euphemia</vt:lpstr>
      <vt:lpstr>Times New Roman</vt:lpstr>
      <vt:lpstr>Math 16x9</vt:lpstr>
      <vt:lpstr>Co-Kriging Method Performance in Estimating Number of COVID-19 Positive Confirmed Cases in East Java Province</vt:lpstr>
      <vt:lpstr>Introduction</vt:lpstr>
      <vt:lpstr>Background of Research </vt:lpstr>
      <vt:lpstr>Literature Review</vt:lpstr>
      <vt:lpstr>Introduction of Co-Kriging</vt:lpstr>
      <vt:lpstr>Co-Kriging System</vt:lpstr>
      <vt:lpstr>Data and Procedures</vt:lpstr>
      <vt:lpstr>Research Variables</vt:lpstr>
      <vt:lpstr>Steps of Analysis</vt:lpstr>
      <vt:lpstr>Descriptive Statistics</vt:lpstr>
      <vt:lpstr>Descriptive Statistics</vt:lpstr>
      <vt:lpstr>Descriptive Statistics</vt:lpstr>
      <vt:lpstr>Preprocessing</vt:lpstr>
      <vt:lpstr>Spatial Autocorrelation</vt:lpstr>
      <vt:lpstr>Number of COVID-19 Confirmed Cases Estimation in the Estimated Areas</vt:lpstr>
      <vt:lpstr>Sidoarjo</vt:lpstr>
      <vt:lpstr>Sampang</vt:lpstr>
      <vt:lpstr>Pasuruan</vt:lpstr>
      <vt:lpstr>Estimation in Other Regions</vt:lpstr>
      <vt:lpstr>The Performance of Co-Kriging Method</vt:lpstr>
      <vt:lpstr>The Performance of Co-Kriging Method</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asus</cp:lastModifiedBy>
  <cp:revision>40</cp:revision>
  <dcterms:created xsi:type="dcterms:W3CDTF">2020-09-15T05:57:11Z</dcterms:created>
  <dcterms:modified xsi:type="dcterms:W3CDTF">2020-09-24T14:40:16Z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