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58" r:id="rId3"/>
    <p:sldId id="267" r:id="rId4"/>
    <p:sldId id="273" r:id="rId5"/>
    <p:sldId id="274" r:id="rId6"/>
    <p:sldId id="288" r:id="rId7"/>
    <p:sldId id="286" r:id="rId8"/>
    <p:sldId id="275" r:id="rId9"/>
    <p:sldId id="276" r:id="rId10"/>
    <p:sldId id="277" r:id="rId11"/>
    <p:sldId id="278" r:id="rId12"/>
    <p:sldId id="279" r:id="rId13"/>
    <p:sldId id="281" r:id="rId14"/>
    <p:sldId id="282" r:id="rId15"/>
    <p:sldId id="280" r:id="rId16"/>
    <p:sldId id="283" r:id="rId17"/>
    <p:sldId id="284" r:id="rId18"/>
    <p:sldId id="285"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varScale="1">
        <p:scale>
          <a:sx n="71" d="100"/>
          <a:sy n="71" d="100"/>
        </p:scale>
        <p:origin x="618" y="60"/>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Actual Value (Testing Data)</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Sheet1!$A$2:$A$33</c:f>
              <c:strCache>
                <c:ptCount val="32"/>
                <c:pt idx="0">
                  <c:v>DKI Jakarta</c:v>
                </c:pt>
                <c:pt idx="1">
                  <c:v>North Sumatera </c:v>
                </c:pt>
                <c:pt idx="2">
                  <c:v>West Java</c:v>
                </c:pt>
                <c:pt idx="3">
                  <c:v>East Java</c:v>
                </c:pt>
                <c:pt idx="4">
                  <c:v>South Sumatera</c:v>
                </c:pt>
                <c:pt idx="5">
                  <c:v>South Sulawesi</c:v>
                </c:pt>
                <c:pt idx="6">
                  <c:v>West Sumatera </c:v>
                </c:pt>
                <c:pt idx="7">
                  <c:v>Central Java</c:v>
                </c:pt>
                <c:pt idx="8">
                  <c:v>Lampung</c:v>
                </c:pt>
                <c:pt idx="9">
                  <c:v>North Sulawesi</c:v>
                </c:pt>
                <c:pt idx="10">
                  <c:v>Aceh</c:v>
                </c:pt>
                <c:pt idx="11">
                  <c:v>Central Sulawesi</c:v>
                </c:pt>
                <c:pt idx="12">
                  <c:v>Jambi</c:v>
                </c:pt>
                <c:pt idx="13">
                  <c:v>East Kalimantan </c:v>
                </c:pt>
                <c:pt idx="14">
                  <c:v>Riau</c:v>
                </c:pt>
                <c:pt idx="15">
                  <c:v>DI Yogyakarta</c:v>
                </c:pt>
                <c:pt idx="16">
                  <c:v>Papua </c:v>
                </c:pt>
                <c:pt idx="17">
                  <c:v>East Nusa Tenggara </c:v>
                </c:pt>
                <c:pt idx="18">
                  <c:v>West Nusa Tenggara </c:v>
                </c:pt>
                <c:pt idx="19">
                  <c:v>West Kalimantan </c:v>
                </c:pt>
                <c:pt idx="20">
                  <c:v>South Kalimantan </c:v>
                </c:pt>
                <c:pt idx="21">
                  <c:v>Bengkulu</c:v>
                </c:pt>
                <c:pt idx="22">
                  <c:v>Riau Islands</c:v>
                </c:pt>
                <c:pt idx="23">
                  <c:v>Bali</c:v>
                </c:pt>
                <c:pt idx="24">
                  <c:v>Banten</c:v>
                </c:pt>
                <c:pt idx="25">
                  <c:v>Gorontalo</c:v>
                </c:pt>
                <c:pt idx="26">
                  <c:v>Southeast Sulawesi </c:v>
                </c:pt>
                <c:pt idx="27">
                  <c:v>Central Kalimantan </c:v>
                </c:pt>
                <c:pt idx="28">
                  <c:v>West Papua </c:v>
                </c:pt>
                <c:pt idx="29">
                  <c:v>Maluku</c:v>
                </c:pt>
                <c:pt idx="30">
                  <c:v>Island of Bangka Belitung</c:v>
                </c:pt>
                <c:pt idx="31">
                  <c:v>North Maluku</c:v>
                </c:pt>
              </c:strCache>
            </c:strRef>
          </c:cat>
          <c:val>
            <c:numRef>
              <c:f>Sheet1!$B$2:$B$33</c:f>
              <c:numCache>
                <c:formatCode>General</c:formatCode>
                <c:ptCount val="32"/>
                <c:pt idx="0">
                  <c:v>2.7E-2</c:v>
                </c:pt>
                <c:pt idx="1">
                  <c:v>0.10299999999999999</c:v>
                </c:pt>
                <c:pt idx="2">
                  <c:v>4.1000000000000002E-2</c:v>
                </c:pt>
                <c:pt idx="3">
                  <c:v>2.4E-2</c:v>
                </c:pt>
                <c:pt idx="4">
                  <c:v>2.5999999999999999E-2</c:v>
                </c:pt>
                <c:pt idx="5">
                  <c:v>5.7000000000000002E-2</c:v>
                </c:pt>
                <c:pt idx="6">
                  <c:v>1.7000000000000001E-2</c:v>
                </c:pt>
                <c:pt idx="7">
                  <c:v>2.9000000000000001E-2</c:v>
                </c:pt>
                <c:pt idx="8">
                  <c:v>6.0000000000000001E-3</c:v>
                </c:pt>
                <c:pt idx="9">
                  <c:v>1.4E-2</c:v>
                </c:pt>
                <c:pt idx="10">
                  <c:v>0.123</c:v>
                </c:pt>
                <c:pt idx="11">
                  <c:v>8.2000000000000003E-2</c:v>
                </c:pt>
                <c:pt idx="12">
                  <c:v>0.04</c:v>
                </c:pt>
                <c:pt idx="13">
                  <c:v>2.3E-2</c:v>
                </c:pt>
                <c:pt idx="14">
                  <c:v>8.1000000000000003E-2</c:v>
                </c:pt>
                <c:pt idx="15">
                  <c:v>1.2999999999999999E-2</c:v>
                </c:pt>
                <c:pt idx="16">
                  <c:v>1.2999999999999999E-2</c:v>
                </c:pt>
                <c:pt idx="17">
                  <c:v>2.1999999999999999E-2</c:v>
                </c:pt>
                <c:pt idx="18">
                  <c:v>2.1999999999999999E-2</c:v>
                </c:pt>
                <c:pt idx="19">
                  <c:v>0.02</c:v>
                </c:pt>
                <c:pt idx="20">
                  <c:v>0.01</c:v>
                </c:pt>
                <c:pt idx="21">
                  <c:v>0.02</c:v>
                </c:pt>
                <c:pt idx="22">
                  <c:v>2.5000000000000001E-2</c:v>
                </c:pt>
                <c:pt idx="23">
                  <c:v>2.8000000000000001E-2</c:v>
                </c:pt>
                <c:pt idx="24">
                  <c:v>2.7E-2</c:v>
                </c:pt>
                <c:pt idx="25">
                  <c:v>4.2000000000000003E-2</c:v>
                </c:pt>
                <c:pt idx="26">
                  <c:v>1.0999999999999999E-2</c:v>
                </c:pt>
                <c:pt idx="27">
                  <c:v>1.0999999999999999E-2</c:v>
                </c:pt>
                <c:pt idx="28">
                  <c:v>7.0000000000000001E-3</c:v>
                </c:pt>
                <c:pt idx="29">
                  <c:v>3.0000000000000001E-3</c:v>
                </c:pt>
                <c:pt idx="30">
                  <c:v>8.9999999999999993E-3</c:v>
                </c:pt>
                <c:pt idx="31">
                  <c:v>2.3E-2</c:v>
                </c:pt>
              </c:numCache>
            </c:numRef>
          </c:val>
        </c:ser>
        <c:dLbls>
          <c:showLegendKey val="0"/>
          <c:showVal val="0"/>
          <c:showCatName val="0"/>
          <c:showSerName val="0"/>
          <c:showPercent val="0"/>
          <c:showBubbleSize val="0"/>
        </c:dLbls>
        <c:gapWidth val="247"/>
        <c:axId val="-291634784"/>
        <c:axId val="-291638048"/>
      </c:barChart>
      <c:lineChart>
        <c:grouping val="standard"/>
        <c:varyColors val="0"/>
        <c:ser>
          <c:idx val="1"/>
          <c:order val="1"/>
          <c:tx>
            <c:strRef>
              <c:f>Sheet1!$C$1</c:f>
              <c:strCache>
                <c:ptCount val="1"/>
                <c:pt idx="0">
                  <c:v>Predicted Value</c:v>
                </c:pt>
              </c:strCache>
            </c:strRef>
          </c:tx>
          <c:spPr>
            <a:ln w="28575" cap="rnd">
              <a:solidFill>
                <a:schemeClr val="accent2"/>
              </a:solidFill>
              <a:round/>
            </a:ln>
            <a:effectLst/>
          </c:spPr>
          <c:marker>
            <c:symbol val="none"/>
          </c:marker>
          <c:cat>
            <c:strRef>
              <c:f>Sheet1!$A$2:$A$33</c:f>
              <c:strCache>
                <c:ptCount val="32"/>
                <c:pt idx="0">
                  <c:v>DKI Jakarta</c:v>
                </c:pt>
                <c:pt idx="1">
                  <c:v>North Sumatera </c:v>
                </c:pt>
                <c:pt idx="2">
                  <c:v>West Java</c:v>
                </c:pt>
                <c:pt idx="3">
                  <c:v>East Java</c:v>
                </c:pt>
                <c:pt idx="4">
                  <c:v>South Sumatera</c:v>
                </c:pt>
                <c:pt idx="5">
                  <c:v>South Sulawesi</c:v>
                </c:pt>
                <c:pt idx="6">
                  <c:v>West Sumatera </c:v>
                </c:pt>
                <c:pt idx="7">
                  <c:v>Central Java</c:v>
                </c:pt>
                <c:pt idx="8">
                  <c:v>Lampung</c:v>
                </c:pt>
                <c:pt idx="9">
                  <c:v>North Sulawesi</c:v>
                </c:pt>
                <c:pt idx="10">
                  <c:v>Aceh</c:v>
                </c:pt>
                <c:pt idx="11">
                  <c:v>Central Sulawesi</c:v>
                </c:pt>
                <c:pt idx="12">
                  <c:v>Jambi</c:v>
                </c:pt>
                <c:pt idx="13">
                  <c:v>East Kalimantan </c:v>
                </c:pt>
                <c:pt idx="14">
                  <c:v>Riau</c:v>
                </c:pt>
                <c:pt idx="15">
                  <c:v>DI Yogyakarta</c:v>
                </c:pt>
                <c:pt idx="16">
                  <c:v>Papua </c:v>
                </c:pt>
                <c:pt idx="17">
                  <c:v>East Nusa Tenggara </c:v>
                </c:pt>
                <c:pt idx="18">
                  <c:v>West Nusa Tenggara </c:v>
                </c:pt>
                <c:pt idx="19">
                  <c:v>West Kalimantan </c:v>
                </c:pt>
                <c:pt idx="20">
                  <c:v>South Kalimantan </c:v>
                </c:pt>
                <c:pt idx="21">
                  <c:v>Bengkulu</c:v>
                </c:pt>
                <c:pt idx="22">
                  <c:v>Riau Islands</c:v>
                </c:pt>
                <c:pt idx="23">
                  <c:v>Bali</c:v>
                </c:pt>
                <c:pt idx="24">
                  <c:v>Banten</c:v>
                </c:pt>
                <c:pt idx="25">
                  <c:v>Gorontalo</c:v>
                </c:pt>
                <c:pt idx="26">
                  <c:v>Southeast Sulawesi </c:v>
                </c:pt>
                <c:pt idx="27">
                  <c:v>Central Kalimantan </c:v>
                </c:pt>
                <c:pt idx="28">
                  <c:v>West Papua </c:v>
                </c:pt>
                <c:pt idx="29">
                  <c:v>Maluku</c:v>
                </c:pt>
                <c:pt idx="30">
                  <c:v>Island of Bangka Belitung</c:v>
                </c:pt>
                <c:pt idx="31">
                  <c:v>North Maluku</c:v>
                </c:pt>
              </c:strCache>
            </c:strRef>
          </c:cat>
          <c:val>
            <c:numRef>
              <c:f>Sheet1!$C$2:$C$33</c:f>
              <c:numCache>
                <c:formatCode>General</c:formatCode>
                <c:ptCount val="32"/>
                <c:pt idx="0">
                  <c:v>3.7999999999999999E-2</c:v>
                </c:pt>
                <c:pt idx="1">
                  <c:v>0.08</c:v>
                </c:pt>
                <c:pt idx="2">
                  <c:v>4.9000000000000002E-2</c:v>
                </c:pt>
                <c:pt idx="3">
                  <c:v>5.5E-2</c:v>
                </c:pt>
                <c:pt idx="4">
                  <c:v>3.9E-2</c:v>
                </c:pt>
                <c:pt idx="5">
                  <c:v>5.5E-2</c:v>
                </c:pt>
                <c:pt idx="6">
                  <c:v>2.7E-2</c:v>
                </c:pt>
                <c:pt idx="7">
                  <c:v>5.5E-2</c:v>
                </c:pt>
                <c:pt idx="8">
                  <c:v>2.8000000000000001E-2</c:v>
                </c:pt>
                <c:pt idx="9">
                  <c:v>3.3000000000000002E-2</c:v>
                </c:pt>
                <c:pt idx="10">
                  <c:v>8.2000000000000003E-2</c:v>
                </c:pt>
                <c:pt idx="11">
                  <c:v>9.1999999999999998E-2</c:v>
                </c:pt>
                <c:pt idx="12">
                  <c:v>8.5000000000000006E-2</c:v>
                </c:pt>
                <c:pt idx="13">
                  <c:v>3.6999999999999998E-2</c:v>
                </c:pt>
                <c:pt idx="14">
                  <c:v>8.5999999999999993E-2</c:v>
                </c:pt>
                <c:pt idx="15">
                  <c:v>8.6999999999999994E-2</c:v>
                </c:pt>
                <c:pt idx="16">
                  <c:v>4.5999999999999999E-2</c:v>
                </c:pt>
                <c:pt idx="17">
                  <c:v>0.04</c:v>
                </c:pt>
                <c:pt idx="18">
                  <c:v>3.4000000000000002E-2</c:v>
                </c:pt>
                <c:pt idx="19">
                  <c:v>4.8000000000000001E-2</c:v>
                </c:pt>
                <c:pt idx="20">
                  <c:v>3.6999999999999998E-2</c:v>
                </c:pt>
                <c:pt idx="21">
                  <c:v>4.7E-2</c:v>
                </c:pt>
                <c:pt idx="22">
                  <c:v>4.2000000000000003E-2</c:v>
                </c:pt>
                <c:pt idx="23">
                  <c:v>3.3000000000000002E-2</c:v>
                </c:pt>
                <c:pt idx="24">
                  <c:v>3.3000000000000002E-2</c:v>
                </c:pt>
                <c:pt idx="25">
                  <c:v>6.3E-2</c:v>
                </c:pt>
                <c:pt idx="26">
                  <c:v>3.3000000000000002E-2</c:v>
                </c:pt>
                <c:pt idx="27">
                  <c:v>2.4E-2</c:v>
                </c:pt>
                <c:pt idx="28">
                  <c:v>2.5999999999999999E-2</c:v>
                </c:pt>
                <c:pt idx="29">
                  <c:v>2.8000000000000001E-2</c:v>
                </c:pt>
                <c:pt idx="30">
                  <c:v>2.1999999999999999E-2</c:v>
                </c:pt>
                <c:pt idx="31">
                  <c:v>2.4E-2</c:v>
                </c:pt>
              </c:numCache>
            </c:numRef>
          </c:val>
          <c:smooth val="0"/>
        </c:ser>
        <c:dLbls>
          <c:showLegendKey val="0"/>
          <c:showVal val="0"/>
          <c:showCatName val="0"/>
          <c:showSerName val="0"/>
          <c:showPercent val="0"/>
          <c:showBubbleSize val="0"/>
        </c:dLbls>
        <c:marker val="1"/>
        <c:smooth val="0"/>
        <c:axId val="-291626624"/>
        <c:axId val="-291623360"/>
      </c:lineChart>
      <c:catAx>
        <c:axId val="-291634784"/>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crossAx val="-291638048"/>
        <c:crosses val="autoZero"/>
        <c:auto val="1"/>
        <c:lblAlgn val="ctr"/>
        <c:lblOffset val="100"/>
        <c:noMultiLvlLbl val="0"/>
      </c:catAx>
      <c:valAx>
        <c:axId val="-291638048"/>
        <c:scaling>
          <c:orientation val="minMax"/>
        </c:scaling>
        <c:delete val="0"/>
        <c:axPos val="l"/>
        <c:majorGridlines>
          <c:spPr>
            <a:ln>
              <a:solidFill>
                <a:schemeClr val="tx1">
                  <a:lumMod val="15000"/>
                  <a:lumOff val="85000"/>
                </a:schemeClr>
              </a:solidFill>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crossAx val="-291634784"/>
        <c:crosses val="autoZero"/>
        <c:crossBetween val="between"/>
      </c:valAx>
      <c:valAx>
        <c:axId val="-291623360"/>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crossAx val="-291626624"/>
        <c:crosses val="max"/>
        <c:crossBetween val="between"/>
      </c:valAx>
      <c:catAx>
        <c:axId val="-291626624"/>
        <c:scaling>
          <c:orientation val="minMax"/>
        </c:scaling>
        <c:delete val="1"/>
        <c:axPos val="b"/>
        <c:numFmt formatCode="General" sourceLinked="1"/>
        <c:majorTickMark val="none"/>
        <c:minorTickMark val="none"/>
        <c:tickLblPos val="nextTo"/>
        <c:crossAx val="-291623360"/>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id-ID"/>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cap="flat" cmpd="sng" algn="ctr">
        <a:solidFill>
          <a:schemeClr val="tx1">
            <a:lumMod val="65000"/>
            <a:lumOff val="35000"/>
          </a:schemeClr>
        </a:solidFill>
        <a:round/>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15875" cap="flat" cmpd="sng" algn="ctr">
        <a:solidFill>
          <a:schemeClr val="tx1">
            <a:lumMod val="65000"/>
            <a:lumOff val="3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CB81F8-7DF0-411D-BCBE-76A9A91EE312}" type="doc">
      <dgm:prSet loTypeId="urn:microsoft.com/office/officeart/2009/3/layout/DescendingProcess" loCatId="process" qsTypeId="urn:microsoft.com/office/officeart/2005/8/quickstyle/simple5" qsCatId="simple" csTypeId="urn:microsoft.com/office/officeart/2005/8/colors/accent5_4" csCatId="accent5" phldr="1"/>
      <dgm:spPr/>
    </dgm:pt>
    <dgm:pt modelId="{38609E0E-516D-4FA5-87F3-873472173A05}">
      <dgm:prSet phldrT="[Text]" custT="1"/>
      <dgm:spPr/>
      <dgm:t>
        <a:bodyPr/>
        <a:lstStyle/>
        <a:p>
          <a:r>
            <a:rPr lang="id-ID" sz="1400" dirty="0" smtClean="0"/>
            <a:t>Identifying predictors that are included in parametric predictor and nonparametric predictor</a:t>
          </a:r>
          <a:r>
            <a:rPr lang="en-US" sz="1400" dirty="0" smtClean="0"/>
            <a:t> based on training data</a:t>
          </a:r>
          <a:r>
            <a:rPr lang="id-ID" sz="1400" dirty="0" smtClean="0"/>
            <a:t>.</a:t>
          </a:r>
          <a:endParaRPr lang="id-ID" sz="1400" dirty="0"/>
        </a:p>
      </dgm:t>
    </dgm:pt>
    <dgm:pt modelId="{0835D8B5-699E-4E47-A173-B302EFE76BFC}" type="parTrans" cxnId="{50988624-D6A3-44BC-AFC6-59A3B12B623E}">
      <dgm:prSet/>
      <dgm:spPr/>
      <dgm:t>
        <a:bodyPr/>
        <a:lstStyle/>
        <a:p>
          <a:endParaRPr lang="id-ID"/>
        </a:p>
      </dgm:t>
    </dgm:pt>
    <dgm:pt modelId="{18B72D60-EFF6-4C12-B9AD-802B1DA75341}" type="sibTrans" cxnId="{50988624-D6A3-44BC-AFC6-59A3B12B623E}">
      <dgm:prSet/>
      <dgm:spPr/>
      <dgm:t>
        <a:bodyPr/>
        <a:lstStyle/>
        <a:p>
          <a:endParaRPr lang="id-ID"/>
        </a:p>
      </dgm:t>
    </dgm:pt>
    <dgm:pt modelId="{04479E07-8A9A-4265-9918-0A44DE6E79A4}">
      <dgm:prSet phldrT="[Text]" custT="1"/>
      <dgm:spPr/>
      <dgm:t>
        <a:bodyPr/>
        <a:lstStyle/>
        <a:p>
          <a:pPr algn="ctr"/>
          <a:r>
            <a:rPr lang="id-ID" sz="1400" dirty="0" smtClean="0"/>
            <a:t>Calculating</a:t>
          </a:r>
          <a:r>
            <a:rPr lang="en-US" sz="1400" dirty="0" smtClean="0"/>
            <a:t> a prediction based on testing data.</a:t>
          </a:r>
          <a:endParaRPr lang="id-ID" sz="1400" dirty="0"/>
        </a:p>
      </dgm:t>
    </dgm:pt>
    <dgm:pt modelId="{E326B2DE-7370-4CF0-924B-EEEB3C2DFDA0}" type="parTrans" cxnId="{AABAC7B5-CD6B-4295-940E-E986D11E5331}">
      <dgm:prSet/>
      <dgm:spPr/>
      <dgm:t>
        <a:bodyPr/>
        <a:lstStyle/>
        <a:p>
          <a:endParaRPr lang="id-ID"/>
        </a:p>
      </dgm:t>
    </dgm:pt>
    <dgm:pt modelId="{2410D532-EEE7-4EAC-9BB1-7AAEAD4EE147}" type="sibTrans" cxnId="{AABAC7B5-CD6B-4295-940E-E986D11E5331}">
      <dgm:prSet/>
      <dgm:spPr/>
      <dgm:t>
        <a:bodyPr/>
        <a:lstStyle/>
        <a:p>
          <a:endParaRPr lang="id-ID"/>
        </a:p>
      </dgm:t>
    </dgm:pt>
    <dgm:pt modelId="{A8B13C4B-8DAE-4AE4-8AB5-69399968AC40}">
      <dgm:prSet phldrT="[Text]" custT="1"/>
      <dgm:spPr/>
      <dgm:t>
        <a:bodyPr/>
        <a:lstStyle/>
        <a:p>
          <a:pPr algn="ctr"/>
          <a:r>
            <a:rPr lang="id-ID" sz="1400" dirty="0" smtClean="0"/>
            <a:t>S</a:t>
          </a:r>
          <a:r>
            <a:rPr lang="en-US" sz="1400" dirty="0" smtClean="0"/>
            <a:t>electing the best Fourier series estimator in </a:t>
          </a:r>
          <a:r>
            <a:rPr lang="id-ID" sz="1400" dirty="0" smtClean="0"/>
            <a:t>semi</a:t>
          </a:r>
          <a:r>
            <a:rPr lang="en-US" sz="1400" dirty="0" smtClean="0"/>
            <a:t>parametric regression after finishing step 3 until step 6 for all of Fourier series estimator.</a:t>
          </a:r>
          <a:endParaRPr lang="id-ID" sz="1400" dirty="0"/>
        </a:p>
      </dgm:t>
    </dgm:pt>
    <dgm:pt modelId="{34B924BE-6582-4884-9EA8-D5EB7ECA2A85}" type="parTrans" cxnId="{D930DE0B-1155-4D00-BB7E-5DD54B777291}">
      <dgm:prSet/>
      <dgm:spPr/>
      <dgm:t>
        <a:bodyPr/>
        <a:lstStyle/>
        <a:p>
          <a:endParaRPr lang="id-ID"/>
        </a:p>
      </dgm:t>
    </dgm:pt>
    <dgm:pt modelId="{4971BC94-87AC-41C4-9CDE-F93241B31852}" type="sibTrans" cxnId="{D930DE0B-1155-4D00-BB7E-5DD54B777291}">
      <dgm:prSet/>
      <dgm:spPr/>
      <dgm:t>
        <a:bodyPr/>
        <a:lstStyle/>
        <a:p>
          <a:endParaRPr lang="id-ID"/>
        </a:p>
      </dgm:t>
    </dgm:pt>
    <mc:AlternateContent xmlns:mc="http://schemas.openxmlformats.org/markup-compatibility/2006">
      <mc:Choice xmlns:a14="http://schemas.microsoft.com/office/drawing/2010/main" Requires="a14">
        <dgm:pt modelId="{9585406E-154E-4119-8996-8D7CEEEE2CEA}">
          <dgm:prSet custT="1"/>
          <dgm:spPr/>
          <dgm:t>
            <a:bodyPr/>
            <a:lstStyle/>
            <a:p>
              <a:pPr algn="ctr"/>
              <a:r>
                <a:rPr lang="en-US" sz="1400" dirty="0" smtClean="0"/>
                <a:t>Selecting an oscillation parameter based on the smallest GCV for </a:t>
              </a:r>
              <a14:m>
                <m:oMath xmlns:m="http://schemas.openxmlformats.org/officeDocument/2006/math">
                  <m:r>
                    <a:rPr lang="en-US" sz="1400" i="1"/>
                    <m:t>𝑘</m:t>
                  </m:r>
                  <m:r>
                    <a:rPr lang="en-US" sz="1400" i="1"/>
                    <m:t>=1,2,3,4,5</m:t>
                  </m:r>
                </m:oMath>
              </a14:m>
              <a:r>
                <a:rPr lang="en-US" sz="1400" dirty="0"/>
                <a:t> (parsimonious model</a:t>
              </a:r>
              <a:r>
                <a:rPr lang="en-US" sz="1400" dirty="0" smtClean="0"/>
                <a:t>).</a:t>
              </a:r>
              <a:r>
                <a:rPr lang="id-ID" sz="1400" dirty="0" smtClean="0"/>
                <a:t> </a:t>
              </a:r>
              <a:endParaRPr lang="id-ID" sz="1400" dirty="0"/>
            </a:p>
          </dgm:t>
        </dgm:pt>
      </mc:Choice>
      <mc:Fallback>
        <dgm:pt modelId="{9585406E-154E-4119-8996-8D7CEEEE2CEA}">
          <dgm:prSet custT="1"/>
          <dgm:spPr/>
          <dgm:t>
            <a:bodyPr/>
            <a:lstStyle/>
            <a:p>
              <a:pPr algn="ctr"/>
              <a:r>
                <a:rPr lang="en-US" sz="1400" dirty="0" smtClean="0"/>
                <a:t>Selecting an oscillation parameter based on the smallest GCV for </a:t>
              </a:r>
              <a:r>
                <a:rPr lang="en-US" sz="1400" i="0"/>
                <a:t>𝑘=1,2,3,4,5</a:t>
              </a:r>
              <a:r>
                <a:rPr lang="en-US" sz="1400" dirty="0"/>
                <a:t> (parsimonious model</a:t>
              </a:r>
              <a:r>
                <a:rPr lang="en-US" sz="1400" dirty="0" smtClean="0"/>
                <a:t>).</a:t>
              </a:r>
              <a:r>
                <a:rPr lang="id-ID" sz="1400" dirty="0" smtClean="0"/>
                <a:t> </a:t>
              </a:r>
              <a:endParaRPr lang="id-ID" sz="1400" dirty="0"/>
            </a:p>
          </dgm:t>
        </dgm:pt>
      </mc:Fallback>
    </mc:AlternateContent>
    <dgm:pt modelId="{6A4B868A-24DA-446A-A634-FF33E800C99D}" type="parTrans" cxnId="{62E4B58A-5E5C-4925-87EF-5664D4461C4B}">
      <dgm:prSet/>
      <dgm:spPr/>
      <dgm:t>
        <a:bodyPr/>
        <a:lstStyle/>
        <a:p>
          <a:endParaRPr lang="id-ID"/>
        </a:p>
      </dgm:t>
    </dgm:pt>
    <dgm:pt modelId="{3C47730F-0302-4A51-8854-7768488F901F}" type="sibTrans" cxnId="{62E4B58A-5E5C-4925-87EF-5664D4461C4B}">
      <dgm:prSet/>
      <dgm:spPr/>
      <dgm:t>
        <a:bodyPr/>
        <a:lstStyle/>
        <a:p>
          <a:endParaRPr lang="id-ID"/>
        </a:p>
      </dgm:t>
    </dgm:pt>
    <mc:AlternateContent xmlns:mc="http://schemas.openxmlformats.org/markup-compatibility/2006">
      <mc:Choice xmlns:a14="http://schemas.microsoft.com/office/drawing/2010/main" Requires="a14">
        <dgm:pt modelId="{7C9CB148-25BE-489E-9CAB-C188D132F7E6}">
          <dgm:prSet custT="1"/>
          <dgm:spPr/>
          <dgm:t>
            <a:bodyPr/>
            <a:lstStyle/>
            <a:p>
              <a:pPr algn="ctr"/>
              <a:r>
                <a:rPr lang="en-US" sz="1400" dirty="0" smtClean="0"/>
                <a:t>Determining GCV value using equation (</a:t>
              </a:r>
              <a:r>
                <a:rPr lang="id-ID" sz="1400" dirty="0"/>
                <a:t>12</a:t>
              </a:r>
              <a:r>
                <a:rPr lang="en-US" sz="1400" dirty="0"/>
                <a:t>) for </a:t>
              </a:r>
              <a14:m>
                <m:oMath xmlns:m="http://schemas.openxmlformats.org/officeDocument/2006/math">
                  <m:r>
                    <a:rPr lang="en-US" sz="1400" i="1"/>
                    <m:t>𝑘</m:t>
                  </m:r>
                  <m:r>
                    <a:rPr lang="en-US" sz="1400" i="1"/>
                    <m:t>=1,2,3,4,5</m:t>
                  </m:r>
                </m:oMath>
              </a14:m>
              <a:r>
                <a:rPr lang="en-US" sz="1400" dirty="0"/>
                <a:t>  for Fourier series estimator</a:t>
              </a:r>
              <a:r>
                <a:rPr lang="id-ID" sz="1400" dirty="0"/>
                <a:t> based on cosine and sine (general Fourier estimator); cosine and sine</a:t>
              </a:r>
              <a:r>
                <a:rPr lang="en-US" sz="1400" dirty="0"/>
                <a:t>.</a:t>
              </a:r>
              <a:endParaRPr lang="id-ID" sz="1400" dirty="0"/>
            </a:p>
          </dgm:t>
        </dgm:pt>
      </mc:Choice>
      <mc:Fallback>
        <dgm:pt modelId="{7C9CB148-25BE-489E-9CAB-C188D132F7E6}">
          <dgm:prSet custT="1"/>
          <dgm:spPr/>
          <dgm:t>
            <a:bodyPr/>
            <a:lstStyle/>
            <a:p>
              <a:pPr algn="ctr"/>
              <a:r>
                <a:rPr lang="en-US" sz="1400" dirty="0" smtClean="0"/>
                <a:t>Determining GCV value using equation (</a:t>
              </a:r>
              <a:r>
                <a:rPr lang="id-ID" sz="1400" dirty="0"/>
                <a:t>12</a:t>
              </a:r>
              <a:r>
                <a:rPr lang="en-US" sz="1400" dirty="0"/>
                <a:t>) for </a:t>
              </a:r>
              <a:r>
                <a:rPr lang="en-US" sz="1400" i="0"/>
                <a:t>𝑘=1,2,3,4,5</a:t>
              </a:r>
              <a:r>
                <a:rPr lang="en-US" sz="1400" dirty="0"/>
                <a:t>  for Fourier series estimator</a:t>
              </a:r>
              <a:r>
                <a:rPr lang="id-ID" sz="1400" dirty="0"/>
                <a:t> based on cosine and sine (general Fourier estimator); cosine and sine</a:t>
              </a:r>
              <a:r>
                <a:rPr lang="en-US" sz="1400" dirty="0"/>
                <a:t>.</a:t>
              </a:r>
              <a:endParaRPr lang="id-ID" sz="1400" dirty="0"/>
            </a:p>
          </dgm:t>
        </dgm:pt>
      </mc:Fallback>
    </mc:AlternateContent>
    <dgm:pt modelId="{2EDF7EF5-F647-4CDB-91D7-E0D92E10B76D}" type="parTrans" cxnId="{725A2DDD-1C8E-46C1-9699-3B04CF3E478F}">
      <dgm:prSet/>
      <dgm:spPr/>
      <dgm:t>
        <a:bodyPr/>
        <a:lstStyle/>
        <a:p>
          <a:endParaRPr lang="id-ID"/>
        </a:p>
      </dgm:t>
    </dgm:pt>
    <dgm:pt modelId="{3E616D34-585D-424B-B89A-0BD5E95A9ABD}" type="sibTrans" cxnId="{725A2DDD-1C8E-46C1-9699-3B04CF3E478F}">
      <dgm:prSet/>
      <dgm:spPr/>
      <dgm:t>
        <a:bodyPr/>
        <a:lstStyle/>
        <a:p>
          <a:endParaRPr lang="id-ID"/>
        </a:p>
      </dgm:t>
    </dgm:pt>
    <mc:AlternateContent xmlns:mc="http://schemas.openxmlformats.org/markup-compatibility/2006">
      <mc:Choice xmlns:a14="http://schemas.microsoft.com/office/drawing/2010/main" Requires="a14">
        <dgm:pt modelId="{A0E5ECE3-0671-4252-BD84-A6FFBDF0350B}">
          <dgm:prSet custT="1"/>
          <dgm:spPr/>
          <dgm:t>
            <a:bodyPr/>
            <a:lstStyle/>
            <a:p>
              <a:pPr algn="ctr"/>
              <a:r>
                <a:rPr lang="en-US" sz="1400" dirty="0" smtClean="0"/>
                <a:t>Repeating step </a:t>
              </a:r>
              <a:r>
                <a:rPr lang="id-ID" sz="1400" dirty="0" smtClean="0"/>
                <a:t>2</a:t>
              </a:r>
              <a:r>
                <a:rPr lang="en-US" sz="1400" dirty="0" smtClean="0"/>
                <a:t> and step </a:t>
              </a:r>
              <a:r>
                <a:rPr lang="id-ID" sz="1400" dirty="0" smtClean="0"/>
                <a:t>4</a:t>
              </a:r>
              <a:r>
                <a:rPr lang="en-US" sz="1400" dirty="0" smtClean="0"/>
                <a:t> for the other Fourier series estimator.</a:t>
              </a:r>
              <a:r>
                <a:rPr lang="id-ID" sz="1400" dirty="0" smtClean="0"/>
                <a:t> Then, </a:t>
              </a:r>
              <a:r>
                <a:rPr lang="en-US" sz="1400" dirty="0" smtClean="0"/>
                <a:t>Determining the other goodness</a:t>
              </a:r>
              <a:r>
                <a:rPr lang="id-ID" sz="1400" dirty="0"/>
                <a:t>-of-fit criteria</a:t>
              </a:r>
              <a:r>
                <a:rPr lang="en-US" sz="1400" dirty="0"/>
                <a:t>, such as MSE and </a:t>
              </a:r>
              <a14:m>
                <m:oMath xmlns:m="http://schemas.openxmlformats.org/officeDocument/2006/math">
                  <m:sSup>
                    <m:sSupPr>
                      <m:ctrlPr>
                        <a:rPr lang="id-ID" sz="1400" i="1"/>
                      </m:ctrlPr>
                    </m:sSupPr>
                    <m:e>
                      <m:r>
                        <m:rPr>
                          <m:sty m:val="p"/>
                        </m:rPr>
                        <a:rPr lang="id-ID" sz="1400"/>
                        <m:t>R</m:t>
                      </m:r>
                    </m:e>
                    <m:sup>
                      <m:r>
                        <a:rPr lang="id-ID" sz="1400" i="1"/>
                        <m:t>2</m:t>
                      </m:r>
                    </m:sup>
                  </m:sSup>
                </m:oMath>
              </a14:m>
              <a:r>
                <a:rPr lang="en-US" sz="1400" dirty="0"/>
                <a:t>.</a:t>
              </a:r>
              <a:endParaRPr lang="id-ID" sz="1400" dirty="0"/>
            </a:p>
          </dgm:t>
        </dgm:pt>
      </mc:Choice>
      <mc:Fallback>
        <dgm:pt modelId="{A0E5ECE3-0671-4252-BD84-A6FFBDF0350B}">
          <dgm:prSet custT="1"/>
          <dgm:spPr/>
          <dgm:t>
            <a:bodyPr/>
            <a:lstStyle/>
            <a:p>
              <a:pPr algn="ctr"/>
              <a:r>
                <a:rPr lang="en-US" sz="1400" dirty="0" smtClean="0"/>
                <a:t>Repeating step </a:t>
              </a:r>
              <a:r>
                <a:rPr lang="id-ID" sz="1400" dirty="0" smtClean="0"/>
                <a:t>2</a:t>
              </a:r>
              <a:r>
                <a:rPr lang="en-US" sz="1400" dirty="0" smtClean="0"/>
                <a:t> and step </a:t>
              </a:r>
              <a:r>
                <a:rPr lang="id-ID" sz="1400" dirty="0" smtClean="0"/>
                <a:t>4</a:t>
              </a:r>
              <a:r>
                <a:rPr lang="en-US" sz="1400" dirty="0" smtClean="0"/>
                <a:t> for the other Fourier series estimator.</a:t>
              </a:r>
              <a:r>
                <a:rPr lang="id-ID" sz="1400" dirty="0" smtClean="0"/>
                <a:t> Then, </a:t>
              </a:r>
              <a:r>
                <a:rPr lang="en-US" sz="1400" dirty="0" smtClean="0"/>
                <a:t>Determining the other goodness</a:t>
              </a:r>
              <a:r>
                <a:rPr lang="id-ID" sz="1400" dirty="0"/>
                <a:t>-of-fit criteria</a:t>
              </a:r>
              <a:r>
                <a:rPr lang="en-US" sz="1400" dirty="0"/>
                <a:t>, such as MSE and </a:t>
              </a:r>
              <a:r>
                <a:rPr lang="id-ID" sz="1400" i="0"/>
                <a:t>R^2</a:t>
              </a:r>
              <a:r>
                <a:rPr lang="en-US" sz="1400" dirty="0"/>
                <a:t>.</a:t>
              </a:r>
              <a:endParaRPr lang="id-ID" sz="1400" dirty="0"/>
            </a:p>
          </dgm:t>
        </dgm:pt>
      </mc:Fallback>
    </mc:AlternateContent>
    <dgm:pt modelId="{3FEED519-6C24-45B4-A24A-A735550AA1FE}" type="parTrans" cxnId="{1C42D693-F1FB-4874-B3FF-EB855D988082}">
      <dgm:prSet/>
      <dgm:spPr/>
      <dgm:t>
        <a:bodyPr/>
        <a:lstStyle/>
        <a:p>
          <a:endParaRPr lang="id-ID"/>
        </a:p>
      </dgm:t>
    </dgm:pt>
    <dgm:pt modelId="{4031C10E-3526-4BB6-88BA-BB1CDE923DA4}" type="sibTrans" cxnId="{1C42D693-F1FB-4874-B3FF-EB855D988082}">
      <dgm:prSet/>
      <dgm:spPr/>
      <dgm:t>
        <a:bodyPr/>
        <a:lstStyle/>
        <a:p>
          <a:endParaRPr lang="id-ID"/>
        </a:p>
      </dgm:t>
    </dgm:pt>
    <dgm:pt modelId="{B27E6F02-1CDA-4920-BB00-2989FF9D9AD4}">
      <dgm:prSet phldrT="[Text]" custT="1"/>
      <dgm:spPr/>
      <dgm:t>
        <a:bodyPr/>
        <a:lstStyle/>
        <a:p>
          <a:r>
            <a:rPr lang="en-US" sz="1400" dirty="0" smtClean="0"/>
            <a:t>Presenting plot between response data and estimator data for testing data. </a:t>
          </a:r>
          <a:endParaRPr lang="id-ID" sz="1400" b="1" dirty="0"/>
        </a:p>
      </dgm:t>
    </dgm:pt>
    <dgm:pt modelId="{86FFD28B-A25F-4211-8C5D-AD87009E3CD5}" type="parTrans" cxnId="{72AEC080-B69F-431E-8263-160D4A163EC0}">
      <dgm:prSet/>
      <dgm:spPr/>
      <dgm:t>
        <a:bodyPr/>
        <a:lstStyle/>
        <a:p>
          <a:endParaRPr lang="id-ID"/>
        </a:p>
      </dgm:t>
    </dgm:pt>
    <dgm:pt modelId="{0A7E270C-B692-4EFA-B22A-9944BF4BEFEF}" type="sibTrans" cxnId="{72AEC080-B69F-431E-8263-160D4A163EC0}">
      <dgm:prSet/>
      <dgm:spPr/>
      <dgm:t>
        <a:bodyPr/>
        <a:lstStyle/>
        <a:p>
          <a:endParaRPr lang="id-ID"/>
        </a:p>
      </dgm:t>
    </dgm:pt>
    <dgm:pt modelId="{FD76324F-35A6-47A7-BC03-307245C122EF}" type="pres">
      <dgm:prSet presAssocID="{77CB81F8-7DF0-411D-BCBE-76A9A91EE312}" presName="Name0" presStyleCnt="0">
        <dgm:presLayoutVars>
          <dgm:chMax val="7"/>
          <dgm:chPref val="5"/>
        </dgm:presLayoutVars>
      </dgm:prSet>
      <dgm:spPr/>
    </dgm:pt>
    <dgm:pt modelId="{931B496E-A19F-4BBD-BD94-47A439E66FB6}" type="pres">
      <dgm:prSet presAssocID="{77CB81F8-7DF0-411D-BCBE-76A9A91EE312}" presName="arrowNode" presStyleLbl="node1" presStyleIdx="0" presStyleCnt="1"/>
      <dgm:spPr/>
    </dgm:pt>
    <dgm:pt modelId="{54FEF50A-730F-4553-B662-5994A4F22D55}" type="pres">
      <dgm:prSet presAssocID="{38609E0E-516D-4FA5-87F3-873472173A05}" presName="txNode1" presStyleLbl="revTx" presStyleIdx="0" presStyleCnt="7" custScaleX="152557">
        <dgm:presLayoutVars>
          <dgm:bulletEnabled val="1"/>
        </dgm:presLayoutVars>
      </dgm:prSet>
      <dgm:spPr/>
      <dgm:t>
        <a:bodyPr/>
        <a:lstStyle/>
        <a:p>
          <a:endParaRPr lang="id-ID"/>
        </a:p>
      </dgm:t>
    </dgm:pt>
    <dgm:pt modelId="{1331A42E-D761-4843-A8DA-A1DC7C87CE75}" type="pres">
      <dgm:prSet presAssocID="{9585406E-154E-4119-8996-8D7CEEEE2CEA}" presName="txNode2" presStyleLbl="revTx" presStyleIdx="1" presStyleCnt="7">
        <dgm:presLayoutVars>
          <dgm:bulletEnabled val="1"/>
        </dgm:presLayoutVars>
      </dgm:prSet>
      <dgm:spPr/>
      <dgm:t>
        <a:bodyPr/>
        <a:lstStyle/>
        <a:p>
          <a:endParaRPr lang="id-ID"/>
        </a:p>
      </dgm:t>
    </dgm:pt>
    <dgm:pt modelId="{990F6CFB-410A-4B65-B227-6D863057EF7C}" type="pres">
      <dgm:prSet presAssocID="{3C47730F-0302-4A51-8854-7768488F901F}" presName="dotNode2" presStyleCnt="0"/>
      <dgm:spPr/>
    </dgm:pt>
    <dgm:pt modelId="{6141EB0E-B8D0-41CE-A29D-1D49FF59B393}" type="pres">
      <dgm:prSet presAssocID="{3C47730F-0302-4A51-8854-7768488F901F}" presName="dotRepeatNode" presStyleLbl="fgShp" presStyleIdx="0" presStyleCnt="5"/>
      <dgm:spPr/>
    </dgm:pt>
    <dgm:pt modelId="{EE94DF5B-12F2-4CFC-BC02-2D5891BD6336}" type="pres">
      <dgm:prSet presAssocID="{7C9CB148-25BE-489E-9CAB-C188D132F7E6}" presName="txNode3" presStyleLbl="revTx" presStyleIdx="2" presStyleCnt="7" custScaleX="163141" custScaleY="149231" custLinFactNeighborX="-45815" custLinFactNeighborY="18209">
        <dgm:presLayoutVars>
          <dgm:bulletEnabled val="1"/>
        </dgm:presLayoutVars>
      </dgm:prSet>
      <dgm:spPr/>
      <dgm:t>
        <a:bodyPr/>
        <a:lstStyle/>
        <a:p>
          <a:endParaRPr lang="id-ID"/>
        </a:p>
      </dgm:t>
    </dgm:pt>
    <dgm:pt modelId="{F554E3AC-C9B2-4931-81C0-FE5C175355A7}" type="pres">
      <dgm:prSet presAssocID="{3E616D34-585D-424B-B89A-0BD5E95A9ABD}" presName="dotNode3" presStyleCnt="0"/>
      <dgm:spPr/>
    </dgm:pt>
    <dgm:pt modelId="{BF0A42EE-7FED-4A74-9246-E50DF4D86878}" type="pres">
      <dgm:prSet presAssocID="{3E616D34-585D-424B-B89A-0BD5E95A9ABD}" presName="dotRepeatNode" presStyleLbl="fgShp" presStyleIdx="1" presStyleCnt="5"/>
      <dgm:spPr/>
    </dgm:pt>
    <dgm:pt modelId="{20ABEC11-D901-4F29-927C-339F2E012CED}" type="pres">
      <dgm:prSet presAssocID="{A0E5ECE3-0671-4252-BD84-A6FFBDF0350B}" presName="txNode4" presStyleLbl="revTx" presStyleIdx="3" presStyleCnt="7" custScaleX="157835" custLinFactNeighborX="15995" custLinFactNeighborY="-1810">
        <dgm:presLayoutVars>
          <dgm:bulletEnabled val="1"/>
        </dgm:presLayoutVars>
      </dgm:prSet>
      <dgm:spPr/>
      <dgm:t>
        <a:bodyPr/>
        <a:lstStyle/>
        <a:p>
          <a:endParaRPr lang="id-ID"/>
        </a:p>
      </dgm:t>
    </dgm:pt>
    <dgm:pt modelId="{149EDA5E-F431-4CFD-842F-14B5D7044BD8}" type="pres">
      <dgm:prSet presAssocID="{4031C10E-3526-4BB6-88BA-BB1CDE923DA4}" presName="dotNode4" presStyleCnt="0"/>
      <dgm:spPr/>
    </dgm:pt>
    <dgm:pt modelId="{B4DB9440-9678-44BB-93E3-AE07400970C5}" type="pres">
      <dgm:prSet presAssocID="{4031C10E-3526-4BB6-88BA-BB1CDE923DA4}" presName="dotRepeatNode" presStyleLbl="fgShp" presStyleIdx="2" presStyleCnt="5"/>
      <dgm:spPr/>
    </dgm:pt>
    <dgm:pt modelId="{ED54CBE4-82BA-4B0C-89B6-1F462414CE9E}" type="pres">
      <dgm:prSet presAssocID="{04479E07-8A9A-4265-9918-0A44DE6E79A4}" presName="txNode5" presStyleLbl="revTx" presStyleIdx="4" presStyleCnt="7" custLinFactNeighborX="5581" custLinFactNeighborY="14084">
        <dgm:presLayoutVars>
          <dgm:bulletEnabled val="1"/>
        </dgm:presLayoutVars>
      </dgm:prSet>
      <dgm:spPr/>
    </dgm:pt>
    <dgm:pt modelId="{C3ED1122-73A8-4140-83F7-EECAD10694CB}" type="pres">
      <dgm:prSet presAssocID="{2410D532-EEE7-4EAC-9BB1-7AAEAD4EE147}" presName="dotNode5" presStyleCnt="0"/>
      <dgm:spPr/>
    </dgm:pt>
    <dgm:pt modelId="{9D227107-132B-480A-AF93-C7C31B56D128}" type="pres">
      <dgm:prSet presAssocID="{2410D532-EEE7-4EAC-9BB1-7AAEAD4EE147}" presName="dotRepeatNode" presStyleLbl="fgShp" presStyleIdx="3" presStyleCnt="5"/>
      <dgm:spPr/>
    </dgm:pt>
    <dgm:pt modelId="{F54EF873-3F0A-4EDF-904E-ABF16D8685B2}" type="pres">
      <dgm:prSet presAssocID="{A8B13C4B-8DAE-4AE4-8AB5-69399968AC40}" presName="txNode6" presStyleLbl="revTx" presStyleIdx="5" presStyleCnt="7" custScaleX="162961" custScaleY="206814" custLinFactNeighborX="58470" custLinFactNeighborY="15736">
        <dgm:presLayoutVars>
          <dgm:bulletEnabled val="1"/>
        </dgm:presLayoutVars>
      </dgm:prSet>
      <dgm:spPr/>
    </dgm:pt>
    <dgm:pt modelId="{A7FC3FCA-7332-492C-A4CF-5ECB912AEE59}" type="pres">
      <dgm:prSet presAssocID="{4971BC94-87AC-41C4-9CDE-F93241B31852}" presName="dotNode6" presStyleCnt="0"/>
      <dgm:spPr/>
    </dgm:pt>
    <dgm:pt modelId="{DEFFB0F7-DC38-4A9F-B4FB-CCF91D1E52DE}" type="pres">
      <dgm:prSet presAssocID="{4971BC94-87AC-41C4-9CDE-F93241B31852}" presName="dotRepeatNode" presStyleLbl="fgShp" presStyleIdx="4" presStyleCnt="5"/>
      <dgm:spPr/>
    </dgm:pt>
    <dgm:pt modelId="{17DA3C17-6C78-4872-ACA0-E3E6FB94FD0E}" type="pres">
      <dgm:prSet presAssocID="{B27E6F02-1CDA-4920-BB00-2989FF9D9AD4}" presName="txNode7" presStyleLbl="revTx" presStyleIdx="6" presStyleCnt="7">
        <dgm:presLayoutVars>
          <dgm:bulletEnabled val="1"/>
        </dgm:presLayoutVars>
      </dgm:prSet>
      <dgm:spPr/>
    </dgm:pt>
  </dgm:ptLst>
  <dgm:cxnLst>
    <dgm:cxn modelId="{59DAD8D3-40E4-429B-B19D-7C061AF669C9}" type="presOf" srcId="{4031C10E-3526-4BB6-88BA-BB1CDE923DA4}" destId="{B4DB9440-9678-44BB-93E3-AE07400970C5}" srcOrd="0" destOrd="0" presId="urn:microsoft.com/office/officeart/2009/3/layout/DescendingProcess"/>
    <dgm:cxn modelId="{E6456788-F374-4E5A-9B8E-2D30B9769744}" type="presOf" srcId="{A8B13C4B-8DAE-4AE4-8AB5-69399968AC40}" destId="{F54EF873-3F0A-4EDF-904E-ABF16D8685B2}" srcOrd="0" destOrd="0" presId="urn:microsoft.com/office/officeart/2009/3/layout/DescendingProcess"/>
    <dgm:cxn modelId="{61084F86-E059-4480-9B6E-9B83BBF1C2C6}" type="presOf" srcId="{A0E5ECE3-0671-4252-BD84-A6FFBDF0350B}" destId="{20ABEC11-D901-4F29-927C-339F2E012CED}" srcOrd="0" destOrd="0" presId="urn:microsoft.com/office/officeart/2009/3/layout/DescendingProcess"/>
    <dgm:cxn modelId="{50988624-D6A3-44BC-AFC6-59A3B12B623E}" srcId="{77CB81F8-7DF0-411D-BCBE-76A9A91EE312}" destId="{38609E0E-516D-4FA5-87F3-873472173A05}" srcOrd="0" destOrd="0" parTransId="{0835D8B5-699E-4E47-A173-B302EFE76BFC}" sibTransId="{18B72D60-EFF6-4C12-B9AD-802B1DA75341}"/>
    <dgm:cxn modelId="{FEDD1522-E981-4A83-809C-0AE5A7A8F1F9}" type="presOf" srcId="{9585406E-154E-4119-8996-8D7CEEEE2CEA}" destId="{1331A42E-D761-4843-A8DA-A1DC7C87CE75}" srcOrd="0" destOrd="0" presId="urn:microsoft.com/office/officeart/2009/3/layout/DescendingProcess"/>
    <dgm:cxn modelId="{269BF6D2-23D2-46A5-A8B2-780D81A8D8E3}" type="presOf" srcId="{7C9CB148-25BE-489E-9CAB-C188D132F7E6}" destId="{EE94DF5B-12F2-4CFC-BC02-2D5891BD6336}" srcOrd="0" destOrd="0" presId="urn:microsoft.com/office/officeart/2009/3/layout/DescendingProcess"/>
    <dgm:cxn modelId="{D930DE0B-1155-4D00-BB7E-5DD54B777291}" srcId="{77CB81F8-7DF0-411D-BCBE-76A9A91EE312}" destId="{A8B13C4B-8DAE-4AE4-8AB5-69399968AC40}" srcOrd="5" destOrd="0" parTransId="{34B924BE-6582-4884-9EA8-D5EB7ECA2A85}" sibTransId="{4971BC94-87AC-41C4-9CDE-F93241B31852}"/>
    <dgm:cxn modelId="{CEA55C45-01A4-49A2-A148-8A14EA1FB246}" type="presOf" srcId="{3E616D34-585D-424B-B89A-0BD5E95A9ABD}" destId="{BF0A42EE-7FED-4A74-9246-E50DF4D86878}" srcOrd="0" destOrd="0" presId="urn:microsoft.com/office/officeart/2009/3/layout/DescendingProcess"/>
    <dgm:cxn modelId="{CB82F4E0-7EA4-4548-A26A-3047C55261C2}" type="presOf" srcId="{04479E07-8A9A-4265-9918-0A44DE6E79A4}" destId="{ED54CBE4-82BA-4B0C-89B6-1F462414CE9E}" srcOrd="0" destOrd="0" presId="urn:microsoft.com/office/officeart/2009/3/layout/DescendingProcess"/>
    <dgm:cxn modelId="{F95D1DDC-FB08-42DE-9800-3BB114C8CEEB}" type="presOf" srcId="{3C47730F-0302-4A51-8854-7768488F901F}" destId="{6141EB0E-B8D0-41CE-A29D-1D49FF59B393}" srcOrd="0" destOrd="0" presId="urn:microsoft.com/office/officeart/2009/3/layout/DescendingProcess"/>
    <dgm:cxn modelId="{725A2DDD-1C8E-46C1-9699-3B04CF3E478F}" srcId="{77CB81F8-7DF0-411D-BCBE-76A9A91EE312}" destId="{7C9CB148-25BE-489E-9CAB-C188D132F7E6}" srcOrd="2" destOrd="0" parTransId="{2EDF7EF5-F647-4CDB-91D7-E0D92E10B76D}" sibTransId="{3E616D34-585D-424B-B89A-0BD5E95A9ABD}"/>
    <dgm:cxn modelId="{7863E88D-A0B4-4531-A3B1-F208CFB2C29F}" type="presOf" srcId="{77CB81F8-7DF0-411D-BCBE-76A9A91EE312}" destId="{FD76324F-35A6-47A7-BC03-307245C122EF}" srcOrd="0" destOrd="0" presId="urn:microsoft.com/office/officeart/2009/3/layout/DescendingProcess"/>
    <dgm:cxn modelId="{72AEC080-B69F-431E-8263-160D4A163EC0}" srcId="{77CB81F8-7DF0-411D-BCBE-76A9A91EE312}" destId="{B27E6F02-1CDA-4920-BB00-2989FF9D9AD4}" srcOrd="6" destOrd="0" parTransId="{86FFD28B-A25F-4211-8C5D-AD87009E3CD5}" sibTransId="{0A7E270C-B692-4EFA-B22A-9944BF4BEFEF}"/>
    <dgm:cxn modelId="{481C459D-8A61-4DE4-827C-817C0CF243F7}" type="presOf" srcId="{2410D532-EEE7-4EAC-9BB1-7AAEAD4EE147}" destId="{9D227107-132B-480A-AF93-C7C31B56D128}" srcOrd="0" destOrd="0" presId="urn:microsoft.com/office/officeart/2009/3/layout/DescendingProcess"/>
    <dgm:cxn modelId="{62E4B58A-5E5C-4925-87EF-5664D4461C4B}" srcId="{77CB81F8-7DF0-411D-BCBE-76A9A91EE312}" destId="{9585406E-154E-4119-8996-8D7CEEEE2CEA}" srcOrd="1" destOrd="0" parTransId="{6A4B868A-24DA-446A-A634-FF33E800C99D}" sibTransId="{3C47730F-0302-4A51-8854-7768488F901F}"/>
    <dgm:cxn modelId="{27394672-539E-41A9-AE99-7EA09D5425B5}" type="presOf" srcId="{38609E0E-516D-4FA5-87F3-873472173A05}" destId="{54FEF50A-730F-4553-B662-5994A4F22D55}" srcOrd="0" destOrd="0" presId="urn:microsoft.com/office/officeart/2009/3/layout/DescendingProcess"/>
    <dgm:cxn modelId="{B83BED43-C0CB-4A99-842F-DF8CC8488B59}" type="presOf" srcId="{B27E6F02-1CDA-4920-BB00-2989FF9D9AD4}" destId="{17DA3C17-6C78-4872-ACA0-E3E6FB94FD0E}" srcOrd="0" destOrd="0" presId="urn:microsoft.com/office/officeart/2009/3/layout/DescendingProcess"/>
    <dgm:cxn modelId="{F3B9765C-4DE7-4BA1-A940-9293B7F8FB93}" type="presOf" srcId="{4971BC94-87AC-41C4-9CDE-F93241B31852}" destId="{DEFFB0F7-DC38-4A9F-B4FB-CCF91D1E52DE}" srcOrd="0" destOrd="0" presId="urn:microsoft.com/office/officeart/2009/3/layout/DescendingProcess"/>
    <dgm:cxn modelId="{1C42D693-F1FB-4874-B3FF-EB855D988082}" srcId="{77CB81F8-7DF0-411D-BCBE-76A9A91EE312}" destId="{A0E5ECE3-0671-4252-BD84-A6FFBDF0350B}" srcOrd="3" destOrd="0" parTransId="{3FEED519-6C24-45B4-A24A-A735550AA1FE}" sibTransId="{4031C10E-3526-4BB6-88BA-BB1CDE923DA4}"/>
    <dgm:cxn modelId="{AABAC7B5-CD6B-4295-940E-E986D11E5331}" srcId="{77CB81F8-7DF0-411D-BCBE-76A9A91EE312}" destId="{04479E07-8A9A-4265-9918-0A44DE6E79A4}" srcOrd="4" destOrd="0" parTransId="{E326B2DE-7370-4CF0-924B-EEEB3C2DFDA0}" sibTransId="{2410D532-EEE7-4EAC-9BB1-7AAEAD4EE147}"/>
    <dgm:cxn modelId="{F4E8A269-00B4-490E-8AF6-6818B64E46B3}" type="presParOf" srcId="{FD76324F-35A6-47A7-BC03-307245C122EF}" destId="{931B496E-A19F-4BBD-BD94-47A439E66FB6}" srcOrd="0" destOrd="0" presId="urn:microsoft.com/office/officeart/2009/3/layout/DescendingProcess"/>
    <dgm:cxn modelId="{23C31AA9-3FD0-4009-A44C-C7DFE28BB76A}" type="presParOf" srcId="{FD76324F-35A6-47A7-BC03-307245C122EF}" destId="{54FEF50A-730F-4553-B662-5994A4F22D55}" srcOrd="1" destOrd="0" presId="urn:microsoft.com/office/officeart/2009/3/layout/DescendingProcess"/>
    <dgm:cxn modelId="{13E6D0E1-050A-4EBD-9D74-FCFDC09E0FAE}" type="presParOf" srcId="{FD76324F-35A6-47A7-BC03-307245C122EF}" destId="{1331A42E-D761-4843-A8DA-A1DC7C87CE75}" srcOrd="2" destOrd="0" presId="urn:microsoft.com/office/officeart/2009/3/layout/DescendingProcess"/>
    <dgm:cxn modelId="{DA023683-06B0-45DC-9647-9452603AE3E8}" type="presParOf" srcId="{FD76324F-35A6-47A7-BC03-307245C122EF}" destId="{990F6CFB-410A-4B65-B227-6D863057EF7C}" srcOrd="3" destOrd="0" presId="urn:microsoft.com/office/officeart/2009/3/layout/DescendingProcess"/>
    <dgm:cxn modelId="{2978383F-56EB-4244-9C01-B459D43A67DA}" type="presParOf" srcId="{990F6CFB-410A-4B65-B227-6D863057EF7C}" destId="{6141EB0E-B8D0-41CE-A29D-1D49FF59B393}" srcOrd="0" destOrd="0" presId="urn:microsoft.com/office/officeart/2009/3/layout/DescendingProcess"/>
    <dgm:cxn modelId="{B666B2A7-438D-418F-BF15-55AFEB504C89}" type="presParOf" srcId="{FD76324F-35A6-47A7-BC03-307245C122EF}" destId="{EE94DF5B-12F2-4CFC-BC02-2D5891BD6336}" srcOrd="4" destOrd="0" presId="urn:microsoft.com/office/officeart/2009/3/layout/DescendingProcess"/>
    <dgm:cxn modelId="{B97E07EC-A0B6-4C26-8149-777BD4470E41}" type="presParOf" srcId="{FD76324F-35A6-47A7-BC03-307245C122EF}" destId="{F554E3AC-C9B2-4931-81C0-FE5C175355A7}" srcOrd="5" destOrd="0" presId="urn:microsoft.com/office/officeart/2009/3/layout/DescendingProcess"/>
    <dgm:cxn modelId="{18993D41-D44D-4E4C-88A7-504F2DFC4D26}" type="presParOf" srcId="{F554E3AC-C9B2-4931-81C0-FE5C175355A7}" destId="{BF0A42EE-7FED-4A74-9246-E50DF4D86878}" srcOrd="0" destOrd="0" presId="urn:microsoft.com/office/officeart/2009/3/layout/DescendingProcess"/>
    <dgm:cxn modelId="{07ABD5D1-719D-43D9-BD79-DDAEF12310AE}" type="presParOf" srcId="{FD76324F-35A6-47A7-BC03-307245C122EF}" destId="{20ABEC11-D901-4F29-927C-339F2E012CED}" srcOrd="6" destOrd="0" presId="urn:microsoft.com/office/officeart/2009/3/layout/DescendingProcess"/>
    <dgm:cxn modelId="{11E54F8A-39EC-49CB-AC3A-C38D030306FD}" type="presParOf" srcId="{FD76324F-35A6-47A7-BC03-307245C122EF}" destId="{149EDA5E-F431-4CFD-842F-14B5D7044BD8}" srcOrd="7" destOrd="0" presId="urn:microsoft.com/office/officeart/2009/3/layout/DescendingProcess"/>
    <dgm:cxn modelId="{1EB2D47A-5146-405F-A4AE-26546A71CD86}" type="presParOf" srcId="{149EDA5E-F431-4CFD-842F-14B5D7044BD8}" destId="{B4DB9440-9678-44BB-93E3-AE07400970C5}" srcOrd="0" destOrd="0" presId="urn:microsoft.com/office/officeart/2009/3/layout/DescendingProcess"/>
    <dgm:cxn modelId="{B864E39E-3167-4C2E-91B7-4F832F39247E}" type="presParOf" srcId="{FD76324F-35A6-47A7-BC03-307245C122EF}" destId="{ED54CBE4-82BA-4B0C-89B6-1F462414CE9E}" srcOrd="8" destOrd="0" presId="urn:microsoft.com/office/officeart/2009/3/layout/DescendingProcess"/>
    <dgm:cxn modelId="{DA3AFC9D-035D-48AE-9ECB-F52161DE3BAA}" type="presParOf" srcId="{FD76324F-35A6-47A7-BC03-307245C122EF}" destId="{C3ED1122-73A8-4140-83F7-EECAD10694CB}" srcOrd="9" destOrd="0" presId="urn:microsoft.com/office/officeart/2009/3/layout/DescendingProcess"/>
    <dgm:cxn modelId="{3F0060C9-AB94-4F9B-92F8-9B39B3E19DE2}" type="presParOf" srcId="{C3ED1122-73A8-4140-83F7-EECAD10694CB}" destId="{9D227107-132B-480A-AF93-C7C31B56D128}" srcOrd="0" destOrd="0" presId="urn:microsoft.com/office/officeart/2009/3/layout/DescendingProcess"/>
    <dgm:cxn modelId="{D01C0EDD-A8D9-416C-86C9-DDFBA39A6050}" type="presParOf" srcId="{FD76324F-35A6-47A7-BC03-307245C122EF}" destId="{F54EF873-3F0A-4EDF-904E-ABF16D8685B2}" srcOrd="10" destOrd="0" presId="urn:microsoft.com/office/officeart/2009/3/layout/DescendingProcess"/>
    <dgm:cxn modelId="{06A2DA80-377A-4AC7-87EA-C602FD219A51}" type="presParOf" srcId="{FD76324F-35A6-47A7-BC03-307245C122EF}" destId="{A7FC3FCA-7332-492C-A4CF-5ECB912AEE59}" srcOrd="11" destOrd="0" presId="urn:microsoft.com/office/officeart/2009/3/layout/DescendingProcess"/>
    <dgm:cxn modelId="{D6E01F69-A98B-4927-9435-EEC93A8F2E5B}" type="presParOf" srcId="{A7FC3FCA-7332-492C-A4CF-5ECB912AEE59}" destId="{DEFFB0F7-DC38-4A9F-B4FB-CCF91D1E52DE}" srcOrd="0" destOrd="0" presId="urn:microsoft.com/office/officeart/2009/3/layout/DescendingProcess"/>
    <dgm:cxn modelId="{4E785EAC-8858-4B34-9F72-459F5E514957}" type="presParOf" srcId="{FD76324F-35A6-47A7-BC03-307245C122EF}" destId="{17DA3C17-6C78-4872-ACA0-E3E6FB94FD0E}" srcOrd="12"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CB81F8-7DF0-411D-BCBE-76A9A91EE312}" type="doc">
      <dgm:prSet loTypeId="urn:microsoft.com/office/officeart/2009/3/layout/DescendingProcess" loCatId="process" qsTypeId="urn:microsoft.com/office/officeart/2005/8/quickstyle/simple5" qsCatId="simple" csTypeId="urn:microsoft.com/office/officeart/2005/8/colors/accent5_4" csCatId="accent5" phldr="1"/>
      <dgm:spPr/>
    </dgm:pt>
    <dgm:pt modelId="{38609E0E-516D-4FA5-87F3-873472173A05}">
      <dgm:prSet phldrT="[Text]" custT="1"/>
      <dgm:spPr/>
      <dgm:t>
        <a:bodyPr/>
        <a:lstStyle/>
        <a:p>
          <a:r>
            <a:rPr lang="id-ID" sz="1400" dirty="0" smtClean="0"/>
            <a:t>Identifying predictors that are included in parametric predictor and nonparametric predictor</a:t>
          </a:r>
          <a:r>
            <a:rPr lang="en-US" sz="1400" dirty="0" smtClean="0"/>
            <a:t> based on training data</a:t>
          </a:r>
          <a:r>
            <a:rPr lang="id-ID" sz="1400" dirty="0" smtClean="0"/>
            <a:t>.</a:t>
          </a:r>
          <a:endParaRPr lang="id-ID" sz="1400" dirty="0"/>
        </a:p>
      </dgm:t>
    </dgm:pt>
    <dgm:pt modelId="{0835D8B5-699E-4E47-A173-B302EFE76BFC}" type="parTrans" cxnId="{50988624-D6A3-44BC-AFC6-59A3B12B623E}">
      <dgm:prSet/>
      <dgm:spPr/>
      <dgm:t>
        <a:bodyPr/>
        <a:lstStyle/>
        <a:p>
          <a:endParaRPr lang="id-ID"/>
        </a:p>
      </dgm:t>
    </dgm:pt>
    <dgm:pt modelId="{18B72D60-EFF6-4C12-B9AD-802B1DA75341}" type="sibTrans" cxnId="{50988624-D6A3-44BC-AFC6-59A3B12B623E}">
      <dgm:prSet/>
      <dgm:spPr/>
      <dgm:t>
        <a:bodyPr/>
        <a:lstStyle/>
        <a:p>
          <a:endParaRPr lang="id-ID"/>
        </a:p>
      </dgm:t>
    </dgm:pt>
    <dgm:pt modelId="{04479E07-8A9A-4265-9918-0A44DE6E79A4}">
      <dgm:prSet phldrT="[Text]" custT="1"/>
      <dgm:spPr/>
      <dgm:t>
        <a:bodyPr/>
        <a:lstStyle/>
        <a:p>
          <a:pPr algn="ctr"/>
          <a:r>
            <a:rPr lang="id-ID" sz="1400" dirty="0" smtClean="0"/>
            <a:t>Calculating</a:t>
          </a:r>
          <a:r>
            <a:rPr lang="en-US" sz="1400" dirty="0" smtClean="0"/>
            <a:t> a prediction based on testing data.</a:t>
          </a:r>
          <a:endParaRPr lang="id-ID" sz="1400" dirty="0"/>
        </a:p>
      </dgm:t>
    </dgm:pt>
    <dgm:pt modelId="{E326B2DE-7370-4CF0-924B-EEEB3C2DFDA0}" type="parTrans" cxnId="{AABAC7B5-CD6B-4295-940E-E986D11E5331}">
      <dgm:prSet/>
      <dgm:spPr/>
      <dgm:t>
        <a:bodyPr/>
        <a:lstStyle/>
        <a:p>
          <a:endParaRPr lang="id-ID"/>
        </a:p>
      </dgm:t>
    </dgm:pt>
    <dgm:pt modelId="{2410D532-EEE7-4EAC-9BB1-7AAEAD4EE147}" type="sibTrans" cxnId="{AABAC7B5-CD6B-4295-940E-E986D11E5331}">
      <dgm:prSet/>
      <dgm:spPr/>
      <dgm:t>
        <a:bodyPr/>
        <a:lstStyle/>
        <a:p>
          <a:endParaRPr lang="id-ID"/>
        </a:p>
      </dgm:t>
    </dgm:pt>
    <dgm:pt modelId="{A8B13C4B-8DAE-4AE4-8AB5-69399968AC40}">
      <dgm:prSet phldrT="[Text]" custT="1"/>
      <dgm:spPr/>
      <dgm:t>
        <a:bodyPr/>
        <a:lstStyle/>
        <a:p>
          <a:pPr algn="ctr"/>
          <a:r>
            <a:rPr lang="id-ID" sz="1400" dirty="0" smtClean="0"/>
            <a:t>S</a:t>
          </a:r>
          <a:r>
            <a:rPr lang="en-US" sz="1400" dirty="0" smtClean="0"/>
            <a:t>electing the best Fourier series estimator in </a:t>
          </a:r>
          <a:r>
            <a:rPr lang="id-ID" sz="1400" dirty="0" smtClean="0"/>
            <a:t>semi</a:t>
          </a:r>
          <a:r>
            <a:rPr lang="en-US" sz="1400" dirty="0" smtClean="0"/>
            <a:t>parametric regression after finishing step 3 until step 6 for all of Fourier series estimator.</a:t>
          </a:r>
          <a:endParaRPr lang="id-ID" sz="1400" dirty="0"/>
        </a:p>
      </dgm:t>
    </dgm:pt>
    <dgm:pt modelId="{34B924BE-6582-4884-9EA8-D5EB7ECA2A85}" type="parTrans" cxnId="{D930DE0B-1155-4D00-BB7E-5DD54B777291}">
      <dgm:prSet/>
      <dgm:spPr/>
      <dgm:t>
        <a:bodyPr/>
        <a:lstStyle/>
        <a:p>
          <a:endParaRPr lang="id-ID"/>
        </a:p>
      </dgm:t>
    </dgm:pt>
    <dgm:pt modelId="{4971BC94-87AC-41C4-9CDE-F93241B31852}" type="sibTrans" cxnId="{D930DE0B-1155-4D00-BB7E-5DD54B777291}">
      <dgm:prSet/>
      <dgm:spPr/>
      <dgm:t>
        <a:bodyPr/>
        <a:lstStyle/>
        <a:p>
          <a:endParaRPr lang="id-ID"/>
        </a:p>
      </dgm:t>
    </dgm:pt>
    <dgm:pt modelId="{9585406E-154E-4119-8996-8D7CEEEE2CEA}">
      <dgm:prSet custT="1"/>
      <dgm:spPr>
        <a:blipFill rotWithShape="0">
          <a:blip xmlns:r="http://schemas.openxmlformats.org/officeDocument/2006/relationships" r:embed="rId1"/>
          <a:stretch>
            <a:fillRect l="-1097" r="-2559"/>
          </a:stretch>
        </a:blipFill>
      </dgm:spPr>
      <dgm:t>
        <a:bodyPr/>
        <a:lstStyle/>
        <a:p>
          <a:r>
            <a:rPr lang="id-ID">
              <a:noFill/>
            </a:rPr>
            <a:t> </a:t>
          </a:r>
        </a:p>
      </dgm:t>
    </dgm:pt>
    <dgm:pt modelId="{6A4B868A-24DA-446A-A634-FF33E800C99D}" type="parTrans" cxnId="{62E4B58A-5E5C-4925-87EF-5664D4461C4B}">
      <dgm:prSet/>
      <dgm:spPr/>
      <dgm:t>
        <a:bodyPr/>
        <a:lstStyle/>
        <a:p>
          <a:endParaRPr lang="id-ID"/>
        </a:p>
      </dgm:t>
    </dgm:pt>
    <dgm:pt modelId="{3C47730F-0302-4A51-8854-7768488F901F}" type="sibTrans" cxnId="{62E4B58A-5E5C-4925-87EF-5664D4461C4B}">
      <dgm:prSet/>
      <dgm:spPr/>
      <dgm:t>
        <a:bodyPr/>
        <a:lstStyle/>
        <a:p>
          <a:endParaRPr lang="id-ID"/>
        </a:p>
      </dgm:t>
    </dgm:pt>
    <dgm:pt modelId="{7C9CB148-25BE-489E-9CAB-C188D132F7E6}">
      <dgm:prSet custT="1"/>
      <dgm:spPr>
        <a:blipFill rotWithShape="0">
          <a:blip xmlns:r="http://schemas.openxmlformats.org/officeDocument/2006/relationships" r:embed="rId2"/>
          <a:stretch>
            <a:fillRect l="-1139" r="-2467"/>
          </a:stretch>
        </a:blipFill>
      </dgm:spPr>
      <dgm:t>
        <a:bodyPr/>
        <a:lstStyle/>
        <a:p>
          <a:r>
            <a:rPr lang="id-ID">
              <a:noFill/>
            </a:rPr>
            <a:t> </a:t>
          </a:r>
        </a:p>
      </dgm:t>
    </dgm:pt>
    <dgm:pt modelId="{2EDF7EF5-F647-4CDB-91D7-E0D92E10B76D}" type="parTrans" cxnId="{725A2DDD-1C8E-46C1-9699-3B04CF3E478F}">
      <dgm:prSet/>
      <dgm:spPr/>
      <dgm:t>
        <a:bodyPr/>
        <a:lstStyle/>
        <a:p>
          <a:endParaRPr lang="id-ID"/>
        </a:p>
      </dgm:t>
    </dgm:pt>
    <dgm:pt modelId="{3E616D34-585D-424B-B89A-0BD5E95A9ABD}" type="sibTrans" cxnId="{725A2DDD-1C8E-46C1-9699-3B04CF3E478F}">
      <dgm:prSet/>
      <dgm:spPr/>
      <dgm:t>
        <a:bodyPr/>
        <a:lstStyle/>
        <a:p>
          <a:endParaRPr lang="id-ID"/>
        </a:p>
      </dgm:t>
    </dgm:pt>
    <dgm:pt modelId="{A0E5ECE3-0671-4252-BD84-A6FFBDF0350B}">
      <dgm:prSet custT="1"/>
      <dgm:spPr>
        <a:blipFill rotWithShape="0">
          <a:blip xmlns:r="http://schemas.openxmlformats.org/officeDocument/2006/relationships" r:embed="rId3"/>
          <a:stretch>
            <a:fillRect t="-2113" r="-666" b="-5634"/>
          </a:stretch>
        </a:blipFill>
      </dgm:spPr>
      <dgm:t>
        <a:bodyPr/>
        <a:lstStyle/>
        <a:p>
          <a:r>
            <a:rPr lang="id-ID">
              <a:noFill/>
            </a:rPr>
            <a:t> </a:t>
          </a:r>
        </a:p>
      </dgm:t>
    </dgm:pt>
    <dgm:pt modelId="{3FEED519-6C24-45B4-A24A-A735550AA1FE}" type="parTrans" cxnId="{1C42D693-F1FB-4874-B3FF-EB855D988082}">
      <dgm:prSet/>
      <dgm:spPr/>
      <dgm:t>
        <a:bodyPr/>
        <a:lstStyle/>
        <a:p>
          <a:endParaRPr lang="id-ID"/>
        </a:p>
      </dgm:t>
    </dgm:pt>
    <dgm:pt modelId="{4031C10E-3526-4BB6-88BA-BB1CDE923DA4}" type="sibTrans" cxnId="{1C42D693-F1FB-4874-B3FF-EB855D988082}">
      <dgm:prSet/>
      <dgm:spPr/>
      <dgm:t>
        <a:bodyPr/>
        <a:lstStyle/>
        <a:p>
          <a:endParaRPr lang="id-ID"/>
        </a:p>
      </dgm:t>
    </dgm:pt>
    <dgm:pt modelId="{B27E6F02-1CDA-4920-BB00-2989FF9D9AD4}">
      <dgm:prSet phldrT="[Text]" custT="1"/>
      <dgm:spPr/>
      <dgm:t>
        <a:bodyPr/>
        <a:lstStyle/>
        <a:p>
          <a:r>
            <a:rPr lang="en-US" sz="1400" dirty="0" smtClean="0"/>
            <a:t>Presenting plot between response data and estimator data for testing data. </a:t>
          </a:r>
          <a:endParaRPr lang="id-ID" sz="1400" b="1" dirty="0"/>
        </a:p>
      </dgm:t>
    </dgm:pt>
    <dgm:pt modelId="{86FFD28B-A25F-4211-8C5D-AD87009E3CD5}" type="parTrans" cxnId="{72AEC080-B69F-431E-8263-160D4A163EC0}">
      <dgm:prSet/>
      <dgm:spPr/>
      <dgm:t>
        <a:bodyPr/>
        <a:lstStyle/>
        <a:p>
          <a:endParaRPr lang="id-ID"/>
        </a:p>
      </dgm:t>
    </dgm:pt>
    <dgm:pt modelId="{0A7E270C-B692-4EFA-B22A-9944BF4BEFEF}" type="sibTrans" cxnId="{72AEC080-B69F-431E-8263-160D4A163EC0}">
      <dgm:prSet/>
      <dgm:spPr/>
      <dgm:t>
        <a:bodyPr/>
        <a:lstStyle/>
        <a:p>
          <a:endParaRPr lang="id-ID"/>
        </a:p>
      </dgm:t>
    </dgm:pt>
    <dgm:pt modelId="{FD76324F-35A6-47A7-BC03-307245C122EF}" type="pres">
      <dgm:prSet presAssocID="{77CB81F8-7DF0-411D-BCBE-76A9A91EE312}" presName="Name0" presStyleCnt="0">
        <dgm:presLayoutVars>
          <dgm:chMax val="7"/>
          <dgm:chPref val="5"/>
        </dgm:presLayoutVars>
      </dgm:prSet>
      <dgm:spPr/>
    </dgm:pt>
    <dgm:pt modelId="{931B496E-A19F-4BBD-BD94-47A439E66FB6}" type="pres">
      <dgm:prSet presAssocID="{77CB81F8-7DF0-411D-BCBE-76A9A91EE312}" presName="arrowNode" presStyleLbl="node1" presStyleIdx="0" presStyleCnt="1"/>
      <dgm:spPr/>
    </dgm:pt>
    <dgm:pt modelId="{54FEF50A-730F-4553-B662-5994A4F22D55}" type="pres">
      <dgm:prSet presAssocID="{38609E0E-516D-4FA5-87F3-873472173A05}" presName="txNode1" presStyleLbl="revTx" presStyleIdx="0" presStyleCnt="7" custScaleX="152557">
        <dgm:presLayoutVars>
          <dgm:bulletEnabled val="1"/>
        </dgm:presLayoutVars>
      </dgm:prSet>
      <dgm:spPr/>
      <dgm:t>
        <a:bodyPr/>
        <a:lstStyle/>
        <a:p>
          <a:endParaRPr lang="id-ID"/>
        </a:p>
      </dgm:t>
    </dgm:pt>
    <dgm:pt modelId="{1331A42E-D761-4843-A8DA-A1DC7C87CE75}" type="pres">
      <dgm:prSet presAssocID="{9585406E-154E-4119-8996-8D7CEEEE2CEA}" presName="txNode2" presStyleLbl="revTx" presStyleIdx="1" presStyleCnt="7">
        <dgm:presLayoutVars>
          <dgm:bulletEnabled val="1"/>
        </dgm:presLayoutVars>
      </dgm:prSet>
      <dgm:spPr/>
      <dgm:t>
        <a:bodyPr/>
        <a:lstStyle/>
        <a:p>
          <a:endParaRPr lang="id-ID"/>
        </a:p>
      </dgm:t>
    </dgm:pt>
    <dgm:pt modelId="{990F6CFB-410A-4B65-B227-6D863057EF7C}" type="pres">
      <dgm:prSet presAssocID="{3C47730F-0302-4A51-8854-7768488F901F}" presName="dotNode2" presStyleCnt="0"/>
      <dgm:spPr/>
    </dgm:pt>
    <dgm:pt modelId="{6141EB0E-B8D0-41CE-A29D-1D49FF59B393}" type="pres">
      <dgm:prSet presAssocID="{3C47730F-0302-4A51-8854-7768488F901F}" presName="dotRepeatNode" presStyleLbl="fgShp" presStyleIdx="0" presStyleCnt="5"/>
      <dgm:spPr/>
    </dgm:pt>
    <dgm:pt modelId="{EE94DF5B-12F2-4CFC-BC02-2D5891BD6336}" type="pres">
      <dgm:prSet presAssocID="{7C9CB148-25BE-489E-9CAB-C188D132F7E6}" presName="txNode3" presStyleLbl="revTx" presStyleIdx="2" presStyleCnt="7" custScaleX="163141" custScaleY="149231" custLinFactNeighborX="-45815" custLinFactNeighborY="18209">
        <dgm:presLayoutVars>
          <dgm:bulletEnabled val="1"/>
        </dgm:presLayoutVars>
      </dgm:prSet>
      <dgm:spPr/>
      <dgm:t>
        <a:bodyPr/>
        <a:lstStyle/>
        <a:p>
          <a:endParaRPr lang="id-ID"/>
        </a:p>
      </dgm:t>
    </dgm:pt>
    <dgm:pt modelId="{F554E3AC-C9B2-4931-81C0-FE5C175355A7}" type="pres">
      <dgm:prSet presAssocID="{3E616D34-585D-424B-B89A-0BD5E95A9ABD}" presName="dotNode3" presStyleCnt="0"/>
      <dgm:spPr/>
    </dgm:pt>
    <dgm:pt modelId="{BF0A42EE-7FED-4A74-9246-E50DF4D86878}" type="pres">
      <dgm:prSet presAssocID="{3E616D34-585D-424B-B89A-0BD5E95A9ABD}" presName="dotRepeatNode" presStyleLbl="fgShp" presStyleIdx="1" presStyleCnt="5"/>
      <dgm:spPr/>
    </dgm:pt>
    <dgm:pt modelId="{20ABEC11-D901-4F29-927C-339F2E012CED}" type="pres">
      <dgm:prSet presAssocID="{A0E5ECE3-0671-4252-BD84-A6FFBDF0350B}" presName="txNode4" presStyleLbl="revTx" presStyleIdx="3" presStyleCnt="7" custScaleX="157835" custLinFactNeighborX="15995" custLinFactNeighborY="-1810">
        <dgm:presLayoutVars>
          <dgm:bulletEnabled val="1"/>
        </dgm:presLayoutVars>
      </dgm:prSet>
      <dgm:spPr/>
      <dgm:t>
        <a:bodyPr/>
        <a:lstStyle/>
        <a:p>
          <a:endParaRPr lang="id-ID"/>
        </a:p>
      </dgm:t>
    </dgm:pt>
    <dgm:pt modelId="{149EDA5E-F431-4CFD-842F-14B5D7044BD8}" type="pres">
      <dgm:prSet presAssocID="{4031C10E-3526-4BB6-88BA-BB1CDE923DA4}" presName="dotNode4" presStyleCnt="0"/>
      <dgm:spPr/>
    </dgm:pt>
    <dgm:pt modelId="{B4DB9440-9678-44BB-93E3-AE07400970C5}" type="pres">
      <dgm:prSet presAssocID="{4031C10E-3526-4BB6-88BA-BB1CDE923DA4}" presName="dotRepeatNode" presStyleLbl="fgShp" presStyleIdx="2" presStyleCnt="5"/>
      <dgm:spPr/>
    </dgm:pt>
    <dgm:pt modelId="{ED54CBE4-82BA-4B0C-89B6-1F462414CE9E}" type="pres">
      <dgm:prSet presAssocID="{04479E07-8A9A-4265-9918-0A44DE6E79A4}" presName="txNode5" presStyleLbl="revTx" presStyleIdx="4" presStyleCnt="7" custLinFactNeighborX="5581" custLinFactNeighborY="14084">
        <dgm:presLayoutVars>
          <dgm:bulletEnabled val="1"/>
        </dgm:presLayoutVars>
      </dgm:prSet>
      <dgm:spPr/>
    </dgm:pt>
    <dgm:pt modelId="{C3ED1122-73A8-4140-83F7-EECAD10694CB}" type="pres">
      <dgm:prSet presAssocID="{2410D532-EEE7-4EAC-9BB1-7AAEAD4EE147}" presName="dotNode5" presStyleCnt="0"/>
      <dgm:spPr/>
    </dgm:pt>
    <dgm:pt modelId="{9D227107-132B-480A-AF93-C7C31B56D128}" type="pres">
      <dgm:prSet presAssocID="{2410D532-EEE7-4EAC-9BB1-7AAEAD4EE147}" presName="dotRepeatNode" presStyleLbl="fgShp" presStyleIdx="3" presStyleCnt="5"/>
      <dgm:spPr/>
    </dgm:pt>
    <dgm:pt modelId="{F54EF873-3F0A-4EDF-904E-ABF16D8685B2}" type="pres">
      <dgm:prSet presAssocID="{A8B13C4B-8DAE-4AE4-8AB5-69399968AC40}" presName="txNode6" presStyleLbl="revTx" presStyleIdx="5" presStyleCnt="7" custScaleX="162961" custScaleY="206814" custLinFactNeighborX="58470" custLinFactNeighborY="15736">
        <dgm:presLayoutVars>
          <dgm:bulletEnabled val="1"/>
        </dgm:presLayoutVars>
      </dgm:prSet>
      <dgm:spPr/>
    </dgm:pt>
    <dgm:pt modelId="{A7FC3FCA-7332-492C-A4CF-5ECB912AEE59}" type="pres">
      <dgm:prSet presAssocID="{4971BC94-87AC-41C4-9CDE-F93241B31852}" presName="dotNode6" presStyleCnt="0"/>
      <dgm:spPr/>
    </dgm:pt>
    <dgm:pt modelId="{DEFFB0F7-DC38-4A9F-B4FB-CCF91D1E52DE}" type="pres">
      <dgm:prSet presAssocID="{4971BC94-87AC-41C4-9CDE-F93241B31852}" presName="dotRepeatNode" presStyleLbl="fgShp" presStyleIdx="4" presStyleCnt="5"/>
      <dgm:spPr/>
    </dgm:pt>
    <dgm:pt modelId="{17DA3C17-6C78-4872-ACA0-E3E6FB94FD0E}" type="pres">
      <dgm:prSet presAssocID="{B27E6F02-1CDA-4920-BB00-2989FF9D9AD4}" presName="txNode7" presStyleLbl="revTx" presStyleIdx="6" presStyleCnt="7">
        <dgm:presLayoutVars>
          <dgm:bulletEnabled val="1"/>
        </dgm:presLayoutVars>
      </dgm:prSet>
      <dgm:spPr/>
    </dgm:pt>
  </dgm:ptLst>
  <dgm:cxnLst>
    <dgm:cxn modelId="{59DAD8D3-40E4-429B-B19D-7C061AF669C9}" type="presOf" srcId="{4031C10E-3526-4BB6-88BA-BB1CDE923DA4}" destId="{B4DB9440-9678-44BB-93E3-AE07400970C5}" srcOrd="0" destOrd="0" presId="urn:microsoft.com/office/officeart/2009/3/layout/DescendingProcess"/>
    <dgm:cxn modelId="{E6456788-F374-4E5A-9B8E-2D30B9769744}" type="presOf" srcId="{A8B13C4B-8DAE-4AE4-8AB5-69399968AC40}" destId="{F54EF873-3F0A-4EDF-904E-ABF16D8685B2}" srcOrd="0" destOrd="0" presId="urn:microsoft.com/office/officeart/2009/3/layout/DescendingProcess"/>
    <dgm:cxn modelId="{61084F86-E059-4480-9B6E-9B83BBF1C2C6}" type="presOf" srcId="{A0E5ECE3-0671-4252-BD84-A6FFBDF0350B}" destId="{20ABEC11-D901-4F29-927C-339F2E012CED}" srcOrd="0" destOrd="0" presId="urn:microsoft.com/office/officeart/2009/3/layout/DescendingProcess"/>
    <dgm:cxn modelId="{50988624-D6A3-44BC-AFC6-59A3B12B623E}" srcId="{77CB81F8-7DF0-411D-BCBE-76A9A91EE312}" destId="{38609E0E-516D-4FA5-87F3-873472173A05}" srcOrd="0" destOrd="0" parTransId="{0835D8B5-699E-4E47-A173-B302EFE76BFC}" sibTransId="{18B72D60-EFF6-4C12-B9AD-802B1DA75341}"/>
    <dgm:cxn modelId="{FEDD1522-E981-4A83-809C-0AE5A7A8F1F9}" type="presOf" srcId="{9585406E-154E-4119-8996-8D7CEEEE2CEA}" destId="{1331A42E-D761-4843-A8DA-A1DC7C87CE75}" srcOrd="0" destOrd="0" presId="urn:microsoft.com/office/officeart/2009/3/layout/DescendingProcess"/>
    <dgm:cxn modelId="{269BF6D2-23D2-46A5-A8B2-780D81A8D8E3}" type="presOf" srcId="{7C9CB148-25BE-489E-9CAB-C188D132F7E6}" destId="{EE94DF5B-12F2-4CFC-BC02-2D5891BD6336}" srcOrd="0" destOrd="0" presId="urn:microsoft.com/office/officeart/2009/3/layout/DescendingProcess"/>
    <dgm:cxn modelId="{D930DE0B-1155-4D00-BB7E-5DD54B777291}" srcId="{77CB81F8-7DF0-411D-BCBE-76A9A91EE312}" destId="{A8B13C4B-8DAE-4AE4-8AB5-69399968AC40}" srcOrd="5" destOrd="0" parTransId="{34B924BE-6582-4884-9EA8-D5EB7ECA2A85}" sibTransId="{4971BC94-87AC-41C4-9CDE-F93241B31852}"/>
    <dgm:cxn modelId="{CEA55C45-01A4-49A2-A148-8A14EA1FB246}" type="presOf" srcId="{3E616D34-585D-424B-B89A-0BD5E95A9ABD}" destId="{BF0A42EE-7FED-4A74-9246-E50DF4D86878}" srcOrd="0" destOrd="0" presId="urn:microsoft.com/office/officeart/2009/3/layout/DescendingProcess"/>
    <dgm:cxn modelId="{CB82F4E0-7EA4-4548-A26A-3047C55261C2}" type="presOf" srcId="{04479E07-8A9A-4265-9918-0A44DE6E79A4}" destId="{ED54CBE4-82BA-4B0C-89B6-1F462414CE9E}" srcOrd="0" destOrd="0" presId="urn:microsoft.com/office/officeart/2009/3/layout/DescendingProcess"/>
    <dgm:cxn modelId="{F95D1DDC-FB08-42DE-9800-3BB114C8CEEB}" type="presOf" srcId="{3C47730F-0302-4A51-8854-7768488F901F}" destId="{6141EB0E-B8D0-41CE-A29D-1D49FF59B393}" srcOrd="0" destOrd="0" presId="urn:microsoft.com/office/officeart/2009/3/layout/DescendingProcess"/>
    <dgm:cxn modelId="{725A2DDD-1C8E-46C1-9699-3B04CF3E478F}" srcId="{77CB81F8-7DF0-411D-BCBE-76A9A91EE312}" destId="{7C9CB148-25BE-489E-9CAB-C188D132F7E6}" srcOrd="2" destOrd="0" parTransId="{2EDF7EF5-F647-4CDB-91D7-E0D92E10B76D}" sibTransId="{3E616D34-585D-424B-B89A-0BD5E95A9ABD}"/>
    <dgm:cxn modelId="{7863E88D-A0B4-4531-A3B1-F208CFB2C29F}" type="presOf" srcId="{77CB81F8-7DF0-411D-BCBE-76A9A91EE312}" destId="{FD76324F-35A6-47A7-BC03-307245C122EF}" srcOrd="0" destOrd="0" presId="urn:microsoft.com/office/officeart/2009/3/layout/DescendingProcess"/>
    <dgm:cxn modelId="{72AEC080-B69F-431E-8263-160D4A163EC0}" srcId="{77CB81F8-7DF0-411D-BCBE-76A9A91EE312}" destId="{B27E6F02-1CDA-4920-BB00-2989FF9D9AD4}" srcOrd="6" destOrd="0" parTransId="{86FFD28B-A25F-4211-8C5D-AD87009E3CD5}" sibTransId="{0A7E270C-B692-4EFA-B22A-9944BF4BEFEF}"/>
    <dgm:cxn modelId="{481C459D-8A61-4DE4-827C-817C0CF243F7}" type="presOf" srcId="{2410D532-EEE7-4EAC-9BB1-7AAEAD4EE147}" destId="{9D227107-132B-480A-AF93-C7C31B56D128}" srcOrd="0" destOrd="0" presId="urn:microsoft.com/office/officeart/2009/3/layout/DescendingProcess"/>
    <dgm:cxn modelId="{62E4B58A-5E5C-4925-87EF-5664D4461C4B}" srcId="{77CB81F8-7DF0-411D-BCBE-76A9A91EE312}" destId="{9585406E-154E-4119-8996-8D7CEEEE2CEA}" srcOrd="1" destOrd="0" parTransId="{6A4B868A-24DA-446A-A634-FF33E800C99D}" sibTransId="{3C47730F-0302-4A51-8854-7768488F901F}"/>
    <dgm:cxn modelId="{27394672-539E-41A9-AE99-7EA09D5425B5}" type="presOf" srcId="{38609E0E-516D-4FA5-87F3-873472173A05}" destId="{54FEF50A-730F-4553-B662-5994A4F22D55}" srcOrd="0" destOrd="0" presId="urn:microsoft.com/office/officeart/2009/3/layout/DescendingProcess"/>
    <dgm:cxn modelId="{B83BED43-C0CB-4A99-842F-DF8CC8488B59}" type="presOf" srcId="{B27E6F02-1CDA-4920-BB00-2989FF9D9AD4}" destId="{17DA3C17-6C78-4872-ACA0-E3E6FB94FD0E}" srcOrd="0" destOrd="0" presId="urn:microsoft.com/office/officeart/2009/3/layout/DescendingProcess"/>
    <dgm:cxn modelId="{F3B9765C-4DE7-4BA1-A940-9293B7F8FB93}" type="presOf" srcId="{4971BC94-87AC-41C4-9CDE-F93241B31852}" destId="{DEFFB0F7-DC38-4A9F-B4FB-CCF91D1E52DE}" srcOrd="0" destOrd="0" presId="urn:microsoft.com/office/officeart/2009/3/layout/DescendingProcess"/>
    <dgm:cxn modelId="{1C42D693-F1FB-4874-B3FF-EB855D988082}" srcId="{77CB81F8-7DF0-411D-BCBE-76A9A91EE312}" destId="{A0E5ECE3-0671-4252-BD84-A6FFBDF0350B}" srcOrd="3" destOrd="0" parTransId="{3FEED519-6C24-45B4-A24A-A735550AA1FE}" sibTransId="{4031C10E-3526-4BB6-88BA-BB1CDE923DA4}"/>
    <dgm:cxn modelId="{AABAC7B5-CD6B-4295-940E-E986D11E5331}" srcId="{77CB81F8-7DF0-411D-BCBE-76A9A91EE312}" destId="{04479E07-8A9A-4265-9918-0A44DE6E79A4}" srcOrd="4" destOrd="0" parTransId="{E326B2DE-7370-4CF0-924B-EEEB3C2DFDA0}" sibTransId="{2410D532-EEE7-4EAC-9BB1-7AAEAD4EE147}"/>
    <dgm:cxn modelId="{F4E8A269-00B4-490E-8AF6-6818B64E46B3}" type="presParOf" srcId="{FD76324F-35A6-47A7-BC03-307245C122EF}" destId="{931B496E-A19F-4BBD-BD94-47A439E66FB6}" srcOrd="0" destOrd="0" presId="urn:microsoft.com/office/officeart/2009/3/layout/DescendingProcess"/>
    <dgm:cxn modelId="{23C31AA9-3FD0-4009-A44C-C7DFE28BB76A}" type="presParOf" srcId="{FD76324F-35A6-47A7-BC03-307245C122EF}" destId="{54FEF50A-730F-4553-B662-5994A4F22D55}" srcOrd="1" destOrd="0" presId="urn:microsoft.com/office/officeart/2009/3/layout/DescendingProcess"/>
    <dgm:cxn modelId="{13E6D0E1-050A-4EBD-9D74-FCFDC09E0FAE}" type="presParOf" srcId="{FD76324F-35A6-47A7-BC03-307245C122EF}" destId="{1331A42E-D761-4843-A8DA-A1DC7C87CE75}" srcOrd="2" destOrd="0" presId="urn:microsoft.com/office/officeart/2009/3/layout/DescendingProcess"/>
    <dgm:cxn modelId="{DA023683-06B0-45DC-9647-9452603AE3E8}" type="presParOf" srcId="{FD76324F-35A6-47A7-BC03-307245C122EF}" destId="{990F6CFB-410A-4B65-B227-6D863057EF7C}" srcOrd="3" destOrd="0" presId="urn:microsoft.com/office/officeart/2009/3/layout/DescendingProcess"/>
    <dgm:cxn modelId="{2978383F-56EB-4244-9C01-B459D43A67DA}" type="presParOf" srcId="{990F6CFB-410A-4B65-B227-6D863057EF7C}" destId="{6141EB0E-B8D0-41CE-A29D-1D49FF59B393}" srcOrd="0" destOrd="0" presId="urn:microsoft.com/office/officeart/2009/3/layout/DescendingProcess"/>
    <dgm:cxn modelId="{B666B2A7-438D-418F-BF15-55AFEB504C89}" type="presParOf" srcId="{FD76324F-35A6-47A7-BC03-307245C122EF}" destId="{EE94DF5B-12F2-4CFC-BC02-2D5891BD6336}" srcOrd="4" destOrd="0" presId="urn:microsoft.com/office/officeart/2009/3/layout/DescendingProcess"/>
    <dgm:cxn modelId="{B97E07EC-A0B6-4C26-8149-777BD4470E41}" type="presParOf" srcId="{FD76324F-35A6-47A7-BC03-307245C122EF}" destId="{F554E3AC-C9B2-4931-81C0-FE5C175355A7}" srcOrd="5" destOrd="0" presId="urn:microsoft.com/office/officeart/2009/3/layout/DescendingProcess"/>
    <dgm:cxn modelId="{18993D41-D44D-4E4C-88A7-504F2DFC4D26}" type="presParOf" srcId="{F554E3AC-C9B2-4931-81C0-FE5C175355A7}" destId="{BF0A42EE-7FED-4A74-9246-E50DF4D86878}" srcOrd="0" destOrd="0" presId="urn:microsoft.com/office/officeart/2009/3/layout/DescendingProcess"/>
    <dgm:cxn modelId="{07ABD5D1-719D-43D9-BD79-DDAEF12310AE}" type="presParOf" srcId="{FD76324F-35A6-47A7-BC03-307245C122EF}" destId="{20ABEC11-D901-4F29-927C-339F2E012CED}" srcOrd="6" destOrd="0" presId="urn:microsoft.com/office/officeart/2009/3/layout/DescendingProcess"/>
    <dgm:cxn modelId="{11E54F8A-39EC-49CB-AC3A-C38D030306FD}" type="presParOf" srcId="{FD76324F-35A6-47A7-BC03-307245C122EF}" destId="{149EDA5E-F431-4CFD-842F-14B5D7044BD8}" srcOrd="7" destOrd="0" presId="urn:microsoft.com/office/officeart/2009/3/layout/DescendingProcess"/>
    <dgm:cxn modelId="{1EB2D47A-5146-405F-A4AE-26546A71CD86}" type="presParOf" srcId="{149EDA5E-F431-4CFD-842F-14B5D7044BD8}" destId="{B4DB9440-9678-44BB-93E3-AE07400970C5}" srcOrd="0" destOrd="0" presId="urn:microsoft.com/office/officeart/2009/3/layout/DescendingProcess"/>
    <dgm:cxn modelId="{B864E39E-3167-4C2E-91B7-4F832F39247E}" type="presParOf" srcId="{FD76324F-35A6-47A7-BC03-307245C122EF}" destId="{ED54CBE4-82BA-4B0C-89B6-1F462414CE9E}" srcOrd="8" destOrd="0" presId="urn:microsoft.com/office/officeart/2009/3/layout/DescendingProcess"/>
    <dgm:cxn modelId="{DA3AFC9D-035D-48AE-9ECB-F52161DE3BAA}" type="presParOf" srcId="{FD76324F-35A6-47A7-BC03-307245C122EF}" destId="{C3ED1122-73A8-4140-83F7-EECAD10694CB}" srcOrd="9" destOrd="0" presId="urn:microsoft.com/office/officeart/2009/3/layout/DescendingProcess"/>
    <dgm:cxn modelId="{3F0060C9-AB94-4F9B-92F8-9B39B3E19DE2}" type="presParOf" srcId="{C3ED1122-73A8-4140-83F7-EECAD10694CB}" destId="{9D227107-132B-480A-AF93-C7C31B56D128}" srcOrd="0" destOrd="0" presId="urn:microsoft.com/office/officeart/2009/3/layout/DescendingProcess"/>
    <dgm:cxn modelId="{D01C0EDD-A8D9-416C-86C9-DDFBA39A6050}" type="presParOf" srcId="{FD76324F-35A6-47A7-BC03-307245C122EF}" destId="{F54EF873-3F0A-4EDF-904E-ABF16D8685B2}" srcOrd="10" destOrd="0" presId="urn:microsoft.com/office/officeart/2009/3/layout/DescendingProcess"/>
    <dgm:cxn modelId="{06A2DA80-377A-4AC7-87EA-C602FD219A51}" type="presParOf" srcId="{FD76324F-35A6-47A7-BC03-307245C122EF}" destId="{A7FC3FCA-7332-492C-A4CF-5ECB912AEE59}" srcOrd="11" destOrd="0" presId="urn:microsoft.com/office/officeart/2009/3/layout/DescendingProcess"/>
    <dgm:cxn modelId="{D6E01F69-A98B-4927-9435-EEC93A8F2E5B}" type="presParOf" srcId="{A7FC3FCA-7332-492C-A4CF-5ECB912AEE59}" destId="{DEFFB0F7-DC38-4A9F-B4FB-CCF91D1E52DE}" srcOrd="0" destOrd="0" presId="urn:microsoft.com/office/officeart/2009/3/layout/DescendingProcess"/>
    <dgm:cxn modelId="{4E785EAC-8858-4B34-9F72-459F5E514957}" type="presParOf" srcId="{FD76324F-35A6-47A7-BC03-307245C122EF}" destId="{17DA3C17-6C78-4872-ACA0-E3E6FB94FD0E}" srcOrd="12"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B496E-A19F-4BBD-BD94-47A439E66FB6}">
      <dsp:nvSpPr>
        <dsp:cNvPr id="0" name=""/>
        <dsp:cNvSpPr/>
      </dsp:nvSpPr>
      <dsp:spPr>
        <a:xfrm rot="4396374">
          <a:off x="1808897" y="1077991"/>
          <a:ext cx="4676496" cy="3261273"/>
        </a:xfrm>
        <a:prstGeom prst="swooshArrow">
          <a:avLst>
            <a:gd name="adj1" fmla="val 16310"/>
            <a:gd name="adj2" fmla="val 31370"/>
          </a:avLst>
        </a:prstGeom>
        <a:gradFill rotWithShape="0">
          <a:gsLst>
            <a:gs pos="0">
              <a:schemeClr val="accent5">
                <a:shade val="50000"/>
                <a:hueOff val="0"/>
                <a:satOff val="0"/>
                <a:lumOff val="0"/>
                <a:alphaOff val="0"/>
                <a:satMod val="103000"/>
                <a:lumMod val="102000"/>
                <a:tint val="94000"/>
              </a:schemeClr>
            </a:gs>
            <a:gs pos="50000">
              <a:schemeClr val="accent5">
                <a:shade val="50000"/>
                <a:hueOff val="0"/>
                <a:satOff val="0"/>
                <a:lumOff val="0"/>
                <a:alphaOff val="0"/>
                <a:satMod val="110000"/>
                <a:lumMod val="100000"/>
                <a:shade val="100000"/>
              </a:schemeClr>
            </a:gs>
            <a:gs pos="100000">
              <a:schemeClr val="accent5">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141EB0E-B8D0-41CE-A29D-1D49FF59B393}">
      <dsp:nvSpPr>
        <dsp:cNvPr id="0" name=""/>
        <dsp:cNvSpPr/>
      </dsp:nvSpPr>
      <dsp:spPr>
        <a:xfrm>
          <a:off x="3402814" y="1399818"/>
          <a:ext cx="118096" cy="118096"/>
        </a:xfrm>
        <a:prstGeom prst="ellipse">
          <a:avLst/>
        </a:prstGeom>
        <a:gradFill rotWithShape="0">
          <a:gsLst>
            <a:gs pos="0">
              <a:schemeClr val="accent5">
                <a:tint val="55000"/>
                <a:hueOff val="0"/>
                <a:satOff val="0"/>
                <a:lumOff val="0"/>
                <a:alphaOff val="0"/>
                <a:satMod val="103000"/>
                <a:lumMod val="102000"/>
                <a:tint val="94000"/>
              </a:schemeClr>
            </a:gs>
            <a:gs pos="50000">
              <a:schemeClr val="accent5">
                <a:tint val="55000"/>
                <a:hueOff val="0"/>
                <a:satOff val="0"/>
                <a:lumOff val="0"/>
                <a:alphaOff val="0"/>
                <a:satMod val="110000"/>
                <a:lumMod val="100000"/>
                <a:shade val="100000"/>
              </a:schemeClr>
            </a:gs>
            <a:gs pos="100000">
              <a:schemeClr val="accent5">
                <a:tint val="55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BF0A42EE-7FED-4A74-9246-E50DF4D86878}">
      <dsp:nvSpPr>
        <dsp:cNvPr id="0" name=""/>
        <dsp:cNvSpPr/>
      </dsp:nvSpPr>
      <dsp:spPr>
        <a:xfrm>
          <a:off x="3968917" y="1795820"/>
          <a:ext cx="118096" cy="118096"/>
        </a:xfrm>
        <a:prstGeom prst="ellipse">
          <a:avLst/>
        </a:prstGeom>
        <a:gradFill rotWithShape="0">
          <a:gsLst>
            <a:gs pos="0">
              <a:schemeClr val="accent5">
                <a:tint val="55000"/>
                <a:hueOff val="0"/>
                <a:satOff val="0"/>
                <a:lumOff val="0"/>
                <a:alphaOff val="0"/>
                <a:satMod val="103000"/>
                <a:lumMod val="102000"/>
                <a:tint val="94000"/>
              </a:schemeClr>
            </a:gs>
            <a:gs pos="50000">
              <a:schemeClr val="accent5">
                <a:tint val="55000"/>
                <a:hueOff val="0"/>
                <a:satOff val="0"/>
                <a:lumOff val="0"/>
                <a:alphaOff val="0"/>
                <a:satMod val="110000"/>
                <a:lumMod val="100000"/>
                <a:shade val="100000"/>
              </a:schemeClr>
            </a:gs>
            <a:gs pos="100000">
              <a:schemeClr val="accent5">
                <a:tint val="55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B4DB9440-9678-44BB-93E3-AE07400970C5}">
      <dsp:nvSpPr>
        <dsp:cNvPr id="0" name=""/>
        <dsp:cNvSpPr/>
      </dsp:nvSpPr>
      <dsp:spPr>
        <a:xfrm>
          <a:off x="4445636" y="2257370"/>
          <a:ext cx="118096" cy="118096"/>
        </a:xfrm>
        <a:prstGeom prst="ellipse">
          <a:avLst/>
        </a:prstGeom>
        <a:gradFill rotWithShape="0">
          <a:gsLst>
            <a:gs pos="0">
              <a:schemeClr val="accent5">
                <a:tint val="55000"/>
                <a:hueOff val="0"/>
                <a:satOff val="0"/>
                <a:lumOff val="0"/>
                <a:alphaOff val="0"/>
                <a:satMod val="103000"/>
                <a:lumMod val="102000"/>
                <a:tint val="94000"/>
              </a:schemeClr>
            </a:gs>
            <a:gs pos="50000">
              <a:schemeClr val="accent5">
                <a:tint val="55000"/>
                <a:hueOff val="0"/>
                <a:satOff val="0"/>
                <a:lumOff val="0"/>
                <a:alphaOff val="0"/>
                <a:satMod val="110000"/>
                <a:lumMod val="100000"/>
                <a:shade val="100000"/>
              </a:schemeClr>
            </a:gs>
            <a:gs pos="100000">
              <a:schemeClr val="accent5">
                <a:tint val="55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54FEF50A-730F-4553-B662-5994A4F22D55}">
      <dsp:nvSpPr>
        <dsp:cNvPr id="0" name=""/>
        <dsp:cNvSpPr/>
      </dsp:nvSpPr>
      <dsp:spPr>
        <a:xfrm>
          <a:off x="916004" y="0"/>
          <a:ext cx="3363612" cy="86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b" anchorCtr="0">
          <a:noAutofit/>
        </a:bodyPr>
        <a:lstStyle/>
        <a:p>
          <a:pPr lvl="0" algn="ctr" defTabSz="622300">
            <a:lnSpc>
              <a:spcPct val="90000"/>
            </a:lnSpc>
            <a:spcBef>
              <a:spcPct val="0"/>
            </a:spcBef>
            <a:spcAft>
              <a:spcPct val="35000"/>
            </a:spcAft>
          </a:pPr>
          <a:r>
            <a:rPr lang="id-ID" sz="1400" kern="1200" dirty="0" smtClean="0"/>
            <a:t>Identifying predictors that are included in parametric predictor and nonparametric predictor</a:t>
          </a:r>
          <a:r>
            <a:rPr lang="en-US" sz="1400" kern="1200" dirty="0" smtClean="0"/>
            <a:t> based on training data</a:t>
          </a:r>
          <a:r>
            <a:rPr lang="id-ID" sz="1400" kern="1200" dirty="0" smtClean="0"/>
            <a:t>.</a:t>
          </a:r>
          <a:endParaRPr lang="id-ID" sz="1400" kern="1200" dirty="0"/>
        </a:p>
      </dsp:txBody>
      <dsp:txXfrm>
        <a:off x="916004" y="0"/>
        <a:ext cx="3363612" cy="866760"/>
      </dsp:txXfrm>
    </dsp:sp>
    <dsp:sp modelId="{1331A42E-D761-4843-A8DA-A1DC7C87CE75}">
      <dsp:nvSpPr>
        <dsp:cNvPr id="0" name=""/>
        <dsp:cNvSpPr/>
      </dsp:nvSpPr>
      <dsp:spPr>
        <a:xfrm>
          <a:off x="4117350" y="1025486"/>
          <a:ext cx="3337029" cy="86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Selecting an oscillation parameter based on the smallest GCV for </a:t>
          </a:r>
          <a14:m xmlns:a14="http://schemas.microsoft.com/office/drawing/2010/main">
            <m:oMath xmlns:m="http://schemas.openxmlformats.org/officeDocument/2006/math">
              <m:r>
                <a:rPr lang="en-US" sz="1400" i="1" kern="1200"/>
                <m:t>𝑘</m:t>
              </m:r>
              <m:r>
                <a:rPr lang="en-US" sz="1400" i="1" kern="1200"/>
                <m:t>=1,2,3,4,5</m:t>
              </m:r>
            </m:oMath>
          </a14:m>
          <a:r>
            <a:rPr lang="en-US" sz="1400" kern="1200" dirty="0"/>
            <a:t> (parsimonious model</a:t>
          </a:r>
          <a:r>
            <a:rPr lang="en-US" sz="1400" kern="1200" dirty="0" smtClean="0"/>
            <a:t>).</a:t>
          </a:r>
          <a:r>
            <a:rPr lang="id-ID" sz="1400" kern="1200" dirty="0" smtClean="0"/>
            <a:t> </a:t>
          </a:r>
          <a:endParaRPr lang="id-ID" sz="1400" kern="1200" dirty="0"/>
        </a:p>
      </dsp:txBody>
      <dsp:txXfrm>
        <a:off x="4117350" y="1025486"/>
        <a:ext cx="3337029" cy="866760"/>
      </dsp:txXfrm>
    </dsp:sp>
    <dsp:sp modelId="{EE94DF5B-12F2-4CFC-BC02-2D5891BD6336}">
      <dsp:nvSpPr>
        <dsp:cNvPr id="0" name=""/>
        <dsp:cNvSpPr/>
      </dsp:nvSpPr>
      <dsp:spPr>
        <a:xfrm>
          <a:off x="0" y="1365958"/>
          <a:ext cx="3208108" cy="1293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Determining GCV value using equation (</a:t>
          </a:r>
          <a:r>
            <a:rPr lang="id-ID" sz="1400" kern="1200" dirty="0"/>
            <a:t>12</a:t>
          </a:r>
          <a:r>
            <a:rPr lang="en-US" sz="1400" kern="1200" dirty="0"/>
            <a:t>) for </a:t>
          </a:r>
          <a14:m xmlns:a14="http://schemas.microsoft.com/office/drawing/2010/main">
            <m:oMath xmlns:m="http://schemas.openxmlformats.org/officeDocument/2006/math">
              <m:r>
                <a:rPr lang="en-US" sz="1400" i="1" kern="1200"/>
                <m:t>𝑘</m:t>
              </m:r>
              <m:r>
                <a:rPr lang="en-US" sz="1400" i="1" kern="1200"/>
                <m:t>=1,2,3,4,5</m:t>
              </m:r>
            </m:oMath>
          </a14:m>
          <a:r>
            <a:rPr lang="en-US" sz="1400" kern="1200" dirty="0"/>
            <a:t>  for Fourier series estimator</a:t>
          </a:r>
          <a:r>
            <a:rPr lang="id-ID" sz="1400" kern="1200" dirty="0"/>
            <a:t> based on cosine and sine (general Fourier estimator); cosine and sine</a:t>
          </a:r>
          <a:r>
            <a:rPr lang="en-US" sz="1400" kern="1200" dirty="0"/>
            <a:t>.</a:t>
          </a:r>
          <a:endParaRPr lang="id-ID" sz="1400" kern="1200" dirty="0"/>
        </a:p>
      </dsp:txBody>
      <dsp:txXfrm>
        <a:off x="0" y="1365958"/>
        <a:ext cx="3208108" cy="1293476"/>
      </dsp:txXfrm>
    </dsp:sp>
    <dsp:sp modelId="{9D227107-132B-480A-AF93-C7C31B56D128}">
      <dsp:nvSpPr>
        <dsp:cNvPr id="0" name=""/>
        <dsp:cNvSpPr/>
      </dsp:nvSpPr>
      <dsp:spPr>
        <a:xfrm>
          <a:off x="4857997" y="2767676"/>
          <a:ext cx="118096" cy="118096"/>
        </a:xfrm>
        <a:prstGeom prst="ellipse">
          <a:avLst/>
        </a:prstGeom>
        <a:gradFill rotWithShape="0">
          <a:gsLst>
            <a:gs pos="0">
              <a:schemeClr val="accent5">
                <a:tint val="55000"/>
                <a:hueOff val="0"/>
                <a:satOff val="0"/>
                <a:lumOff val="0"/>
                <a:alphaOff val="0"/>
                <a:satMod val="103000"/>
                <a:lumMod val="102000"/>
                <a:tint val="94000"/>
              </a:schemeClr>
            </a:gs>
            <a:gs pos="50000">
              <a:schemeClr val="accent5">
                <a:tint val="55000"/>
                <a:hueOff val="0"/>
                <a:satOff val="0"/>
                <a:lumOff val="0"/>
                <a:alphaOff val="0"/>
                <a:satMod val="110000"/>
                <a:lumMod val="100000"/>
                <a:shade val="100000"/>
              </a:schemeClr>
            </a:gs>
            <a:gs pos="100000">
              <a:schemeClr val="accent5">
                <a:tint val="55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20ABEC11-D901-4F29-927C-339F2E012CED}">
      <dsp:nvSpPr>
        <dsp:cNvPr id="0" name=""/>
        <dsp:cNvSpPr/>
      </dsp:nvSpPr>
      <dsp:spPr>
        <a:xfrm>
          <a:off x="4830058" y="1867349"/>
          <a:ext cx="3668089" cy="86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Repeating step </a:t>
          </a:r>
          <a:r>
            <a:rPr lang="id-ID" sz="1400" kern="1200" dirty="0" smtClean="0"/>
            <a:t>2</a:t>
          </a:r>
          <a:r>
            <a:rPr lang="en-US" sz="1400" kern="1200" dirty="0" smtClean="0"/>
            <a:t> and step </a:t>
          </a:r>
          <a:r>
            <a:rPr lang="id-ID" sz="1400" kern="1200" dirty="0" smtClean="0"/>
            <a:t>4</a:t>
          </a:r>
          <a:r>
            <a:rPr lang="en-US" sz="1400" kern="1200" dirty="0" smtClean="0"/>
            <a:t> for the other Fourier series estimator.</a:t>
          </a:r>
          <a:r>
            <a:rPr lang="id-ID" sz="1400" kern="1200" dirty="0" smtClean="0"/>
            <a:t> Then, </a:t>
          </a:r>
          <a:r>
            <a:rPr lang="en-US" sz="1400" kern="1200" dirty="0" smtClean="0"/>
            <a:t>Determining the other goodness</a:t>
          </a:r>
          <a:r>
            <a:rPr lang="id-ID" sz="1400" kern="1200" dirty="0"/>
            <a:t>-of-fit criteria</a:t>
          </a:r>
          <a:r>
            <a:rPr lang="en-US" sz="1400" kern="1200" dirty="0"/>
            <a:t>, such as MSE and </a:t>
          </a:r>
          <a14:m xmlns:a14="http://schemas.microsoft.com/office/drawing/2010/main">
            <m:oMath xmlns:m="http://schemas.openxmlformats.org/officeDocument/2006/math">
              <m:sSup>
                <m:sSupPr>
                  <m:ctrlPr>
                    <a:rPr lang="id-ID" sz="1400" i="1" kern="1200"/>
                  </m:ctrlPr>
                </m:sSupPr>
                <m:e>
                  <m:r>
                    <m:rPr>
                      <m:sty m:val="p"/>
                    </m:rPr>
                    <a:rPr lang="id-ID" sz="1400" kern="1200"/>
                    <m:t>R</m:t>
                  </m:r>
                </m:e>
                <m:sup>
                  <m:r>
                    <a:rPr lang="id-ID" sz="1400" i="1" kern="1200"/>
                    <m:t>2</m:t>
                  </m:r>
                </m:sup>
              </m:sSup>
            </m:oMath>
          </a14:m>
          <a:r>
            <a:rPr lang="en-US" sz="1400" kern="1200" dirty="0"/>
            <a:t>.</a:t>
          </a:r>
          <a:endParaRPr lang="id-ID" sz="1400" kern="1200" dirty="0"/>
        </a:p>
      </dsp:txBody>
      <dsp:txXfrm>
        <a:off x="4830058" y="1867349"/>
        <a:ext cx="3668089" cy="866760"/>
      </dsp:txXfrm>
    </dsp:sp>
    <dsp:sp modelId="{ED54CBE4-82BA-4B0C-89B6-1F462414CE9E}">
      <dsp:nvSpPr>
        <dsp:cNvPr id="0" name=""/>
        <dsp:cNvSpPr/>
      </dsp:nvSpPr>
      <dsp:spPr>
        <a:xfrm>
          <a:off x="1661684" y="2515418"/>
          <a:ext cx="2979490" cy="86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id-ID" sz="1400" kern="1200" dirty="0" smtClean="0"/>
            <a:t>Calculating</a:t>
          </a:r>
          <a:r>
            <a:rPr lang="en-US" sz="1400" kern="1200" dirty="0" smtClean="0"/>
            <a:t> a prediction based on testing data.</a:t>
          </a:r>
          <a:endParaRPr lang="id-ID" sz="1400" kern="1200" dirty="0"/>
        </a:p>
      </dsp:txBody>
      <dsp:txXfrm>
        <a:off x="1661684" y="2515418"/>
        <a:ext cx="2979490" cy="866760"/>
      </dsp:txXfrm>
    </dsp:sp>
    <dsp:sp modelId="{DEFFB0F7-DC38-4A9F-B4FB-CCF91D1E52DE}">
      <dsp:nvSpPr>
        <dsp:cNvPr id="0" name=""/>
        <dsp:cNvSpPr/>
      </dsp:nvSpPr>
      <dsp:spPr>
        <a:xfrm>
          <a:off x="5190509" y="3288274"/>
          <a:ext cx="118096" cy="118096"/>
        </a:xfrm>
        <a:prstGeom prst="ellipse">
          <a:avLst/>
        </a:prstGeom>
        <a:gradFill rotWithShape="0">
          <a:gsLst>
            <a:gs pos="0">
              <a:schemeClr val="accent5">
                <a:tint val="55000"/>
                <a:hueOff val="0"/>
                <a:satOff val="0"/>
                <a:lumOff val="0"/>
                <a:alphaOff val="0"/>
                <a:satMod val="103000"/>
                <a:lumMod val="102000"/>
                <a:tint val="94000"/>
              </a:schemeClr>
            </a:gs>
            <a:gs pos="50000">
              <a:schemeClr val="accent5">
                <a:tint val="55000"/>
                <a:hueOff val="0"/>
                <a:satOff val="0"/>
                <a:lumOff val="0"/>
                <a:alphaOff val="0"/>
                <a:satMod val="110000"/>
                <a:lumMod val="100000"/>
                <a:shade val="100000"/>
              </a:schemeClr>
            </a:gs>
            <a:gs pos="100000">
              <a:schemeClr val="accent5">
                <a:tint val="55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F54EF873-3F0A-4EDF-904E-ABF16D8685B2}">
      <dsp:nvSpPr>
        <dsp:cNvPr id="0" name=""/>
        <dsp:cNvSpPr/>
      </dsp:nvSpPr>
      <dsp:spPr>
        <a:xfrm>
          <a:off x="6184863" y="2587424"/>
          <a:ext cx="2816136" cy="1792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id-ID" sz="1400" kern="1200" dirty="0" smtClean="0"/>
            <a:t>S</a:t>
          </a:r>
          <a:r>
            <a:rPr lang="en-US" sz="1400" kern="1200" dirty="0" smtClean="0"/>
            <a:t>electing the best Fourier series estimator in </a:t>
          </a:r>
          <a:r>
            <a:rPr lang="id-ID" sz="1400" kern="1200" dirty="0" smtClean="0"/>
            <a:t>semi</a:t>
          </a:r>
          <a:r>
            <a:rPr lang="en-US" sz="1400" kern="1200" dirty="0" smtClean="0"/>
            <a:t>parametric regression after finishing step 3 until step 6 for all of Fourier series estimator.</a:t>
          </a:r>
          <a:endParaRPr lang="id-ID" sz="1400" kern="1200" dirty="0"/>
        </a:p>
      </dsp:txBody>
      <dsp:txXfrm>
        <a:off x="6184863" y="2587424"/>
        <a:ext cx="2816136" cy="1792583"/>
      </dsp:txXfrm>
    </dsp:sp>
    <dsp:sp modelId="{17DA3C17-6C78-4872-ACA0-E3E6FB94FD0E}">
      <dsp:nvSpPr>
        <dsp:cNvPr id="0" name=""/>
        <dsp:cNvSpPr/>
      </dsp:nvSpPr>
      <dsp:spPr>
        <a:xfrm>
          <a:off x="4474889" y="4550495"/>
          <a:ext cx="2979490" cy="86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lvl="0" algn="ctr" defTabSz="622300">
            <a:lnSpc>
              <a:spcPct val="90000"/>
            </a:lnSpc>
            <a:spcBef>
              <a:spcPct val="0"/>
            </a:spcBef>
            <a:spcAft>
              <a:spcPct val="35000"/>
            </a:spcAft>
          </a:pPr>
          <a:r>
            <a:rPr lang="en-US" sz="1400" kern="1200" dirty="0" smtClean="0"/>
            <a:t>Presenting plot between response data and estimator data for testing data. </a:t>
          </a:r>
          <a:endParaRPr lang="id-ID" sz="1400" b="1" kern="1200" dirty="0"/>
        </a:p>
      </dsp:txBody>
      <dsp:txXfrm>
        <a:off x="4474889" y="4550495"/>
        <a:ext cx="2979490" cy="866760"/>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9/24/2020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9/24/2020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9/24/2020</a:t>
            </a:fld>
            <a:endParaRPr lang="en-US" dirty="0"/>
          </a:p>
        </p:txBody>
      </p:sp>
      <p:sp>
        <p:nvSpPr>
          <p:cNvPr id="5" name="Footer Placeholder 4"/>
          <p:cNvSpPr>
            <a:spLocks noGrp="1"/>
          </p:cNvSpPr>
          <p:nvPr>
            <p:ph type="ftr" sz="quarter" idx="11"/>
          </p:nvPr>
        </p:nvSpPr>
        <p:spPr>
          <a:xfrm>
            <a:off x="8326660" y="6356351"/>
            <a:ext cx="2243338" cy="365125"/>
          </a:xfrm>
        </p:spPr>
        <p:txBody>
          <a:bodyPr/>
          <a:lstStyle>
            <a:lvl1pPr algn="r">
              <a:defRPr sz="2400" b="1" cap="none" baseline="0">
                <a:solidFill>
                  <a:schemeClr val="tx1"/>
                </a:solidFill>
                <a:latin typeface="Arial Narrow" panose="020B0606020202030204" pitchFamily="34" charset="0"/>
                <a:cs typeface="Arial" panose="020B0604020202020204" pitchFamily="34" charset="0"/>
              </a:defRPr>
            </a:lvl1pPr>
          </a:lstStyle>
          <a:p>
            <a:r>
              <a:rPr lang="en-US" smtClean="0"/>
              <a:t>IComCos, 2020</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7" name="TextBox 6"/>
          <p:cNvSpPr txBox="1"/>
          <p:nvPr userDrawn="1"/>
        </p:nvSpPr>
        <p:spPr>
          <a:xfrm>
            <a:off x="5958571" y="476672"/>
            <a:ext cx="5925533" cy="646331"/>
          </a:xfrm>
          <a:prstGeom prst="rect">
            <a:avLst/>
          </a:prstGeom>
          <a:noFill/>
        </p:spPr>
        <p:txBody>
          <a:bodyPr wrap="none" rtlCol="0">
            <a:spAutoFit/>
          </a:bodyPr>
          <a:lstStyle/>
          <a:p>
            <a:pPr algn="r"/>
            <a:r>
              <a:rPr lang="en-US" sz="1800" b="1" i="0" kern="1200" dirty="0" smtClean="0">
                <a:solidFill>
                  <a:schemeClr val="accent6">
                    <a:lumMod val="50000"/>
                  </a:schemeClr>
                </a:solidFill>
                <a:effectLst/>
                <a:latin typeface="+mn-lt"/>
                <a:ea typeface="+mn-ea"/>
                <a:cs typeface="+mn-cs"/>
              </a:rPr>
              <a:t>INTERNATIONAL CONFERENCE on MATHEMATICS,</a:t>
            </a:r>
            <a:br>
              <a:rPr lang="en-US" sz="1800" b="1" i="0" kern="1200" dirty="0" smtClean="0">
                <a:solidFill>
                  <a:schemeClr val="accent6">
                    <a:lumMod val="50000"/>
                  </a:schemeClr>
                </a:solidFill>
                <a:effectLst/>
                <a:latin typeface="+mn-lt"/>
                <a:ea typeface="+mn-ea"/>
                <a:cs typeface="+mn-cs"/>
              </a:rPr>
            </a:br>
            <a:r>
              <a:rPr lang="en-US" sz="1800" b="1" i="0" kern="1200" dirty="0" smtClean="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18" name="TextBox 17"/>
          <p:cNvSpPr txBox="1"/>
          <p:nvPr userDrawn="1"/>
        </p:nvSpPr>
        <p:spPr>
          <a:xfrm>
            <a:off x="8234469" y="1092939"/>
            <a:ext cx="3699795" cy="307777"/>
          </a:xfrm>
          <a:prstGeom prst="rect">
            <a:avLst/>
          </a:prstGeom>
          <a:noFill/>
        </p:spPr>
        <p:txBody>
          <a:bodyPr wrap="none" rtlCol="0">
            <a:spAutoFit/>
          </a:bodyPr>
          <a:lstStyle/>
          <a:p>
            <a:r>
              <a:rPr lang="en-US" sz="1400" b="1" i="0" kern="1200" dirty="0" smtClean="0">
                <a:solidFill>
                  <a:schemeClr val="tx1"/>
                </a:solidFill>
                <a:effectLst/>
                <a:latin typeface="+mn-lt"/>
                <a:ea typeface="+mn-ea"/>
                <a:cs typeface="+mn-cs"/>
              </a:rPr>
              <a:t>29</a:t>
            </a:r>
            <a:r>
              <a:rPr lang="en-US" sz="1400" b="1" i="0" kern="1200" baseline="30000" dirty="0" smtClean="0">
                <a:solidFill>
                  <a:schemeClr val="tx1"/>
                </a:solidFill>
                <a:effectLst/>
                <a:latin typeface="+mn-lt"/>
                <a:ea typeface="+mn-ea"/>
                <a:cs typeface="+mn-cs"/>
              </a:rPr>
              <a:t>th</a:t>
            </a:r>
            <a:r>
              <a:rPr lang="en-US" sz="1400" b="1" i="0" kern="1200" dirty="0" smtClean="0">
                <a:solidFill>
                  <a:schemeClr val="tx1"/>
                </a:solidFill>
                <a:effectLst/>
                <a:latin typeface="+mn-lt"/>
                <a:ea typeface="+mn-ea"/>
                <a:cs typeface="+mn-cs"/>
              </a:rPr>
              <a:t> September, 2020 | Online Conference</a:t>
            </a:r>
            <a:endParaRPr lang="en-US" sz="1400" dirty="0"/>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772" y="294043"/>
            <a:ext cx="918077" cy="918077"/>
          </a:xfrm>
          <a:prstGeom prst="rect">
            <a:avLst/>
          </a:prstGeom>
        </p:spPr>
      </p:pic>
      <p:pic>
        <p:nvPicPr>
          <p:cNvPr id="21"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22004" y="614122"/>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85900" y="306528"/>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9/24/2020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9/24/2020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9/24/2020</a:t>
            </a:fld>
            <a:endParaRPr dirty="0"/>
          </a:p>
        </p:txBody>
      </p:sp>
      <p:sp>
        <p:nvSpPr>
          <p:cNvPr id="5" name="Footer Placeholder 4"/>
          <p:cNvSpPr>
            <a:spLocks noGrp="1"/>
          </p:cNvSpPr>
          <p:nvPr>
            <p:ph type="ftr" sz="quarter" idx="11"/>
          </p:nvPr>
        </p:nvSpPr>
        <p:spPr/>
        <p:txBody>
          <a:bodyPr/>
          <a:lstStyle/>
          <a:p>
            <a:r>
              <a:rPr lang="en-US" dirty="0" smtClean="0"/>
              <a:t>ICOMCOS 2020, 29</a:t>
            </a:r>
            <a:r>
              <a:rPr lang="en-US" baseline="30000" dirty="0" smtClean="0"/>
              <a:t>TH</a:t>
            </a:r>
            <a:r>
              <a:rPr lang="en-US" dirty="0" smtClean="0"/>
              <a:t> September 2020</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9/24/2020</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25" name="TextBox 24"/>
          <p:cNvSpPr txBox="1"/>
          <p:nvPr userDrawn="1"/>
        </p:nvSpPr>
        <p:spPr>
          <a:xfrm>
            <a:off x="5958571" y="770137"/>
            <a:ext cx="5925533" cy="646331"/>
          </a:xfrm>
          <a:prstGeom prst="rect">
            <a:avLst/>
          </a:prstGeom>
          <a:noFill/>
        </p:spPr>
        <p:txBody>
          <a:bodyPr wrap="none" rtlCol="0">
            <a:spAutoFit/>
          </a:bodyPr>
          <a:lstStyle/>
          <a:p>
            <a:pPr algn="r"/>
            <a:r>
              <a:rPr lang="en-US" sz="1800" b="1" i="0" kern="1200" dirty="0" smtClean="0">
                <a:solidFill>
                  <a:schemeClr val="accent6">
                    <a:lumMod val="50000"/>
                  </a:schemeClr>
                </a:solidFill>
                <a:effectLst/>
                <a:latin typeface="+mn-lt"/>
                <a:ea typeface="+mn-ea"/>
                <a:cs typeface="+mn-cs"/>
              </a:rPr>
              <a:t>INTERNATIONAL CONFERENCE on MATHEMATICS,</a:t>
            </a:r>
            <a:br>
              <a:rPr lang="en-US" sz="1800" b="1" i="0" kern="1200" dirty="0" smtClean="0">
                <a:solidFill>
                  <a:schemeClr val="accent6">
                    <a:lumMod val="50000"/>
                  </a:schemeClr>
                </a:solidFill>
                <a:effectLst/>
                <a:latin typeface="+mn-lt"/>
                <a:ea typeface="+mn-ea"/>
                <a:cs typeface="+mn-cs"/>
              </a:rPr>
            </a:br>
            <a:r>
              <a:rPr lang="en-US" sz="1800" b="1" i="0" kern="1200" dirty="0" smtClean="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34" name="TextBox 33"/>
          <p:cNvSpPr txBox="1"/>
          <p:nvPr userDrawn="1"/>
        </p:nvSpPr>
        <p:spPr>
          <a:xfrm>
            <a:off x="7462564" y="150911"/>
            <a:ext cx="3699795" cy="307777"/>
          </a:xfrm>
          <a:prstGeom prst="rect">
            <a:avLst/>
          </a:prstGeom>
          <a:noFill/>
        </p:spPr>
        <p:txBody>
          <a:bodyPr wrap="none" rtlCol="0">
            <a:spAutoFit/>
          </a:bodyPr>
          <a:lstStyle/>
          <a:p>
            <a:pPr algn="r"/>
            <a:r>
              <a:rPr lang="en-US" sz="1400" b="1" i="0" kern="1200" dirty="0" smtClean="0">
                <a:solidFill>
                  <a:schemeClr val="tx1"/>
                </a:solidFill>
                <a:effectLst/>
                <a:latin typeface="+mn-lt"/>
                <a:ea typeface="+mn-ea"/>
                <a:cs typeface="+mn-cs"/>
              </a:rPr>
              <a:t>29</a:t>
            </a:r>
            <a:r>
              <a:rPr lang="en-US" sz="1400" b="1" i="0" kern="1200" baseline="30000" dirty="0" smtClean="0">
                <a:solidFill>
                  <a:schemeClr val="tx1"/>
                </a:solidFill>
                <a:effectLst/>
                <a:latin typeface="+mn-lt"/>
                <a:ea typeface="+mn-ea"/>
                <a:cs typeface="+mn-cs"/>
              </a:rPr>
              <a:t>th</a:t>
            </a:r>
            <a:r>
              <a:rPr lang="en-US" sz="1400" b="1" i="0" kern="1200" dirty="0" smtClean="0">
                <a:solidFill>
                  <a:schemeClr val="tx1"/>
                </a:solidFill>
                <a:effectLst/>
                <a:latin typeface="+mn-lt"/>
                <a:ea typeface="+mn-ea"/>
                <a:cs typeface="+mn-cs"/>
              </a:rPr>
              <a:t> September, 2020 | Online Conference</a:t>
            </a:r>
            <a:endParaRPr lang="en-US" sz="1400" dirty="0"/>
          </a:p>
        </p:txBody>
      </p:sp>
      <p:pic>
        <p:nvPicPr>
          <p:cNvPr id="35" name="Picture 3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756" y="436078"/>
            <a:ext cx="918077" cy="918077"/>
          </a:xfrm>
          <a:prstGeom prst="rect">
            <a:avLst/>
          </a:prstGeom>
        </p:spPr>
      </p:pic>
      <p:pic>
        <p:nvPicPr>
          <p:cNvPr id="36"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77988" y="613906"/>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1884" y="374991"/>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9/24/2020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9/24/2020</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9/24/2020</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9/24/2020</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9/24/2020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9/24/2020</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9/24/2020</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smtClean="0"/>
              <a:t>ICOMCOS 2020, 29</a:t>
            </a:r>
            <a:r>
              <a:rPr lang="en-US" baseline="30000" dirty="0" smtClean="0"/>
              <a:t>TH</a:t>
            </a:r>
            <a:r>
              <a:rPr lang="en-US" dirty="0" smtClean="0"/>
              <a:t> September 2020</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pic>
        <p:nvPicPr>
          <p:cNvPr id="1026" name="Picture 2" descr="AIP Publishing confirmed as publisher - ICIMECE 201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48277" y="6249382"/>
            <a:ext cx="1755140" cy="5790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oMPAC-ICoMPAC-6th International Conference on Mathematics: Pure, Applied  and Computation"/>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95687" y="6020384"/>
            <a:ext cx="740705" cy="7436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85685" y="548680"/>
            <a:ext cx="918077" cy="918077"/>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5.jp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000" b="1" dirty="0"/>
              <a:t>Fourier Series Estimator in </a:t>
            </a:r>
            <a:r>
              <a:rPr lang="en-US" sz="4000" b="1" dirty="0" err="1"/>
              <a:t>Semiparametric</a:t>
            </a:r>
            <a:r>
              <a:rPr lang="en-US" sz="4000" b="1" dirty="0"/>
              <a:t> Regression to Predict Criminal Rate in Indonesia </a:t>
            </a:r>
            <a:endParaRPr lang="id-ID" sz="4000" dirty="0"/>
          </a:p>
        </p:txBody>
      </p:sp>
      <p:sp>
        <p:nvSpPr>
          <p:cNvPr id="3" name="Subtitle 2"/>
          <p:cNvSpPr>
            <a:spLocks noGrp="1"/>
          </p:cNvSpPr>
          <p:nvPr>
            <p:ph type="subTitle" idx="1"/>
          </p:nvPr>
        </p:nvSpPr>
        <p:spPr>
          <a:xfrm>
            <a:off x="2428668" y="4509120"/>
            <a:ext cx="8706303" cy="951880"/>
          </a:xfrm>
        </p:spPr>
        <p:txBody>
          <a:bodyPr>
            <a:noAutofit/>
          </a:bodyPr>
          <a:lstStyle/>
          <a:p>
            <a:pPr algn="ctr"/>
            <a:r>
              <a:rPr lang="id-ID" sz="2400" dirty="0" smtClean="0"/>
              <a:t>Presenter : Belindha Ayu Ardhani</a:t>
            </a:r>
          </a:p>
          <a:p>
            <a:pPr algn="ctr"/>
            <a:r>
              <a:rPr lang="id-ID" sz="2400" dirty="0" smtClean="0"/>
              <a:t>Corresponding Author : M. Fariz Fadillah Mardianto</a:t>
            </a:r>
            <a:endParaRPr lang="en-US" sz="2400" dirty="0"/>
          </a:p>
        </p:txBody>
      </p:sp>
      <p:sp>
        <p:nvSpPr>
          <p:cNvPr id="4" name="TextBox 3"/>
          <p:cNvSpPr txBox="1"/>
          <p:nvPr/>
        </p:nvSpPr>
        <p:spPr>
          <a:xfrm>
            <a:off x="2428668" y="5805264"/>
            <a:ext cx="8490280" cy="1200329"/>
          </a:xfrm>
          <a:prstGeom prst="rect">
            <a:avLst/>
          </a:prstGeom>
          <a:noFill/>
        </p:spPr>
        <p:txBody>
          <a:bodyPr wrap="square" rtlCol="0">
            <a:spAutoFit/>
          </a:bodyPr>
          <a:lstStyle/>
          <a:p>
            <a:pPr algn="ctr"/>
            <a:r>
              <a:rPr lang="en-US" dirty="0"/>
              <a:t>Department of Mathematics, </a:t>
            </a:r>
            <a:r>
              <a:rPr lang="en-US" dirty="0" err="1"/>
              <a:t>Airlangga</a:t>
            </a:r>
            <a:r>
              <a:rPr lang="en-US" dirty="0"/>
              <a:t> University, </a:t>
            </a:r>
            <a:r>
              <a:rPr lang="id-ID" dirty="0"/>
              <a:t>Surabaya</a:t>
            </a:r>
            <a:r>
              <a:rPr lang="en-US" dirty="0"/>
              <a:t>, Indonesia</a:t>
            </a:r>
            <a:endParaRPr lang="id-ID" dirty="0"/>
          </a:p>
          <a:p>
            <a:pPr algn="ctr"/>
            <a:r>
              <a:rPr lang="id-ID" dirty="0" smtClean="0"/>
              <a:t>Co Authors : </a:t>
            </a:r>
            <a:r>
              <a:rPr lang="en-US" dirty="0" err="1"/>
              <a:t>Rini</a:t>
            </a:r>
            <a:r>
              <a:rPr lang="en-US" dirty="0"/>
              <a:t> </a:t>
            </a:r>
            <a:r>
              <a:rPr lang="en-US" dirty="0" err="1" smtClean="0"/>
              <a:t>Kustianingsih</a:t>
            </a:r>
            <a:r>
              <a:rPr lang="en-US" dirty="0" smtClean="0"/>
              <a:t>, </a:t>
            </a:r>
            <a:r>
              <a:rPr lang="en-US" dirty="0" err="1" smtClean="0"/>
              <a:t>Kuzair</a:t>
            </a:r>
            <a:r>
              <a:rPr lang="id-ID" dirty="0" smtClean="0"/>
              <a:t>i,</a:t>
            </a:r>
            <a:r>
              <a:rPr lang="id-ID" dirty="0"/>
              <a:t> </a:t>
            </a:r>
            <a:r>
              <a:rPr lang="en-US" dirty="0" smtClean="0"/>
              <a:t>Amin </a:t>
            </a:r>
            <a:r>
              <a:rPr lang="en-US" dirty="0" err="1" smtClean="0"/>
              <a:t>Thohari</a:t>
            </a:r>
            <a:r>
              <a:rPr lang="en-US" dirty="0" smtClean="0"/>
              <a:t>, </a:t>
            </a:r>
            <a:r>
              <a:rPr lang="en-US" dirty="0" err="1"/>
              <a:t>Raka</a:t>
            </a:r>
            <a:r>
              <a:rPr lang="en-US" dirty="0"/>
              <a:t> </a:t>
            </a:r>
            <a:r>
              <a:rPr lang="en-US" dirty="0" err="1" smtClean="0"/>
              <a:t>Andriawan</a:t>
            </a:r>
            <a:r>
              <a:rPr lang="id-ID" dirty="0" smtClean="0"/>
              <a:t>, </a:t>
            </a:r>
            <a:r>
              <a:rPr lang="en-US" dirty="0" smtClean="0"/>
              <a:t>Tony </a:t>
            </a:r>
            <a:r>
              <a:rPr lang="en-US" dirty="0" err="1" smtClean="0"/>
              <a:t>Yulianto</a:t>
            </a:r>
            <a:endParaRPr lang="id-ID" dirty="0"/>
          </a:p>
          <a:p>
            <a:endParaRPr lang="id-ID"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Result and Discussion</a:t>
            </a:r>
            <a:endParaRPr lang="en-US" dirty="0"/>
          </a:p>
        </p:txBody>
      </p:sp>
      <p:sp>
        <p:nvSpPr>
          <p:cNvPr id="5" name="Text Placeholder 4"/>
          <p:cNvSpPr>
            <a:spLocks noGrp="1"/>
          </p:cNvSpPr>
          <p:nvPr>
            <p:ph type="body" idx="1"/>
          </p:nvPr>
        </p:nvSpPr>
        <p:spPr/>
        <p:txBody>
          <a:bodyPr/>
          <a:lstStyle/>
          <a:p>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2986" r="23380" b="4238"/>
          <a:stretch/>
        </p:blipFill>
        <p:spPr>
          <a:xfrm>
            <a:off x="9413317" y="2780928"/>
            <a:ext cx="1913992" cy="1833377"/>
          </a:xfrm>
          <a:prstGeom prst="ellipse">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101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Descriptive Statistics</a:t>
            </a:r>
            <a:endParaRPr lang="en-US" dirty="0"/>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1170248323"/>
                  </p:ext>
                </p:extLst>
              </p:nvPr>
            </p:nvGraphicFramePr>
            <p:xfrm>
              <a:off x="1701924" y="1700808"/>
              <a:ext cx="9541536" cy="4104457"/>
            </p:xfrm>
            <a:graphic>
              <a:graphicData uri="http://schemas.openxmlformats.org/drawingml/2006/table">
                <a:tbl>
                  <a:tblPr firstRow="1" firstCol="1" bandRow="1">
                    <a:tableStyleId>{3B4B98B0-60AC-42C2-AFA5-B58CD77FA1E5}</a:tableStyleId>
                  </a:tblPr>
                  <a:tblGrid>
                    <a:gridCol w="1220133"/>
                    <a:gridCol w="1454969"/>
                    <a:gridCol w="2163310"/>
                    <a:gridCol w="1509850"/>
                    <a:gridCol w="1890183"/>
                    <a:gridCol w="1303091"/>
                  </a:tblGrid>
                  <a:tr h="940539">
                    <a:tc>
                      <a:txBody>
                        <a:bodyPr/>
                        <a:lstStyle/>
                        <a:p>
                          <a:pPr algn="ctr">
                            <a:lnSpc>
                              <a:spcPct val="107000"/>
                            </a:lnSpc>
                            <a:spcAft>
                              <a:spcPts val="0"/>
                            </a:spcAft>
                          </a:pPr>
                          <a:r>
                            <a:rPr lang="id-ID" sz="1800" dirty="0">
                              <a:effectLst/>
                            </a:rPr>
                            <a:t>Variable</a:t>
                          </a:r>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id-ID" sz="1800">
                              <a:effectLst/>
                            </a:rPr>
                            <a:t>Minimum Value</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id-ID" sz="1800">
                              <a:effectLst/>
                            </a:rPr>
                            <a:t>Province</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id-ID" sz="1800">
                              <a:effectLst/>
                            </a:rPr>
                            <a:t>Maximum Value</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id-ID" sz="1800" dirty="0">
                              <a:effectLst/>
                            </a:rPr>
                            <a:t>Province</a:t>
                          </a:r>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id-ID" sz="1800" dirty="0">
                              <a:effectLst/>
                            </a:rPr>
                            <a:t>Mean</a:t>
                          </a:r>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499990">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𝑦</m:t>
                                </m:r>
                              </m:oMath>
                            </m:oMathPara>
                          </a14:m>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0.003</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id-ID" sz="1800" dirty="0">
                              <a:effectLst/>
                            </a:rPr>
                            <a:t>North Maluku</a:t>
                          </a:r>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0.123</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id-ID" sz="1800">
                              <a:effectLst/>
                            </a:rPr>
                            <a:t>DKI Jakarta</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0.0312</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1316055">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𝑥</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0.003</m:t>
                                </m:r>
                              </m:oMath>
                            </m:oMathPara>
                          </a14:m>
                          <a:endParaRPr lang="id-ID" sz="1800">
                            <a:effectLst/>
                          </a:endParaRPr>
                        </a:p>
                        <a:p>
                          <a:pPr algn="ctr">
                            <a:lnSpc>
                              <a:spcPct val="107000"/>
                            </a:lnSpc>
                            <a:spcAft>
                              <a:spcPts val="0"/>
                            </a:spcAft>
                          </a:pPr>
                          <a:r>
                            <a:rPr lang="id-ID" sz="1800">
                              <a:effectLst/>
                            </a:rPr>
                            <a:t> </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id-ID" sz="1800" dirty="0">
                              <a:effectLst/>
                            </a:rPr>
                            <a:t>North Maluku and Island of Bangka Belitung</a:t>
                          </a:r>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0.168</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id-ID" sz="1800">
                              <a:effectLst/>
                            </a:rPr>
                            <a:t>East Java</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0.0313</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867114">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id-ID" sz="1800">
                                        <a:effectLst/>
                                      </a:rPr>
                                    </m:ctrlPr>
                                  </m:sSubPr>
                                  <m:e>
                                    <m:r>
                                      <a:rPr lang="id-ID" sz="1800">
                                        <a:effectLst/>
                                      </a:rPr>
                                      <m:t>𝑡</m:t>
                                    </m:r>
                                  </m:e>
                                  <m:sub>
                                    <m:r>
                                      <a:rPr lang="id-ID" sz="1800">
                                        <a:effectLst/>
                                      </a:rPr>
                                      <m:t>1</m:t>
                                    </m:r>
                                  </m:sub>
                                </m:sSub>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0.028</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id-ID" sz="1800">
                              <a:effectLst/>
                            </a:rPr>
                            <a:t>West Java</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0.035</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id-ID" sz="1800">
                              <a:effectLst/>
                            </a:rPr>
                            <a:t>Papua dan Bali</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0.0314</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480759">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id-ID" sz="1800">
                                        <a:effectLst/>
                                      </a:rPr>
                                    </m:ctrlPr>
                                  </m:sSubPr>
                                  <m:e>
                                    <m:r>
                                      <a:rPr lang="id-ID" sz="1800">
                                        <a:effectLst/>
                                      </a:rPr>
                                      <m:t>𝑡</m:t>
                                    </m:r>
                                  </m:e>
                                  <m:sub>
                                    <m:r>
                                      <a:rPr lang="id-ID" sz="1800">
                                        <a:effectLst/>
                                      </a:rPr>
                                      <m:t>2</m:t>
                                    </m:r>
                                  </m:sub>
                                </m:sSub>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0.003</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id-ID" sz="1800">
                              <a:effectLst/>
                            </a:rPr>
                            <a:t>West Papua</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0.185</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id-ID" sz="1800">
                              <a:effectLst/>
                            </a:rPr>
                            <a:t>West Java</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0.031</m:t>
                                </m:r>
                              </m:oMath>
                            </m:oMathPara>
                          </a14:m>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1170248323"/>
                  </p:ext>
                </p:extLst>
              </p:nvPr>
            </p:nvGraphicFramePr>
            <p:xfrm>
              <a:off x="1701924" y="1700808"/>
              <a:ext cx="9541536" cy="4104457"/>
            </p:xfrm>
            <a:graphic>
              <a:graphicData uri="http://schemas.openxmlformats.org/drawingml/2006/table">
                <a:tbl>
                  <a:tblPr firstRow="1" firstCol="1" bandRow="1">
                    <a:tableStyleId>{3B4B98B0-60AC-42C2-AFA5-B58CD77FA1E5}</a:tableStyleId>
                  </a:tblPr>
                  <a:tblGrid>
                    <a:gridCol w="1220133"/>
                    <a:gridCol w="1454969"/>
                    <a:gridCol w="2163310"/>
                    <a:gridCol w="1509850"/>
                    <a:gridCol w="1890183"/>
                    <a:gridCol w="1303091"/>
                  </a:tblGrid>
                  <a:tr h="940539">
                    <a:tc>
                      <a:txBody>
                        <a:bodyPr/>
                        <a:lstStyle/>
                        <a:p>
                          <a:pPr algn="ctr">
                            <a:lnSpc>
                              <a:spcPct val="107000"/>
                            </a:lnSpc>
                            <a:spcAft>
                              <a:spcPts val="0"/>
                            </a:spcAft>
                          </a:pPr>
                          <a:r>
                            <a:rPr lang="id-ID" sz="1800" dirty="0">
                              <a:effectLst/>
                            </a:rPr>
                            <a:t>Variable</a:t>
                          </a:r>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id-ID" sz="1800">
                              <a:effectLst/>
                            </a:rPr>
                            <a:t>Minimum Value</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id-ID" sz="1800">
                              <a:effectLst/>
                            </a:rPr>
                            <a:t>Province</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id-ID" sz="1800">
                              <a:effectLst/>
                            </a:rPr>
                            <a:t>Maximum Value</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id-ID" sz="1800" dirty="0">
                              <a:effectLst/>
                            </a:rPr>
                            <a:t>Province</a:t>
                          </a:r>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id-ID" sz="1800" dirty="0">
                              <a:effectLst/>
                            </a:rPr>
                            <a:t>Mean</a:t>
                          </a:r>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499990">
                    <a:tc>
                      <a:txBody>
                        <a:bodyPr/>
                        <a:lstStyle/>
                        <a:p>
                          <a:endParaRPr lang="id-ID"/>
                        </a:p>
                      </a:txBody>
                      <a:tcPr marL="68580" marR="68580" marT="0" marB="0" anchor="ctr">
                        <a:blipFill rotWithShape="0">
                          <a:blip r:embed="rId2"/>
                          <a:stretch>
                            <a:fillRect t="-187952" r="-683500" b="-533735"/>
                          </a:stretch>
                        </a:blipFill>
                      </a:tcPr>
                    </a:tc>
                    <a:tc>
                      <a:txBody>
                        <a:bodyPr/>
                        <a:lstStyle/>
                        <a:p>
                          <a:endParaRPr lang="id-ID"/>
                        </a:p>
                      </a:txBody>
                      <a:tcPr marL="68580" marR="68580" marT="0" marB="0" anchor="ctr">
                        <a:blipFill rotWithShape="0">
                          <a:blip r:embed="rId2"/>
                          <a:stretch>
                            <a:fillRect l="-83682" t="-187952" r="-471967" b="-533735"/>
                          </a:stretch>
                        </a:blipFill>
                      </a:tcPr>
                    </a:tc>
                    <a:tc>
                      <a:txBody>
                        <a:bodyPr/>
                        <a:lstStyle/>
                        <a:p>
                          <a:pPr algn="ctr">
                            <a:lnSpc>
                              <a:spcPct val="107000"/>
                            </a:lnSpc>
                            <a:spcAft>
                              <a:spcPts val="0"/>
                            </a:spcAft>
                          </a:pPr>
                          <a:r>
                            <a:rPr lang="id-ID" sz="1800" dirty="0">
                              <a:effectLst/>
                            </a:rPr>
                            <a:t>North Maluku</a:t>
                          </a:r>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id-ID"/>
                        </a:p>
                      </a:txBody>
                      <a:tcPr marL="68580" marR="68580" marT="0" marB="0" anchor="ctr">
                        <a:blipFill rotWithShape="0">
                          <a:blip r:embed="rId2"/>
                          <a:stretch>
                            <a:fillRect l="-320161" t="-187952" r="-211694" b="-533735"/>
                          </a:stretch>
                        </a:blipFill>
                      </a:tcPr>
                    </a:tc>
                    <a:tc>
                      <a:txBody>
                        <a:bodyPr/>
                        <a:lstStyle/>
                        <a:p>
                          <a:pPr algn="ctr">
                            <a:lnSpc>
                              <a:spcPct val="107000"/>
                            </a:lnSpc>
                            <a:spcAft>
                              <a:spcPts val="0"/>
                            </a:spcAft>
                          </a:pPr>
                          <a:r>
                            <a:rPr lang="id-ID" sz="1800">
                              <a:effectLst/>
                            </a:rPr>
                            <a:t>DKI Jakarta</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id-ID"/>
                        </a:p>
                      </a:txBody>
                      <a:tcPr marL="68580" marR="68580" marT="0" marB="0" anchor="ctr">
                        <a:blipFill rotWithShape="0">
                          <a:blip r:embed="rId2"/>
                          <a:stretch>
                            <a:fillRect l="-631776" t="-187952" r="-467" b="-533735"/>
                          </a:stretch>
                        </a:blipFill>
                      </a:tcPr>
                    </a:tc>
                  </a:tr>
                  <a:tr h="1316055">
                    <a:tc>
                      <a:txBody>
                        <a:bodyPr/>
                        <a:lstStyle/>
                        <a:p>
                          <a:endParaRPr lang="id-ID"/>
                        </a:p>
                      </a:txBody>
                      <a:tcPr marL="68580" marR="68580" marT="0" marB="0" anchor="ctr">
                        <a:blipFill rotWithShape="0">
                          <a:blip r:embed="rId2"/>
                          <a:stretch>
                            <a:fillRect t="-110648" r="-683500" b="-105093"/>
                          </a:stretch>
                        </a:blipFill>
                      </a:tcPr>
                    </a:tc>
                    <a:tc>
                      <a:txBody>
                        <a:bodyPr/>
                        <a:lstStyle/>
                        <a:p>
                          <a:endParaRPr lang="id-ID"/>
                        </a:p>
                      </a:txBody>
                      <a:tcPr marL="68580" marR="68580" marT="0" marB="0" anchor="ctr">
                        <a:blipFill rotWithShape="0">
                          <a:blip r:embed="rId2"/>
                          <a:stretch>
                            <a:fillRect l="-83682" t="-110648" r="-471967" b="-105093"/>
                          </a:stretch>
                        </a:blipFill>
                      </a:tcPr>
                    </a:tc>
                    <a:tc>
                      <a:txBody>
                        <a:bodyPr/>
                        <a:lstStyle/>
                        <a:p>
                          <a:pPr algn="ctr">
                            <a:lnSpc>
                              <a:spcPct val="107000"/>
                            </a:lnSpc>
                            <a:spcAft>
                              <a:spcPts val="0"/>
                            </a:spcAft>
                          </a:pPr>
                          <a:r>
                            <a:rPr lang="id-ID" sz="1800" dirty="0">
                              <a:effectLst/>
                            </a:rPr>
                            <a:t>North Maluku and Island of Bangka Belitung</a:t>
                          </a:r>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id-ID"/>
                        </a:p>
                      </a:txBody>
                      <a:tcPr marL="68580" marR="68580" marT="0" marB="0" anchor="ctr">
                        <a:blipFill rotWithShape="0">
                          <a:blip r:embed="rId2"/>
                          <a:stretch>
                            <a:fillRect l="-320161" t="-110648" r="-211694" b="-105093"/>
                          </a:stretch>
                        </a:blipFill>
                      </a:tcPr>
                    </a:tc>
                    <a:tc>
                      <a:txBody>
                        <a:bodyPr/>
                        <a:lstStyle/>
                        <a:p>
                          <a:pPr algn="ctr">
                            <a:lnSpc>
                              <a:spcPct val="107000"/>
                            </a:lnSpc>
                            <a:spcAft>
                              <a:spcPts val="0"/>
                            </a:spcAft>
                          </a:pPr>
                          <a:r>
                            <a:rPr lang="id-ID" sz="1800">
                              <a:effectLst/>
                            </a:rPr>
                            <a:t>East Java</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id-ID"/>
                        </a:p>
                      </a:txBody>
                      <a:tcPr marL="68580" marR="68580" marT="0" marB="0" anchor="ctr">
                        <a:blipFill rotWithShape="0">
                          <a:blip r:embed="rId2"/>
                          <a:stretch>
                            <a:fillRect l="-631776" t="-110648" r="-467" b="-105093"/>
                          </a:stretch>
                        </a:blipFill>
                      </a:tcPr>
                    </a:tc>
                  </a:tr>
                  <a:tr h="867114">
                    <a:tc>
                      <a:txBody>
                        <a:bodyPr/>
                        <a:lstStyle/>
                        <a:p>
                          <a:endParaRPr lang="id-ID"/>
                        </a:p>
                      </a:txBody>
                      <a:tcPr marL="68580" marR="68580" marT="0" marB="0" anchor="ctr">
                        <a:blipFill rotWithShape="0">
                          <a:blip r:embed="rId2"/>
                          <a:stretch>
                            <a:fillRect t="-320423" r="-683500" b="-59859"/>
                          </a:stretch>
                        </a:blipFill>
                      </a:tcPr>
                    </a:tc>
                    <a:tc>
                      <a:txBody>
                        <a:bodyPr/>
                        <a:lstStyle/>
                        <a:p>
                          <a:endParaRPr lang="id-ID"/>
                        </a:p>
                      </a:txBody>
                      <a:tcPr marL="68580" marR="68580" marT="0" marB="0" anchor="ctr">
                        <a:blipFill rotWithShape="0">
                          <a:blip r:embed="rId2"/>
                          <a:stretch>
                            <a:fillRect l="-83682" t="-320423" r="-471967" b="-59859"/>
                          </a:stretch>
                        </a:blipFill>
                      </a:tcPr>
                    </a:tc>
                    <a:tc>
                      <a:txBody>
                        <a:bodyPr/>
                        <a:lstStyle/>
                        <a:p>
                          <a:pPr algn="ctr">
                            <a:lnSpc>
                              <a:spcPct val="107000"/>
                            </a:lnSpc>
                            <a:spcAft>
                              <a:spcPts val="0"/>
                            </a:spcAft>
                          </a:pPr>
                          <a:r>
                            <a:rPr lang="id-ID" sz="1800">
                              <a:effectLst/>
                            </a:rPr>
                            <a:t>West Java</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id-ID"/>
                        </a:p>
                      </a:txBody>
                      <a:tcPr marL="68580" marR="68580" marT="0" marB="0" anchor="ctr">
                        <a:blipFill rotWithShape="0">
                          <a:blip r:embed="rId2"/>
                          <a:stretch>
                            <a:fillRect l="-320161" t="-320423" r="-211694" b="-59859"/>
                          </a:stretch>
                        </a:blipFill>
                      </a:tcPr>
                    </a:tc>
                    <a:tc>
                      <a:txBody>
                        <a:bodyPr/>
                        <a:lstStyle/>
                        <a:p>
                          <a:pPr algn="ctr">
                            <a:lnSpc>
                              <a:spcPct val="107000"/>
                            </a:lnSpc>
                            <a:spcAft>
                              <a:spcPts val="0"/>
                            </a:spcAft>
                          </a:pPr>
                          <a:r>
                            <a:rPr lang="id-ID" sz="1800">
                              <a:effectLst/>
                            </a:rPr>
                            <a:t>Papua dan Bali</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id-ID"/>
                        </a:p>
                      </a:txBody>
                      <a:tcPr marL="68580" marR="68580" marT="0" marB="0" anchor="ctr">
                        <a:blipFill rotWithShape="0">
                          <a:blip r:embed="rId2"/>
                          <a:stretch>
                            <a:fillRect l="-631776" t="-320423" r="-467" b="-59859"/>
                          </a:stretch>
                        </a:blipFill>
                      </a:tcPr>
                    </a:tc>
                  </a:tr>
                  <a:tr h="480759">
                    <a:tc>
                      <a:txBody>
                        <a:bodyPr/>
                        <a:lstStyle/>
                        <a:p>
                          <a:endParaRPr lang="id-ID"/>
                        </a:p>
                      </a:txBody>
                      <a:tcPr marL="68580" marR="68580" marT="0" marB="0" anchor="ctr">
                        <a:blipFill rotWithShape="0">
                          <a:blip r:embed="rId2"/>
                          <a:stretch>
                            <a:fillRect t="-755696" r="-683500" b="-7595"/>
                          </a:stretch>
                        </a:blipFill>
                      </a:tcPr>
                    </a:tc>
                    <a:tc>
                      <a:txBody>
                        <a:bodyPr/>
                        <a:lstStyle/>
                        <a:p>
                          <a:endParaRPr lang="id-ID"/>
                        </a:p>
                      </a:txBody>
                      <a:tcPr marL="68580" marR="68580" marT="0" marB="0" anchor="ctr">
                        <a:blipFill rotWithShape="0">
                          <a:blip r:embed="rId2"/>
                          <a:stretch>
                            <a:fillRect l="-83682" t="-755696" r="-471967" b="-7595"/>
                          </a:stretch>
                        </a:blipFill>
                      </a:tcPr>
                    </a:tc>
                    <a:tc>
                      <a:txBody>
                        <a:bodyPr/>
                        <a:lstStyle/>
                        <a:p>
                          <a:pPr algn="ctr">
                            <a:lnSpc>
                              <a:spcPct val="107000"/>
                            </a:lnSpc>
                            <a:spcAft>
                              <a:spcPts val="0"/>
                            </a:spcAft>
                          </a:pPr>
                          <a:r>
                            <a:rPr lang="id-ID" sz="1800">
                              <a:effectLst/>
                            </a:rPr>
                            <a:t>West Papua</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id-ID"/>
                        </a:p>
                      </a:txBody>
                      <a:tcPr marL="68580" marR="68580" marT="0" marB="0" anchor="ctr">
                        <a:blipFill rotWithShape="0">
                          <a:blip r:embed="rId2"/>
                          <a:stretch>
                            <a:fillRect l="-320161" t="-755696" r="-211694" b="-7595"/>
                          </a:stretch>
                        </a:blipFill>
                      </a:tcPr>
                    </a:tc>
                    <a:tc>
                      <a:txBody>
                        <a:bodyPr/>
                        <a:lstStyle/>
                        <a:p>
                          <a:pPr algn="ctr">
                            <a:lnSpc>
                              <a:spcPct val="107000"/>
                            </a:lnSpc>
                            <a:spcAft>
                              <a:spcPts val="0"/>
                            </a:spcAft>
                          </a:pPr>
                          <a:r>
                            <a:rPr lang="id-ID" sz="1800">
                              <a:effectLst/>
                            </a:rPr>
                            <a:t>West Java</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id-ID"/>
                        </a:p>
                      </a:txBody>
                      <a:tcPr marL="68580" marR="68580" marT="0" marB="0" anchor="ctr">
                        <a:blipFill rotWithShape="0">
                          <a:blip r:embed="rId2"/>
                          <a:stretch>
                            <a:fillRect l="-631776" t="-755696" r="-467" b="-7595"/>
                          </a:stretch>
                        </a:blipFill>
                      </a:tcPr>
                    </a:tc>
                  </a:tr>
                </a:tbl>
              </a:graphicData>
            </a:graphic>
          </p:graphicFrame>
        </mc:Fallback>
      </mc:AlternateContent>
    </p:spTree>
    <p:extLst>
      <p:ext uri="{BB962C8B-B14F-4D97-AF65-F5344CB8AC3E}">
        <p14:creationId xmlns:p14="http://schemas.microsoft.com/office/powerpoint/2010/main" val="155529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50882" t="39374" r="19322" b="26165"/>
          <a:stretch/>
        </p:blipFill>
        <p:spPr>
          <a:xfrm>
            <a:off x="8197158" y="1595200"/>
            <a:ext cx="3585886" cy="2331817"/>
          </a:xfrm>
          <a:prstGeom prst="rect">
            <a:avLst/>
          </a:prstGeom>
        </p:spPr>
      </p:pic>
      <p:pic>
        <p:nvPicPr>
          <p:cNvPr id="6" name="Picture 5"/>
          <p:cNvPicPr>
            <a:picLocks noChangeAspect="1"/>
          </p:cNvPicPr>
          <p:nvPr/>
        </p:nvPicPr>
        <p:blipFill rotWithShape="1">
          <a:blip r:embed="rId2"/>
          <a:srcRect l="18454" t="39374" r="50542" b="26165"/>
          <a:stretch/>
        </p:blipFill>
        <p:spPr>
          <a:xfrm>
            <a:off x="4595326" y="1595202"/>
            <a:ext cx="3731334" cy="2331816"/>
          </a:xfrm>
          <a:prstGeom prst="rect">
            <a:avLst/>
          </a:prstGeom>
        </p:spPr>
      </p:pic>
      <p:pic>
        <p:nvPicPr>
          <p:cNvPr id="13" name="Picture 12"/>
          <p:cNvPicPr>
            <a:picLocks noChangeAspect="1"/>
          </p:cNvPicPr>
          <p:nvPr/>
        </p:nvPicPr>
        <p:blipFill rotWithShape="1">
          <a:blip r:embed="rId3"/>
          <a:srcRect l="37233" t="39375" r="33134" b="24204"/>
          <a:stretch/>
        </p:blipFill>
        <p:spPr>
          <a:xfrm>
            <a:off x="1269876" y="1616613"/>
            <a:ext cx="3456384" cy="2388451"/>
          </a:xfrm>
          <a:prstGeom prst="rect">
            <a:avLst/>
          </a:prstGeom>
        </p:spPr>
      </p:pic>
      <p:sp>
        <p:nvSpPr>
          <p:cNvPr id="2" name="Title 1"/>
          <p:cNvSpPr>
            <a:spLocks noGrp="1"/>
          </p:cNvSpPr>
          <p:nvPr>
            <p:ph type="title"/>
          </p:nvPr>
        </p:nvSpPr>
        <p:spPr/>
        <p:txBody>
          <a:bodyPr/>
          <a:lstStyle/>
          <a:p>
            <a:r>
              <a:rPr lang="id-ID" dirty="0" smtClean="0"/>
              <a:t>Plot of Relationships between Variables</a:t>
            </a:r>
            <a:endParaRPr lang="en-US" dirty="0"/>
          </a:p>
        </p:txBody>
      </p:sp>
      <p:sp>
        <p:nvSpPr>
          <p:cNvPr id="5" name="Rectangle 4"/>
          <p:cNvSpPr/>
          <p:nvPr/>
        </p:nvSpPr>
        <p:spPr>
          <a:xfrm>
            <a:off x="1269876" y="4449187"/>
            <a:ext cx="4680520" cy="1569660"/>
          </a:xfrm>
          <a:prstGeom prst="rect">
            <a:avLst/>
          </a:prstGeom>
        </p:spPr>
        <p:txBody>
          <a:bodyPr wrap="square">
            <a:spAutoFit/>
          </a:bodyPr>
          <a:lstStyle/>
          <a:p>
            <a:pPr algn="just"/>
            <a:r>
              <a:rPr lang="id-ID" sz="1600" dirty="0" smtClean="0">
                <a:solidFill>
                  <a:srgbClr val="000000"/>
                </a:solidFill>
                <a:ea typeface="Times New Roman" panose="02020603050405020304" pitchFamily="18" charset="0"/>
              </a:rPr>
              <a:t>T</a:t>
            </a:r>
            <a:r>
              <a:rPr lang="en-US" sz="1600" dirty="0" smtClean="0">
                <a:solidFill>
                  <a:srgbClr val="000000"/>
                </a:solidFill>
                <a:ea typeface="Times New Roman" panose="02020603050405020304" pitchFamily="18" charset="0"/>
              </a:rPr>
              <a:t>he </a:t>
            </a:r>
            <a:r>
              <a:rPr lang="en-US" sz="1600" dirty="0">
                <a:solidFill>
                  <a:srgbClr val="000000"/>
                </a:solidFill>
                <a:ea typeface="Times New Roman" panose="02020603050405020304" pitchFamily="18" charset="0"/>
              </a:rPr>
              <a:t>relationship between </a:t>
            </a:r>
            <a:r>
              <a:rPr lang="id-ID" sz="1600" dirty="0">
                <a:solidFill>
                  <a:srgbClr val="000000"/>
                </a:solidFill>
                <a:ea typeface="Times New Roman" panose="02020603050405020304" pitchFamily="18" charset="0"/>
              </a:rPr>
              <a:t>the percentage of</a:t>
            </a:r>
            <a:r>
              <a:rPr lang="en-US" sz="1600" dirty="0">
                <a:solidFill>
                  <a:srgbClr val="000000"/>
                </a:solidFill>
                <a:ea typeface="Times New Roman" panose="02020603050405020304" pitchFamily="18" charset="0"/>
              </a:rPr>
              <a:t> population and </a:t>
            </a:r>
            <a:r>
              <a:rPr lang="id-ID" sz="1600" dirty="0">
                <a:solidFill>
                  <a:srgbClr val="000000"/>
                </a:solidFill>
                <a:ea typeface="Times New Roman" panose="02020603050405020304" pitchFamily="18" charset="0"/>
              </a:rPr>
              <a:t>the percentage</a:t>
            </a:r>
            <a:r>
              <a:rPr lang="en-US" sz="1600" dirty="0">
                <a:solidFill>
                  <a:srgbClr val="000000"/>
                </a:solidFill>
                <a:ea typeface="Times New Roman" panose="02020603050405020304" pitchFamily="18" charset="0"/>
              </a:rPr>
              <a:t> of criminal </a:t>
            </a:r>
            <a:r>
              <a:rPr lang="id-ID" sz="1600" dirty="0">
                <a:solidFill>
                  <a:srgbClr val="000000"/>
                </a:solidFill>
                <a:ea typeface="Times New Roman" panose="02020603050405020304" pitchFamily="18" charset="0"/>
              </a:rPr>
              <a:t>incidents</a:t>
            </a:r>
            <a:r>
              <a:rPr lang="en-US" sz="1600" dirty="0">
                <a:solidFill>
                  <a:srgbClr val="000000"/>
                </a:solidFill>
                <a:ea typeface="Times New Roman" panose="02020603050405020304" pitchFamily="18" charset="0"/>
              </a:rPr>
              <a:t> in Indonesia had </a:t>
            </a:r>
            <a:r>
              <a:rPr lang="en-US" sz="1600" b="1" dirty="0">
                <a:solidFill>
                  <a:srgbClr val="000000"/>
                </a:solidFill>
                <a:ea typeface="Times New Roman" panose="02020603050405020304" pitchFamily="18" charset="0"/>
              </a:rPr>
              <a:t>parametric </a:t>
            </a:r>
            <a:r>
              <a:rPr lang="en-US" sz="1600" b="1" dirty="0" smtClean="0">
                <a:solidFill>
                  <a:srgbClr val="000000"/>
                </a:solidFill>
                <a:ea typeface="Times New Roman" panose="02020603050405020304" pitchFamily="18" charset="0"/>
              </a:rPr>
              <a:t>component</a:t>
            </a:r>
            <a:r>
              <a:rPr lang="id-ID" sz="1600" dirty="0" smtClean="0">
                <a:solidFill>
                  <a:srgbClr val="000000"/>
                </a:solidFill>
                <a:ea typeface="Times New Roman" panose="02020603050405020304" pitchFamily="18" charset="0"/>
              </a:rPr>
              <a:t>. </a:t>
            </a:r>
            <a:r>
              <a:rPr lang="id-ID" sz="1600" dirty="0"/>
              <a:t>It was also based on the result of correlation test between them, which shows </a:t>
            </a:r>
            <a:r>
              <a:rPr lang="id-ID" sz="1600" dirty="0" smtClean="0"/>
              <a:t>p-value </a:t>
            </a:r>
            <a:r>
              <a:rPr lang="id-ID" sz="1600" dirty="0"/>
              <a:t>of 0.047.</a:t>
            </a:r>
            <a:endParaRPr lang="id-ID" sz="1600" dirty="0"/>
          </a:p>
        </p:txBody>
      </p:sp>
      <mc:AlternateContent xmlns:mc="http://schemas.openxmlformats.org/markup-compatibility/2006">
        <mc:Choice xmlns:a14="http://schemas.microsoft.com/office/drawing/2010/main" Requires="a14">
          <p:sp>
            <p:nvSpPr>
              <p:cNvPr id="8" name="Rectangle 7"/>
              <p:cNvSpPr/>
              <p:nvPr/>
            </p:nvSpPr>
            <p:spPr>
              <a:xfrm>
                <a:off x="6670476" y="4459985"/>
                <a:ext cx="4608512" cy="1077218"/>
              </a:xfrm>
              <a:prstGeom prst="rect">
                <a:avLst/>
              </a:prstGeom>
            </p:spPr>
            <p:txBody>
              <a:bodyPr wrap="square">
                <a:spAutoFit/>
              </a:bodyPr>
              <a:lstStyle/>
              <a:p>
                <a:pPr algn="just"/>
                <a:r>
                  <a:rPr lang="id-ID" sz="1600" dirty="0" smtClean="0"/>
                  <a:t>The S</a:t>
                </a:r>
                <a:r>
                  <a:rPr lang="en-US" sz="1600" dirty="0" err="1" smtClean="0"/>
                  <a:t>catter</a:t>
                </a:r>
                <a:r>
                  <a:rPr lang="en-US" sz="1600" dirty="0" smtClean="0"/>
                  <a:t> </a:t>
                </a:r>
                <a:r>
                  <a:rPr lang="en-US" sz="1600" dirty="0"/>
                  <a:t>plot between </a:t>
                </a:r>
                <a14:m>
                  <m:oMath xmlns:m="http://schemas.openxmlformats.org/officeDocument/2006/math">
                    <m:r>
                      <a:rPr lang="id-ID" sz="1600" i="1"/>
                      <m:t>𝑦</m:t>
                    </m:r>
                  </m:oMath>
                </a14:m>
                <a:r>
                  <a:rPr lang="id-ID" sz="1600" dirty="0"/>
                  <a:t> </a:t>
                </a:r>
                <a:r>
                  <a:rPr lang="en-US" sz="1600" dirty="0"/>
                  <a:t>and</a:t>
                </a:r>
                <a14:m>
                  <m:oMath xmlns:m="http://schemas.openxmlformats.org/officeDocument/2006/math">
                    <m:sSub>
                      <m:sSubPr>
                        <m:ctrlPr>
                          <a:rPr lang="id-ID" sz="1600" i="1"/>
                        </m:ctrlPr>
                      </m:sSubPr>
                      <m:e>
                        <m:r>
                          <a:rPr lang="id-ID" sz="1600" i="1"/>
                          <m:t> </m:t>
                        </m:r>
                        <m:r>
                          <a:rPr lang="id-ID" sz="1600" i="1"/>
                          <m:t>𝑡</m:t>
                        </m:r>
                      </m:e>
                      <m:sub>
                        <m:r>
                          <a:rPr lang="id-ID" sz="1600" i="1"/>
                          <m:t>1</m:t>
                        </m:r>
                      </m:sub>
                    </m:sSub>
                  </m:oMath>
                </a14:m>
                <a:r>
                  <a:rPr lang="en-US" sz="1600" dirty="0"/>
                  <a:t>, </a:t>
                </a:r>
                <a:r>
                  <a:rPr lang="id-ID" sz="1600" dirty="0"/>
                  <a:t>and </a:t>
                </a:r>
                <a:r>
                  <a:rPr lang="en-US" sz="1600" dirty="0"/>
                  <a:t>also</a:t>
                </a:r>
                <a:r>
                  <a:rPr lang="id-ID" sz="1600" dirty="0"/>
                  <a:t> between </a:t>
                </a:r>
                <a14:m>
                  <m:oMath xmlns:m="http://schemas.openxmlformats.org/officeDocument/2006/math">
                    <m:r>
                      <a:rPr lang="id-ID" sz="1600" i="1"/>
                      <m:t>𝑦</m:t>
                    </m:r>
                  </m:oMath>
                </a14:m>
                <a:r>
                  <a:rPr lang="id-ID" sz="1600" dirty="0"/>
                  <a:t> </a:t>
                </a:r>
                <a:r>
                  <a:rPr lang="en-US" sz="1600" dirty="0"/>
                  <a:t>and</a:t>
                </a:r>
                <a14:m>
                  <m:oMath xmlns:m="http://schemas.openxmlformats.org/officeDocument/2006/math">
                    <m:sSub>
                      <m:sSubPr>
                        <m:ctrlPr>
                          <a:rPr lang="id-ID" sz="1600" i="1"/>
                        </m:ctrlPr>
                      </m:sSubPr>
                      <m:e>
                        <m:r>
                          <a:rPr lang="id-ID" sz="1600" i="1"/>
                          <m:t> </m:t>
                        </m:r>
                        <m:r>
                          <a:rPr lang="id-ID" sz="1600" i="1"/>
                          <m:t>𝑡</m:t>
                        </m:r>
                      </m:e>
                      <m:sub>
                        <m:r>
                          <a:rPr lang="id-ID" sz="1600" i="1"/>
                          <m:t>2</m:t>
                        </m:r>
                      </m:sub>
                    </m:sSub>
                  </m:oMath>
                </a14:m>
                <a:r>
                  <a:rPr lang="en-US" sz="1600" dirty="0"/>
                  <a:t>. </a:t>
                </a:r>
                <a:r>
                  <a:rPr lang="id-ID" sz="1600" dirty="0"/>
                  <a:t>Based on Fig. 2, </a:t>
                </a:r>
                <a:r>
                  <a:rPr lang="en-US" sz="1600" dirty="0"/>
                  <a:t>it can be identified that the pattern had </a:t>
                </a:r>
                <a:r>
                  <a:rPr lang="en-US" sz="1600" b="1" dirty="0"/>
                  <a:t>nonparametric component. </a:t>
                </a:r>
                <a:endParaRPr lang="id-ID" sz="1600" b="1" dirty="0"/>
              </a:p>
            </p:txBody>
          </p:sp>
        </mc:Choice>
        <mc:Fallback>
          <p:sp>
            <p:nvSpPr>
              <p:cNvPr id="8" name="Rectangle 7"/>
              <p:cNvSpPr>
                <a:spLocks noRot="1" noChangeAspect="1" noMove="1" noResize="1" noEditPoints="1" noAdjustHandles="1" noChangeArrowheads="1" noChangeShapeType="1" noTextEdit="1"/>
              </p:cNvSpPr>
              <p:nvPr/>
            </p:nvSpPr>
            <p:spPr>
              <a:xfrm>
                <a:off x="6670476" y="4459985"/>
                <a:ext cx="4608512" cy="1077218"/>
              </a:xfrm>
              <a:prstGeom prst="rect">
                <a:avLst/>
              </a:prstGeom>
              <a:blipFill rotWithShape="0">
                <a:blip r:embed="rId4"/>
                <a:stretch>
                  <a:fillRect l="-661" t="-1705" r="-794" b="-6818"/>
                </a:stretch>
              </a:blipFill>
            </p:spPr>
            <p:txBody>
              <a:bodyPr/>
              <a:lstStyle/>
              <a:p>
                <a:r>
                  <a:rPr lang="id-ID">
                    <a:noFill/>
                  </a:rPr>
                  <a:t> </a:t>
                </a:r>
              </a:p>
            </p:txBody>
          </p:sp>
        </mc:Fallback>
      </mc:AlternateContent>
      <p:sp>
        <p:nvSpPr>
          <p:cNvPr id="7" name="TextBox 6"/>
          <p:cNvSpPr txBox="1"/>
          <p:nvPr/>
        </p:nvSpPr>
        <p:spPr>
          <a:xfrm>
            <a:off x="6742484" y="4007195"/>
            <a:ext cx="3528392" cy="366079"/>
          </a:xfrm>
          <a:prstGeom prst="rect">
            <a:avLst/>
          </a:prstGeom>
          <a:solidFill>
            <a:schemeClr val="accent5">
              <a:lumMod val="75000"/>
            </a:schemeClr>
          </a:solidFill>
        </p:spPr>
        <p:txBody>
          <a:bodyPr wrap="square" rtlCol="0">
            <a:spAutoFit/>
          </a:bodyPr>
          <a:lstStyle/>
          <a:p>
            <a:pPr algn="ctr"/>
            <a:r>
              <a:rPr lang="id-ID" dirty="0" smtClean="0">
                <a:solidFill>
                  <a:schemeClr val="bg1"/>
                </a:solidFill>
              </a:rPr>
              <a:t>Nonparametric Form</a:t>
            </a:r>
            <a:endParaRPr lang="id-ID" dirty="0">
              <a:solidFill>
                <a:schemeClr val="bg1"/>
              </a:solidFill>
            </a:endParaRPr>
          </a:p>
        </p:txBody>
      </p:sp>
      <p:sp>
        <p:nvSpPr>
          <p:cNvPr id="10" name="TextBox 9"/>
          <p:cNvSpPr txBox="1"/>
          <p:nvPr/>
        </p:nvSpPr>
        <p:spPr>
          <a:xfrm>
            <a:off x="1293505" y="4005063"/>
            <a:ext cx="3528392" cy="366079"/>
          </a:xfrm>
          <a:prstGeom prst="rect">
            <a:avLst/>
          </a:prstGeom>
          <a:solidFill>
            <a:schemeClr val="accent5">
              <a:lumMod val="75000"/>
            </a:schemeClr>
          </a:solidFill>
        </p:spPr>
        <p:txBody>
          <a:bodyPr wrap="square" rtlCol="0">
            <a:spAutoFit/>
          </a:bodyPr>
          <a:lstStyle/>
          <a:p>
            <a:pPr algn="ctr"/>
            <a:r>
              <a:rPr lang="id-ID" dirty="0">
                <a:solidFill>
                  <a:schemeClr val="bg1"/>
                </a:solidFill>
              </a:rPr>
              <a:t>P</a:t>
            </a:r>
            <a:r>
              <a:rPr lang="id-ID" dirty="0" smtClean="0">
                <a:solidFill>
                  <a:schemeClr val="bg1"/>
                </a:solidFill>
              </a:rPr>
              <a:t>arametric Form</a:t>
            </a:r>
            <a:endParaRPr lang="id-ID" dirty="0">
              <a:solidFill>
                <a:schemeClr val="bg1"/>
              </a:solidFill>
            </a:endParaRPr>
          </a:p>
        </p:txBody>
      </p:sp>
    </p:spTree>
    <p:extLst>
      <p:ext uri="{BB962C8B-B14F-4D97-AF65-F5344CB8AC3E}">
        <p14:creationId xmlns:p14="http://schemas.microsoft.com/office/powerpoint/2010/main" val="281139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Data Analysis Based on Type of Fourier Series</a:t>
            </a:r>
            <a:endParaRPr lang="id-ID" dirty="0"/>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1019017884"/>
                  </p:ext>
                </p:extLst>
              </p:nvPr>
            </p:nvGraphicFramePr>
            <p:xfrm>
              <a:off x="2134112" y="2431682"/>
              <a:ext cx="2051471" cy="1760982"/>
            </p:xfrm>
            <a:graphic>
              <a:graphicData uri="http://schemas.openxmlformats.org/drawingml/2006/table">
                <a:tbl>
                  <a:tblPr firstRow="1" firstCol="1" bandRow="1">
                    <a:tableStyleId>{46F890A9-2807-4EBB-B81D-B2AA78EC7F39}</a:tableStyleId>
                  </a:tblPr>
                  <a:tblGrid>
                    <a:gridCol w="557005"/>
                    <a:gridCol w="1494466"/>
                  </a:tblGrid>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𝒌</m:t>
                                </m:r>
                              </m:oMath>
                            </m:oMathPara>
                          </a14:m>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dirty="0">
                              <a:effectLst/>
                            </a:rPr>
                            <a:t>GCV Value</a:t>
                          </a:r>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𝟏</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𝟐</m:t>
                                </m:r>
                                <m:r>
                                  <a:rPr lang="id-ID" sz="1800">
                                    <a:effectLst/>
                                  </a:rPr>
                                  <m:t>.</m:t>
                                </m:r>
                                <m:r>
                                  <a:rPr lang="id-ID" sz="1800">
                                    <a:effectLst/>
                                  </a:rPr>
                                  <m:t>𝟒𝟕𝟏</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2</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1800">
                                    <a:effectLst/>
                                  </a:rPr>
                                  <m:t>159.615</m:t>
                                </m:r>
                              </m:oMath>
                            </m:oMathPara>
                          </a14:m>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3</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1800">
                                    <a:effectLst/>
                                  </a:rPr>
                                  <m:t>238.456</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4</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723.24</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5</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1800">
                                    <a:effectLst/>
                                  </a:rPr>
                                  <m:t>113.501</m:t>
                                </m:r>
                              </m:oMath>
                            </m:oMathPara>
                          </a14:m>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1019017884"/>
                  </p:ext>
                </p:extLst>
              </p:nvPr>
            </p:nvGraphicFramePr>
            <p:xfrm>
              <a:off x="2134112" y="2431682"/>
              <a:ext cx="2051471" cy="1760982"/>
            </p:xfrm>
            <a:graphic>
              <a:graphicData uri="http://schemas.openxmlformats.org/drawingml/2006/table">
                <a:tbl>
                  <a:tblPr firstRow="1" firstCol="1" bandRow="1">
                    <a:tableStyleId>{46F890A9-2807-4EBB-B81D-B2AA78EC7F39}</a:tableStyleId>
                  </a:tblPr>
                  <a:tblGrid>
                    <a:gridCol w="557005"/>
                    <a:gridCol w="1494466"/>
                  </a:tblGrid>
                  <a:tr h="293497">
                    <a:tc>
                      <a:txBody>
                        <a:bodyPr/>
                        <a:lstStyle/>
                        <a:p>
                          <a:endParaRPr lang="id-ID"/>
                        </a:p>
                      </a:txBody>
                      <a:tcPr marL="68580" marR="68580" marT="0" marB="0">
                        <a:blipFill rotWithShape="0">
                          <a:blip r:embed="rId2"/>
                          <a:stretch>
                            <a:fillRect t="-25000" r="-266304" b="-508333"/>
                          </a:stretch>
                        </a:blipFill>
                      </a:tcPr>
                    </a:tc>
                    <a:tc>
                      <a:txBody>
                        <a:bodyPr/>
                        <a:lstStyle/>
                        <a:p>
                          <a:pPr algn="ctr">
                            <a:lnSpc>
                              <a:spcPct val="107000"/>
                            </a:lnSpc>
                            <a:spcAft>
                              <a:spcPts val="0"/>
                            </a:spcAft>
                          </a:pPr>
                          <a:r>
                            <a:rPr lang="id-ID" sz="1800" dirty="0">
                              <a:effectLst/>
                            </a:rPr>
                            <a:t>GCV Value</a:t>
                          </a:r>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93497">
                    <a:tc>
                      <a:txBody>
                        <a:bodyPr/>
                        <a:lstStyle/>
                        <a:p>
                          <a:endParaRPr lang="id-ID"/>
                        </a:p>
                      </a:txBody>
                      <a:tcPr marL="68580" marR="68580" marT="0" marB="0">
                        <a:blipFill rotWithShape="0">
                          <a:blip r:embed="rId2"/>
                          <a:stretch>
                            <a:fillRect t="-122449" r="-266304" b="-397959"/>
                          </a:stretch>
                        </a:blipFill>
                      </a:tcPr>
                    </a:tc>
                    <a:tc>
                      <a:txBody>
                        <a:bodyPr/>
                        <a:lstStyle/>
                        <a:p>
                          <a:endParaRPr lang="id-ID"/>
                        </a:p>
                      </a:txBody>
                      <a:tcPr marL="68580" marR="68580" marT="0" marB="0">
                        <a:blipFill rotWithShape="0">
                          <a:blip r:embed="rId2"/>
                          <a:stretch>
                            <a:fillRect l="-37551" t="-122449" b="-397959"/>
                          </a:stretch>
                        </a:blipFill>
                      </a:tcPr>
                    </a:tc>
                  </a:tr>
                  <a:tr h="293497">
                    <a:tc>
                      <a:txBody>
                        <a:bodyPr/>
                        <a:lstStyle/>
                        <a:p>
                          <a:endParaRPr lang="id-ID"/>
                        </a:p>
                      </a:txBody>
                      <a:tcPr marL="68580" marR="68580" marT="0" marB="0">
                        <a:blipFill rotWithShape="0">
                          <a:blip r:embed="rId2"/>
                          <a:stretch>
                            <a:fillRect t="-227083" r="-266304" b="-306250"/>
                          </a:stretch>
                        </a:blipFill>
                      </a:tcPr>
                    </a:tc>
                    <a:tc>
                      <a:txBody>
                        <a:bodyPr/>
                        <a:lstStyle/>
                        <a:p>
                          <a:endParaRPr lang="id-ID"/>
                        </a:p>
                      </a:txBody>
                      <a:tcPr marL="68580" marR="68580" marT="0" marB="0">
                        <a:blipFill rotWithShape="0">
                          <a:blip r:embed="rId2"/>
                          <a:stretch>
                            <a:fillRect l="-37551" t="-227083" b="-306250"/>
                          </a:stretch>
                        </a:blipFill>
                      </a:tcPr>
                    </a:tc>
                  </a:tr>
                  <a:tr h="293497">
                    <a:tc>
                      <a:txBody>
                        <a:bodyPr/>
                        <a:lstStyle/>
                        <a:p>
                          <a:endParaRPr lang="id-ID"/>
                        </a:p>
                      </a:txBody>
                      <a:tcPr marL="68580" marR="68580" marT="0" marB="0">
                        <a:blipFill rotWithShape="0">
                          <a:blip r:embed="rId2"/>
                          <a:stretch>
                            <a:fillRect t="-327083" r="-266304" b="-206250"/>
                          </a:stretch>
                        </a:blipFill>
                      </a:tcPr>
                    </a:tc>
                    <a:tc>
                      <a:txBody>
                        <a:bodyPr/>
                        <a:lstStyle/>
                        <a:p>
                          <a:endParaRPr lang="id-ID"/>
                        </a:p>
                      </a:txBody>
                      <a:tcPr marL="68580" marR="68580" marT="0" marB="0">
                        <a:blipFill rotWithShape="0">
                          <a:blip r:embed="rId2"/>
                          <a:stretch>
                            <a:fillRect l="-37551" t="-327083" b="-206250"/>
                          </a:stretch>
                        </a:blipFill>
                      </a:tcPr>
                    </a:tc>
                  </a:tr>
                  <a:tr h="293497">
                    <a:tc>
                      <a:txBody>
                        <a:bodyPr/>
                        <a:lstStyle/>
                        <a:p>
                          <a:endParaRPr lang="id-ID"/>
                        </a:p>
                      </a:txBody>
                      <a:tcPr marL="68580" marR="68580" marT="0" marB="0">
                        <a:blipFill rotWithShape="0">
                          <a:blip r:embed="rId2"/>
                          <a:stretch>
                            <a:fillRect t="-418367" r="-266304" b="-102041"/>
                          </a:stretch>
                        </a:blipFill>
                      </a:tcPr>
                    </a:tc>
                    <a:tc>
                      <a:txBody>
                        <a:bodyPr/>
                        <a:lstStyle/>
                        <a:p>
                          <a:endParaRPr lang="id-ID"/>
                        </a:p>
                      </a:txBody>
                      <a:tcPr marL="68580" marR="68580" marT="0" marB="0">
                        <a:blipFill rotWithShape="0">
                          <a:blip r:embed="rId2"/>
                          <a:stretch>
                            <a:fillRect l="-37551" t="-418367" b="-102041"/>
                          </a:stretch>
                        </a:blipFill>
                      </a:tcPr>
                    </a:tc>
                  </a:tr>
                  <a:tr h="293497">
                    <a:tc>
                      <a:txBody>
                        <a:bodyPr/>
                        <a:lstStyle/>
                        <a:p>
                          <a:endParaRPr lang="id-ID"/>
                        </a:p>
                      </a:txBody>
                      <a:tcPr marL="68580" marR="68580" marT="0" marB="0">
                        <a:blipFill rotWithShape="0">
                          <a:blip r:embed="rId2"/>
                          <a:stretch>
                            <a:fillRect t="-529167" r="-266304" b="-4167"/>
                          </a:stretch>
                        </a:blipFill>
                      </a:tcPr>
                    </a:tc>
                    <a:tc>
                      <a:txBody>
                        <a:bodyPr/>
                        <a:lstStyle/>
                        <a:p>
                          <a:endParaRPr lang="id-ID"/>
                        </a:p>
                      </a:txBody>
                      <a:tcPr marL="68580" marR="68580" marT="0" marB="0">
                        <a:blipFill rotWithShape="0">
                          <a:blip r:embed="rId2"/>
                          <a:stretch>
                            <a:fillRect l="-37551" t="-529167" b="-4167"/>
                          </a:stretch>
                        </a:blipFill>
                      </a:tcPr>
                    </a:tc>
                  </a:tr>
                </a:tbl>
              </a:graphicData>
            </a:graphic>
          </p:graphicFrame>
        </mc:Fallback>
      </mc:AlternateContent>
      <mc:AlternateContent xmlns:mc="http://schemas.openxmlformats.org/markup-compatibility/2006">
        <mc:Choice xmlns:a14="http://schemas.microsoft.com/office/drawing/2010/main" Requires="a14">
          <p:sp>
            <p:nvSpPr>
              <p:cNvPr id="4" name="Rectangle 3"/>
              <p:cNvSpPr/>
              <p:nvPr/>
            </p:nvSpPr>
            <p:spPr>
              <a:xfrm>
                <a:off x="1683683" y="4437112"/>
                <a:ext cx="2952329" cy="1344535"/>
              </a:xfrm>
              <a:prstGeom prst="rect">
                <a:avLst/>
              </a:prstGeom>
            </p:spPr>
            <p:txBody>
              <a:bodyPr wrap="square">
                <a:spAutoFit/>
              </a:bodyPr>
              <a:lstStyle/>
              <a:p>
                <a:pPr algn="just"/>
                <a:r>
                  <a:rPr lang="id-ID" sz="1600" dirty="0" smtClean="0">
                    <a:solidFill>
                      <a:srgbClr val="000000"/>
                    </a:solidFill>
                    <a:effectLst/>
                    <a:ea typeface="Times New Roman" panose="02020603050405020304" pitchFamily="18" charset="0"/>
                  </a:rPr>
                  <a:t>The </a:t>
                </a:r>
                <a:r>
                  <a:rPr lang="id-ID" sz="1600" dirty="0">
                    <a:solidFill>
                      <a:srgbClr val="000000"/>
                    </a:solidFill>
                    <a:effectLst/>
                    <a:ea typeface="Times New Roman" panose="02020603050405020304" pitchFamily="18" charset="0"/>
                  </a:rPr>
                  <a:t>goodness-of-fit criteria of this model were the value of </a:t>
                </a:r>
                <a14:m>
                  <m:oMath xmlns:m="http://schemas.openxmlformats.org/officeDocument/2006/math">
                    <m:r>
                      <a:rPr lang="id-ID" sz="1600" i="1">
                        <a:solidFill>
                          <a:srgbClr val="000000"/>
                        </a:solidFill>
                        <a:effectLst/>
                        <a:ea typeface="Times New Roman" panose="02020603050405020304" pitchFamily="18" charset="0"/>
                        <a:cs typeface="Times New Roman" panose="02020603050405020304" pitchFamily="18" charset="0"/>
                      </a:rPr>
                      <m:t> </m:t>
                    </m:r>
                    <m:r>
                      <a:rPr lang="id-ID" sz="1600" i="1">
                        <a:solidFill>
                          <a:srgbClr val="000000"/>
                        </a:solidFill>
                        <a:effectLst/>
                        <a:ea typeface="Times New Roman" panose="02020603050405020304" pitchFamily="18" charset="0"/>
                        <a:cs typeface="Times New Roman" panose="02020603050405020304" pitchFamily="18" charset="0"/>
                      </a:rPr>
                      <m:t>𝑘</m:t>
                    </m:r>
                  </m:oMath>
                </a14:m>
                <a:r>
                  <a:rPr lang="id-ID" sz="1600" dirty="0">
                    <a:solidFill>
                      <a:srgbClr val="000000"/>
                    </a:solidFill>
                    <a:effectLst/>
                    <a:ea typeface="Times New Roman" panose="02020603050405020304" pitchFamily="18" charset="0"/>
                  </a:rPr>
                  <a:t> equals to </a:t>
                </a:r>
                <a14:m>
                  <m:oMath xmlns:m="http://schemas.openxmlformats.org/officeDocument/2006/math">
                    <m:r>
                      <a:rPr lang="id-ID" sz="1600" i="1">
                        <a:solidFill>
                          <a:srgbClr val="000000"/>
                        </a:solidFill>
                        <a:effectLst/>
                        <a:ea typeface="Times New Roman" panose="02020603050405020304" pitchFamily="18" charset="0"/>
                        <a:cs typeface="Times New Roman" panose="02020603050405020304" pitchFamily="18" charset="0"/>
                      </a:rPr>
                      <m:t>1; </m:t>
                    </m:r>
                  </m:oMath>
                </a14:m>
                <a:r>
                  <a:rPr lang="id-ID" sz="1600" dirty="0">
                    <a:solidFill>
                      <a:srgbClr val="000000"/>
                    </a:solidFill>
                    <a:effectLst/>
                    <a:ea typeface="Times New Roman" panose="02020603050405020304" pitchFamily="18" charset="0"/>
                  </a:rPr>
                  <a:t>GCV value of </a:t>
                </a:r>
                <a14:m>
                  <m:oMath xmlns:m="http://schemas.openxmlformats.org/officeDocument/2006/math">
                    <m:r>
                      <a:rPr lang="id-ID" sz="1600" i="1">
                        <a:solidFill>
                          <a:srgbClr val="000000"/>
                        </a:solidFill>
                        <a:effectLst/>
                        <a:ea typeface="Times New Roman" panose="02020603050405020304" pitchFamily="18" charset="0"/>
                        <a:cs typeface="Times New Roman" panose="02020603050405020304" pitchFamily="18" charset="0"/>
                      </a:rPr>
                      <m:t>2.471;</m:t>
                    </m:r>
                  </m:oMath>
                </a14:m>
                <a:r>
                  <a:rPr lang="id-ID" sz="1600" dirty="0">
                    <a:solidFill>
                      <a:srgbClr val="000000"/>
                    </a:solidFill>
                    <a:effectLst/>
                    <a:ea typeface="Times New Roman" panose="02020603050405020304" pitchFamily="18" charset="0"/>
                  </a:rPr>
                  <a:t> MSE value of </a:t>
                </a:r>
                <a14:m>
                  <m:oMath xmlns:m="http://schemas.openxmlformats.org/officeDocument/2006/math">
                    <m:r>
                      <a:rPr lang="id-ID" sz="1600" i="1">
                        <a:solidFill>
                          <a:srgbClr val="000000"/>
                        </a:solidFill>
                        <a:effectLst/>
                        <a:ea typeface="Times New Roman" panose="02020603050405020304" pitchFamily="18" charset="0"/>
                        <a:cs typeface="Times New Roman" panose="02020603050405020304" pitchFamily="18" charset="0"/>
                      </a:rPr>
                      <m:t>0.0006;</m:t>
                    </m:r>
                  </m:oMath>
                </a14:m>
                <a:r>
                  <a:rPr lang="id-ID" sz="1600" dirty="0">
                    <a:solidFill>
                      <a:srgbClr val="000000"/>
                    </a:solidFill>
                    <a:effectLst/>
                    <a:ea typeface="Times New Roman" panose="02020603050405020304" pitchFamily="18" charset="0"/>
                  </a:rPr>
                  <a:t> and </a:t>
                </a:r>
                <a14:m>
                  <m:oMath xmlns:m="http://schemas.openxmlformats.org/officeDocument/2006/math">
                    <m:sSup>
                      <m:sSupPr>
                        <m:ctrlPr>
                          <a:rPr lang="id-ID" sz="1600" i="1">
                            <a:solidFill>
                              <a:srgbClr val="000000"/>
                            </a:solidFill>
                            <a:effectLst/>
                            <a:ea typeface="Times New Roman" panose="02020603050405020304" pitchFamily="18" charset="0"/>
                          </a:rPr>
                        </m:ctrlPr>
                      </m:sSupPr>
                      <m:e>
                        <m:r>
                          <m:rPr>
                            <m:sty m:val="p"/>
                          </m:rPr>
                          <a:rPr lang="id-ID" sz="1600">
                            <a:solidFill>
                              <a:srgbClr val="000000"/>
                            </a:solidFill>
                            <a:effectLst/>
                            <a:ea typeface="Times New Roman" panose="02020603050405020304" pitchFamily="18" charset="0"/>
                            <a:cs typeface="Times New Roman" panose="02020603050405020304" pitchFamily="18" charset="0"/>
                          </a:rPr>
                          <m:t>R</m:t>
                        </m:r>
                      </m:e>
                      <m:sup>
                        <m:r>
                          <a:rPr lang="id-ID" sz="1600" i="1">
                            <a:solidFill>
                              <a:srgbClr val="000000"/>
                            </a:solidFill>
                            <a:effectLst/>
                            <a:ea typeface="Times New Roman" panose="02020603050405020304" pitchFamily="18" charset="0"/>
                            <a:cs typeface="Times New Roman" panose="02020603050405020304" pitchFamily="18" charset="0"/>
                          </a:rPr>
                          <m:t>2</m:t>
                        </m:r>
                      </m:sup>
                    </m:sSup>
                  </m:oMath>
                </a14:m>
                <a:r>
                  <a:rPr lang="id-ID" sz="1600" dirty="0">
                    <a:solidFill>
                      <a:srgbClr val="000000"/>
                    </a:solidFill>
                    <a:effectLst/>
                    <a:ea typeface="Times New Roman" panose="02020603050405020304" pitchFamily="18" charset="0"/>
                  </a:rPr>
                  <a:t> value of </a:t>
                </a:r>
                <a14:m>
                  <m:oMath xmlns:m="http://schemas.openxmlformats.org/officeDocument/2006/math">
                    <m:r>
                      <a:rPr lang="id-ID" sz="1600" i="1">
                        <a:solidFill>
                          <a:srgbClr val="000000"/>
                        </a:solidFill>
                        <a:effectLst/>
                        <a:ea typeface="Times New Roman" panose="02020603050405020304" pitchFamily="18" charset="0"/>
                        <a:cs typeface="Times New Roman" panose="02020603050405020304" pitchFamily="18" charset="0"/>
                      </a:rPr>
                      <m:t>77.545%</m:t>
                    </m:r>
                    <m:r>
                      <a:rPr lang="id-ID"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id-ID" sz="1600" dirty="0"/>
              </a:p>
            </p:txBody>
          </p:sp>
        </mc:Choice>
        <mc:Fallback>
          <p:sp>
            <p:nvSpPr>
              <p:cNvPr id="4" name="Rectangle 3"/>
              <p:cNvSpPr>
                <a:spLocks noRot="1" noChangeAspect="1" noMove="1" noResize="1" noEditPoints="1" noAdjustHandles="1" noChangeArrowheads="1" noChangeShapeType="1" noTextEdit="1"/>
              </p:cNvSpPr>
              <p:nvPr/>
            </p:nvSpPr>
            <p:spPr>
              <a:xfrm>
                <a:off x="1683683" y="4437112"/>
                <a:ext cx="2952329" cy="1344535"/>
              </a:xfrm>
              <a:prstGeom prst="rect">
                <a:avLst/>
              </a:prstGeom>
              <a:blipFill rotWithShape="0">
                <a:blip r:embed="rId3"/>
                <a:stretch>
                  <a:fillRect l="-1031" t="-1364" r="-1031" b="-5455"/>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5008669" y="4437112"/>
                <a:ext cx="2952329" cy="1344535"/>
              </a:xfrm>
              <a:prstGeom prst="rect">
                <a:avLst/>
              </a:prstGeom>
            </p:spPr>
            <p:txBody>
              <a:bodyPr wrap="square">
                <a:spAutoFit/>
              </a:bodyPr>
              <a:lstStyle/>
              <a:p>
                <a:pPr algn="just"/>
                <a:r>
                  <a:rPr lang="id-ID" sz="1600" dirty="0"/>
                  <a:t>The goodness-of-fit criteria of this model were the value</a:t>
                </a:r>
                <a14:m>
                  <m:oMath xmlns:m="http://schemas.openxmlformats.org/officeDocument/2006/math">
                    <m:r>
                      <a:rPr lang="id-ID" sz="1600" i="1"/>
                      <m:t> </m:t>
                    </m:r>
                  </m:oMath>
                </a14:m>
                <a:r>
                  <a:rPr lang="id-ID" sz="1600" dirty="0"/>
                  <a:t>of  </a:t>
                </a:r>
                <a14:m>
                  <m:oMath xmlns:m="http://schemas.openxmlformats.org/officeDocument/2006/math">
                    <m:r>
                      <a:rPr lang="id-ID" sz="1600" i="1"/>
                      <m:t>𝑘</m:t>
                    </m:r>
                  </m:oMath>
                </a14:m>
                <a:r>
                  <a:rPr lang="id-ID" sz="1600" dirty="0"/>
                  <a:t> equals to </a:t>
                </a:r>
                <a14:m>
                  <m:oMath xmlns:m="http://schemas.openxmlformats.org/officeDocument/2006/math">
                    <m:r>
                      <a:rPr lang="id-ID" sz="1600" i="1"/>
                      <m:t>2;</m:t>
                    </m:r>
                  </m:oMath>
                </a14:m>
                <a:r>
                  <a:rPr lang="id-ID" sz="1600" dirty="0"/>
                  <a:t> GCV value of </a:t>
                </a:r>
                <a14:m>
                  <m:oMath xmlns:m="http://schemas.openxmlformats.org/officeDocument/2006/math">
                    <m:r>
                      <a:rPr lang="id-ID" sz="1600" i="1"/>
                      <m:t>4.785;</m:t>
                    </m:r>
                  </m:oMath>
                </a14:m>
                <a:r>
                  <a:rPr lang="id-ID" sz="1600" dirty="0"/>
                  <a:t> MSE value of </a:t>
                </a:r>
                <a14:m>
                  <m:oMath xmlns:m="http://schemas.openxmlformats.org/officeDocument/2006/math">
                    <m:r>
                      <a:rPr lang="id-ID" sz="1600" i="1"/>
                      <m:t>0.0003;</m:t>
                    </m:r>
                  </m:oMath>
                </a14:m>
                <a:r>
                  <a:rPr lang="id-ID" sz="1600" dirty="0"/>
                  <a:t> and </a:t>
                </a:r>
                <a14:m>
                  <m:oMath xmlns:m="http://schemas.openxmlformats.org/officeDocument/2006/math">
                    <m:sSup>
                      <m:sSupPr>
                        <m:ctrlPr>
                          <a:rPr lang="id-ID" sz="1600" i="1"/>
                        </m:ctrlPr>
                      </m:sSupPr>
                      <m:e>
                        <m:r>
                          <m:rPr>
                            <m:sty m:val="p"/>
                          </m:rPr>
                          <a:rPr lang="id-ID" sz="1600"/>
                          <m:t>R</m:t>
                        </m:r>
                      </m:e>
                      <m:sup>
                        <m:r>
                          <a:rPr lang="id-ID" sz="1600" i="1"/>
                          <m:t>2</m:t>
                        </m:r>
                      </m:sup>
                    </m:sSup>
                  </m:oMath>
                </a14:m>
                <a:r>
                  <a:rPr lang="id-ID" sz="1600" dirty="0"/>
                  <a:t> value of </a:t>
                </a:r>
                <a14:m>
                  <m:oMath xmlns:m="http://schemas.openxmlformats.org/officeDocument/2006/math">
                    <m:r>
                      <a:rPr lang="id-ID" sz="1600" i="1"/>
                      <m:t>50.033%.</m:t>
                    </m:r>
                  </m:oMath>
                </a14:m>
                <a:endParaRPr lang="id-ID" sz="1600" dirty="0"/>
              </a:p>
            </p:txBody>
          </p:sp>
        </mc:Choice>
        <mc:Fallback>
          <p:sp>
            <p:nvSpPr>
              <p:cNvPr id="5" name="Rectangle 4"/>
              <p:cNvSpPr>
                <a:spLocks noRot="1" noChangeAspect="1" noMove="1" noResize="1" noEditPoints="1" noAdjustHandles="1" noChangeArrowheads="1" noChangeShapeType="1" noTextEdit="1"/>
              </p:cNvSpPr>
              <p:nvPr/>
            </p:nvSpPr>
            <p:spPr>
              <a:xfrm>
                <a:off x="5008669" y="4437112"/>
                <a:ext cx="2952329" cy="1344535"/>
              </a:xfrm>
              <a:prstGeom prst="rect">
                <a:avLst/>
              </a:prstGeom>
              <a:blipFill rotWithShape="0">
                <a:blip r:embed="rId4"/>
                <a:stretch>
                  <a:fillRect l="-1240" t="-1364" r="-1033" b="-5455"/>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8423908" y="4437111"/>
                <a:ext cx="2952329" cy="1344535"/>
              </a:xfrm>
              <a:prstGeom prst="rect">
                <a:avLst/>
              </a:prstGeom>
            </p:spPr>
            <p:txBody>
              <a:bodyPr wrap="square">
                <a:spAutoFit/>
              </a:bodyPr>
              <a:lstStyle/>
              <a:p>
                <a:pPr algn="just"/>
                <a:r>
                  <a:rPr lang="id-ID" sz="1600" dirty="0"/>
                  <a:t>The goodness-of-fit criteria of this model were the value of</a:t>
                </a:r>
                <a14:m>
                  <m:oMath xmlns:m="http://schemas.openxmlformats.org/officeDocument/2006/math">
                    <m:r>
                      <a:rPr lang="id-ID" sz="1600" i="1"/>
                      <m:t> </m:t>
                    </m:r>
                    <m:r>
                      <a:rPr lang="id-ID" sz="1600" i="1"/>
                      <m:t>𝑘</m:t>
                    </m:r>
                  </m:oMath>
                </a14:m>
                <a:r>
                  <a:rPr lang="id-ID" sz="1600" dirty="0"/>
                  <a:t> equals to </a:t>
                </a:r>
                <a14:m>
                  <m:oMath xmlns:m="http://schemas.openxmlformats.org/officeDocument/2006/math">
                    <m:r>
                      <a:rPr lang="id-ID" sz="1600" i="1"/>
                      <m:t>2;</m:t>
                    </m:r>
                  </m:oMath>
                </a14:m>
                <a:r>
                  <a:rPr lang="id-ID" sz="1600" dirty="0"/>
                  <a:t> GCV value of </a:t>
                </a:r>
                <a14:m>
                  <m:oMath xmlns:m="http://schemas.openxmlformats.org/officeDocument/2006/math">
                    <m:r>
                      <a:rPr lang="id-ID" sz="1600" i="1"/>
                      <m:t>6.720;</m:t>
                    </m:r>
                  </m:oMath>
                </a14:m>
                <a:r>
                  <a:rPr lang="id-ID" sz="1600" dirty="0"/>
                  <a:t> MSE value of </a:t>
                </a:r>
                <a14:m>
                  <m:oMath xmlns:m="http://schemas.openxmlformats.org/officeDocument/2006/math">
                    <m:r>
                      <a:rPr lang="id-ID" sz="1600" i="1"/>
                      <m:t>0.0003;</m:t>
                    </m:r>
                  </m:oMath>
                </a14:m>
                <a:r>
                  <a:rPr lang="id-ID" sz="1600" dirty="0"/>
                  <a:t> and </a:t>
                </a:r>
                <a14:m>
                  <m:oMath xmlns:m="http://schemas.openxmlformats.org/officeDocument/2006/math">
                    <m:sSup>
                      <m:sSupPr>
                        <m:ctrlPr>
                          <a:rPr lang="id-ID" sz="1600" i="1"/>
                        </m:ctrlPr>
                      </m:sSupPr>
                      <m:e>
                        <m:r>
                          <m:rPr>
                            <m:sty m:val="p"/>
                          </m:rPr>
                          <a:rPr lang="id-ID" sz="1600"/>
                          <m:t>R</m:t>
                        </m:r>
                      </m:e>
                      <m:sup>
                        <m:r>
                          <a:rPr lang="id-ID" sz="1600" i="1"/>
                          <m:t>2</m:t>
                        </m:r>
                      </m:sup>
                    </m:sSup>
                  </m:oMath>
                </a14:m>
                <a:r>
                  <a:rPr lang="id-ID" sz="1600" dirty="0"/>
                  <a:t> value of </a:t>
                </a:r>
                <a14:m>
                  <m:oMath xmlns:m="http://schemas.openxmlformats.org/officeDocument/2006/math">
                    <m:r>
                      <a:rPr lang="id-ID" sz="1600" i="1"/>
                      <m:t>57.981%.</m:t>
                    </m:r>
                  </m:oMath>
                </a14:m>
                <a:endParaRPr lang="id-ID" sz="1600" dirty="0"/>
              </a:p>
            </p:txBody>
          </p:sp>
        </mc:Choice>
        <mc:Fallback>
          <p:sp>
            <p:nvSpPr>
              <p:cNvPr id="6" name="Rectangle 5"/>
              <p:cNvSpPr>
                <a:spLocks noRot="1" noChangeAspect="1" noMove="1" noResize="1" noEditPoints="1" noAdjustHandles="1" noChangeArrowheads="1" noChangeShapeType="1" noTextEdit="1"/>
              </p:cNvSpPr>
              <p:nvPr/>
            </p:nvSpPr>
            <p:spPr>
              <a:xfrm>
                <a:off x="8423908" y="4437111"/>
                <a:ext cx="2952329" cy="1344535"/>
              </a:xfrm>
              <a:prstGeom prst="rect">
                <a:avLst/>
              </a:prstGeom>
              <a:blipFill rotWithShape="0">
                <a:blip r:embed="rId5"/>
                <a:stretch>
                  <a:fillRect l="-1240" t="-1364" r="-1033" b="-5455"/>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graphicFrame>
            <p:nvGraphicFramePr>
              <p:cNvPr id="7" name="Table 6"/>
              <p:cNvGraphicFramePr>
                <a:graphicFrameLocks noGrp="1"/>
              </p:cNvGraphicFramePr>
              <p:nvPr>
                <p:extLst>
                  <p:ext uri="{D42A27DB-BD31-4B8C-83A1-F6EECF244321}">
                    <p14:modId xmlns:p14="http://schemas.microsoft.com/office/powerpoint/2010/main" val="2833080519"/>
                  </p:ext>
                </p:extLst>
              </p:nvPr>
            </p:nvGraphicFramePr>
            <p:xfrm>
              <a:off x="5476244" y="2460106"/>
              <a:ext cx="2017180" cy="1760982"/>
            </p:xfrm>
            <a:graphic>
              <a:graphicData uri="http://schemas.openxmlformats.org/drawingml/2006/table">
                <a:tbl>
                  <a:tblPr firstRow="1" firstCol="1" bandRow="1">
                    <a:tableStyleId>{46F890A9-2807-4EBB-B81D-B2AA78EC7F39}</a:tableStyleId>
                  </a:tblPr>
                  <a:tblGrid>
                    <a:gridCol w="547695"/>
                    <a:gridCol w="1469485"/>
                  </a:tblGrid>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𝒌</m:t>
                                </m:r>
                              </m:oMath>
                            </m:oMathPara>
                          </a14:m>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a:effectLst/>
                            </a:rPr>
                            <a:t>GCV Value</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1</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8.521</m:t>
                                </m:r>
                              </m:oMath>
                            </m:oMathPara>
                          </a14:m>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𝟐</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1800">
                                    <a:effectLst/>
                                  </a:rPr>
                                  <m:t>𝟒</m:t>
                                </m:r>
                                <m:r>
                                  <a:rPr lang="en-US" sz="1800">
                                    <a:effectLst/>
                                  </a:rPr>
                                  <m:t>.</m:t>
                                </m:r>
                                <m:r>
                                  <a:rPr lang="en-US" sz="1800">
                                    <a:effectLst/>
                                  </a:rPr>
                                  <m:t>𝟕𝟖𝟓</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3</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44.411</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4</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1800">
                                    <a:effectLst/>
                                  </a:rPr>
                                  <m:t>11.722</m:t>
                                </m:r>
                              </m:oMath>
                            </m:oMathPara>
                          </a14:m>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5</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1800">
                                    <a:effectLst/>
                                  </a:rPr>
                                  <m:t>14.963</m:t>
                                </m:r>
                              </m:oMath>
                            </m:oMathPara>
                          </a14:m>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mc:Choice>
        <mc:Fallback>
          <p:graphicFrame>
            <p:nvGraphicFramePr>
              <p:cNvPr id="7" name="Table 6"/>
              <p:cNvGraphicFramePr>
                <a:graphicFrameLocks noGrp="1"/>
              </p:cNvGraphicFramePr>
              <p:nvPr>
                <p:extLst>
                  <p:ext uri="{D42A27DB-BD31-4B8C-83A1-F6EECF244321}">
                    <p14:modId xmlns:p14="http://schemas.microsoft.com/office/powerpoint/2010/main" val="2833080519"/>
                  </p:ext>
                </p:extLst>
              </p:nvPr>
            </p:nvGraphicFramePr>
            <p:xfrm>
              <a:off x="5476244" y="2460106"/>
              <a:ext cx="2017180" cy="1760982"/>
            </p:xfrm>
            <a:graphic>
              <a:graphicData uri="http://schemas.openxmlformats.org/drawingml/2006/table">
                <a:tbl>
                  <a:tblPr firstRow="1" firstCol="1" bandRow="1">
                    <a:tableStyleId>{46F890A9-2807-4EBB-B81D-B2AA78EC7F39}</a:tableStyleId>
                  </a:tblPr>
                  <a:tblGrid>
                    <a:gridCol w="547695"/>
                    <a:gridCol w="1469485"/>
                  </a:tblGrid>
                  <a:tr h="293497">
                    <a:tc>
                      <a:txBody>
                        <a:bodyPr/>
                        <a:lstStyle/>
                        <a:p>
                          <a:endParaRPr lang="id-ID"/>
                        </a:p>
                      </a:txBody>
                      <a:tcPr marL="68580" marR="68580" marT="0" marB="0">
                        <a:blipFill rotWithShape="0">
                          <a:blip r:embed="rId6"/>
                          <a:stretch>
                            <a:fillRect t="-25000" r="-268889" b="-506250"/>
                          </a:stretch>
                        </a:blipFill>
                      </a:tcPr>
                    </a:tc>
                    <a:tc>
                      <a:txBody>
                        <a:bodyPr/>
                        <a:lstStyle/>
                        <a:p>
                          <a:pPr algn="ctr">
                            <a:lnSpc>
                              <a:spcPct val="107000"/>
                            </a:lnSpc>
                            <a:spcAft>
                              <a:spcPts val="0"/>
                            </a:spcAft>
                          </a:pPr>
                          <a:r>
                            <a:rPr lang="id-ID" sz="1800">
                              <a:effectLst/>
                            </a:rPr>
                            <a:t>GCV Value</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93497">
                    <a:tc>
                      <a:txBody>
                        <a:bodyPr/>
                        <a:lstStyle/>
                        <a:p>
                          <a:endParaRPr lang="id-ID"/>
                        </a:p>
                      </a:txBody>
                      <a:tcPr marL="68580" marR="68580" marT="0" marB="0">
                        <a:blipFill rotWithShape="0">
                          <a:blip r:embed="rId6"/>
                          <a:stretch>
                            <a:fillRect t="-122449" r="-268889" b="-395918"/>
                          </a:stretch>
                        </a:blipFill>
                      </a:tcPr>
                    </a:tc>
                    <a:tc>
                      <a:txBody>
                        <a:bodyPr/>
                        <a:lstStyle/>
                        <a:p>
                          <a:endParaRPr lang="id-ID"/>
                        </a:p>
                      </a:txBody>
                      <a:tcPr marL="68580" marR="68580" marT="0" marB="0">
                        <a:blipFill rotWithShape="0">
                          <a:blip r:embed="rId6"/>
                          <a:stretch>
                            <a:fillRect l="-37190" t="-122449" b="-395918"/>
                          </a:stretch>
                        </a:blipFill>
                      </a:tcPr>
                    </a:tc>
                  </a:tr>
                  <a:tr h="293497">
                    <a:tc>
                      <a:txBody>
                        <a:bodyPr/>
                        <a:lstStyle/>
                        <a:p>
                          <a:endParaRPr lang="id-ID"/>
                        </a:p>
                      </a:txBody>
                      <a:tcPr marL="68580" marR="68580" marT="0" marB="0">
                        <a:blipFill rotWithShape="0">
                          <a:blip r:embed="rId6"/>
                          <a:stretch>
                            <a:fillRect t="-227083" r="-268889" b="-304167"/>
                          </a:stretch>
                        </a:blipFill>
                      </a:tcPr>
                    </a:tc>
                    <a:tc>
                      <a:txBody>
                        <a:bodyPr/>
                        <a:lstStyle/>
                        <a:p>
                          <a:endParaRPr lang="id-ID"/>
                        </a:p>
                      </a:txBody>
                      <a:tcPr marL="68580" marR="68580" marT="0" marB="0">
                        <a:blipFill rotWithShape="0">
                          <a:blip r:embed="rId6"/>
                          <a:stretch>
                            <a:fillRect l="-37190" t="-227083" b="-304167"/>
                          </a:stretch>
                        </a:blipFill>
                      </a:tcPr>
                    </a:tc>
                  </a:tr>
                  <a:tr h="293497">
                    <a:tc>
                      <a:txBody>
                        <a:bodyPr/>
                        <a:lstStyle/>
                        <a:p>
                          <a:endParaRPr lang="id-ID"/>
                        </a:p>
                      </a:txBody>
                      <a:tcPr marL="68580" marR="68580" marT="0" marB="0">
                        <a:blipFill rotWithShape="0">
                          <a:blip r:embed="rId6"/>
                          <a:stretch>
                            <a:fillRect t="-327083" r="-268889" b="-204167"/>
                          </a:stretch>
                        </a:blipFill>
                      </a:tcPr>
                    </a:tc>
                    <a:tc>
                      <a:txBody>
                        <a:bodyPr/>
                        <a:lstStyle/>
                        <a:p>
                          <a:endParaRPr lang="id-ID"/>
                        </a:p>
                      </a:txBody>
                      <a:tcPr marL="68580" marR="68580" marT="0" marB="0">
                        <a:blipFill rotWithShape="0">
                          <a:blip r:embed="rId6"/>
                          <a:stretch>
                            <a:fillRect l="-37190" t="-327083" b="-204167"/>
                          </a:stretch>
                        </a:blipFill>
                      </a:tcPr>
                    </a:tc>
                  </a:tr>
                  <a:tr h="293497">
                    <a:tc>
                      <a:txBody>
                        <a:bodyPr/>
                        <a:lstStyle/>
                        <a:p>
                          <a:endParaRPr lang="id-ID"/>
                        </a:p>
                      </a:txBody>
                      <a:tcPr marL="68580" marR="68580" marT="0" marB="0">
                        <a:blipFill rotWithShape="0">
                          <a:blip r:embed="rId6"/>
                          <a:stretch>
                            <a:fillRect t="-418367" r="-268889" b="-100000"/>
                          </a:stretch>
                        </a:blipFill>
                      </a:tcPr>
                    </a:tc>
                    <a:tc>
                      <a:txBody>
                        <a:bodyPr/>
                        <a:lstStyle/>
                        <a:p>
                          <a:endParaRPr lang="id-ID"/>
                        </a:p>
                      </a:txBody>
                      <a:tcPr marL="68580" marR="68580" marT="0" marB="0">
                        <a:blipFill rotWithShape="0">
                          <a:blip r:embed="rId6"/>
                          <a:stretch>
                            <a:fillRect l="-37190" t="-418367" b="-100000"/>
                          </a:stretch>
                        </a:blipFill>
                      </a:tcPr>
                    </a:tc>
                  </a:tr>
                  <a:tr h="293497">
                    <a:tc>
                      <a:txBody>
                        <a:bodyPr/>
                        <a:lstStyle/>
                        <a:p>
                          <a:endParaRPr lang="id-ID"/>
                        </a:p>
                      </a:txBody>
                      <a:tcPr marL="68580" marR="68580" marT="0" marB="0">
                        <a:blipFill rotWithShape="0">
                          <a:blip r:embed="rId6"/>
                          <a:stretch>
                            <a:fillRect t="-529167" r="-268889" b="-2083"/>
                          </a:stretch>
                        </a:blipFill>
                      </a:tcPr>
                    </a:tc>
                    <a:tc>
                      <a:txBody>
                        <a:bodyPr/>
                        <a:lstStyle/>
                        <a:p>
                          <a:endParaRPr lang="id-ID"/>
                        </a:p>
                      </a:txBody>
                      <a:tcPr marL="68580" marR="68580" marT="0" marB="0">
                        <a:blipFill rotWithShape="0">
                          <a:blip r:embed="rId6"/>
                          <a:stretch>
                            <a:fillRect l="-37190" t="-529167" b="-2083"/>
                          </a:stretch>
                        </a:blipFill>
                      </a:tcPr>
                    </a:tc>
                  </a:tr>
                </a:tbl>
              </a:graphicData>
            </a:graphic>
          </p:graphicFrame>
        </mc:Fallback>
      </mc:AlternateContent>
      <mc:AlternateContent xmlns:mc="http://schemas.openxmlformats.org/markup-compatibility/2006">
        <mc:Choice xmlns:a14="http://schemas.microsoft.com/office/drawing/2010/main" Requires="a14">
          <p:graphicFrame>
            <p:nvGraphicFramePr>
              <p:cNvPr id="8" name="Table 7"/>
              <p:cNvGraphicFramePr>
                <a:graphicFrameLocks noGrp="1"/>
              </p:cNvGraphicFramePr>
              <p:nvPr>
                <p:extLst>
                  <p:ext uri="{D42A27DB-BD31-4B8C-83A1-F6EECF244321}">
                    <p14:modId xmlns:p14="http://schemas.microsoft.com/office/powerpoint/2010/main" val="2344820951"/>
                  </p:ext>
                </p:extLst>
              </p:nvPr>
            </p:nvGraphicFramePr>
            <p:xfrm>
              <a:off x="8898235" y="2492898"/>
              <a:ext cx="2003673" cy="1800198"/>
            </p:xfrm>
            <a:graphic>
              <a:graphicData uri="http://schemas.openxmlformats.org/drawingml/2006/table">
                <a:tbl>
                  <a:tblPr firstRow="1" firstCol="1" bandRow="1">
                    <a:tableStyleId>{46F890A9-2807-4EBB-B81D-B2AA78EC7F39}</a:tableStyleId>
                  </a:tblPr>
                  <a:tblGrid>
                    <a:gridCol w="544028"/>
                    <a:gridCol w="1459645"/>
                  </a:tblGrid>
                  <a:tr h="300033">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𝒌</m:t>
                                </m:r>
                              </m:oMath>
                            </m:oMathPara>
                          </a14:m>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a:effectLst/>
                            </a:rPr>
                            <a:t>GCV Value</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00033">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1</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1800">
                                    <a:effectLst/>
                                  </a:rPr>
                                  <m:t>7.045</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00033">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2</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𝟔</m:t>
                                </m:r>
                                <m:r>
                                  <a:rPr lang="id-ID" sz="1800">
                                    <a:effectLst/>
                                  </a:rPr>
                                  <m:t>.</m:t>
                                </m:r>
                                <m:r>
                                  <a:rPr lang="id-ID" sz="1800">
                                    <a:effectLst/>
                                  </a:rPr>
                                  <m:t>𝟕𝟐𝟎</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00033">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3</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6.749</m:t>
                                </m:r>
                              </m:oMath>
                            </m:oMathPara>
                          </a14:m>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00033">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4</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1800">
                                    <a:effectLst/>
                                  </a:rPr>
                                  <m:t>8.056</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00033">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5</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1800">
                                    <a:effectLst/>
                                  </a:rPr>
                                  <m:t>6.761</m:t>
                                </m:r>
                              </m:oMath>
                            </m:oMathPara>
                          </a14:m>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mc:Choice>
        <mc:Fallback>
          <p:graphicFrame>
            <p:nvGraphicFramePr>
              <p:cNvPr id="8" name="Table 7"/>
              <p:cNvGraphicFramePr>
                <a:graphicFrameLocks noGrp="1"/>
              </p:cNvGraphicFramePr>
              <p:nvPr>
                <p:extLst>
                  <p:ext uri="{D42A27DB-BD31-4B8C-83A1-F6EECF244321}">
                    <p14:modId xmlns:p14="http://schemas.microsoft.com/office/powerpoint/2010/main" val="2344820951"/>
                  </p:ext>
                </p:extLst>
              </p:nvPr>
            </p:nvGraphicFramePr>
            <p:xfrm>
              <a:off x="8898235" y="2492898"/>
              <a:ext cx="2003673" cy="1800198"/>
            </p:xfrm>
            <a:graphic>
              <a:graphicData uri="http://schemas.openxmlformats.org/drawingml/2006/table">
                <a:tbl>
                  <a:tblPr firstRow="1" firstCol="1" bandRow="1">
                    <a:tableStyleId>{46F890A9-2807-4EBB-B81D-B2AA78EC7F39}</a:tableStyleId>
                  </a:tblPr>
                  <a:tblGrid>
                    <a:gridCol w="544028"/>
                    <a:gridCol w="1459645"/>
                  </a:tblGrid>
                  <a:tr h="300033">
                    <a:tc>
                      <a:txBody>
                        <a:bodyPr/>
                        <a:lstStyle/>
                        <a:p>
                          <a:endParaRPr lang="id-ID"/>
                        </a:p>
                      </a:txBody>
                      <a:tcPr marL="68580" marR="68580" marT="0" marB="0">
                        <a:blipFill rotWithShape="0">
                          <a:blip r:embed="rId7"/>
                          <a:stretch>
                            <a:fillRect t="-24000" r="-266667" b="-494000"/>
                          </a:stretch>
                        </a:blipFill>
                      </a:tcPr>
                    </a:tc>
                    <a:tc>
                      <a:txBody>
                        <a:bodyPr/>
                        <a:lstStyle/>
                        <a:p>
                          <a:pPr algn="ctr">
                            <a:lnSpc>
                              <a:spcPct val="107000"/>
                            </a:lnSpc>
                            <a:spcAft>
                              <a:spcPts val="0"/>
                            </a:spcAft>
                          </a:pPr>
                          <a:r>
                            <a:rPr lang="id-ID" sz="1800">
                              <a:effectLst/>
                            </a:rPr>
                            <a:t>GCV Value</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00033">
                    <a:tc>
                      <a:txBody>
                        <a:bodyPr/>
                        <a:lstStyle/>
                        <a:p>
                          <a:endParaRPr lang="id-ID"/>
                        </a:p>
                      </a:txBody>
                      <a:tcPr marL="68580" marR="68580" marT="0" marB="0">
                        <a:blipFill rotWithShape="0">
                          <a:blip r:embed="rId7"/>
                          <a:stretch>
                            <a:fillRect t="-126531" r="-266667" b="-404082"/>
                          </a:stretch>
                        </a:blipFill>
                      </a:tcPr>
                    </a:tc>
                    <a:tc>
                      <a:txBody>
                        <a:bodyPr/>
                        <a:lstStyle/>
                        <a:p>
                          <a:endParaRPr lang="id-ID"/>
                        </a:p>
                      </a:txBody>
                      <a:tcPr marL="68580" marR="68580" marT="0" marB="0">
                        <a:blipFill rotWithShape="0">
                          <a:blip r:embed="rId7"/>
                          <a:stretch>
                            <a:fillRect l="-37500" t="-126531" b="-404082"/>
                          </a:stretch>
                        </a:blipFill>
                      </a:tcPr>
                    </a:tc>
                  </a:tr>
                  <a:tr h="300033">
                    <a:tc>
                      <a:txBody>
                        <a:bodyPr/>
                        <a:lstStyle/>
                        <a:p>
                          <a:endParaRPr lang="id-ID"/>
                        </a:p>
                      </a:txBody>
                      <a:tcPr marL="68580" marR="68580" marT="0" marB="0">
                        <a:blipFill rotWithShape="0">
                          <a:blip r:embed="rId7"/>
                          <a:stretch>
                            <a:fillRect t="-222000" r="-266667" b="-296000"/>
                          </a:stretch>
                        </a:blipFill>
                      </a:tcPr>
                    </a:tc>
                    <a:tc>
                      <a:txBody>
                        <a:bodyPr/>
                        <a:lstStyle/>
                        <a:p>
                          <a:endParaRPr lang="id-ID"/>
                        </a:p>
                      </a:txBody>
                      <a:tcPr marL="68580" marR="68580" marT="0" marB="0">
                        <a:blipFill rotWithShape="0">
                          <a:blip r:embed="rId7"/>
                          <a:stretch>
                            <a:fillRect l="-37500" t="-222000" b="-296000"/>
                          </a:stretch>
                        </a:blipFill>
                      </a:tcPr>
                    </a:tc>
                  </a:tr>
                  <a:tr h="300033">
                    <a:tc>
                      <a:txBody>
                        <a:bodyPr/>
                        <a:lstStyle/>
                        <a:p>
                          <a:endParaRPr lang="id-ID"/>
                        </a:p>
                      </a:txBody>
                      <a:tcPr marL="68580" marR="68580" marT="0" marB="0">
                        <a:blipFill rotWithShape="0">
                          <a:blip r:embed="rId7"/>
                          <a:stretch>
                            <a:fillRect t="-328571" r="-266667" b="-202041"/>
                          </a:stretch>
                        </a:blipFill>
                      </a:tcPr>
                    </a:tc>
                    <a:tc>
                      <a:txBody>
                        <a:bodyPr/>
                        <a:lstStyle/>
                        <a:p>
                          <a:endParaRPr lang="id-ID"/>
                        </a:p>
                      </a:txBody>
                      <a:tcPr marL="68580" marR="68580" marT="0" marB="0">
                        <a:blipFill rotWithShape="0">
                          <a:blip r:embed="rId7"/>
                          <a:stretch>
                            <a:fillRect l="-37500" t="-328571" b="-202041"/>
                          </a:stretch>
                        </a:blipFill>
                      </a:tcPr>
                    </a:tc>
                  </a:tr>
                  <a:tr h="300033">
                    <a:tc>
                      <a:txBody>
                        <a:bodyPr/>
                        <a:lstStyle/>
                        <a:p>
                          <a:endParaRPr lang="id-ID"/>
                        </a:p>
                      </a:txBody>
                      <a:tcPr marL="68580" marR="68580" marT="0" marB="0">
                        <a:blipFill rotWithShape="0">
                          <a:blip r:embed="rId7"/>
                          <a:stretch>
                            <a:fillRect t="-420000" r="-266667" b="-98000"/>
                          </a:stretch>
                        </a:blipFill>
                      </a:tcPr>
                    </a:tc>
                    <a:tc>
                      <a:txBody>
                        <a:bodyPr/>
                        <a:lstStyle/>
                        <a:p>
                          <a:endParaRPr lang="id-ID"/>
                        </a:p>
                      </a:txBody>
                      <a:tcPr marL="68580" marR="68580" marT="0" marB="0">
                        <a:blipFill rotWithShape="0">
                          <a:blip r:embed="rId7"/>
                          <a:stretch>
                            <a:fillRect l="-37500" t="-420000" b="-98000"/>
                          </a:stretch>
                        </a:blipFill>
                      </a:tcPr>
                    </a:tc>
                  </a:tr>
                  <a:tr h="300033">
                    <a:tc>
                      <a:txBody>
                        <a:bodyPr/>
                        <a:lstStyle/>
                        <a:p>
                          <a:endParaRPr lang="id-ID"/>
                        </a:p>
                      </a:txBody>
                      <a:tcPr marL="68580" marR="68580" marT="0" marB="0">
                        <a:blipFill rotWithShape="0">
                          <a:blip r:embed="rId7"/>
                          <a:stretch>
                            <a:fillRect t="-530612" r="-266667"/>
                          </a:stretch>
                        </a:blipFill>
                      </a:tcPr>
                    </a:tc>
                    <a:tc>
                      <a:txBody>
                        <a:bodyPr/>
                        <a:lstStyle/>
                        <a:p>
                          <a:endParaRPr lang="id-ID"/>
                        </a:p>
                      </a:txBody>
                      <a:tcPr marL="68580" marR="68580" marT="0" marB="0">
                        <a:blipFill rotWithShape="0">
                          <a:blip r:embed="rId7"/>
                          <a:stretch>
                            <a:fillRect l="-37500" t="-530612"/>
                          </a:stretch>
                        </a:blipFill>
                      </a:tcPr>
                    </a:tc>
                  </a:tr>
                </a:tbl>
              </a:graphicData>
            </a:graphic>
          </p:graphicFrame>
        </mc:Fallback>
      </mc:AlternateContent>
      <p:sp>
        <p:nvSpPr>
          <p:cNvPr id="9" name="TextBox 8"/>
          <p:cNvSpPr txBox="1"/>
          <p:nvPr/>
        </p:nvSpPr>
        <p:spPr>
          <a:xfrm>
            <a:off x="1593436" y="1772816"/>
            <a:ext cx="3132825" cy="369332"/>
          </a:xfrm>
          <a:prstGeom prst="rect">
            <a:avLst/>
          </a:prstGeom>
          <a:solidFill>
            <a:schemeClr val="accent6"/>
          </a:solidFill>
          <a:effectLst>
            <a:outerShdw blurRad="50800" dist="38100" dir="2700000" algn="tl" rotWithShape="0">
              <a:prstClr val="black">
                <a:alpha val="40000"/>
              </a:prstClr>
            </a:outerShdw>
          </a:effectLst>
        </p:spPr>
        <p:txBody>
          <a:bodyPr wrap="square" rtlCol="0">
            <a:spAutoFit/>
          </a:bodyPr>
          <a:lstStyle/>
          <a:p>
            <a:pPr algn="ctr"/>
            <a:r>
              <a:rPr lang="en-US" b="1" dirty="0">
                <a:solidFill>
                  <a:schemeClr val="bg1"/>
                </a:solidFill>
              </a:rPr>
              <a:t>Cosine Fourier Series</a:t>
            </a:r>
            <a:endParaRPr lang="id-ID" dirty="0">
              <a:solidFill>
                <a:schemeClr val="bg1"/>
              </a:solidFill>
            </a:endParaRPr>
          </a:p>
        </p:txBody>
      </p:sp>
      <p:sp>
        <p:nvSpPr>
          <p:cNvPr id="10" name="TextBox 9"/>
          <p:cNvSpPr txBox="1"/>
          <p:nvPr/>
        </p:nvSpPr>
        <p:spPr>
          <a:xfrm>
            <a:off x="4918422" y="1772816"/>
            <a:ext cx="3132825" cy="369332"/>
          </a:xfrm>
          <a:prstGeom prst="rect">
            <a:avLst/>
          </a:prstGeom>
          <a:solidFill>
            <a:schemeClr val="accent6"/>
          </a:solidFill>
          <a:effectLst>
            <a:outerShdw blurRad="50800" dist="38100" dir="2700000" algn="tl" rotWithShape="0">
              <a:prstClr val="black">
                <a:alpha val="40000"/>
              </a:prstClr>
            </a:outerShdw>
          </a:effectLst>
        </p:spPr>
        <p:txBody>
          <a:bodyPr wrap="square" rtlCol="0">
            <a:spAutoFit/>
          </a:bodyPr>
          <a:lstStyle/>
          <a:p>
            <a:pPr algn="ctr"/>
            <a:r>
              <a:rPr lang="id-ID" b="1" dirty="0">
                <a:solidFill>
                  <a:schemeClr val="bg1"/>
                </a:solidFill>
              </a:rPr>
              <a:t>S</a:t>
            </a:r>
            <a:r>
              <a:rPr lang="en-US" b="1" dirty="0" err="1" smtClean="0">
                <a:solidFill>
                  <a:schemeClr val="bg1"/>
                </a:solidFill>
              </a:rPr>
              <a:t>ine</a:t>
            </a:r>
            <a:r>
              <a:rPr lang="en-US" b="1" dirty="0" smtClean="0">
                <a:solidFill>
                  <a:schemeClr val="bg1"/>
                </a:solidFill>
              </a:rPr>
              <a:t> </a:t>
            </a:r>
            <a:r>
              <a:rPr lang="en-US" b="1" dirty="0">
                <a:solidFill>
                  <a:schemeClr val="bg1"/>
                </a:solidFill>
              </a:rPr>
              <a:t>Fourier Series</a:t>
            </a:r>
            <a:endParaRPr lang="id-ID" dirty="0">
              <a:solidFill>
                <a:schemeClr val="bg1"/>
              </a:solidFill>
            </a:endParaRPr>
          </a:p>
        </p:txBody>
      </p:sp>
      <p:sp>
        <p:nvSpPr>
          <p:cNvPr id="11" name="TextBox 10"/>
          <p:cNvSpPr txBox="1"/>
          <p:nvPr/>
        </p:nvSpPr>
        <p:spPr>
          <a:xfrm>
            <a:off x="8333659" y="1772816"/>
            <a:ext cx="3132825" cy="369332"/>
          </a:xfrm>
          <a:prstGeom prst="rect">
            <a:avLst/>
          </a:prstGeom>
          <a:solidFill>
            <a:schemeClr val="accent6"/>
          </a:solidFill>
          <a:effectLst>
            <a:outerShdw blurRad="50800" dist="38100" dir="2700000" algn="tl" rotWithShape="0">
              <a:prstClr val="black">
                <a:alpha val="40000"/>
              </a:prstClr>
            </a:outerShdw>
          </a:effectLst>
        </p:spPr>
        <p:txBody>
          <a:bodyPr wrap="square" rtlCol="0">
            <a:spAutoFit/>
          </a:bodyPr>
          <a:lstStyle/>
          <a:p>
            <a:pPr algn="ctr"/>
            <a:r>
              <a:rPr lang="id-ID" b="1" dirty="0" smtClean="0">
                <a:solidFill>
                  <a:schemeClr val="bg1"/>
                </a:solidFill>
              </a:rPr>
              <a:t>General </a:t>
            </a:r>
            <a:r>
              <a:rPr lang="en-US" b="1" dirty="0" smtClean="0">
                <a:solidFill>
                  <a:schemeClr val="bg1"/>
                </a:solidFill>
              </a:rPr>
              <a:t>Fourier </a:t>
            </a:r>
            <a:r>
              <a:rPr lang="en-US" b="1" dirty="0">
                <a:solidFill>
                  <a:schemeClr val="bg1"/>
                </a:solidFill>
              </a:rPr>
              <a:t>Series</a:t>
            </a:r>
            <a:endParaRPr lang="id-ID" dirty="0">
              <a:solidFill>
                <a:schemeClr val="bg1"/>
              </a:solidFill>
            </a:endParaRPr>
          </a:p>
        </p:txBody>
      </p:sp>
    </p:spTree>
    <p:extLst>
      <p:ext uri="{BB962C8B-B14F-4D97-AF65-F5344CB8AC3E}">
        <p14:creationId xmlns:p14="http://schemas.microsoft.com/office/powerpoint/2010/main" val="8356608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1090960"/>
          </a:xfrm>
        </p:spPr>
        <p:txBody>
          <a:bodyPr/>
          <a:lstStyle/>
          <a:p>
            <a:r>
              <a:rPr lang="id-ID" dirty="0" smtClean="0"/>
              <a:t>Best Fourier Series Estimator</a:t>
            </a:r>
            <a:endParaRPr lang="id-ID" dirty="0"/>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1352134043"/>
                  </p:ext>
                </p:extLst>
              </p:nvPr>
            </p:nvGraphicFramePr>
            <p:xfrm>
              <a:off x="3492399" y="2132856"/>
              <a:ext cx="5984874" cy="2335878"/>
            </p:xfrm>
            <a:graphic>
              <a:graphicData uri="http://schemas.openxmlformats.org/drawingml/2006/table">
                <a:tbl>
                  <a:tblPr firstRow="1" firstCol="1" bandRow="1">
                    <a:tableStyleId>{5A111915-BE36-4E01-A7E5-04B1672EAD32}</a:tableStyleId>
                  </a:tblPr>
                  <a:tblGrid>
                    <a:gridCol w="1677400"/>
                    <a:gridCol w="1423639"/>
                    <a:gridCol w="903214"/>
                    <a:gridCol w="913967"/>
                    <a:gridCol w="1066654"/>
                  </a:tblGrid>
                  <a:tr h="584723">
                    <a:tc>
                      <a:txBody>
                        <a:bodyPr/>
                        <a:lstStyle/>
                        <a:p>
                          <a:pPr algn="ctr">
                            <a:lnSpc>
                              <a:spcPct val="107000"/>
                            </a:lnSpc>
                            <a:spcAft>
                              <a:spcPts val="0"/>
                            </a:spcAft>
                          </a:pPr>
                          <a:r>
                            <a:rPr lang="id-ID" sz="1800" dirty="0">
                              <a:effectLst/>
                            </a:rPr>
                            <a:t>Estimator </a:t>
                          </a:r>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id-ID" sz="1800">
                              <a:effectLst/>
                            </a:rPr>
                            <a:t>Optimum </a:t>
                          </a:r>
                          <a14:m>
                            <m:oMath xmlns:m="http://schemas.openxmlformats.org/officeDocument/2006/math">
                              <m:r>
                                <a:rPr lang="id-ID" sz="1800">
                                  <a:effectLst/>
                                </a:rPr>
                                <m:t>𝒌</m:t>
                              </m:r>
                            </m:oMath>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id-ID" sz="1800" dirty="0">
                              <a:effectLst/>
                            </a:rPr>
                            <a:t>GCV</a:t>
                          </a:r>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id-ID" sz="1800" dirty="0">
                              <a:effectLst/>
                            </a:rPr>
                            <a:t>MSE</a:t>
                          </a:r>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p>
                                  <m:sSupPr>
                                    <m:ctrlPr>
                                      <a:rPr lang="id-ID" sz="1800">
                                        <a:effectLst/>
                                      </a:rPr>
                                    </m:ctrlPr>
                                  </m:sSupPr>
                                  <m:e>
                                    <m:r>
                                      <a:rPr lang="id-ID" sz="1800">
                                        <a:effectLst/>
                                      </a:rPr>
                                      <m:t>𝐑</m:t>
                                    </m:r>
                                  </m:e>
                                  <m:sup>
                                    <m:r>
                                      <a:rPr lang="id-ID" sz="1800">
                                        <a:effectLst/>
                                      </a:rPr>
                                      <m:t>𝟐</m:t>
                                    </m:r>
                                  </m:sup>
                                </m:sSup>
                              </m:oMath>
                            </m:oMathPara>
                          </a14:m>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584723">
                    <a:tc>
                      <a:txBody>
                        <a:bodyPr/>
                        <a:lstStyle/>
                        <a:p>
                          <a:pPr algn="ctr">
                            <a:lnSpc>
                              <a:spcPct val="107000"/>
                            </a:lnSpc>
                            <a:spcAft>
                              <a:spcPts val="0"/>
                            </a:spcAft>
                          </a:pPr>
                          <a:r>
                            <a:rPr lang="id-ID" sz="1800" dirty="0">
                              <a:effectLst/>
                            </a:rPr>
                            <a:t>Cosine Fourier</a:t>
                          </a:r>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1</m:t>
                                </m:r>
                              </m:oMath>
                            </m:oMathPara>
                          </a14:m>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𝟐</m:t>
                                </m:r>
                                <m:r>
                                  <a:rPr lang="id-ID" sz="1800">
                                    <a:effectLst/>
                                  </a:rPr>
                                  <m:t>.</m:t>
                                </m:r>
                                <m:r>
                                  <a:rPr lang="id-ID" sz="1800">
                                    <a:effectLst/>
                                  </a:rPr>
                                  <m:t>𝟒𝟕𝟏</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0.0006</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77.545%</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581709">
                    <a:tc>
                      <a:txBody>
                        <a:bodyPr/>
                        <a:lstStyle/>
                        <a:p>
                          <a:pPr algn="ctr">
                            <a:lnSpc>
                              <a:spcPct val="107000"/>
                            </a:lnSpc>
                            <a:spcAft>
                              <a:spcPts val="0"/>
                            </a:spcAft>
                          </a:pPr>
                          <a:r>
                            <a:rPr lang="id-ID" sz="1800">
                              <a:effectLst/>
                            </a:rPr>
                            <a:t>Sine Fourier </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2</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4.785</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0.0003</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50.033%</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584723">
                    <a:tc>
                      <a:txBody>
                        <a:bodyPr/>
                        <a:lstStyle/>
                        <a:p>
                          <a:pPr algn="ctr">
                            <a:lnSpc>
                              <a:spcPct val="107000"/>
                            </a:lnSpc>
                            <a:spcAft>
                              <a:spcPts val="0"/>
                            </a:spcAft>
                          </a:pPr>
                          <a:r>
                            <a:rPr lang="id-ID" sz="1800">
                              <a:effectLst/>
                            </a:rPr>
                            <a:t>General Fourier</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2</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6.720</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0.0003</m:t>
                                </m:r>
                              </m:oMath>
                            </m:oMathPara>
                          </a14:m>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id-ID" sz="1800">
                                    <a:effectLst/>
                                  </a:rPr>
                                  <m:t>57.981%</m:t>
                                </m:r>
                              </m:oMath>
                            </m:oMathPara>
                          </a14:m>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1352134043"/>
                  </p:ext>
                </p:extLst>
              </p:nvPr>
            </p:nvGraphicFramePr>
            <p:xfrm>
              <a:off x="3492399" y="2132856"/>
              <a:ext cx="5984874" cy="2335878"/>
            </p:xfrm>
            <a:graphic>
              <a:graphicData uri="http://schemas.openxmlformats.org/drawingml/2006/table">
                <a:tbl>
                  <a:tblPr firstRow="1" firstCol="1" bandRow="1">
                    <a:tableStyleId>{5A111915-BE36-4E01-A7E5-04B1672EAD32}</a:tableStyleId>
                  </a:tblPr>
                  <a:tblGrid>
                    <a:gridCol w="1677400"/>
                    <a:gridCol w="1423639"/>
                    <a:gridCol w="903214"/>
                    <a:gridCol w="913967"/>
                    <a:gridCol w="1066654"/>
                  </a:tblGrid>
                  <a:tr h="584723">
                    <a:tc>
                      <a:txBody>
                        <a:bodyPr/>
                        <a:lstStyle/>
                        <a:p>
                          <a:pPr algn="ctr">
                            <a:lnSpc>
                              <a:spcPct val="107000"/>
                            </a:lnSpc>
                            <a:spcAft>
                              <a:spcPts val="0"/>
                            </a:spcAft>
                          </a:pPr>
                          <a:r>
                            <a:rPr lang="id-ID" sz="1800" dirty="0">
                              <a:effectLst/>
                            </a:rPr>
                            <a:t>Estimator </a:t>
                          </a:r>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id-ID"/>
                        </a:p>
                      </a:txBody>
                      <a:tcPr marL="68580" marR="68580" marT="0" marB="0" anchor="ctr">
                        <a:blipFill rotWithShape="0">
                          <a:blip r:embed="rId2"/>
                          <a:stretch>
                            <a:fillRect l="-118455" r="-203863" b="-322917"/>
                          </a:stretch>
                        </a:blipFill>
                      </a:tcPr>
                    </a:tc>
                    <a:tc>
                      <a:txBody>
                        <a:bodyPr/>
                        <a:lstStyle/>
                        <a:p>
                          <a:pPr algn="ctr">
                            <a:lnSpc>
                              <a:spcPct val="107000"/>
                            </a:lnSpc>
                            <a:spcAft>
                              <a:spcPts val="0"/>
                            </a:spcAft>
                          </a:pPr>
                          <a:r>
                            <a:rPr lang="id-ID" sz="1800" dirty="0">
                              <a:effectLst/>
                            </a:rPr>
                            <a:t>GCV</a:t>
                          </a:r>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id-ID" sz="1800" dirty="0">
                              <a:effectLst/>
                            </a:rPr>
                            <a:t>MSE</a:t>
                          </a:r>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id-ID"/>
                        </a:p>
                      </a:txBody>
                      <a:tcPr marL="68580" marR="68580" marT="0" marB="0" anchor="ctr">
                        <a:blipFill rotWithShape="0">
                          <a:blip r:embed="rId2"/>
                          <a:stretch>
                            <a:fillRect l="-461714" r="-571" b="-322917"/>
                          </a:stretch>
                        </a:blipFill>
                      </a:tcPr>
                    </a:tc>
                  </a:tr>
                  <a:tr h="584723">
                    <a:tc>
                      <a:txBody>
                        <a:bodyPr/>
                        <a:lstStyle/>
                        <a:p>
                          <a:pPr algn="ctr">
                            <a:lnSpc>
                              <a:spcPct val="107000"/>
                            </a:lnSpc>
                            <a:spcAft>
                              <a:spcPts val="0"/>
                            </a:spcAft>
                          </a:pPr>
                          <a:r>
                            <a:rPr lang="id-ID" sz="1800" dirty="0">
                              <a:effectLst/>
                            </a:rPr>
                            <a:t>Cosine Fourier</a:t>
                          </a:r>
                          <a:endParaRPr lang="id-ID"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id-ID"/>
                        </a:p>
                      </a:txBody>
                      <a:tcPr marL="68580" marR="68580" marT="0" marB="0" anchor="ctr">
                        <a:blipFill rotWithShape="0">
                          <a:blip r:embed="rId2"/>
                          <a:stretch>
                            <a:fillRect l="-118455" t="-98969" r="-203863" b="-219588"/>
                          </a:stretch>
                        </a:blipFill>
                      </a:tcPr>
                    </a:tc>
                    <a:tc>
                      <a:txBody>
                        <a:bodyPr/>
                        <a:lstStyle/>
                        <a:p>
                          <a:endParaRPr lang="id-ID"/>
                        </a:p>
                      </a:txBody>
                      <a:tcPr marL="68580" marR="68580" marT="0" marB="0" anchor="ctr">
                        <a:blipFill rotWithShape="0">
                          <a:blip r:embed="rId2"/>
                          <a:stretch>
                            <a:fillRect l="-341611" t="-98969" r="-218792" b="-219588"/>
                          </a:stretch>
                        </a:blipFill>
                      </a:tcPr>
                    </a:tc>
                    <a:tc>
                      <a:txBody>
                        <a:bodyPr/>
                        <a:lstStyle/>
                        <a:p>
                          <a:endParaRPr lang="id-ID"/>
                        </a:p>
                      </a:txBody>
                      <a:tcPr marL="68580" marR="68580" marT="0" marB="0" anchor="ctr">
                        <a:blipFill rotWithShape="0">
                          <a:blip r:embed="rId2"/>
                          <a:stretch>
                            <a:fillRect l="-438667" t="-98969" r="-117333" b="-219588"/>
                          </a:stretch>
                        </a:blipFill>
                      </a:tcPr>
                    </a:tc>
                    <a:tc>
                      <a:txBody>
                        <a:bodyPr/>
                        <a:lstStyle/>
                        <a:p>
                          <a:endParaRPr lang="id-ID"/>
                        </a:p>
                      </a:txBody>
                      <a:tcPr marL="68580" marR="68580" marT="0" marB="0" anchor="ctr">
                        <a:blipFill rotWithShape="0">
                          <a:blip r:embed="rId2"/>
                          <a:stretch>
                            <a:fillRect l="-461714" t="-98969" r="-571" b="-219588"/>
                          </a:stretch>
                        </a:blipFill>
                      </a:tcPr>
                    </a:tc>
                  </a:tr>
                  <a:tr h="581709">
                    <a:tc>
                      <a:txBody>
                        <a:bodyPr/>
                        <a:lstStyle/>
                        <a:p>
                          <a:pPr algn="ctr">
                            <a:lnSpc>
                              <a:spcPct val="107000"/>
                            </a:lnSpc>
                            <a:spcAft>
                              <a:spcPts val="0"/>
                            </a:spcAft>
                          </a:pPr>
                          <a:r>
                            <a:rPr lang="id-ID" sz="1800">
                              <a:effectLst/>
                            </a:rPr>
                            <a:t>Sine Fourier </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id-ID"/>
                        </a:p>
                      </a:txBody>
                      <a:tcPr marL="68580" marR="68580" marT="0" marB="0" anchor="ctr">
                        <a:blipFill rotWithShape="0">
                          <a:blip r:embed="rId2"/>
                          <a:stretch>
                            <a:fillRect l="-118455" t="-201042" r="-203863" b="-121875"/>
                          </a:stretch>
                        </a:blipFill>
                      </a:tcPr>
                    </a:tc>
                    <a:tc>
                      <a:txBody>
                        <a:bodyPr/>
                        <a:lstStyle/>
                        <a:p>
                          <a:endParaRPr lang="id-ID"/>
                        </a:p>
                      </a:txBody>
                      <a:tcPr marL="68580" marR="68580" marT="0" marB="0" anchor="ctr">
                        <a:blipFill rotWithShape="0">
                          <a:blip r:embed="rId2"/>
                          <a:stretch>
                            <a:fillRect l="-341611" t="-201042" r="-218792" b="-121875"/>
                          </a:stretch>
                        </a:blipFill>
                      </a:tcPr>
                    </a:tc>
                    <a:tc>
                      <a:txBody>
                        <a:bodyPr/>
                        <a:lstStyle/>
                        <a:p>
                          <a:endParaRPr lang="id-ID"/>
                        </a:p>
                      </a:txBody>
                      <a:tcPr marL="68580" marR="68580" marT="0" marB="0" anchor="ctr">
                        <a:blipFill rotWithShape="0">
                          <a:blip r:embed="rId2"/>
                          <a:stretch>
                            <a:fillRect l="-438667" t="-201042" r="-117333" b="-121875"/>
                          </a:stretch>
                        </a:blipFill>
                      </a:tcPr>
                    </a:tc>
                    <a:tc>
                      <a:txBody>
                        <a:bodyPr/>
                        <a:lstStyle/>
                        <a:p>
                          <a:endParaRPr lang="id-ID"/>
                        </a:p>
                      </a:txBody>
                      <a:tcPr marL="68580" marR="68580" marT="0" marB="0" anchor="ctr">
                        <a:blipFill rotWithShape="0">
                          <a:blip r:embed="rId2"/>
                          <a:stretch>
                            <a:fillRect l="-461714" t="-201042" r="-571" b="-121875"/>
                          </a:stretch>
                        </a:blipFill>
                      </a:tcPr>
                    </a:tc>
                  </a:tr>
                  <a:tr h="584723">
                    <a:tc>
                      <a:txBody>
                        <a:bodyPr/>
                        <a:lstStyle/>
                        <a:p>
                          <a:pPr algn="ctr">
                            <a:lnSpc>
                              <a:spcPct val="107000"/>
                            </a:lnSpc>
                            <a:spcAft>
                              <a:spcPts val="0"/>
                            </a:spcAft>
                          </a:pPr>
                          <a:r>
                            <a:rPr lang="id-ID" sz="1800">
                              <a:effectLst/>
                            </a:rPr>
                            <a:t>General Fourier</a:t>
                          </a:r>
                          <a:endParaRPr lang="id-ID"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id-ID"/>
                        </a:p>
                      </a:txBody>
                      <a:tcPr marL="68580" marR="68580" marT="0" marB="0" anchor="ctr">
                        <a:blipFill rotWithShape="0">
                          <a:blip r:embed="rId2"/>
                          <a:stretch>
                            <a:fillRect l="-118455" t="-301042" r="-203863" b="-21875"/>
                          </a:stretch>
                        </a:blipFill>
                      </a:tcPr>
                    </a:tc>
                    <a:tc>
                      <a:txBody>
                        <a:bodyPr/>
                        <a:lstStyle/>
                        <a:p>
                          <a:endParaRPr lang="id-ID"/>
                        </a:p>
                      </a:txBody>
                      <a:tcPr marL="68580" marR="68580" marT="0" marB="0" anchor="ctr">
                        <a:blipFill rotWithShape="0">
                          <a:blip r:embed="rId2"/>
                          <a:stretch>
                            <a:fillRect l="-341611" t="-301042" r="-218792" b="-21875"/>
                          </a:stretch>
                        </a:blipFill>
                      </a:tcPr>
                    </a:tc>
                    <a:tc>
                      <a:txBody>
                        <a:bodyPr/>
                        <a:lstStyle/>
                        <a:p>
                          <a:endParaRPr lang="id-ID"/>
                        </a:p>
                      </a:txBody>
                      <a:tcPr marL="68580" marR="68580" marT="0" marB="0" anchor="ctr">
                        <a:blipFill rotWithShape="0">
                          <a:blip r:embed="rId2"/>
                          <a:stretch>
                            <a:fillRect l="-438667" t="-301042" r="-117333" b="-21875"/>
                          </a:stretch>
                        </a:blipFill>
                      </a:tcPr>
                    </a:tc>
                    <a:tc>
                      <a:txBody>
                        <a:bodyPr/>
                        <a:lstStyle/>
                        <a:p>
                          <a:endParaRPr lang="id-ID"/>
                        </a:p>
                      </a:txBody>
                      <a:tcPr marL="68580" marR="68580" marT="0" marB="0" anchor="ctr">
                        <a:blipFill rotWithShape="0">
                          <a:blip r:embed="rId2"/>
                          <a:stretch>
                            <a:fillRect l="-461714" t="-301042" r="-571" b="-21875"/>
                          </a:stretch>
                        </a:blipFill>
                      </a:tcPr>
                    </a:tc>
                  </a:tr>
                </a:tbl>
              </a:graphicData>
            </a:graphic>
          </p:graphicFrame>
        </mc:Fallback>
      </mc:AlternateContent>
      <mc:AlternateContent xmlns:mc="http://schemas.openxmlformats.org/markup-compatibility/2006">
        <mc:Choice xmlns:a14="http://schemas.microsoft.com/office/drawing/2010/main" Requires="a14">
          <p:sp>
            <p:nvSpPr>
              <p:cNvPr id="4" name="Rectangle 3"/>
              <p:cNvSpPr/>
              <p:nvPr/>
            </p:nvSpPr>
            <p:spPr>
              <a:xfrm>
                <a:off x="1593436" y="4653136"/>
                <a:ext cx="9782801" cy="923330"/>
              </a:xfrm>
              <a:prstGeom prst="rect">
                <a:avLst/>
              </a:prstGeom>
            </p:spPr>
            <p:txBody>
              <a:bodyPr wrap="square">
                <a:spAutoFit/>
              </a:bodyPr>
              <a:lstStyle/>
              <a:p>
                <a:pPr algn="just">
                  <a:spcAft>
                    <a:spcPts val="0"/>
                  </a:spcAft>
                </a:pPr>
                <a:r>
                  <a:rPr lang="en-US" dirty="0" smtClean="0">
                    <a:solidFill>
                      <a:srgbClr val="000000"/>
                    </a:solidFill>
                    <a:effectLst/>
                    <a:latin typeface="Times New Roman" panose="02020603050405020304" pitchFamily="18" charset="0"/>
                    <a:ea typeface="Times New Roman" panose="02020603050405020304" pitchFamily="18" charset="0"/>
                  </a:rPr>
                  <a:t>The </a:t>
                </a:r>
                <a:r>
                  <a:rPr lang="en-US" dirty="0">
                    <a:solidFill>
                      <a:srgbClr val="000000"/>
                    </a:solidFill>
                    <a:effectLst/>
                    <a:latin typeface="Times New Roman" panose="02020603050405020304" pitchFamily="18" charset="0"/>
                    <a:ea typeface="Times New Roman" panose="02020603050405020304" pitchFamily="18" charset="0"/>
                  </a:rPr>
                  <a:t>estimator </a:t>
                </a:r>
                <a:r>
                  <a:rPr lang="id-ID" dirty="0">
                    <a:solidFill>
                      <a:srgbClr val="000000"/>
                    </a:solidFill>
                    <a:effectLst/>
                    <a:latin typeface="Times New Roman" panose="02020603050405020304" pitchFamily="18" charset="0"/>
                    <a:ea typeface="Times New Roman" panose="02020603050405020304" pitchFamily="18" charset="0"/>
                  </a:rPr>
                  <a:t>of</a:t>
                </a:r>
                <a:r>
                  <a:rPr lang="en-US" dirty="0">
                    <a:solidFill>
                      <a:srgbClr val="000000"/>
                    </a:solidFill>
                    <a:effectLst/>
                    <a:latin typeface="Times New Roman" panose="02020603050405020304" pitchFamily="18" charset="0"/>
                    <a:ea typeface="Times New Roman" panose="02020603050405020304" pitchFamily="18" charset="0"/>
                  </a:rPr>
                  <a:t> cosine Fourier series was the most parsimony estimator. </a:t>
                </a:r>
                <a:r>
                  <a:rPr lang="id-ID" dirty="0">
                    <a:solidFill>
                      <a:srgbClr val="000000"/>
                    </a:solidFill>
                    <a:effectLst/>
                    <a:latin typeface="Times New Roman" panose="02020603050405020304" pitchFamily="18" charset="0"/>
                    <a:ea typeface="Times New Roman" panose="02020603050405020304" pitchFamily="18" charset="0"/>
                  </a:rPr>
                  <a:t>Based on the optimum oscillation paramete</a:t>
                </a:r>
                <a:r>
                  <a:rPr lang="en-US" dirty="0">
                    <a:solidFill>
                      <a:srgbClr val="000000"/>
                    </a:solidFill>
                    <a:effectLst/>
                    <a:latin typeface="Times New Roman" panose="02020603050405020304" pitchFamily="18" charset="0"/>
                    <a:ea typeface="Times New Roman" panose="02020603050405020304" pitchFamily="18" charset="0"/>
                  </a:rPr>
                  <a:t>r </a:t>
                </a:r>
                <a:r>
                  <a:rPr lang="id-ID" dirty="0">
                    <a:solidFill>
                      <a:srgbClr val="000000"/>
                    </a:solidFill>
                    <a:effectLst/>
                    <a:latin typeface="Times New Roman" panose="02020603050405020304" pitchFamily="18" charset="0"/>
                    <a:ea typeface="Times New Roman" panose="02020603050405020304" pitchFamily="18" charset="0"/>
                  </a:rPr>
                  <a:t>value</a:t>
                </a:r>
                <a:r>
                  <a:rPr lang="en-US" dirty="0">
                    <a:solidFill>
                      <a:srgbClr val="000000"/>
                    </a:solidFill>
                    <a:effectLst/>
                    <a:latin typeface="Times New Roman" panose="02020603050405020304" pitchFamily="18" charset="0"/>
                    <a:ea typeface="Times New Roman" panose="02020603050405020304" pitchFamily="18" charset="0"/>
                  </a:rPr>
                  <a:t>, </a:t>
                </a:r>
                <a:r>
                  <a:rPr lang="id-ID" dirty="0">
                    <a:solidFill>
                      <a:srgbClr val="000000"/>
                    </a:solidFill>
                    <a:effectLst/>
                    <a:latin typeface="Times New Roman" panose="02020603050405020304" pitchFamily="18" charset="0"/>
                    <a:ea typeface="Times New Roman" panose="02020603050405020304" pitchFamily="18" charset="0"/>
                  </a:rPr>
                  <a:t>the </a:t>
                </a:r>
                <a:r>
                  <a:rPr lang="en-US" dirty="0">
                    <a:solidFill>
                      <a:srgbClr val="000000"/>
                    </a:solidFill>
                    <a:effectLst/>
                    <a:latin typeface="Times New Roman" panose="02020603050405020304" pitchFamily="18" charset="0"/>
                    <a:ea typeface="Times New Roman" panose="02020603050405020304" pitchFamily="18" charset="0"/>
                  </a:rPr>
                  <a:t>estimator </a:t>
                </a:r>
                <a:r>
                  <a:rPr lang="id-ID" dirty="0">
                    <a:solidFill>
                      <a:srgbClr val="000000"/>
                    </a:solidFill>
                    <a:effectLst/>
                    <a:latin typeface="Times New Roman" panose="02020603050405020304" pitchFamily="18" charset="0"/>
                    <a:ea typeface="Times New Roman" panose="02020603050405020304" pitchFamily="18" charset="0"/>
                  </a:rPr>
                  <a:t>obtained </a:t>
                </a:r>
                <a:r>
                  <a:rPr lang="en-US" dirty="0">
                    <a:solidFill>
                      <a:srgbClr val="000000"/>
                    </a:solidFill>
                    <a:effectLst/>
                    <a:latin typeface="Times New Roman" panose="02020603050405020304" pitchFamily="18" charset="0"/>
                    <a:ea typeface="Times New Roman" panose="02020603050405020304" pitchFamily="18" charset="0"/>
                  </a:rPr>
                  <a:t>can be presented as</a:t>
                </a:r>
                <a:r>
                  <a:rPr lang="id-ID" dirty="0">
                    <a:solidFill>
                      <a:srgbClr val="000000"/>
                    </a:solidFill>
                    <a:effectLst/>
                    <a:latin typeface="Times New Roman" panose="02020603050405020304" pitchFamily="18" charset="0"/>
                    <a:ea typeface="Times New Roman" panose="02020603050405020304" pitchFamily="18" charset="0"/>
                  </a:rPr>
                  <a:t> follows:</a:t>
                </a:r>
                <a:endParaRPr lang="id-ID" sz="2800" dirty="0">
                  <a:effectLst/>
                  <a:latin typeface="Times New Roman" panose="02020603050405020304" pitchFamily="18" charset="0"/>
                  <a:ea typeface="Times New Roman" panose="02020603050405020304" pitchFamily="18" charset="0"/>
                </a:endParaRPr>
              </a:p>
              <a:p>
                <a:pPr algn="ctr"/>
                <a14:m>
                  <m:oMath xmlns:m="http://schemas.openxmlformats.org/officeDocument/2006/math">
                    <m:sSub>
                      <m:sSubPr>
                        <m:ctrlPr>
                          <a:rPr lang="id-ID" i="1">
                            <a:solidFill>
                              <a:srgbClr val="000000"/>
                            </a:solidFill>
                            <a:effectLst/>
                            <a:latin typeface="Cambria Math" panose="02040503050406030204" pitchFamily="18" charset="0"/>
                            <a:cs typeface="Arial" panose="020B0604020202020204" pitchFamily="34" charset="0"/>
                          </a:rPr>
                        </m:ctrlPr>
                      </m:sSubPr>
                      <m:e>
                        <m:acc>
                          <m:accPr>
                            <m:chr m:val="̂"/>
                            <m:ctrlPr>
                              <a:rPr lang="id-ID" i="1">
                                <a:solidFill>
                                  <a:srgbClr val="000000"/>
                                </a:solidFill>
                                <a:effectLst/>
                                <a:latin typeface="Cambria Math" panose="02040503050406030204" pitchFamily="18" charset="0"/>
                                <a:cs typeface="Arial" panose="020B0604020202020204" pitchFamily="34" charset="0"/>
                              </a:rPr>
                            </m:ctrlPr>
                          </m:accPr>
                          <m:e>
                            <m:r>
                              <a:rPr lang="en-US"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𝑦</m:t>
                            </m:r>
                          </m:e>
                        </m:acc>
                      </m:e>
                      <m:sub>
                        <m:r>
                          <a:rPr lang="en-US"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=−342.145−0.564</m:t>
                    </m:r>
                    <m:sSub>
                      <m:sSubPr>
                        <m:ctrlPr>
                          <a:rPr lang="id-ID" i="1">
                            <a:solidFill>
                              <a:srgbClr val="000000"/>
                            </a:solidFill>
                            <a:effectLst/>
                            <a:latin typeface="Cambria Math" panose="02040503050406030204" pitchFamily="18" charset="0"/>
                            <a:cs typeface="Arial" panose="020B0604020202020204" pitchFamily="34" charset="0"/>
                          </a:rPr>
                        </m:ctrlPr>
                      </m:sSubPr>
                      <m:e>
                        <m:r>
                          <a:rPr lang="en-US"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𝑥</m:t>
                        </m:r>
                      </m:e>
                      <m:sub>
                        <m:r>
                          <a:rPr lang="en-US"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𝑖</m:t>
                        </m:r>
                        <m:r>
                          <a:rPr lang="en-US"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b>
                    </m:sSub>
                    <m:r>
                      <a:rPr lang="en-US"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+10.704</m:t>
                    </m:r>
                    <m:sSub>
                      <m:sSubPr>
                        <m:ctrlPr>
                          <a:rPr lang="id-ID" i="1">
                            <a:solidFill>
                              <a:srgbClr val="000000"/>
                            </a:solidFill>
                            <a:effectLst/>
                            <a:latin typeface="Cambria Math" panose="02040503050406030204" pitchFamily="18" charset="0"/>
                            <a:cs typeface="Arial" panose="020B0604020202020204" pitchFamily="34" charset="0"/>
                          </a:rPr>
                        </m:ctrlPr>
                      </m:sSubPr>
                      <m:e>
                        <m:r>
                          <a:rPr lang="en-US"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e>
                      <m:sub>
                        <m:r>
                          <a:rPr lang="en-US"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𝑖</m:t>
                        </m:r>
                        <m:r>
                          <a:rPr lang="en-US"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b>
                    </m:sSub>
                    <m:r>
                      <a:rPr lang="en-US"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+330.487</m:t>
                    </m:r>
                    <m:func>
                      <m:funcPr>
                        <m:ctrlPr>
                          <a:rPr lang="id-ID" i="1">
                            <a:solidFill>
                              <a:srgbClr val="000000"/>
                            </a:solidFill>
                            <a:effectLst/>
                            <a:latin typeface="Cambria Math" panose="02040503050406030204" pitchFamily="18" charset="0"/>
                            <a:cs typeface="Arial" panose="020B0604020202020204" pitchFamily="34" charset="0"/>
                          </a:rPr>
                        </m:ctrlPr>
                      </m:funcPr>
                      <m:fName>
                        <m:r>
                          <m:rPr>
                            <m:sty m:val="p"/>
                          </m:rPr>
                          <a:rPr lang="en-US">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cos</m:t>
                        </m:r>
                      </m:fName>
                      <m:e>
                        <m:sSub>
                          <m:sSubPr>
                            <m:ctrlPr>
                              <a:rPr lang="id-ID" i="1">
                                <a:solidFill>
                                  <a:srgbClr val="000000"/>
                                </a:solidFill>
                                <a:effectLst/>
                                <a:latin typeface="Cambria Math" panose="02040503050406030204" pitchFamily="18" charset="0"/>
                                <a:cs typeface="Arial" panose="020B0604020202020204" pitchFamily="34" charset="0"/>
                              </a:rPr>
                            </m:ctrlPr>
                          </m:sSubPr>
                          <m:e>
                            <m:r>
                              <a:rPr lang="en-US"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e>
                          <m:sub>
                            <m:r>
                              <a:rPr lang="en-US"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𝑖</m:t>
                            </m:r>
                            <m:r>
                              <a:rPr lang="en-US"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b>
                        </m:sSub>
                      </m:e>
                    </m:func>
                    <m:r>
                      <a:rPr lang="en-US"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+1.982</m:t>
                    </m:r>
                    <m:sSub>
                      <m:sSubPr>
                        <m:ctrlPr>
                          <a:rPr lang="id-ID" i="1">
                            <a:solidFill>
                              <a:srgbClr val="000000"/>
                            </a:solidFill>
                            <a:effectLst/>
                            <a:latin typeface="Cambria Math" panose="02040503050406030204" pitchFamily="18" charset="0"/>
                            <a:cs typeface="Arial" panose="020B0604020202020204" pitchFamily="34" charset="0"/>
                          </a:rPr>
                        </m:ctrlPr>
                      </m:sSubPr>
                      <m:e>
                        <m:r>
                          <a:rPr lang="en-US"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e>
                      <m:sub>
                        <m:r>
                          <a:rPr lang="en-US"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𝑖</m:t>
                        </m:r>
                        <m:r>
                          <a:rPr lang="en-US"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b>
                    </m:sSub>
                    <m:r>
                      <a:rPr lang="en-US"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+12.113</m:t>
                    </m:r>
                    <m:func>
                      <m:funcPr>
                        <m:ctrlPr>
                          <a:rPr lang="id-ID" i="1">
                            <a:solidFill>
                              <a:srgbClr val="000000"/>
                            </a:solidFill>
                            <a:effectLst/>
                            <a:latin typeface="Cambria Math" panose="02040503050406030204" pitchFamily="18" charset="0"/>
                            <a:cs typeface="Arial" panose="020B0604020202020204" pitchFamily="34" charset="0"/>
                          </a:rPr>
                        </m:ctrlPr>
                      </m:funcPr>
                      <m:fName>
                        <m:r>
                          <m:rPr>
                            <m:sty m:val="p"/>
                          </m:rPr>
                          <a:rPr lang="en-US">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cos</m:t>
                        </m:r>
                      </m:fName>
                      <m:e>
                        <m:sSub>
                          <m:sSubPr>
                            <m:ctrlPr>
                              <a:rPr lang="id-ID" i="1">
                                <a:solidFill>
                                  <a:srgbClr val="000000"/>
                                </a:solidFill>
                                <a:effectLst/>
                                <a:latin typeface="Cambria Math" panose="02040503050406030204" pitchFamily="18" charset="0"/>
                                <a:cs typeface="Arial" panose="020B0604020202020204" pitchFamily="34" charset="0"/>
                              </a:rPr>
                            </m:ctrlPr>
                          </m:sSubPr>
                          <m:e>
                            <m:r>
                              <a:rPr lang="en-US"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e>
                          <m:sub>
                            <m:r>
                              <a:rPr lang="en-US"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𝑖</m:t>
                            </m:r>
                            <m:r>
                              <a:rPr lang="en-US"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b>
                        </m:sSub>
                      </m:e>
                    </m:func>
                  </m:oMath>
                </a14:m>
                <a:r>
                  <a:rPr lang="id-ID" dirty="0">
                    <a:solidFill>
                      <a:srgbClr val="000000"/>
                    </a:solidFill>
                    <a:effectLst/>
                    <a:latin typeface="Times New Roman" panose="02020603050405020304" pitchFamily="18" charset="0"/>
                    <a:ea typeface="Times New Roman" panose="02020603050405020304" pitchFamily="18" charset="0"/>
                  </a:rPr>
                  <a:t>	</a:t>
                </a:r>
                <a:endParaRPr lang="id-ID" dirty="0"/>
              </a:p>
            </p:txBody>
          </p:sp>
        </mc:Choice>
        <mc:Fallback>
          <p:sp>
            <p:nvSpPr>
              <p:cNvPr id="4" name="Rectangle 3"/>
              <p:cNvSpPr>
                <a:spLocks noRot="1" noChangeAspect="1" noMove="1" noResize="1" noEditPoints="1" noAdjustHandles="1" noChangeArrowheads="1" noChangeShapeType="1" noTextEdit="1"/>
              </p:cNvSpPr>
              <p:nvPr/>
            </p:nvSpPr>
            <p:spPr>
              <a:xfrm>
                <a:off x="1593436" y="4653136"/>
                <a:ext cx="9782801" cy="923330"/>
              </a:xfrm>
              <a:prstGeom prst="rect">
                <a:avLst/>
              </a:prstGeom>
              <a:blipFill rotWithShape="0">
                <a:blip r:embed="rId3"/>
                <a:stretch>
                  <a:fillRect l="-498" t="-3289" r="-561" b="-2632"/>
                </a:stretch>
              </a:blipFill>
            </p:spPr>
            <p:txBody>
              <a:bodyPr/>
              <a:lstStyle/>
              <a:p>
                <a:r>
                  <a:rPr lang="id-ID">
                    <a:noFill/>
                  </a:rPr>
                  <a:t> </a:t>
                </a:r>
              </a:p>
            </p:txBody>
          </p:sp>
        </mc:Fallback>
      </mc:AlternateContent>
      <p:sp>
        <p:nvSpPr>
          <p:cNvPr id="5" name="Rectangle 4"/>
          <p:cNvSpPr/>
          <p:nvPr/>
        </p:nvSpPr>
        <p:spPr>
          <a:xfrm>
            <a:off x="3725107" y="1556792"/>
            <a:ext cx="5519460" cy="369332"/>
          </a:xfrm>
          <a:prstGeom prst="rect">
            <a:avLst/>
          </a:prstGeom>
          <a:solidFill>
            <a:schemeClr val="accent6"/>
          </a:solidFill>
          <a:effectLst>
            <a:outerShdw blurRad="50800" dist="38100" dir="2700000" algn="tl" rotWithShape="0">
              <a:prstClr val="black">
                <a:alpha val="40000"/>
              </a:prstClr>
            </a:outerShdw>
          </a:effectLst>
        </p:spPr>
        <p:txBody>
          <a:bodyPr wrap="none">
            <a:spAutoFit/>
          </a:bodyPr>
          <a:lstStyle/>
          <a:p>
            <a:pPr algn="ctr">
              <a:spcAft>
                <a:spcPts val="0"/>
              </a:spcAft>
            </a:pPr>
            <a:r>
              <a:rPr lang="id-ID" b="1" dirty="0">
                <a:solidFill>
                  <a:schemeClr val="bg1"/>
                </a:solidFill>
                <a:ea typeface="Times New Roman" panose="02020603050405020304" pitchFamily="18" charset="0"/>
              </a:rPr>
              <a:t>Comparison with Sine, Cosine and General Base</a:t>
            </a:r>
            <a:endParaRPr lang="id-ID" sz="2800" b="1" dirty="0">
              <a:solidFill>
                <a:schemeClr val="bg1"/>
              </a:solidFill>
              <a:effectLst/>
              <a:ea typeface="Times New Roman" panose="02020603050405020304" pitchFamily="18" charset="0"/>
            </a:endParaRPr>
          </a:p>
        </p:txBody>
      </p:sp>
    </p:spTree>
    <p:extLst>
      <p:ext uri="{BB962C8B-B14F-4D97-AF65-F5344CB8AC3E}">
        <p14:creationId xmlns:p14="http://schemas.microsoft.com/office/powerpoint/2010/main" val="503242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800" dirty="0"/>
              <a:t>Comparison of </a:t>
            </a:r>
            <a:r>
              <a:rPr lang="en-US" sz="2800" dirty="0"/>
              <a:t>Predicted Value </a:t>
            </a:r>
            <a:r>
              <a:rPr lang="id-ID" sz="2800" dirty="0"/>
              <a:t>and the Actual Value of the Percentage of Criminal </a:t>
            </a:r>
            <a:r>
              <a:rPr lang="id-ID" sz="2800" dirty="0" smtClean="0"/>
              <a:t>Incidents</a:t>
            </a:r>
            <a:endParaRPr lang="id-ID" sz="2800" dirty="0"/>
          </a:p>
        </p:txBody>
      </p:sp>
      <p:graphicFrame>
        <p:nvGraphicFramePr>
          <p:cNvPr id="3" name="Chart 2"/>
          <p:cNvGraphicFramePr/>
          <p:nvPr>
            <p:extLst>
              <p:ext uri="{D42A27DB-BD31-4B8C-83A1-F6EECF244321}">
                <p14:modId xmlns:p14="http://schemas.microsoft.com/office/powerpoint/2010/main" val="3567519114"/>
              </p:ext>
            </p:extLst>
          </p:nvPr>
        </p:nvGraphicFramePr>
        <p:xfrm>
          <a:off x="2272367" y="1524924"/>
          <a:ext cx="8424935" cy="3816424"/>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1300260" y="5445224"/>
            <a:ext cx="10369151" cy="830997"/>
          </a:xfrm>
          <a:prstGeom prst="rect">
            <a:avLst/>
          </a:prstGeom>
        </p:spPr>
        <p:txBody>
          <a:bodyPr wrap="square">
            <a:spAutoFit/>
          </a:bodyPr>
          <a:lstStyle/>
          <a:p>
            <a:pPr algn="just"/>
            <a:r>
              <a:rPr lang="id-ID" sz="1600" dirty="0" smtClean="0">
                <a:solidFill>
                  <a:srgbClr val="000000"/>
                </a:solidFill>
                <a:ea typeface="Times New Roman" panose="02020603050405020304" pitchFamily="18" charset="0"/>
              </a:rPr>
              <a:t>Based </a:t>
            </a:r>
            <a:r>
              <a:rPr lang="id-ID" sz="1600" dirty="0">
                <a:solidFill>
                  <a:srgbClr val="000000"/>
                </a:solidFill>
                <a:ea typeface="Times New Roman" panose="02020603050405020304" pitchFamily="18" charset="0"/>
              </a:rPr>
              <a:t>on the calculation of error using Mean Absolute Error (MAE), the error value was 0.02. This value indicates that the use of semiparametric regression method with Fourier estimator can produce prediction, which is good enough. </a:t>
            </a:r>
            <a:endParaRPr lang="id-ID" sz="1600" dirty="0"/>
          </a:p>
        </p:txBody>
      </p:sp>
    </p:spTree>
    <p:extLst>
      <p:ext uri="{BB962C8B-B14F-4D97-AF65-F5344CB8AC3E}">
        <p14:creationId xmlns:p14="http://schemas.microsoft.com/office/powerpoint/2010/main" val="38911787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Conclusion</a:t>
            </a:r>
            <a:endParaRPr lang="en-US" dirty="0"/>
          </a:p>
        </p:txBody>
      </p:sp>
      <p:sp>
        <p:nvSpPr>
          <p:cNvPr id="5" name="Text Placeholder 4"/>
          <p:cNvSpPr>
            <a:spLocks noGrp="1"/>
          </p:cNvSpPr>
          <p:nvPr>
            <p:ph type="body" idx="1"/>
          </p:nvPr>
        </p:nvSpPr>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0983" y="1953815"/>
            <a:ext cx="3456384" cy="3456384"/>
          </a:xfrm>
          <a:prstGeom prst="rect">
            <a:avLst/>
          </a:prstGeom>
        </p:spPr>
      </p:pic>
    </p:spTree>
    <p:extLst>
      <p:ext uri="{BB962C8B-B14F-4D97-AF65-F5344CB8AC3E}">
        <p14:creationId xmlns:p14="http://schemas.microsoft.com/office/powerpoint/2010/main" val="332824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Conclusion</a:t>
            </a:r>
            <a:endParaRPr lang="id-ID" dirty="0"/>
          </a:p>
        </p:txBody>
      </p:sp>
      <p:sp>
        <p:nvSpPr>
          <p:cNvPr id="5" name="Rectangle 4"/>
          <p:cNvSpPr/>
          <p:nvPr/>
        </p:nvSpPr>
        <p:spPr>
          <a:xfrm>
            <a:off x="1593435" y="1988838"/>
            <a:ext cx="9782801" cy="1200329"/>
          </a:xfrm>
          <a:prstGeom prst="rect">
            <a:avLst/>
          </a:prstGeom>
          <a:solidFill>
            <a:schemeClr val="accent6"/>
          </a:solidFill>
          <a:effectLst>
            <a:outerShdw blurRad="50800" dist="38100" dir="2700000" algn="tl" rotWithShape="0">
              <a:prstClr val="black">
                <a:alpha val="40000"/>
              </a:prstClr>
            </a:outerShdw>
          </a:effectLst>
        </p:spPr>
        <p:txBody>
          <a:bodyPr wrap="square">
            <a:spAutoFit/>
          </a:bodyPr>
          <a:lstStyle/>
          <a:p>
            <a:pPr algn="just"/>
            <a:r>
              <a:rPr lang="en-US" dirty="0">
                <a:solidFill>
                  <a:schemeClr val="bg1"/>
                </a:solidFill>
              </a:rPr>
              <a:t>Based on the analysis, the estimator result had satisfied goodness of criteria, such as minimum GCV value, minimum MSE value and high determination coefficient value for parsimony model. The analysis shows that the predicted value of the percentage of criminal incidents was getting closer value because it had the MAE value of 0,02. </a:t>
            </a:r>
            <a:endParaRPr lang="id-ID" dirty="0">
              <a:solidFill>
                <a:schemeClr val="bg1"/>
              </a:solidFill>
            </a:endParaRPr>
          </a:p>
        </p:txBody>
      </p:sp>
      <p:sp>
        <p:nvSpPr>
          <p:cNvPr id="6" name="Rectangle 5"/>
          <p:cNvSpPr/>
          <p:nvPr/>
        </p:nvSpPr>
        <p:spPr>
          <a:xfrm>
            <a:off x="1593435" y="3861048"/>
            <a:ext cx="9782801" cy="1200329"/>
          </a:xfrm>
          <a:prstGeom prst="rect">
            <a:avLst/>
          </a:prstGeom>
          <a:solidFill>
            <a:schemeClr val="accent5">
              <a:lumMod val="75000"/>
            </a:schemeClr>
          </a:solidFill>
          <a:effectLst>
            <a:outerShdw blurRad="50800" dist="38100" dir="2700000" algn="tl" rotWithShape="0">
              <a:prstClr val="black">
                <a:alpha val="40000"/>
              </a:prstClr>
            </a:outerShdw>
          </a:effectLst>
        </p:spPr>
        <p:txBody>
          <a:bodyPr wrap="square">
            <a:spAutoFit/>
          </a:bodyPr>
          <a:lstStyle/>
          <a:p>
            <a:pPr algn="just"/>
            <a:r>
              <a:rPr lang="en-US" dirty="0">
                <a:solidFill>
                  <a:schemeClr val="bg1"/>
                </a:solidFill>
              </a:rPr>
              <a:t>This indicates that the model produced using </a:t>
            </a:r>
            <a:r>
              <a:rPr lang="en-US" dirty="0" err="1">
                <a:solidFill>
                  <a:schemeClr val="bg1"/>
                </a:solidFill>
              </a:rPr>
              <a:t>semiparametric</a:t>
            </a:r>
            <a:r>
              <a:rPr lang="en-US" dirty="0">
                <a:solidFill>
                  <a:schemeClr val="bg1"/>
                </a:solidFill>
              </a:rPr>
              <a:t> approach based on Fourier series estimator is suitable to predict the percentage of criminal incidents in Indonesia. For further research, the data can be applied based on nonparametric regression or the other estimator in </a:t>
            </a:r>
            <a:r>
              <a:rPr lang="en-US" dirty="0" err="1">
                <a:solidFill>
                  <a:schemeClr val="bg1"/>
                </a:solidFill>
              </a:rPr>
              <a:t>semiparametric</a:t>
            </a:r>
            <a:r>
              <a:rPr lang="en-US" dirty="0">
                <a:solidFill>
                  <a:schemeClr val="bg1"/>
                </a:solidFill>
              </a:rPr>
              <a:t> regression.</a:t>
            </a:r>
            <a:endParaRPr lang="id-ID" dirty="0">
              <a:solidFill>
                <a:schemeClr val="bg1"/>
              </a:solidFill>
            </a:endParaRPr>
          </a:p>
        </p:txBody>
      </p:sp>
      <p:sp>
        <p:nvSpPr>
          <p:cNvPr id="8" name="Down Arrow 7"/>
          <p:cNvSpPr/>
          <p:nvPr/>
        </p:nvSpPr>
        <p:spPr>
          <a:xfrm>
            <a:off x="6304815" y="3189167"/>
            <a:ext cx="360040" cy="671881"/>
          </a:xfrm>
          <a:prstGeom prst="downArrow">
            <a:avLst/>
          </a:prstGeom>
          <a:no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8567209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Thank you</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229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Introduction</a:t>
            </a:r>
            <a:endParaRPr lang="en-US" dirty="0"/>
          </a:p>
        </p:txBody>
      </p:sp>
      <p:sp>
        <p:nvSpPr>
          <p:cNvPr id="5" name="Text Placeholder 4"/>
          <p:cNvSpPr>
            <a:spLocks noGrp="1"/>
          </p:cNvSpPr>
          <p:nvPr>
            <p:ph type="body" idx="1"/>
          </p:nvPr>
        </p:nvSpPr>
        <p:spPr/>
        <p:txBody>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0249" y="1916832"/>
            <a:ext cx="5074898" cy="3129521"/>
          </a:xfrm>
          <a:prstGeom prst="rect">
            <a:avLst/>
          </a:prstGeom>
        </p:spPr>
      </p:pic>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501328"/>
            <a:ext cx="9782801" cy="983456"/>
          </a:xfrm>
        </p:spPr>
        <p:txBody>
          <a:bodyPr/>
          <a:lstStyle/>
          <a:p>
            <a:r>
              <a:rPr lang="id-ID" dirty="0" smtClean="0"/>
              <a:t>Introduction</a:t>
            </a:r>
            <a:br>
              <a:rPr lang="id-ID" dirty="0" smtClean="0"/>
            </a:br>
            <a:r>
              <a:rPr lang="id-ID" sz="2700" dirty="0" smtClean="0">
                <a:solidFill>
                  <a:schemeClr val="accent5">
                    <a:lumMod val="75000"/>
                  </a:schemeClr>
                </a:solidFill>
              </a:rPr>
              <a:t>Background of Research</a:t>
            </a:r>
            <a:endParaRPr lang="en-US" sz="2700" dirty="0">
              <a:solidFill>
                <a:schemeClr val="accent5">
                  <a:lumMod val="75000"/>
                </a:schemeClr>
              </a:solidFill>
            </a:endParaRPr>
          </a:p>
        </p:txBody>
      </p:sp>
      <p:sp>
        <p:nvSpPr>
          <p:cNvPr id="14" name="Content Placeholder 13"/>
          <p:cNvSpPr>
            <a:spLocks noGrp="1"/>
          </p:cNvSpPr>
          <p:nvPr>
            <p:ph idx="1"/>
          </p:nvPr>
        </p:nvSpPr>
        <p:spPr>
          <a:xfrm>
            <a:off x="1593436" y="1665312"/>
            <a:ext cx="9782801" cy="4572000"/>
          </a:xfrm>
        </p:spPr>
        <p:txBody>
          <a:bodyPr>
            <a:noAutofit/>
          </a:bodyPr>
          <a:lstStyle/>
          <a:p>
            <a:pPr algn="just"/>
            <a:r>
              <a:rPr lang="id-ID" sz="1700" dirty="0" smtClean="0"/>
              <a:t>T</a:t>
            </a:r>
            <a:r>
              <a:rPr lang="en-US" sz="1700" dirty="0"/>
              <a:t>his study focused on </a:t>
            </a:r>
            <a:r>
              <a:rPr lang="en-US" sz="1700" dirty="0" err="1"/>
              <a:t>semiparametric</a:t>
            </a:r>
            <a:r>
              <a:rPr lang="en-US" sz="1700" dirty="0"/>
              <a:t> regression, </a:t>
            </a:r>
            <a:r>
              <a:rPr lang="id-ID" sz="1700" dirty="0"/>
              <a:t>which used</a:t>
            </a:r>
            <a:r>
              <a:rPr lang="en-US" sz="1700" dirty="0"/>
              <a:t> combination of linear estimator for parametric component and Fourier </a:t>
            </a:r>
            <a:r>
              <a:rPr lang="id-ID" sz="1700" dirty="0"/>
              <a:t>series </a:t>
            </a:r>
            <a:r>
              <a:rPr lang="en-US" sz="1700" dirty="0"/>
              <a:t>estimator for nonparametric </a:t>
            </a:r>
            <a:r>
              <a:rPr lang="en-US" sz="1700" dirty="0" smtClean="0"/>
              <a:t>component</a:t>
            </a:r>
            <a:r>
              <a:rPr lang="id-ID" sz="1700" dirty="0" smtClean="0"/>
              <a:t>.</a:t>
            </a:r>
            <a:endParaRPr lang="id-ID" sz="1700" dirty="0" smtClean="0"/>
          </a:p>
          <a:p>
            <a:pPr algn="just"/>
            <a:r>
              <a:rPr lang="id-ID" sz="1700" dirty="0"/>
              <a:t>It </a:t>
            </a:r>
            <a:r>
              <a:rPr lang="en-US" sz="1700" dirty="0" smtClean="0"/>
              <a:t>used </a:t>
            </a:r>
            <a:r>
              <a:rPr lang="id-ID" sz="1700" dirty="0" smtClean="0"/>
              <a:t>to </a:t>
            </a:r>
            <a:r>
              <a:rPr lang="id-ID" sz="1700" dirty="0"/>
              <a:t>predict </a:t>
            </a:r>
            <a:r>
              <a:rPr lang="en-US" sz="1700" dirty="0"/>
              <a:t>the </a:t>
            </a:r>
            <a:r>
              <a:rPr lang="id-ID" sz="1700" dirty="0"/>
              <a:t>percentage of criminal incidents</a:t>
            </a:r>
            <a:r>
              <a:rPr lang="en-US" sz="1700" dirty="0"/>
              <a:t> in Indonesia based on factors that influence </a:t>
            </a:r>
            <a:r>
              <a:rPr lang="id-ID" sz="1700" dirty="0" smtClean="0"/>
              <a:t>it related to the fact that </a:t>
            </a:r>
            <a:r>
              <a:rPr lang="en-US" sz="1800" dirty="0"/>
              <a:t>criminal rate as one of big problem</a:t>
            </a:r>
            <a:r>
              <a:rPr lang="id-ID" sz="1800" dirty="0"/>
              <a:t>s</a:t>
            </a:r>
            <a:r>
              <a:rPr lang="en-US" sz="1800" dirty="0"/>
              <a:t> in </a:t>
            </a:r>
            <a:r>
              <a:rPr lang="en-US" sz="1800" dirty="0" smtClean="0"/>
              <a:t>Indonesia</a:t>
            </a:r>
            <a:r>
              <a:rPr lang="id-ID" sz="1800" dirty="0" smtClean="0"/>
              <a:t>.</a:t>
            </a:r>
            <a:endParaRPr lang="id-ID" sz="1700" dirty="0" smtClean="0"/>
          </a:p>
          <a:p>
            <a:pPr algn="just"/>
            <a:r>
              <a:rPr lang="id-ID" sz="1700" dirty="0"/>
              <a:t>The determination of the use of </a:t>
            </a:r>
            <a:r>
              <a:rPr lang="id-ID" sz="1700" dirty="0" smtClean="0"/>
              <a:t>semiparametric regression was </a:t>
            </a:r>
            <a:r>
              <a:rPr lang="id-ID" sz="1700" dirty="0"/>
              <a:t>based on relationships between percentage of criminal incidents and its influenced </a:t>
            </a:r>
            <a:r>
              <a:rPr lang="id-ID" sz="1700" dirty="0" smtClean="0"/>
              <a:t>factors.</a:t>
            </a:r>
          </a:p>
          <a:p>
            <a:pPr algn="just"/>
            <a:r>
              <a:rPr lang="id-ID" sz="1700" dirty="0" smtClean="0"/>
              <a:t>The </a:t>
            </a:r>
            <a:r>
              <a:rPr lang="id-ID" sz="1700" dirty="0"/>
              <a:t>relationship between percentage of criminal incidents and percentage of population showed parametric form. It was related to fact that the increase of population contributes to the increase of crime rate </a:t>
            </a:r>
            <a:r>
              <a:rPr lang="id-ID" sz="1700" dirty="0" smtClean="0"/>
              <a:t>(Sheykhi, 2016). </a:t>
            </a:r>
            <a:r>
              <a:rPr lang="id-ID" sz="1700" dirty="0"/>
              <a:t>Both of them actually have upward trend every year. That was why they had parametric pattern. </a:t>
            </a:r>
            <a:endParaRPr lang="id-ID" sz="1700" dirty="0" smtClean="0"/>
          </a:p>
          <a:p>
            <a:pPr algn="just"/>
            <a:r>
              <a:rPr lang="id-ID" sz="1700" dirty="0" smtClean="0"/>
              <a:t>In </a:t>
            </a:r>
            <a:r>
              <a:rPr lang="id-ID" sz="1700" dirty="0"/>
              <a:t>another hand, the relationship between percentage of criminal incidents and percentage of unemployed population; also relationship between percentage of criminal incidents and percentage of poor people showed nonparametric form. Both unemployed population and poor people have fluctuating percentage every year. </a:t>
            </a:r>
            <a:r>
              <a:rPr lang="id-ID" sz="1700" dirty="0" smtClean="0"/>
              <a:t>That </a:t>
            </a:r>
            <a:r>
              <a:rPr lang="id-ID" sz="1700" dirty="0"/>
              <a:t>was why the relationships had nonparametric pattern. </a:t>
            </a:r>
            <a:endParaRPr lang="id-ID" sz="1700" dirty="0" smtClean="0"/>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68195" y="309104"/>
            <a:ext cx="9782801" cy="1239837"/>
          </a:xfrm>
        </p:spPr>
        <p:txBody>
          <a:bodyPr>
            <a:normAutofit/>
          </a:bodyPr>
          <a:lstStyle/>
          <a:p>
            <a:r>
              <a:rPr lang="id-ID" b="1" dirty="0" smtClean="0"/>
              <a:t>Introduction</a:t>
            </a:r>
            <a:r>
              <a:rPr lang="id-ID" dirty="0" smtClean="0"/>
              <a:t/>
            </a:r>
            <a:br>
              <a:rPr lang="id-ID" dirty="0" smtClean="0"/>
            </a:br>
            <a:r>
              <a:rPr lang="id-ID" sz="2700" dirty="0" smtClean="0">
                <a:solidFill>
                  <a:schemeClr val="accent5">
                    <a:lumMod val="75000"/>
                  </a:schemeClr>
                </a:solidFill>
              </a:rPr>
              <a:t>Previous Research of Fourier Series</a:t>
            </a:r>
            <a:endParaRPr lang="en-US" sz="2700" dirty="0">
              <a:solidFill>
                <a:schemeClr val="accent5">
                  <a:lumMod val="75000"/>
                </a:schemeClr>
              </a:solidFill>
            </a:endParaRPr>
          </a:p>
        </p:txBody>
      </p:sp>
      <p:grpSp>
        <p:nvGrpSpPr>
          <p:cNvPr id="6" name="Group 5"/>
          <p:cNvGrpSpPr/>
          <p:nvPr/>
        </p:nvGrpSpPr>
        <p:grpSpPr>
          <a:xfrm>
            <a:off x="3718148" y="1844823"/>
            <a:ext cx="7920880" cy="815014"/>
            <a:chOff x="2277988" y="1876035"/>
            <a:chExt cx="9289032" cy="688869"/>
          </a:xfrm>
        </p:grpSpPr>
        <p:sp>
          <p:nvSpPr>
            <p:cNvPr id="4" name="Rounded Rectangle 3"/>
            <p:cNvSpPr/>
            <p:nvPr/>
          </p:nvSpPr>
          <p:spPr>
            <a:xfrm>
              <a:off x="2277988" y="1876035"/>
              <a:ext cx="9289032" cy="688869"/>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2277988" y="1936899"/>
              <a:ext cx="9289032" cy="546294"/>
            </a:xfrm>
            <a:prstGeom prst="rect">
              <a:avLst/>
            </a:prstGeom>
          </p:spPr>
          <p:txBody>
            <a:bodyPr wrap="square">
              <a:spAutoFit/>
            </a:bodyPr>
            <a:lstStyle/>
            <a:p>
              <a:pPr algn="just"/>
              <a:r>
                <a:rPr lang="en-US" b="1" dirty="0" err="1">
                  <a:solidFill>
                    <a:schemeClr val="bg1"/>
                  </a:solidFill>
                  <a:ea typeface="Times New Roman" panose="02020603050405020304" pitchFamily="18" charset="0"/>
                </a:rPr>
                <a:t>Bilodeau</a:t>
              </a:r>
              <a:r>
                <a:rPr lang="en-US" b="1" dirty="0">
                  <a:solidFill>
                    <a:schemeClr val="bg1"/>
                  </a:solidFill>
                  <a:ea typeface="Times New Roman" panose="02020603050405020304" pitchFamily="18" charset="0"/>
                </a:rPr>
                <a:t> </a:t>
              </a:r>
              <a:r>
                <a:rPr lang="id-ID" b="1" dirty="0" smtClean="0">
                  <a:solidFill>
                    <a:schemeClr val="bg1"/>
                  </a:solidFill>
                  <a:ea typeface="Times New Roman" panose="02020603050405020304" pitchFamily="18" charset="0"/>
                </a:rPr>
                <a:t>(1992) </a:t>
              </a:r>
              <a:r>
                <a:rPr lang="id-ID" dirty="0" smtClean="0">
                  <a:solidFill>
                    <a:schemeClr val="bg1"/>
                  </a:solidFill>
                  <a:ea typeface="Times New Roman" panose="02020603050405020304" pitchFamily="18" charset="0"/>
                </a:rPr>
                <a:t>used</a:t>
              </a:r>
              <a:r>
                <a:rPr lang="en-US" dirty="0" smtClean="0">
                  <a:solidFill>
                    <a:schemeClr val="bg1"/>
                  </a:solidFill>
                  <a:ea typeface="Times New Roman" panose="02020603050405020304" pitchFamily="18" charset="0"/>
                </a:rPr>
                <a:t> </a:t>
              </a:r>
              <a:r>
                <a:rPr lang="en-US" dirty="0">
                  <a:solidFill>
                    <a:schemeClr val="bg1"/>
                  </a:solidFill>
                  <a:ea typeface="Times New Roman" panose="02020603050405020304" pitchFamily="18" charset="0"/>
                </a:rPr>
                <a:t>Fourier cosine series as an estimator to make regression curve smoother. </a:t>
              </a:r>
              <a:endParaRPr lang="id-ID" dirty="0">
                <a:solidFill>
                  <a:schemeClr val="bg1"/>
                </a:solidFill>
              </a:endParaRPr>
            </a:p>
          </p:txBody>
        </p:sp>
      </p:grpSp>
      <p:sp>
        <p:nvSpPr>
          <p:cNvPr id="7" name="Rounded Rectangle 6"/>
          <p:cNvSpPr/>
          <p:nvPr/>
        </p:nvSpPr>
        <p:spPr>
          <a:xfrm>
            <a:off x="3718148" y="2870999"/>
            <a:ext cx="7920880" cy="72008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err="1"/>
              <a:t>Bilodeau’s</a:t>
            </a:r>
            <a:r>
              <a:rPr lang="en-US" dirty="0"/>
              <a:t> research </a:t>
            </a:r>
            <a:r>
              <a:rPr lang="id-ID" dirty="0"/>
              <a:t>was </a:t>
            </a:r>
            <a:r>
              <a:rPr lang="en-US" dirty="0"/>
              <a:t>developed by </a:t>
            </a:r>
            <a:r>
              <a:rPr lang="en-US" b="1" dirty="0" err="1"/>
              <a:t>Mardianto</a:t>
            </a:r>
            <a:r>
              <a:rPr lang="en-US" b="1" dirty="0"/>
              <a:t> et. al. </a:t>
            </a:r>
            <a:r>
              <a:rPr lang="id-ID" b="1" dirty="0" smtClean="0"/>
              <a:t>(2019)</a:t>
            </a:r>
            <a:r>
              <a:rPr lang="en-US" dirty="0" smtClean="0"/>
              <a:t>, </a:t>
            </a:r>
            <a:r>
              <a:rPr lang="en-US" dirty="0"/>
              <a:t>who</a:t>
            </a:r>
            <a:r>
              <a:rPr lang="id-ID" dirty="0"/>
              <a:t>m</a:t>
            </a:r>
            <a:r>
              <a:rPr lang="en-US" dirty="0"/>
              <a:t> used specific cases in nonparametric regression. </a:t>
            </a:r>
            <a:endParaRPr lang="id-ID" dirty="0"/>
          </a:p>
        </p:txBody>
      </p:sp>
      <p:sp>
        <p:nvSpPr>
          <p:cNvPr id="8" name="Rounded Rectangle 7"/>
          <p:cNvSpPr/>
          <p:nvPr/>
        </p:nvSpPr>
        <p:spPr>
          <a:xfrm>
            <a:off x="3718148" y="3789040"/>
            <a:ext cx="7920880" cy="100811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The optimal design for obtaining constraints in Fourier series estimator examined by </a:t>
            </a:r>
            <a:r>
              <a:rPr lang="en-US" b="1" dirty="0" err="1"/>
              <a:t>Biedermann</a:t>
            </a:r>
            <a:r>
              <a:rPr lang="en-US" b="1" dirty="0"/>
              <a:t> et. al. </a:t>
            </a:r>
            <a:r>
              <a:rPr lang="id-ID" b="1" dirty="0" smtClean="0"/>
              <a:t>(2009)</a:t>
            </a:r>
            <a:r>
              <a:rPr lang="en-US" dirty="0" smtClean="0"/>
              <a:t>, </a:t>
            </a:r>
            <a:r>
              <a:rPr lang="en-US" dirty="0"/>
              <a:t>and </a:t>
            </a:r>
            <a:r>
              <a:rPr lang="en-US" b="1" dirty="0" err="1"/>
              <a:t>Dette</a:t>
            </a:r>
            <a:r>
              <a:rPr lang="en-US" b="1" dirty="0"/>
              <a:t> et. al. </a:t>
            </a:r>
            <a:r>
              <a:rPr lang="id-ID" b="1" dirty="0" smtClean="0"/>
              <a:t>(2016)</a:t>
            </a:r>
            <a:r>
              <a:rPr lang="en-US" dirty="0" smtClean="0"/>
              <a:t>. </a:t>
            </a:r>
            <a:r>
              <a:rPr lang="en-US" dirty="0"/>
              <a:t>Both of them use Fourier series with sine and cosine basis. </a:t>
            </a:r>
            <a:endParaRPr lang="id-ID" dirty="0"/>
          </a:p>
        </p:txBody>
      </p:sp>
      <p:grpSp>
        <p:nvGrpSpPr>
          <p:cNvPr id="10" name="Group 9"/>
          <p:cNvGrpSpPr/>
          <p:nvPr/>
        </p:nvGrpSpPr>
        <p:grpSpPr>
          <a:xfrm>
            <a:off x="2492079" y="1772816"/>
            <a:ext cx="938037" cy="2927787"/>
            <a:chOff x="1916015" y="2204864"/>
            <a:chExt cx="938037" cy="2927787"/>
          </a:xfrm>
        </p:grpSpPr>
        <p:sp>
          <p:nvSpPr>
            <p:cNvPr id="9" name="Rectangle 8"/>
            <p:cNvSpPr/>
            <p:nvPr/>
          </p:nvSpPr>
          <p:spPr>
            <a:xfrm>
              <a:off x="2133972" y="2276871"/>
              <a:ext cx="720080" cy="815014"/>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p:cNvSpPr/>
            <p:nvPr/>
          </p:nvSpPr>
          <p:spPr>
            <a:xfrm>
              <a:off x="2133972" y="3255580"/>
              <a:ext cx="720080" cy="815014"/>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a:off x="2133972" y="4317637"/>
              <a:ext cx="720080" cy="815014"/>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15"/>
            <p:cNvSpPr/>
            <p:nvPr/>
          </p:nvSpPr>
          <p:spPr>
            <a:xfrm>
              <a:off x="1917948" y="2204864"/>
              <a:ext cx="720080" cy="815014"/>
            </a:xfrm>
            <a:prstGeom prst="rect">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effectLst>
                    <a:outerShdw blurRad="38100" dist="38100" dir="2700000" algn="tl">
                      <a:srgbClr val="000000">
                        <a:alpha val="43137"/>
                      </a:srgbClr>
                    </a:outerShdw>
                  </a:effectLst>
                </a:rPr>
                <a:t>1</a:t>
              </a:r>
              <a:endParaRPr lang="id-ID" sz="2400" b="1" dirty="0">
                <a:effectLst>
                  <a:outerShdw blurRad="38100" dist="38100" dir="2700000" algn="tl">
                    <a:srgbClr val="000000">
                      <a:alpha val="43137"/>
                    </a:srgbClr>
                  </a:outerShdw>
                </a:effectLst>
              </a:endParaRPr>
            </a:p>
          </p:txBody>
        </p:sp>
        <p:sp>
          <p:nvSpPr>
            <p:cNvPr id="17" name="Rectangle 16"/>
            <p:cNvSpPr/>
            <p:nvPr/>
          </p:nvSpPr>
          <p:spPr>
            <a:xfrm>
              <a:off x="1916015" y="3190050"/>
              <a:ext cx="720080" cy="815014"/>
            </a:xfrm>
            <a:prstGeom prst="rect">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effectLst>
                    <a:outerShdw blurRad="38100" dist="38100" dir="2700000" algn="tl">
                      <a:srgbClr val="000000">
                        <a:alpha val="43137"/>
                      </a:srgbClr>
                    </a:outerShdw>
                  </a:effectLst>
                </a:rPr>
                <a:t>2</a:t>
              </a:r>
              <a:endParaRPr lang="id-ID" sz="2400" b="1" dirty="0">
                <a:effectLst>
                  <a:outerShdw blurRad="38100" dist="38100" dir="2700000" algn="tl">
                    <a:srgbClr val="000000">
                      <a:alpha val="43137"/>
                    </a:srgbClr>
                  </a:outerShdw>
                </a:effectLst>
              </a:endParaRPr>
            </a:p>
          </p:txBody>
        </p:sp>
        <p:sp>
          <p:nvSpPr>
            <p:cNvPr id="18" name="Rectangle 17"/>
            <p:cNvSpPr/>
            <p:nvPr/>
          </p:nvSpPr>
          <p:spPr>
            <a:xfrm>
              <a:off x="1916015" y="4251748"/>
              <a:ext cx="720080" cy="815014"/>
            </a:xfrm>
            <a:prstGeom prst="rect">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effectLst>
                    <a:outerShdw blurRad="38100" dist="38100" dir="2700000" algn="tl">
                      <a:srgbClr val="000000">
                        <a:alpha val="43137"/>
                      </a:srgbClr>
                    </a:outerShdw>
                  </a:effectLst>
                </a:rPr>
                <a:t>3</a:t>
              </a:r>
              <a:endParaRPr lang="id-ID" sz="2400" b="1" dirty="0">
                <a:effectLst>
                  <a:outerShdw blurRad="38100" dist="38100" dir="2700000" algn="tl">
                    <a:srgbClr val="000000">
                      <a:alpha val="43137"/>
                    </a:srgbClr>
                  </a:outerShdw>
                </a:effectLst>
              </a:endParaRPr>
            </a:p>
          </p:txBody>
        </p:sp>
      </p:grpSp>
      <p:sp>
        <p:nvSpPr>
          <p:cNvPr id="19" name="Rectangle 18"/>
          <p:cNvSpPr/>
          <p:nvPr/>
        </p:nvSpPr>
        <p:spPr>
          <a:xfrm>
            <a:off x="2708103" y="5067120"/>
            <a:ext cx="720080" cy="815014"/>
          </a:xfrm>
          <a:prstGeom prst="rect">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a:off x="2492079" y="4995113"/>
            <a:ext cx="720080" cy="815014"/>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effectLst>
                  <a:outerShdw blurRad="38100" dist="38100" dir="2700000" algn="tl">
                    <a:srgbClr val="000000">
                      <a:alpha val="43137"/>
                    </a:srgbClr>
                  </a:outerShdw>
                </a:effectLst>
              </a:rPr>
              <a:t>4</a:t>
            </a:r>
            <a:endParaRPr lang="id-ID" sz="2400" b="1" dirty="0">
              <a:effectLst>
                <a:outerShdw blurRad="38100" dist="38100" dir="2700000" algn="tl">
                  <a:srgbClr val="000000">
                    <a:alpha val="43137"/>
                  </a:srgbClr>
                </a:outerShdw>
              </a:effectLst>
            </a:endParaRPr>
          </a:p>
        </p:txBody>
      </p:sp>
      <p:sp>
        <p:nvSpPr>
          <p:cNvPr id="21" name="Rounded Rectangle 20"/>
          <p:cNvSpPr/>
          <p:nvPr/>
        </p:nvSpPr>
        <p:spPr>
          <a:xfrm>
            <a:off x="3720171" y="4995113"/>
            <a:ext cx="7920880" cy="887021"/>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err="1"/>
              <a:t>Asrini</a:t>
            </a:r>
            <a:r>
              <a:rPr lang="id-ID" b="1" dirty="0"/>
              <a:t> and Budiantara</a:t>
            </a:r>
            <a:r>
              <a:rPr lang="en-US" b="1" dirty="0"/>
              <a:t> </a:t>
            </a:r>
            <a:r>
              <a:rPr lang="id-ID" b="1" dirty="0" smtClean="0"/>
              <a:t>(2014)</a:t>
            </a:r>
            <a:r>
              <a:rPr lang="id-ID" dirty="0" smtClean="0"/>
              <a:t>, </a:t>
            </a:r>
            <a:r>
              <a:rPr lang="id-ID" dirty="0"/>
              <a:t>who</a:t>
            </a:r>
            <a:r>
              <a:rPr lang="en-US" dirty="0"/>
              <a:t> applied research of </a:t>
            </a:r>
            <a:r>
              <a:rPr lang="en-US" b="1" dirty="0"/>
              <a:t>Pane et. al</a:t>
            </a:r>
            <a:r>
              <a:rPr lang="en-US" b="1" dirty="0" smtClean="0"/>
              <a:t>.</a:t>
            </a:r>
            <a:r>
              <a:rPr lang="id-ID" b="1" dirty="0" smtClean="0"/>
              <a:t> (2014)</a:t>
            </a:r>
            <a:r>
              <a:rPr lang="en-US" dirty="0" smtClean="0"/>
              <a:t> </a:t>
            </a:r>
            <a:r>
              <a:rPr lang="en-US" dirty="0"/>
              <a:t>in </a:t>
            </a:r>
            <a:r>
              <a:rPr lang="id-ID" dirty="0"/>
              <a:t>modelling of </a:t>
            </a:r>
            <a:r>
              <a:rPr lang="en-US" dirty="0"/>
              <a:t>rice production in Central Java. </a:t>
            </a:r>
            <a:endParaRPr lang="id-ID" dirty="0"/>
          </a:p>
        </p:txBody>
      </p:sp>
      <p:sp>
        <p:nvSpPr>
          <p:cNvPr id="22" name="TextBox 21"/>
          <p:cNvSpPr txBox="1"/>
          <p:nvPr/>
        </p:nvSpPr>
        <p:spPr>
          <a:xfrm rot="16200000">
            <a:off x="757195" y="2907873"/>
            <a:ext cx="2251075" cy="646331"/>
          </a:xfrm>
          <a:prstGeom prst="rect">
            <a:avLst/>
          </a:prstGeom>
          <a:noFill/>
        </p:spPr>
        <p:txBody>
          <a:bodyPr wrap="square" rtlCol="0">
            <a:spAutoFit/>
          </a:bodyPr>
          <a:lstStyle/>
          <a:p>
            <a:pPr algn="ctr"/>
            <a:r>
              <a:rPr lang="id-ID" dirty="0">
                <a:solidFill>
                  <a:srgbClr val="FF0000"/>
                </a:solidFill>
              </a:rPr>
              <a:t>Semiparametric</a:t>
            </a:r>
            <a:r>
              <a:rPr lang="id-ID" dirty="0">
                <a:solidFill>
                  <a:schemeClr val="accent5">
                    <a:lumMod val="75000"/>
                  </a:schemeClr>
                </a:solidFill>
              </a:rPr>
              <a:t> Regression</a:t>
            </a:r>
            <a:endParaRPr lang="id-ID" dirty="0"/>
          </a:p>
        </p:txBody>
      </p:sp>
      <p:sp>
        <p:nvSpPr>
          <p:cNvPr id="23" name="TextBox 22"/>
          <p:cNvSpPr txBox="1"/>
          <p:nvPr/>
        </p:nvSpPr>
        <p:spPr>
          <a:xfrm rot="16200000">
            <a:off x="1034807" y="5079454"/>
            <a:ext cx="1703312" cy="646331"/>
          </a:xfrm>
          <a:prstGeom prst="rect">
            <a:avLst/>
          </a:prstGeom>
          <a:noFill/>
        </p:spPr>
        <p:txBody>
          <a:bodyPr wrap="square" rtlCol="0">
            <a:spAutoFit/>
          </a:bodyPr>
          <a:lstStyle/>
          <a:p>
            <a:pPr algn="ctr"/>
            <a:r>
              <a:rPr lang="id-ID" dirty="0" smtClean="0">
                <a:solidFill>
                  <a:srgbClr val="FF0000"/>
                </a:solidFill>
              </a:rPr>
              <a:t>Nonparametric</a:t>
            </a:r>
            <a:r>
              <a:rPr lang="id-ID" dirty="0" smtClean="0">
                <a:solidFill>
                  <a:schemeClr val="accent5">
                    <a:lumMod val="75000"/>
                  </a:schemeClr>
                </a:solidFill>
              </a:rPr>
              <a:t> </a:t>
            </a:r>
            <a:r>
              <a:rPr lang="id-ID" dirty="0">
                <a:solidFill>
                  <a:schemeClr val="accent5">
                    <a:lumMod val="75000"/>
                  </a:schemeClr>
                </a:solidFill>
              </a:rPr>
              <a:t>Regression</a:t>
            </a:r>
            <a:endParaRPr lang="id-ID" dirty="0"/>
          </a:p>
        </p:txBody>
      </p:sp>
    </p:spTree>
    <p:extLst>
      <p:ext uri="{BB962C8B-B14F-4D97-AF65-F5344CB8AC3E}">
        <p14:creationId xmlns:p14="http://schemas.microsoft.com/office/powerpoint/2010/main" val="47379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Literature Review</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783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Semiparametric Regression and Fourier Series Estimator</a:t>
            </a:r>
            <a:endParaRPr lang="id-ID" dirty="0"/>
          </a:p>
        </p:txBody>
      </p:sp>
      <p:sp>
        <p:nvSpPr>
          <p:cNvPr id="3" name="Content Placeholder 2"/>
          <p:cNvSpPr>
            <a:spLocks noGrp="1"/>
          </p:cNvSpPr>
          <p:nvPr>
            <p:ph idx="1"/>
          </p:nvPr>
        </p:nvSpPr>
        <p:spPr/>
        <p:txBody>
          <a:bodyPr>
            <a:normAutofit fontScale="85000" lnSpcReduction="20000"/>
          </a:bodyPr>
          <a:lstStyle/>
          <a:p>
            <a:r>
              <a:rPr lang="en-US" dirty="0"/>
              <a:t>Regression analysis is </a:t>
            </a:r>
            <a:r>
              <a:rPr lang="id-ID" dirty="0"/>
              <a:t>a method</a:t>
            </a:r>
            <a:r>
              <a:rPr lang="en-US" dirty="0"/>
              <a:t> to </a:t>
            </a:r>
            <a:r>
              <a:rPr lang="id-ID" dirty="0"/>
              <a:t>analyze</a:t>
            </a:r>
            <a:r>
              <a:rPr lang="en-US" dirty="0"/>
              <a:t> the pattern of functional relationships between</a:t>
            </a:r>
            <a:r>
              <a:rPr lang="id-ID" dirty="0"/>
              <a:t> two</a:t>
            </a:r>
            <a:r>
              <a:rPr lang="en-US" dirty="0"/>
              <a:t> or more variables</a:t>
            </a:r>
            <a:r>
              <a:rPr lang="en-US" dirty="0" smtClean="0"/>
              <a:t>.</a:t>
            </a:r>
            <a:endParaRPr lang="id-ID" dirty="0" smtClean="0"/>
          </a:p>
          <a:p>
            <a:r>
              <a:rPr lang="en-US" dirty="0" smtClean="0"/>
              <a:t>The </a:t>
            </a:r>
            <a:r>
              <a:rPr lang="en-US" dirty="0"/>
              <a:t>main purpose of </a:t>
            </a:r>
            <a:r>
              <a:rPr lang="id-ID" dirty="0"/>
              <a:t>this method</a:t>
            </a:r>
            <a:r>
              <a:rPr lang="en-US" dirty="0"/>
              <a:t> is to know the form of regression curve estimation. </a:t>
            </a:r>
            <a:endParaRPr lang="id-ID" dirty="0" smtClean="0"/>
          </a:p>
          <a:p>
            <a:r>
              <a:rPr lang="en-US" dirty="0" smtClean="0"/>
              <a:t>There </a:t>
            </a:r>
            <a:r>
              <a:rPr lang="en-US" dirty="0"/>
              <a:t>are three approaches to estimate regression curves, </a:t>
            </a:r>
            <a:r>
              <a:rPr lang="id-ID" dirty="0"/>
              <a:t>such as</a:t>
            </a:r>
            <a:r>
              <a:rPr lang="en-US" dirty="0"/>
              <a:t> parametric regression, nonparametric regression, and </a:t>
            </a:r>
            <a:r>
              <a:rPr lang="en-US" dirty="0" err="1"/>
              <a:t>semiparametric</a:t>
            </a:r>
            <a:r>
              <a:rPr lang="en-US" dirty="0"/>
              <a:t> </a:t>
            </a:r>
            <a:r>
              <a:rPr lang="en-US" dirty="0" smtClean="0"/>
              <a:t>regression</a:t>
            </a:r>
            <a:r>
              <a:rPr lang="id-ID" dirty="0" smtClean="0"/>
              <a:t>.</a:t>
            </a:r>
            <a:r>
              <a:rPr lang="en-US" dirty="0" smtClean="0"/>
              <a:t> </a:t>
            </a:r>
            <a:endParaRPr lang="id-ID" dirty="0" smtClean="0"/>
          </a:p>
          <a:p>
            <a:r>
              <a:rPr lang="en-US" dirty="0"/>
              <a:t>Fourier </a:t>
            </a:r>
            <a:r>
              <a:rPr lang="id-ID" dirty="0"/>
              <a:t>series </a:t>
            </a:r>
            <a:r>
              <a:rPr lang="en-US" dirty="0"/>
              <a:t>is a trigonometric polynomial function that often be used in Mathematical and Statistical modeling. Fourier series estimators are used to describe the two curves of sine and cosine waves. </a:t>
            </a:r>
            <a:endParaRPr lang="id-ID" dirty="0" smtClean="0"/>
          </a:p>
          <a:p>
            <a:r>
              <a:rPr lang="id-ID" dirty="0" smtClean="0"/>
              <a:t>T</a:t>
            </a:r>
            <a:r>
              <a:rPr lang="en-US" dirty="0"/>
              <a:t>here are several </a:t>
            </a:r>
            <a:r>
              <a:rPr lang="id-ID" dirty="0"/>
              <a:t>forms of </a:t>
            </a:r>
            <a:r>
              <a:rPr lang="en-US" dirty="0"/>
              <a:t>Fourier series in Mathematical study, such as cosine and sine base (general Fourier series); Fourier series of sine base; and Fourier series</a:t>
            </a:r>
            <a:r>
              <a:rPr lang="id-ID" dirty="0"/>
              <a:t> of </a:t>
            </a:r>
            <a:r>
              <a:rPr lang="en-US" dirty="0"/>
              <a:t>cosine</a:t>
            </a:r>
            <a:r>
              <a:rPr lang="id-ID" dirty="0"/>
              <a:t> base</a:t>
            </a:r>
            <a:r>
              <a:rPr lang="en-US" dirty="0"/>
              <a:t>. </a:t>
            </a:r>
            <a:endParaRPr lang="id-ID" dirty="0"/>
          </a:p>
          <a:p>
            <a:endParaRPr lang="id-ID" dirty="0" smtClean="0"/>
          </a:p>
          <a:p>
            <a:endParaRPr lang="id-ID" dirty="0"/>
          </a:p>
        </p:txBody>
      </p:sp>
    </p:spTree>
    <p:extLst>
      <p:ext uri="{BB962C8B-B14F-4D97-AF65-F5344CB8AC3E}">
        <p14:creationId xmlns:p14="http://schemas.microsoft.com/office/powerpoint/2010/main" val="20407329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Data and Procedures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738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Data and Research Variable</a:t>
            </a:r>
            <a:endParaRPr lang="en-US" dirty="0"/>
          </a:p>
        </p:txBody>
      </p:sp>
      <p:grpSp>
        <p:nvGrpSpPr>
          <p:cNvPr id="8" name="Group 7"/>
          <p:cNvGrpSpPr/>
          <p:nvPr/>
        </p:nvGrpSpPr>
        <p:grpSpPr>
          <a:xfrm>
            <a:off x="6326882" y="3098839"/>
            <a:ext cx="4872310" cy="1624036"/>
            <a:chOff x="4462462" y="1797417"/>
            <a:chExt cx="4872310" cy="1624036"/>
          </a:xfrm>
        </p:grpSpPr>
        <mc:AlternateContent xmlns:mc="http://schemas.openxmlformats.org/markup-compatibility/2006" xmlns:a14="http://schemas.microsoft.com/office/drawing/2010/main">
          <mc:Choice Requires="a14">
            <p:sp>
              <p:nvSpPr>
                <p:cNvPr id="4" name="TextBox 3"/>
                <p:cNvSpPr txBox="1"/>
                <p:nvPr/>
              </p:nvSpPr>
              <p:spPr>
                <a:xfrm>
                  <a:off x="4462462" y="1797417"/>
                  <a:ext cx="4872310" cy="369332"/>
                </a:xfrm>
                <a:prstGeom prst="rect">
                  <a:avLst/>
                </a:prstGeom>
                <a:solidFill>
                  <a:schemeClr val="accent6">
                    <a:lumMod val="60000"/>
                    <a:lumOff val="40000"/>
                  </a:schemeClr>
                </a:solidFill>
                <a:effectLst>
                  <a:outerShdw blurRad="50800" dist="38100" dir="2700000" algn="tl" rotWithShape="0">
                    <a:prstClr val="black">
                      <a:alpha val="40000"/>
                    </a:prstClr>
                  </a:outerShdw>
                </a:effectLst>
              </p:spPr>
              <p:txBody>
                <a:bodyPr wrap="square" rtlCol="0">
                  <a:spAutoFit/>
                </a:bodyPr>
                <a:lstStyle/>
                <a:p>
                  <a14:m>
                    <m:oMath xmlns:m="http://schemas.openxmlformats.org/officeDocument/2006/math">
                      <m:r>
                        <a:rPr lang="id-ID" i="1" smtClean="0">
                          <a:latin typeface="Cambria Math" panose="02040503050406030204" pitchFamily="18" charset="0"/>
                        </a:rPr>
                        <m:t>𝑦</m:t>
                      </m:r>
                    </m:oMath>
                  </a14:m>
                  <a:r>
                    <a:rPr lang="id-ID" dirty="0" smtClean="0"/>
                    <a:t> : </a:t>
                  </a:r>
                  <a:r>
                    <a:rPr lang="id-ID" dirty="0"/>
                    <a:t>the percentage of criminal </a:t>
                  </a:r>
                  <a:r>
                    <a:rPr lang="id-ID" dirty="0" smtClean="0"/>
                    <a:t>incidents</a:t>
                  </a:r>
                  <a:endParaRPr lang="id-ID" dirty="0"/>
                </a:p>
              </p:txBody>
            </p:sp>
          </mc:Choice>
          <mc:Fallback xmlns="">
            <p:sp>
              <p:nvSpPr>
                <p:cNvPr id="4" name="TextBox 3"/>
                <p:cNvSpPr txBox="1">
                  <a:spLocks noRot="1" noChangeAspect="1" noMove="1" noResize="1" noEditPoints="1" noAdjustHandles="1" noChangeArrowheads="1" noChangeShapeType="1" noTextEdit="1"/>
                </p:cNvSpPr>
                <p:nvPr/>
              </p:nvSpPr>
              <p:spPr>
                <a:xfrm>
                  <a:off x="4462462" y="1797417"/>
                  <a:ext cx="4872310" cy="369332"/>
                </a:xfrm>
                <a:prstGeom prst="rect">
                  <a:avLst/>
                </a:prstGeom>
                <a:blipFill rotWithShape="0">
                  <a:blip r:embed="rId2"/>
                  <a:stretch>
                    <a:fillRect/>
                  </a:stretch>
                </a:blipFill>
                <a:effectLst>
                  <a:outerShdw blurRad="50800" dist="38100" dir="2700000" algn="tl" rotWithShape="0">
                    <a:prstClr val="black">
                      <a:alpha val="40000"/>
                    </a:prstClr>
                  </a:outerShdw>
                </a:effectLst>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462462" y="2214933"/>
                  <a:ext cx="4872310" cy="369332"/>
                </a:xfrm>
                <a:prstGeom prst="rect">
                  <a:avLst/>
                </a:prstGeom>
                <a:solidFill>
                  <a:schemeClr val="accent6">
                    <a:lumMod val="60000"/>
                    <a:lumOff val="40000"/>
                  </a:schemeClr>
                </a:solidFill>
                <a:effectLst>
                  <a:outerShdw blurRad="50800" dist="38100" dir="2700000" algn="tl" rotWithShape="0">
                    <a:prstClr val="black">
                      <a:alpha val="40000"/>
                    </a:prstClr>
                  </a:outerShdw>
                </a:effectLst>
              </p:spPr>
              <p:txBody>
                <a:bodyPr wrap="square" rtlCol="0">
                  <a:spAutoFit/>
                </a:bodyPr>
                <a:lstStyle/>
                <a:p>
                  <a14:m>
                    <m:oMath xmlns:m="http://schemas.openxmlformats.org/officeDocument/2006/math">
                      <m:r>
                        <a:rPr lang="en-US" i="1">
                          <a:latin typeface="Cambria Math" panose="02040503050406030204" pitchFamily="18" charset="0"/>
                        </a:rPr>
                        <m:t>𝑥</m:t>
                      </m:r>
                    </m:oMath>
                  </a14:m>
                  <a:r>
                    <a:rPr lang="id-ID" dirty="0" smtClean="0"/>
                    <a:t> : </a:t>
                  </a:r>
                  <a:r>
                    <a:rPr lang="id-ID" dirty="0"/>
                    <a:t>the percentage of </a:t>
                  </a:r>
                  <a:r>
                    <a:rPr lang="id-ID" dirty="0" smtClean="0"/>
                    <a:t>population</a:t>
                  </a:r>
                  <a:endParaRPr lang="id-ID" dirty="0"/>
                </a:p>
              </p:txBody>
            </p:sp>
          </mc:Choice>
          <mc:Fallback xmlns="">
            <p:sp>
              <p:nvSpPr>
                <p:cNvPr id="5" name="TextBox 4"/>
                <p:cNvSpPr txBox="1">
                  <a:spLocks noRot="1" noChangeAspect="1" noMove="1" noResize="1" noEditPoints="1" noAdjustHandles="1" noChangeArrowheads="1" noChangeShapeType="1" noTextEdit="1"/>
                </p:cNvSpPr>
                <p:nvPr/>
              </p:nvSpPr>
              <p:spPr>
                <a:xfrm>
                  <a:off x="4462462" y="2214933"/>
                  <a:ext cx="4872310" cy="369332"/>
                </a:xfrm>
                <a:prstGeom prst="rect">
                  <a:avLst/>
                </a:prstGeom>
                <a:blipFill rotWithShape="0">
                  <a:blip r:embed="rId3"/>
                  <a:stretch>
                    <a:fillRect/>
                  </a:stretch>
                </a:blipFill>
                <a:effectLst>
                  <a:outerShdw blurRad="50800" dist="38100" dir="2700000" algn="tl" rotWithShape="0">
                    <a:prstClr val="black">
                      <a:alpha val="40000"/>
                    </a:prstClr>
                  </a:outerShdw>
                </a:effectLst>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462462" y="2627620"/>
                  <a:ext cx="4872310" cy="369332"/>
                </a:xfrm>
                <a:prstGeom prst="rect">
                  <a:avLst/>
                </a:prstGeom>
                <a:solidFill>
                  <a:schemeClr val="accent6">
                    <a:lumMod val="60000"/>
                    <a:lumOff val="40000"/>
                  </a:schemeClr>
                </a:solidFill>
                <a:effectLst>
                  <a:outerShdw blurRad="50800" dist="38100" dir="2700000" algn="tl" rotWithShape="0">
                    <a:prstClr val="black">
                      <a:alpha val="40000"/>
                    </a:prstClr>
                  </a:outerShdw>
                </a:effectLst>
              </p:spPr>
              <p:txBody>
                <a:bodyPr wrap="square" rtlCol="0">
                  <a:spAutoFit/>
                </a:bodyPr>
                <a:lstStyle/>
                <a:p>
                  <a14:m>
                    <m:oMath xmlns:m="http://schemas.openxmlformats.org/officeDocument/2006/math">
                      <m:sSub>
                        <m:sSubPr>
                          <m:ctrlPr>
                            <a:rPr lang="id-ID"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1</m:t>
                          </m:r>
                        </m:sub>
                      </m:sSub>
                    </m:oMath>
                  </a14:m>
                  <a:r>
                    <a:rPr lang="id-ID" dirty="0" smtClean="0"/>
                    <a:t>: </a:t>
                  </a:r>
                  <a:r>
                    <a:rPr lang="en-US" dirty="0"/>
                    <a:t>the </a:t>
                  </a:r>
                  <a:r>
                    <a:rPr lang="id-ID" dirty="0"/>
                    <a:t>percentage of unemployed population</a:t>
                  </a:r>
                </a:p>
              </p:txBody>
            </p:sp>
          </mc:Choice>
          <mc:Fallback xmlns="">
            <p:sp>
              <p:nvSpPr>
                <p:cNvPr id="6" name="TextBox 5"/>
                <p:cNvSpPr txBox="1">
                  <a:spLocks noRot="1" noChangeAspect="1" noMove="1" noResize="1" noEditPoints="1" noAdjustHandles="1" noChangeArrowheads="1" noChangeShapeType="1" noTextEdit="1"/>
                </p:cNvSpPr>
                <p:nvPr/>
              </p:nvSpPr>
              <p:spPr>
                <a:xfrm>
                  <a:off x="4462462" y="2627620"/>
                  <a:ext cx="4872310" cy="369332"/>
                </a:xfrm>
                <a:prstGeom prst="rect">
                  <a:avLst/>
                </a:prstGeom>
                <a:blipFill rotWithShape="0">
                  <a:blip r:embed="rId4"/>
                  <a:stretch>
                    <a:fillRect/>
                  </a:stretch>
                </a:blipFill>
                <a:effectLst>
                  <a:outerShdw blurRad="50800" dist="38100" dir="2700000" algn="tl" rotWithShape="0">
                    <a:prstClr val="black">
                      <a:alpha val="40000"/>
                    </a:prstClr>
                  </a:outerShdw>
                </a:effectLst>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462462" y="3052121"/>
                  <a:ext cx="4872310" cy="369332"/>
                </a:xfrm>
                <a:prstGeom prst="rect">
                  <a:avLst/>
                </a:prstGeom>
                <a:solidFill>
                  <a:schemeClr val="accent6">
                    <a:lumMod val="60000"/>
                    <a:lumOff val="40000"/>
                  </a:schemeClr>
                </a:solidFill>
                <a:effectLst>
                  <a:outerShdw blurRad="50800" dist="38100" dir="2700000" algn="tl" rotWithShape="0">
                    <a:prstClr val="black">
                      <a:alpha val="40000"/>
                    </a:prstClr>
                  </a:outerShdw>
                </a:effectLst>
              </p:spPr>
              <p:txBody>
                <a:bodyPr wrap="square" rtlCol="0">
                  <a:spAutoFit/>
                </a:bodyPr>
                <a:lstStyle/>
                <a:p>
                  <a14:m>
                    <m:oMath xmlns:m="http://schemas.openxmlformats.org/officeDocument/2006/math">
                      <m:sSub>
                        <m:sSubPr>
                          <m:ctrlPr>
                            <a:rPr lang="id-ID" i="1" smtClean="0">
                              <a:latin typeface="Cambria Math" panose="02040503050406030204" pitchFamily="18" charset="0"/>
                            </a:rPr>
                          </m:ctrlPr>
                        </m:sSubPr>
                        <m:e>
                          <m:r>
                            <a:rPr lang="en-US" i="1">
                              <a:latin typeface="Cambria Math" panose="02040503050406030204" pitchFamily="18" charset="0"/>
                            </a:rPr>
                            <m:t>𝑡</m:t>
                          </m:r>
                        </m:e>
                        <m:sub>
                          <m:r>
                            <a:rPr lang="id-ID" b="0" i="1" smtClean="0">
                              <a:latin typeface="Cambria Math" panose="02040503050406030204" pitchFamily="18" charset="0"/>
                            </a:rPr>
                            <m:t>2</m:t>
                          </m:r>
                        </m:sub>
                      </m:sSub>
                    </m:oMath>
                  </a14:m>
                  <a:r>
                    <a:rPr lang="id-ID" dirty="0" smtClean="0"/>
                    <a:t>: </a:t>
                  </a:r>
                  <a:r>
                    <a:rPr lang="id-ID" dirty="0"/>
                    <a:t>the percentage of poor people </a:t>
                  </a:r>
                </a:p>
              </p:txBody>
            </p:sp>
          </mc:Choice>
          <mc:Fallback xmlns="">
            <p:sp>
              <p:nvSpPr>
                <p:cNvPr id="7" name="TextBox 6"/>
                <p:cNvSpPr txBox="1">
                  <a:spLocks noRot="1" noChangeAspect="1" noMove="1" noResize="1" noEditPoints="1" noAdjustHandles="1" noChangeArrowheads="1" noChangeShapeType="1" noTextEdit="1"/>
                </p:cNvSpPr>
                <p:nvPr/>
              </p:nvSpPr>
              <p:spPr>
                <a:xfrm>
                  <a:off x="4462462" y="3052121"/>
                  <a:ext cx="4872310" cy="369332"/>
                </a:xfrm>
                <a:prstGeom prst="rect">
                  <a:avLst/>
                </a:prstGeom>
                <a:blipFill rotWithShape="0">
                  <a:blip r:embed="rId5"/>
                  <a:stretch>
                    <a:fillRect/>
                  </a:stretch>
                </a:blipFill>
                <a:effectLst>
                  <a:outerShdw blurRad="50800" dist="38100" dir="2700000" algn="tl" rotWithShape="0">
                    <a:prstClr val="black">
                      <a:alpha val="40000"/>
                    </a:prstClr>
                  </a:outerShdw>
                </a:effectLst>
              </p:spPr>
              <p:txBody>
                <a:bodyPr/>
                <a:lstStyle/>
                <a:p>
                  <a:r>
                    <a:rPr lang="id-ID">
                      <a:noFill/>
                    </a:rPr>
                    <a:t> </a:t>
                  </a:r>
                </a:p>
              </p:txBody>
            </p:sp>
          </mc:Fallback>
        </mc:AlternateContent>
      </p:grpSp>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20853" t="2791" r="23576" b="7395"/>
          <a:stretch/>
        </p:blipFill>
        <p:spPr>
          <a:xfrm>
            <a:off x="1773932" y="1556792"/>
            <a:ext cx="1821802" cy="1656184"/>
          </a:xfrm>
          <a:prstGeom prst="rect">
            <a:avLst/>
          </a:prstGeom>
        </p:spPr>
      </p:pic>
      <p:sp>
        <p:nvSpPr>
          <p:cNvPr id="10" name="TextBox 9"/>
          <p:cNvSpPr txBox="1"/>
          <p:nvPr/>
        </p:nvSpPr>
        <p:spPr>
          <a:xfrm>
            <a:off x="3950618" y="1784720"/>
            <a:ext cx="7248574" cy="1200329"/>
          </a:xfrm>
          <a:prstGeom prst="rect">
            <a:avLst/>
          </a:prstGeom>
          <a:noFill/>
        </p:spPr>
        <p:txBody>
          <a:bodyPr wrap="square" rtlCol="0">
            <a:spAutoFit/>
          </a:bodyPr>
          <a:lstStyle/>
          <a:p>
            <a:pPr algn="just"/>
            <a:r>
              <a:rPr lang="id-ID" dirty="0" smtClean="0"/>
              <a:t>The data was taken from </a:t>
            </a:r>
            <a:r>
              <a:rPr lang="id-ID" dirty="0">
                <a:effectLst>
                  <a:outerShdw blurRad="38100" dist="38100" dir="2700000" algn="tl">
                    <a:srgbClr val="000000">
                      <a:alpha val="43137"/>
                    </a:srgbClr>
                  </a:outerShdw>
                </a:effectLst>
              </a:rPr>
              <a:t>Badan Pusat Statistik (BPS) or</a:t>
            </a:r>
            <a:r>
              <a:rPr lang="en-US" dirty="0">
                <a:effectLst>
                  <a:outerShdw blurRad="38100" dist="38100" dir="2700000" algn="tl">
                    <a:srgbClr val="000000">
                      <a:alpha val="43137"/>
                    </a:srgbClr>
                  </a:outerShdw>
                </a:effectLst>
              </a:rPr>
              <a:t> Central Bureau of Statistics </a:t>
            </a:r>
            <a:r>
              <a:rPr lang="en-US" dirty="0"/>
              <a:t>with </a:t>
            </a:r>
            <a:r>
              <a:rPr lang="id-ID" dirty="0"/>
              <a:t>data in </a:t>
            </a:r>
            <a:r>
              <a:rPr lang="en-US" dirty="0"/>
              <a:t>2018 </a:t>
            </a:r>
            <a:r>
              <a:rPr lang="id-ID" dirty="0"/>
              <a:t>used </a:t>
            </a:r>
            <a:r>
              <a:rPr lang="en-US" dirty="0"/>
              <a:t>as training data for estimating curve regression, and </a:t>
            </a:r>
            <a:r>
              <a:rPr lang="id-ID" dirty="0"/>
              <a:t>data in </a:t>
            </a:r>
            <a:r>
              <a:rPr lang="en-US" dirty="0"/>
              <a:t>2019 used as testing data for predicting based on the selected Fourier series estimator. </a:t>
            </a:r>
            <a:endParaRPr lang="id-ID" dirty="0"/>
          </a:p>
        </p:txBody>
      </p:sp>
      <p:sp>
        <p:nvSpPr>
          <p:cNvPr id="11" name="TextBox 10"/>
          <p:cNvSpPr txBox="1"/>
          <p:nvPr/>
        </p:nvSpPr>
        <p:spPr>
          <a:xfrm>
            <a:off x="2335594" y="3728987"/>
            <a:ext cx="2520280" cy="400110"/>
          </a:xfrm>
          <a:prstGeom prst="rect">
            <a:avLst/>
          </a:prstGeom>
          <a:solidFill>
            <a:schemeClr val="accent5">
              <a:lumMod val="75000"/>
            </a:schemeClr>
          </a:solidFill>
          <a:effectLst>
            <a:outerShdw blurRad="50800" dist="38100" dir="2700000" algn="tl" rotWithShape="0">
              <a:prstClr val="black">
                <a:alpha val="40000"/>
              </a:prstClr>
            </a:outerShdw>
          </a:effectLst>
        </p:spPr>
        <p:txBody>
          <a:bodyPr wrap="square" rtlCol="0">
            <a:spAutoFit/>
          </a:bodyPr>
          <a:lstStyle/>
          <a:p>
            <a:pPr algn="ctr"/>
            <a:r>
              <a:rPr lang="id-ID" sz="2000" dirty="0" smtClean="0">
                <a:solidFill>
                  <a:schemeClr val="bg1"/>
                </a:solidFill>
              </a:rPr>
              <a:t>Research Variables</a:t>
            </a:r>
            <a:endParaRPr lang="id-ID" sz="2000" dirty="0">
              <a:solidFill>
                <a:schemeClr val="bg1"/>
              </a:solidFill>
            </a:endParaRPr>
          </a:p>
        </p:txBody>
      </p:sp>
      <p:sp>
        <p:nvSpPr>
          <p:cNvPr id="12" name="Right Arrow 11"/>
          <p:cNvSpPr/>
          <p:nvPr/>
        </p:nvSpPr>
        <p:spPr>
          <a:xfrm>
            <a:off x="4895234" y="3803604"/>
            <a:ext cx="1415202" cy="192817"/>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3" name="Picture 2"/>
          <p:cNvPicPr>
            <a:picLocks noChangeAspect="1"/>
          </p:cNvPicPr>
          <p:nvPr/>
        </p:nvPicPr>
        <p:blipFill rotWithShape="1">
          <a:blip r:embed="rId7">
            <a:extLst>
              <a:ext uri="{28A0092B-C50C-407E-A947-70E740481C1C}">
                <a14:useLocalDpi xmlns:a14="http://schemas.microsoft.com/office/drawing/2010/main" val="0"/>
              </a:ext>
            </a:extLst>
          </a:blip>
          <a:srcRect l="1" t="2224" r="61407" b="16276"/>
          <a:stretch/>
        </p:blipFill>
        <p:spPr>
          <a:xfrm>
            <a:off x="1773932" y="4596653"/>
            <a:ext cx="1614146" cy="1257834"/>
          </a:xfrm>
          <a:prstGeom prst="rect">
            <a:avLst/>
          </a:prstGeom>
        </p:spPr>
      </p:pic>
      <p:sp>
        <p:nvSpPr>
          <p:cNvPr id="13" name="TextBox 12"/>
          <p:cNvSpPr txBox="1"/>
          <p:nvPr/>
        </p:nvSpPr>
        <p:spPr>
          <a:xfrm>
            <a:off x="3586089" y="4980229"/>
            <a:ext cx="5600178" cy="646331"/>
          </a:xfrm>
          <a:prstGeom prst="rect">
            <a:avLst/>
          </a:prstGeom>
          <a:noFill/>
        </p:spPr>
        <p:txBody>
          <a:bodyPr wrap="square" rtlCol="0">
            <a:spAutoFit/>
          </a:bodyPr>
          <a:lstStyle/>
          <a:p>
            <a:r>
              <a:rPr lang="id-ID" dirty="0" smtClean="0"/>
              <a:t>The method used is </a:t>
            </a:r>
            <a:r>
              <a:rPr lang="en-US" dirty="0" smtClean="0"/>
              <a:t>Fourier </a:t>
            </a:r>
            <a:r>
              <a:rPr lang="en-US" dirty="0"/>
              <a:t>series estimator in </a:t>
            </a:r>
            <a:r>
              <a:rPr lang="id-ID" dirty="0"/>
              <a:t>semi</a:t>
            </a:r>
            <a:r>
              <a:rPr lang="en-US" dirty="0"/>
              <a:t>parametric regression </a:t>
            </a:r>
            <a:r>
              <a:rPr lang="id-ID" dirty="0" smtClean="0"/>
              <a:t>using Software R</a:t>
            </a:r>
            <a:endParaRPr lang="id-ID" dirty="0"/>
          </a:p>
        </p:txBody>
      </p:sp>
    </p:spTree>
    <p:extLst>
      <p:ext uri="{BB962C8B-B14F-4D97-AF65-F5344CB8AC3E}">
        <p14:creationId xmlns:p14="http://schemas.microsoft.com/office/powerpoint/2010/main" val="42629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1090960"/>
          </a:xfrm>
        </p:spPr>
        <p:txBody>
          <a:bodyPr/>
          <a:lstStyle/>
          <a:p>
            <a:r>
              <a:rPr lang="id-ID" dirty="0"/>
              <a:t>S</a:t>
            </a:r>
            <a:r>
              <a:rPr lang="en-US" dirty="0" err="1" smtClean="0"/>
              <a:t>teps</a:t>
            </a:r>
            <a:r>
              <a:rPr lang="en-US" dirty="0" smtClean="0"/>
              <a:t> </a:t>
            </a:r>
            <a:r>
              <a:rPr lang="en-US" dirty="0"/>
              <a:t>of </a:t>
            </a:r>
            <a:r>
              <a:rPr lang="id-ID" dirty="0" smtClean="0"/>
              <a:t>A</a:t>
            </a:r>
            <a:r>
              <a:rPr lang="en-US" dirty="0" err="1" smtClean="0"/>
              <a:t>nalysis</a:t>
            </a:r>
            <a:r>
              <a:rPr lang="en-US" dirty="0" smtClean="0"/>
              <a:t> </a:t>
            </a:r>
            <a:endParaRPr lang="en-US" dirty="0"/>
          </a:p>
        </p:txBody>
      </p:sp>
      <mc:AlternateContent xmlns:mc="http://schemas.openxmlformats.org/markup-compatibility/2006">
        <mc:Choice xmlns:a14="http://schemas.microsoft.com/office/drawing/2010/main" Requires="a14">
          <p:graphicFrame>
            <p:nvGraphicFramePr>
              <p:cNvPr id="3" name="Diagram 2"/>
              <p:cNvGraphicFramePr/>
              <p:nvPr>
                <p:extLst>
                  <p:ext uri="{D42A27DB-BD31-4B8C-83A1-F6EECF244321}">
                    <p14:modId xmlns:p14="http://schemas.microsoft.com/office/powerpoint/2010/main" val="1994067532"/>
                  </p:ext>
                </p:extLst>
              </p:nvPr>
            </p:nvGraphicFramePr>
            <p:xfrm>
              <a:off x="1989956" y="1124744"/>
              <a:ext cx="9001000"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3" name="Diagram 2"/>
              <p:cNvGraphicFramePr/>
              <p:nvPr>
                <p:extLst>
                  <p:ext uri="{D42A27DB-BD31-4B8C-83A1-F6EECF244321}">
                    <p14:modId xmlns:p14="http://schemas.microsoft.com/office/powerpoint/2010/main" val="1994067532"/>
                  </p:ext>
                </p:extLst>
              </p:nvPr>
            </p:nvGraphicFramePr>
            <p:xfrm>
              <a:off x="1989956" y="1124744"/>
              <a:ext cx="9001000" cy="5417256"/>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347380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479</TotalTime>
  <Words>1195</Words>
  <Application>Microsoft Office PowerPoint</Application>
  <PresentationFormat>Custom</PresentationFormat>
  <Paragraphs>159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Narrow</vt:lpstr>
      <vt:lpstr>Cambria Math</vt:lpstr>
      <vt:lpstr>Euphemia</vt:lpstr>
      <vt:lpstr>Times New Roman</vt:lpstr>
      <vt:lpstr>Math 16x9</vt:lpstr>
      <vt:lpstr>Fourier Series Estimator in Semiparametric Regression to Predict Criminal Rate in Indonesia </vt:lpstr>
      <vt:lpstr>Introduction</vt:lpstr>
      <vt:lpstr>Introduction Background of Research</vt:lpstr>
      <vt:lpstr>Introduction Previous Research of Fourier Series</vt:lpstr>
      <vt:lpstr>Literature Review</vt:lpstr>
      <vt:lpstr>Semiparametric Regression and Fourier Series Estimator</vt:lpstr>
      <vt:lpstr>Data and Procedures</vt:lpstr>
      <vt:lpstr>Data and Research Variable</vt:lpstr>
      <vt:lpstr>Steps of Analysis </vt:lpstr>
      <vt:lpstr>Result and Discussion</vt:lpstr>
      <vt:lpstr>Descriptive Statistics</vt:lpstr>
      <vt:lpstr>Plot of Relationships between Variables</vt:lpstr>
      <vt:lpstr>Data Analysis Based on Type of Fourier Series</vt:lpstr>
      <vt:lpstr>Best Fourier Series Estimator</vt:lpstr>
      <vt:lpstr>Comparison of Predicted Value and the Actual Value of the Percentage of Criminal Incidents</vt:lpstr>
      <vt:lpstr>Conclusion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taufik</dc:creator>
  <cp:lastModifiedBy>asus</cp:lastModifiedBy>
  <cp:revision>34</cp:revision>
  <dcterms:created xsi:type="dcterms:W3CDTF">2020-09-15T05:57:11Z</dcterms:created>
  <dcterms:modified xsi:type="dcterms:W3CDTF">2020-09-24T10:13:21Z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