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67" r:id="rId3"/>
    <p:sldId id="273" r:id="rId4"/>
    <p:sldId id="274" r:id="rId5"/>
    <p:sldId id="275" r:id="rId6"/>
    <p:sldId id="280" r:id="rId7"/>
    <p:sldId id="264" r:id="rId8"/>
    <p:sldId id="278" r:id="rId9"/>
    <p:sldId id="279"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howGuides="1">
      <p:cViewPr>
        <p:scale>
          <a:sx n="50" d="100"/>
          <a:sy n="50" d="100"/>
        </p:scale>
        <p:origin x="1296" y="59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TUGAS-TUGAS\SEMESTER%206\ADS\TUGAS%20KELOMPOK\AD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UGAS-TUGAS\SEMESTER%206\ADS\TUGAS%20KELOMPOK\AD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dk1">
                  <a:tint val="88500"/>
                </a:schemeClr>
              </a:solidFill>
              <a:ln w="9525">
                <a:solidFill>
                  <a:schemeClr val="dk1">
                    <a:tint val="88500"/>
                  </a:schemeClr>
                </a:solidFill>
              </a:ln>
              <a:effectLst/>
            </c:spPr>
          </c:marker>
          <c:xVal>
            <c:numRef>
              <c:f>RUNGKUT!$C$3:$C$10</c:f>
              <c:numCache>
                <c:formatCode>General</c:formatCode>
                <c:ptCount val="8"/>
                <c:pt idx="0">
                  <c:v>112.79461499999999</c:v>
                </c:pt>
                <c:pt idx="1">
                  <c:v>112.782094</c:v>
                </c:pt>
                <c:pt idx="2">
                  <c:v>112.758118</c:v>
                </c:pt>
                <c:pt idx="3">
                  <c:v>112.757294</c:v>
                </c:pt>
                <c:pt idx="4">
                  <c:v>112.753758</c:v>
                </c:pt>
                <c:pt idx="5">
                  <c:v>112.713865</c:v>
                </c:pt>
                <c:pt idx="6">
                  <c:v>112.63198300000001</c:v>
                </c:pt>
                <c:pt idx="7">
                  <c:v>112.67904299999999</c:v>
                </c:pt>
              </c:numCache>
            </c:numRef>
          </c:xVal>
          <c:yVal>
            <c:numRef>
              <c:f>RUNGKUT!$D$3:$D$10</c:f>
              <c:numCache>
                <c:formatCode>General</c:formatCode>
                <c:ptCount val="8"/>
                <c:pt idx="0">
                  <c:v>11</c:v>
                </c:pt>
                <c:pt idx="1">
                  <c:v>14.1</c:v>
                </c:pt>
                <c:pt idx="2">
                  <c:v>14.1</c:v>
                </c:pt>
                <c:pt idx="3">
                  <c:v>14.1</c:v>
                </c:pt>
                <c:pt idx="4">
                  <c:v>12.3</c:v>
                </c:pt>
                <c:pt idx="5">
                  <c:v>16</c:v>
                </c:pt>
                <c:pt idx="6">
                  <c:v>19</c:v>
                </c:pt>
                <c:pt idx="7">
                  <c:v>25</c:v>
                </c:pt>
              </c:numCache>
            </c:numRef>
          </c:yVal>
          <c:smooth val="0"/>
        </c:ser>
        <c:dLbls>
          <c:showLegendKey val="0"/>
          <c:showVal val="0"/>
          <c:showCatName val="0"/>
          <c:showSerName val="0"/>
          <c:showPercent val="0"/>
          <c:showBubbleSize val="0"/>
        </c:dLbls>
        <c:axId val="59292848"/>
        <c:axId val="59299568"/>
      </c:scatterChart>
      <c:valAx>
        <c:axId val="592928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b="1">
                    <a:solidFill>
                      <a:sysClr val="windowText" lastClr="000000"/>
                    </a:solidFill>
                  </a:rPr>
                  <a:t>Longitude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59299568"/>
        <c:crosses val="autoZero"/>
        <c:crossBetween val="midCat"/>
      </c:valAx>
      <c:valAx>
        <c:axId val="5929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sz="1000" b="1" i="0" u="none" strike="noStrike" baseline="0">
                    <a:solidFill>
                      <a:sysClr val="windowText" lastClr="000000"/>
                    </a:solidFill>
                    <a:effectLst/>
                  </a:rPr>
                  <a:t>Concentration of PM2.5 </a:t>
                </a:r>
                <a:endParaRPr lang="en-US" b="1">
                  <a:solidFill>
                    <a:sysClr val="windowText" lastClr="000000"/>
                  </a:solidFill>
                </a:endParaRP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59292848"/>
        <c:crosses val="autoZero"/>
        <c:crossBetween val="midCat"/>
      </c:valAx>
      <c:spPr>
        <a:solidFill>
          <a:schemeClr val="lt1"/>
        </a:solidFill>
        <a:ln w="12700" cap="flat" cmpd="sng" algn="ctr">
          <a:solidFill>
            <a:schemeClr val="dk1"/>
          </a:solidFill>
          <a:prstDash val="solid"/>
          <a:miter lim="800000"/>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dk1">
                  <a:tint val="88500"/>
                </a:schemeClr>
              </a:solidFill>
              <a:ln w="9525">
                <a:solidFill>
                  <a:schemeClr val="dk1">
                    <a:tint val="88500"/>
                  </a:schemeClr>
                </a:solidFill>
              </a:ln>
              <a:effectLst/>
            </c:spPr>
          </c:marker>
          <c:xVal>
            <c:numRef>
              <c:f>RUNGKUT!$B$3:$B$10</c:f>
              <c:numCache>
                <c:formatCode>General</c:formatCode>
                <c:ptCount val="8"/>
                <c:pt idx="0">
                  <c:v>-7.2801770000000001</c:v>
                </c:pt>
                <c:pt idx="1">
                  <c:v>-7.3408829999999998</c:v>
                </c:pt>
                <c:pt idx="2">
                  <c:v>-7.2579459999999996</c:v>
                </c:pt>
                <c:pt idx="3">
                  <c:v>-7.2728780000000004</c:v>
                </c:pt>
                <c:pt idx="4">
                  <c:v>-7.2821819999999997</c:v>
                </c:pt>
                <c:pt idx="5">
                  <c:v>-7.2836400000000001</c:v>
                </c:pt>
                <c:pt idx="6">
                  <c:v>-7.2502969999999998</c:v>
                </c:pt>
                <c:pt idx="7">
                  <c:v>-7.2596679999999996</c:v>
                </c:pt>
              </c:numCache>
            </c:numRef>
          </c:xVal>
          <c:yVal>
            <c:numRef>
              <c:f>RUNGKUT!$D$3:$D$10</c:f>
              <c:numCache>
                <c:formatCode>General</c:formatCode>
                <c:ptCount val="8"/>
                <c:pt idx="0">
                  <c:v>11</c:v>
                </c:pt>
                <c:pt idx="1">
                  <c:v>14.1</c:v>
                </c:pt>
                <c:pt idx="2">
                  <c:v>14.1</c:v>
                </c:pt>
                <c:pt idx="3">
                  <c:v>14.1</c:v>
                </c:pt>
                <c:pt idx="4">
                  <c:v>12.3</c:v>
                </c:pt>
                <c:pt idx="5">
                  <c:v>16</c:v>
                </c:pt>
                <c:pt idx="6">
                  <c:v>19</c:v>
                </c:pt>
                <c:pt idx="7">
                  <c:v>25</c:v>
                </c:pt>
              </c:numCache>
            </c:numRef>
          </c:yVal>
          <c:smooth val="0"/>
        </c:ser>
        <c:dLbls>
          <c:showLegendKey val="0"/>
          <c:showVal val="0"/>
          <c:showCatName val="0"/>
          <c:showSerName val="0"/>
          <c:showPercent val="0"/>
          <c:showBubbleSize val="0"/>
        </c:dLbls>
        <c:axId val="157062832"/>
        <c:axId val="157066752"/>
      </c:scatterChart>
      <c:valAx>
        <c:axId val="1570628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ysClr val="windowText" lastClr="000000"/>
                    </a:solidFill>
                  </a:rPr>
                  <a:t>Latitude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066752"/>
        <c:crosses val="autoZero"/>
        <c:crossBetween val="midCat"/>
      </c:valAx>
      <c:valAx>
        <c:axId val="157066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r>
                  <a:rPr lang="en-US" sz="1100" b="1" i="0" baseline="0">
                    <a:solidFill>
                      <a:sysClr val="windowText" lastClr="000000"/>
                    </a:solidFill>
                    <a:effectLst/>
                  </a:rPr>
                  <a:t>Concentration of PM2.5 </a:t>
                </a:r>
                <a:endParaRPr lang="en-US" sz="1100">
                  <a:solidFill>
                    <a:sysClr val="windowText" lastClr="000000"/>
                  </a:solidFill>
                  <a:effectLst/>
                </a:endParaRPr>
              </a:p>
            </c:rich>
          </c:tx>
          <c:layout/>
          <c:overlay val="0"/>
          <c:spPr>
            <a:noFill/>
            <a:ln>
              <a:noFill/>
            </a:ln>
            <a:effectLst/>
          </c:spPr>
          <c:txPr>
            <a:bodyPr rot="-54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062832"/>
        <c:crosses val="autoZero"/>
        <c:crossBetween val="midCat"/>
      </c:valAx>
      <c:spPr>
        <a:solidFill>
          <a:schemeClr val="lt1"/>
        </a:solidFill>
        <a:ln w="12700" cap="flat" cmpd="sng" algn="ctr">
          <a:solidFill>
            <a:schemeClr val="dk1"/>
          </a:solidFill>
          <a:prstDash val="solid"/>
          <a:miter lim="800000"/>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9/26/2020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11"/>
          </p:nvPr>
        </p:nvSpPr>
        <p:spPr>
          <a:xfrm>
            <a:off x="8326660" y="6356351"/>
            <a:ext cx="2243338" cy="365125"/>
          </a:xfrm>
        </p:spPr>
        <p:txBody>
          <a:bodyPr/>
          <a:lstStyle>
            <a:lvl1pPr algn="r">
              <a:defRPr sz="2400" b="1" cap="none" baseline="0">
                <a:solidFill>
                  <a:schemeClr val="tx1"/>
                </a:solidFill>
                <a:latin typeface="Arial Narrow" panose="020B0606020202030204" pitchFamily="34" charset="0"/>
                <a:cs typeface="Arial" panose="020B0604020202020204" pitchFamily="34" charset="0"/>
              </a:defRPr>
            </a:lvl1pPr>
          </a:lstStyle>
          <a:p>
            <a:r>
              <a:rPr lang="en-US" smtClean="0"/>
              <a:t>IComCos, 2020</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7" name="TextBox 6"/>
          <p:cNvSpPr txBox="1"/>
          <p:nvPr userDrawn="1"/>
        </p:nvSpPr>
        <p:spPr>
          <a:xfrm>
            <a:off x="5958571" y="476672"/>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18" name="TextBox 17"/>
          <p:cNvSpPr txBox="1"/>
          <p:nvPr userDrawn="1"/>
        </p:nvSpPr>
        <p:spPr>
          <a:xfrm>
            <a:off x="8234469" y="1092939"/>
            <a:ext cx="3699795" cy="307777"/>
          </a:xfrm>
          <a:prstGeom prst="rect">
            <a:avLst/>
          </a:prstGeom>
          <a:noFill/>
        </p:spPr>
        <p:txBody>
          <a:bodyPr wrap="none" rtlCol="0">
            <a:spAutoFit/>
          </a:bodyPr>
          <a:lstStyle/>
          <a:p>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772" y="294043"/>
            <a:ext cx="918077" cy="918077"/>
          </a:xfrm>
          <a:prstGeom prst="rect">
            <a:avLst/>
          </a:prstGeom>
        </p:spPr>
      </p:pic>
      <p:pic>
        <p:nvPicPr>
          <p:cNvPr id="21"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22004" y="614122"/>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85900" y="306528"/>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9/26/2020</a:t>
            </a:fld>
            <a:endParaRPr dirty="0"/>
          </a:p>
        </p:txBody>
      </p:sp>
      <p:sp>
        <p:nvSpPr>
          <p:cNvPr id="5" name="Footer Placeholder 4"/>
          <p:cNvSpPr>
            <a:spLocks noGrp="1"/>
          </p:cNvSpPr>
          <p:nvPr>
            <p:ph type="ftr" sz="quarter" idx="11"/>
          </p:nvPr>
        </p:nvSpPr>
        <p:spPr/>
        <p:txBody>
          <a:body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
        <p:nvSpPr>
          <p:cNvPr id="25" name="TextBox 24"/>
          <p:cNvSpPr txBox="1"/>
          <p:nvPr userDrawn="1"/>
        </p:nvSpPr>
        <p:spPr>
          <a:xfrm>
            <a:off x="5958571" y="770137"/>
            <a:ext cx="5925533" cy="646331"/>
          </a:xfrm>
          <a:prstGeom prst="rect">
            <a:avLst/>
          </a:prstGeom>
          <a:noFill/>
        </p:spPr>
        <p:txBody>
          <a:bodyPr wrap="none" rtlCol="0">
            <a:spAutoFit/>
          </a:bodyPr>
          <a:lstStyle/>
          <a:p>
            <a:pPr algn="r"/>
            <a:r>
              <a:rPr lang="en-US" sz="1800" b="1" i="0" kern="1200" dirty="0" smtClean="0">
                <a:solidFill>
                  <a:schemeClr val="accent6">
                    <a:lumMod val="50000"/>
                  </a:schemeClr>
                </a:solidFill>
                <a:effectLst/>
                <a:latin typeface="+mn-lt"/>
                <a:ea typeface="+mn-ea"/>
                <a:cs typeface="+mn-cs"/>
              </a:rPr>
              <a:t>INTERNATIONAL CONFERENCE on MATHEMATICS,</a:t>
            </a:r>
            <a:br>
              <a:rPr lang="en-US" sz="1800" b="1" i="0" kern="1200" dirty="0" smtClean="0">
                <a:solidFill>
                  <a:schemeClr val="accent6">
                    <a:lumMod val="50000"/>
                  </a:schemeClr>
                </a:solidFill>
                <a:effectLst/>
                <a:latin typeface="+mn-lt"/>
                <a:ea typeface="+mn-ea"/>
                <a:cs typeface="+mn-cs"/>
              </a:rPr>
            </a:br>
            <a:r>
              <a:rPr lang="en-US" sz="1800" b="1" i="0" kern="1200" dirty="0" smtClean="0">
                <a:solidFill>
                  <a:schemeClr val="accent6">
                    <a:lumMod val="50000"/>
                  </a:schemeClr>
                </a:solidFill>
                <a:effectLst/>
                <a:latin typeface="+mn-lt"/>
                <a:ea typeface="+mn-ea"/>
                <a:cs typeface="+mn-cs"/>
              </a:rPr>
              <a:t>COMPUTATIONAL SCIENCES AND STATISTICS 2020</a:t>
            </a:r>
            <a:endParaRPr lang="en-US" dirty="0">
              <a:solidFill>
                <a:schemeClr val="accent6">
                  <a:lumMod val="50000"/>
                </a:schemeClr>
              </a:solidFill>
            </a:endParaRPr>
          </a:p>
        </p:txBody>
      </p:sp>
      <p:sp>
        <p:nvSpPr>
          <p:cNvPr id="34" name="TextBox 33"/>
          <p:cNvSpPr txBox="1"/>
          <p:nvPr userDrawn="1"/>
        </p:nvSpPr>
        <p:spPr>
          <a:xfrm>
            <a:off x="7462564" y="150911"/>
            <a:ext cx="3699795" cy="307777"/>
          </a:xfrm>
          <a:prstGeom prst="rect">
            <a:avLst/>
          </a:prstGeom>
          <a:noFill/>
        </p:spPr>
        <p:txBody>
          <a:bodyPr wrap="none" rtlCol="0">
            <a:spAutoFit/>
          </a:bodyPr>
          <a:lstStyle/>
          <a:p>
            <a:pPr algn="r"/>
            <a:r>
              <a:rPr lang="en-US" sz="1400" b="1" i="0" kern="1200" dirty="0" smtClean="0">
                <a:solidFill>
                  <a:schemeClr val="tx1"/>
                </a:solidFill>
                <a:effectLst/>
                <a:latin typeface="+mn-lt"/>
                <a:ea typeface="+mn-ea"/>
                <a:cs typeface="+mn-cs"/>
              </a:rPr>
              <a:t>29</a:t>
            </a:r>
            <a:r>
              <a:rPr lang="en-US" sz="1400" b="1" i="0" kern="1200" baseline="30000" dirty="0" smtClean="0">
                <a:solidFill>
                  <a:schemeClr val="tx1"/>
                </a:solidFill>
                <a:effectLst/>
                <a:latin typeface="+mn-lt"/>
                <a:ea typeface="+mn-ea"/>
                <a:cs typeface="+mn-cs"/>
              </a:rPr>
              <a:t>th</a:t>
            </a:r>
            <a:r>
              <a:rPr lang="en-US" sz="1400" b="1" i="0" kern="1200" dirty="0" smtClean="0">
                <a:solidFill>
                  <a:schemeClr val="tx1"/>
                </a:solidFill>
                <a:effectLst/>
                <a:latin typeface="+mn-lt"/>
                <a:ea typeface="+mn-ea"/>
                <a:cs typeface="+mn-cs"/>
              </a:rPr>
              <a:t> September, 2020 | Online Conference</a:t>
            </a:r>
            <a:endParaRPr lang="en-US" sz="1400" dirty="0"/>
          </a:p>
        </p:txBody>
      </p:sp>
      <p:pic>
        <p:nvPicPr>
          <p:cNvPr id="35" name="Picture 3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756" y="436078"/>
            <a:ext cx="918077" cy="918077"/>
          </a:xfrm>
          <a:prstGeom prst="rect">
            <a:avLst/>
          </a:prstGeom>
        </p:spPr>
      </p:pic>
      <p:pic>
        <p:nvPicPr>
          <p:cNvPr id="36" name="Picture 2" descr="AIP Publishing confirmed as publisher - ICIMECE 20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77988" y="613906"/>
            <a:ext cx="1984866" cy="65485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ICoMPAC-ICoMPAC-6th International Conference on Mathematics: Pure, Applied  and Computatio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41884" y="374991"/>
            <a:ext cx="902054" cy="9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9/26/2020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9/26/2020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9/26/2020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9/26/2020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9/26/2020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9/26/2020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9/26/2020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smtClean="0"/>
              <a:t>ICOMCOS 2020, 29</a:t>
            </a:r>
            <a:r>
              <a:rPr lang="en-US" baseline="30000" dirty="0" smtClean="0"/>
              <a:t>TH</a:t>
            </a:r>
            <a:r>
              <a:rPr lang="en-US" dirty="0" smtClean="0"/>
              <a:t> September 2020</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pic>
        <p:nvPicPr>
          <p:cNvPr id="1026" name="Picture 2" descr="AIP Publishing confirmed as publisher - ICIMECE 201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48277" y="6249382"/>
            <a:ext cx="1755140" cy="5790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oMPAC-ICoMPAC-6th International Conference on Mathematics: Pure, Applied  and Computati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195687" y="6020384"/>
            <a:ext cx="740705" cy="7436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85685" y="548680"/>
            <a:ext cx="918077" cy="91807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1340" y="2060848"/>
            <a:ext cx="8329031" cy="1643415"/>
          </a:xfrm>
        </p:spPr>
        <p:txBody>
          <a:bodyPr/>
          <a:lstStyle/>
          <a:p>
            <a:pPr algn="ctr"/>
            <a:r>
              <a:rPr lang="en-US" sz="3200" dirty="0"/>
              <a:t>Prediction Concentration of PM2.5 in Surabaya Using Ordinary </a:t>
            </a:r>
            <a:r>
              <a:rPr lang="en-US" sz="3200" dirty="0" err="1"/>
              <a:t>Kriging</a:t>
            </a:r>
            <a:r>
              <a:rPr lang="en-US" sz="3200" dirty="0"/>
              <a:t> Method</a:t>
            </a:r>
          </a:p>
        </p:txBody>
      </p:sp>
      <p:sp>
        <p:nvSpPr>
          <p:cNvPr id="5" name="Subtitle 2"/>
          <p:cNvSpPr>
            <a:spLocks noGrp="1"/>
          </p:cNvSpPr>
          <p:nvPr/>
        </p:nvSpPr>
        <p:spPr>
          <a:xfrm>
            <a:off x="2428669" y="4509120"/>
            <a:ext cx="9354375" cy="151216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pPr algn="ctr"/>
            <a:r>
              <a:rPr lang="en-US" dirty="0" smtClean="0"/>
              <a:t>Presenter : </a:t>
            </a:r>
            <a:r>
              <a:rPr lang="en-US" dirty="0" err="1" smtClean="0"/>
              <a:t>Derbi</a:t>
            </a:r>
            <a:r>
              <a:rPr lang="en-US" dirty="0" smtClean="0"/>
              <a:t> </a:t>
            </a:r>
            <a:r>
              <a:rPr lang="en-US" dirty="0" err="1" smtClean="0"/>
              <a:t>Wulan</a:t>
            </a:r>
            <a:r>
              <a:rPr lang="en-US" dirty="0" smtClean="0"/>
              <a:t> </a:t>
            </a:r>
            <a:r>
              <a:rPr lang="en-US" dirty="0" err="1" smtClean="0"/>
              <a:t>Fitri</a:t>
            </a:r>
            <a:endParaRPr lang="en-US" dirty="0"/>
          </a:p>
          <a:p>
            <a:pPr algn="ctr"/>
            <a:r>
              <a:rPr lang="en-US" dirty="0" smtClean="0"/>
              <a:t>Corresponding Author : </a:t>
            </a:r>
            <a:r>
              <a:rPr lang="en-US" dirty="0" err="1" smtClean="0"/>
              <a:t>Nur</a:t>
            </a:r>
            <a:r>
              <a:rPr lang="en-US" dirty="0" smtClean="0"/>
              <a:t> </a:t>
            </a:r>
            <a:r>
              <a:rPr lang="en-US" dirty="0" err="1" smtClean="0"/>
              <a:t>Chamidah</a:t>
            </a:r>
            <a:endParaRPr lang="en-US" dirty="0" smtClean="0"/>
          </a:p>
          <a:p>
            <a:pPr algn="ctr"/>
            <a:r>
              <a:rPr lang="en-US" dirty="0" smtClean="0"/>
              <a:t> </a:t>
            </a: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87819" y="260648"/>
            <a:ext cx="9782801" cy="796949"/>
          </a:xfrm>
        </p:spPr>
        <p:txBody>
          <a:bodyPr/>
          <a:lstStyle/>
          <a:p>
            <a:pPr algn="ctr"/>
            <a:r>
              <a:rPr lang="en-US" b="1" dirty="0"/>
              <a:t>INTRODUCTION</a:t>
            </a:r>
          </a:p>
        </p:txBody>
      </p:sp>
      <p:sp>
        <p:nvSpPr>
          <p:cNvPr id="14" name="Content Placeholder 13"/>
          <p:cNvSpPr>
            <a:spLocks noGrp="1"/>
          </p:cNvSpPr>
          <p:nvPr>
            <p:ph idx="1"/>
          </p:nvPr>
        </p:nvSpPr>
        <p:spPr>
          <a:xfrm>
            <a:off x="1587819" y="1340768"/>
            <a:ext cx="5586713" cy="1728192"/>
          </a:xfrm>
        </p:spPr>
        <p:txBody>
          <a:bodyPr>
            <a:normAutofit/>
          </a:bodyPr>
          <a:lstStyle/>
          <a:p>
            <a:r>
              <a:rPr lang="en-US" sz="2400" dirty="0"/>
              <a:t>Air Pollution is a very common problem in big cities in Indonesia, one of which is Surabaya, which is the second largest city in </a:t>
            </a:r>
            <a:r>
              <a:rPr lang="en-US" sz="2400" dirty="0" smtClean="0"/>
              <a:t>Indonesia</a:t>
            </a:r>
            <a:endParaRPr lang="en-US" sz="2400" dirty="0" smtClean="0"/>
          </a:p>
        </p:txBody>
      </p:sp>
      <p:pic>
        <p:nvPicPr>
          <p:cNvPr id="1026" name="Picture 2" descr="Contoh Pencemaran Udara di Lingkungan Sekitar dan Cara Mengatasin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612" y="1057596"/>
            <a:ext cx="2664296" cy="177619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3"/>
          <p:cNvSpPr txBox="1">
            <a:spLocks/>
          </p:cNvSpPr>
          <p:nvPr/>
        </p:nvSpPr>
        <p:spPr>
          <a:xfrm>
            <a:off x="4582244" y="3514320"/>
            <a:ext cx="6954865" cy="1728192"/>
          </a:xfrm>
          <a:prstGeom prst="rect">
            <a:avLst/>
          </a:prstGeom>
        </p:spPr>
        <p:txBody>
          <a:bodyPr vert="horz" lIns="91440" tIns="45720" rIns="91440" bIns="45720" rtlCol="0">
            <a:no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n-US" sz="2000" dirty="0"/>
              <a:t>There are many indicators of air pollution, one of which is PM2.5. </a:t>
            </a:r>
          </a:p>
          <a:p>
            <a:r>
              <a:rPr lang="en-US" sz="2000" dirty="0"/>
              <a:t>This pollutant has a size of less than 2.5 microns which can penetrate the lungs blocking and entering the blood system which can lead to the risk of developing cardiovascular disease, breathing to lung cancer</a:t>
            </a:r>
            <a:endParaRPr lang="en-US" sz="2000" dirty="0"/>
          </a:p>
        </p:txBody>
      </p:sp>
      <p:pic>
        <p:nvPicPr>
          <p:cNvPr id="4" name="Picture 3"/>
          <p:cNvPicPr>
            <a:picLocks noChangeAspect="1"/>
          </p:cNvPicPr>
          <p:nvPr/>
        </p:nvPicPr>
        <p:blipFill>
          <a:blip r:embed="rId3"/>
          <a:stretch>
            <a:fillRect/>
          </a:stretch>
        </p:blipFill>
        <p:spPr>
          <a:xfrm>
            <a:off x="1587819" y="3068960"/>
            <a:ext cx="2753883" cy="2065412"/>
          </a:xfrm>
          <a:prstGeom prst="rect">
            <a:avLst/>
          </a:prstGeom>
        </p:spPr>
      </p:pic>
      <p:pic>
        <p:nvPicPr>
          <p:cNvPr id="7" name="Picture 6"/>
          <p:cNvPicPr>
            <a:picLocks noChangeAspect="1"/>
          </p:cNvPicPr>
          <p:nvPr/>
        </p:nvPicPr>
        <p:blipFill>
          <a:blip r:embed="rId4"/>
          <a:stretch>
            <a:fillRect/>
          </a:stretch>
        </p:blipFill>
        <p:spPr>
          <a:xfrm>
            <a:off x="10342884" y="5897565"/>
            <a:ext cx="847725" cy="847725"/>
          </a:xfrm>
          <a:prstGeom prst="rect">
            <a:avLst/>
          </a:prstGeom>
        </p:spPr>
      </p:pic>
      <p:pic>
        <p:nvPicPr>
          <p:cNvPr id="9" name="Picture 8"/>
          <p:cNvPicPr>
            <a:picLocks noChangeAspect="1"/>
          </p:cNvPicPr>
          <p:nvPr/>
        </p:nvPicPr>
        <p:blipFill>
          <a:blip r:embed="rId5"/>
          <a:stretch>
            <a:fillRect/>
          </a:stretch>
        </p:blipFill>
        <p:spPr>
          <a:xfrm flipH="1">
            <a:off x="8614692" y="5897565"/>
            <a:ext cx="1457661" cy="761628"/>
          </a:xfrm>
          <a:prstGeom prst="rect">
            <a:avLst/>
          </a:prstGeom>
        </p:spPr>
      </p:pic>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1593436" y="1600200"/>
            <a:ext cx="10117599" cy="4572000"/>
          </a:xfrm>
        </p:spPr>
        <p:txBody>
          <a:bodyPr/>
          <a:lstStyle/>
          <a:p>
            <a:r>
              <a:rPr lang="en-US" dirty="0"/>
              <a:t>In general, the concentration of air pollution in each region has a different level. </a:t>
            </a:r>
          </a:p>
          <a:p>
            <a:r>
              <a:rPr lang="en-US" dirty="0" smtClean="0"/>
              <a:t>In </a:t>
            </a:r>
            <a:r>
              <a:rPr lang="en-US" dirty="0"/>
              <a:t>this case the researchers used the ordinary </a:t>
            </a:r>
            <a:r>
              <a:rPr lang="en-US" dirty="0" err="1"/>
              <a:t>kriging</a:t>
            </a:r>
            <a:r>
              <a:rPr lang="en-US" dirty="0"/>
              <a:t> </a:t>
            </a:r>
            <a:r>
              <a:rPr lang="en-US" dirty="0" smtClean="0"/>
              <a:t>method</a:t>
            </a:r>
            <a:endParaRPr lang="en-US" dirty="0"/>
          </a:p>
        </p:txBody>
      </p:sp>
    </p:spTree>
    <p:extLst>
      <p:ext uri="{BB962C8B-B14F-4D97-AF65-F5344CB8AC3E}">
        <p14:creationId xmlns:p14="http://schemas.microsoft.com/office/powerpoint/2010/main" val="263369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404664"/>
            <a:ext cx="9782801" cy="796949"/>
          </a:xfrm>
        </p:spPr>
        <p:txBody>
          <a:bodyPr/>
          <a:lstStyle/>
          <a:p>
            <a:r>
              <a:rPr lang="en-US" b="1" dirty="0" smtClean="0"/>
              <a:t>METHODS</a:t>
            </a:r>
            <a:endParaRPr lang="en-US" dirty="0"/>
          </a:p>
        </p:txBody>
      </p:sp>
      <p:sp>
        <p:nvSpPr>
          <p:cNvPr id="3" name="Content Placeholder 2"/>
          <p:cNvSpPr>
            <a:spLocks noGrp="1"/>
          </p:cNvSpPr>
          <p:nvPr>
            <p:ph idx="1"/>
          </p:nvPr>
        </p:nvSpPr>
        <p:spPr/>
        <p:txBody>
          <a:bodyPr/>
          <a:lstStyle/>
          <a:p>
            <a:r>
              <a:rPr lang="en-US" b="1" dirty="0"/>
              <a:t>Ordinary </a:t>
            </a:r>
            <a:r>
              <a:rPr lang="en-US" b="1" dirty="0" err="1"/>
              <a:t>Kriging</a:t>
            </a:r>
            <a:endParaRPr lang="en-US" b="1" dirty="0"/>
          </a:p>
          <a:p>
            <a:pPr marL="0" indent="0">
              <a:buNone/>
            </a:pPr>
            <a:r>
              <a:rPr lang="en-US" dirty="0"/>
              <a:t>In this method, it is assumed that the mean of the population is unknown, and the spatial data does not contain trends. In addition to not containing trends, the data used also does not contain </a:t>
            </a:r>
            <a:r>
              <a:rPr lang="en-US" dirty="0" smtClean="0"/>
              <a:t>outliers.</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366220" y="3911190"/>
            <a:ext cx="6467410" cy="1940223"/>
          </a:xfrm>
          <a:prstGeom prst="rect">
            <a:avLst/>
          </a:prstGeom>
        </p:spPr>
      </p:pic>
    </p:spTree>
    <p:extLst>
      <p:ext uri="{BB962C8B-B14F-4D97-AF65-F5344CB8AC3E}">
        <p14:creationId xmlns:p14="http://schemas.microsoft.com/office/powerpoint/2010/main" val="288686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DATA</a:t>
            </a:r>
            <a:endParaRPr lang="en-US" b="1" dirty="0"/>
          </a:p>
        </p:txBody>
      </p:sp>
      <p:sp>
        <p:nvSpPr>
          <p:cNvPr id="3" name="Content Placeholder 2"/>
          <p:cNvSpPr>
            <a:spLocks noGrp="1"/>
          </p:cNvSpPr>
          <p:nvPr>
            <p:ph idx="1"/>
          </p:nvPr>
        </p:nvSpPr>
        <p:spPr>
          <a:xfrm>
            <a:off x="1603153" y="1417637"/>
            <a:ext cx="9782801" cy="4572000"/>
          </a:xfrm>
        </p:spPr>
        <p:txBody>
          <a:bodyPr/>
          <a:lstStyle/>
          <a:p>
            <a:r>
              <a:rPr lang="en-US" dirty="0" smtClean="0"/>
              <a:t>Data </a:t>
            </a:r>
            <a:r>
              <a:rPr lang="en-US" dirty="0"/>
              <a:t>obtained from the </a:t>
            </a:r>
            <a:r>
              <a:rPr lang="en-US" dirty="0" err="1"/>
              <a:t>AirVisual</a:t>
            </a:r>
            <a:r>
              <a:rPr lang="en-US" dirty="0"/>
              <a:t> </a:t>
            </a:r>
            <a:endParaRPr lang="en-US" dirty="0" smtClean="0"/>
          </a:p>
          <a:p>
            <a:r>
              <a:rPr lang="en-US" dirty="0"/>
              <a:t>Data obtained from data from 8 monitoring stations in Surabaya, </a:t>
            </a:r>
            <a:r>
              <a:rPr lang="en-US" dirty="0" smtClean="0"/>
              <a:t>in </a:t>
            </a:r>
            <a:r>
              <a:rPr lang="en-US" dirty="0"/>
              <a:t>KLHK </a:t>
            </a:r>
            <a:r>
              <a:rPr lang="en-US" dirty="0" err="1"/>
              <a:t>Tandes</a:t>
            </a:r>
            <a:r>
              <a:rPr lang="en-US" dirty="0"/>
              <a:t>, ITS Campus, </a:t>
            </a:r>
            <a:r>
              <a:rPr lang="en-US" dirty="0" err="1"/>
              <a:t>Gunung</a:t>
            </a:r>
            <a:r>
              <a:rPr lang="en-US" dirty="0"/>
              <a:t> </a:t>
            </a:r>
            <a:r>
              <a:rPr lang="en-US" dirty="0" err="1"/>
              <a:t>Anyar</a:t>
            </a:r>
            <a:r>
              <a:rPr lang="en-US" dirty="0"/>
              <a:t>, </a:t>
            </a:r>
            <a:r>
              <a:rPr lang="en-US" dirty="0" err="1"/>
              <a:t>Pacar</a:t>
            </a:r>
            <a:r>
              <a:rPr lang="en-US" dirty="0"/>
              <a:t> </a:t>
            </a:r>
            <a:r>
              <a:rPr lang="en-US" dirty="0" err="1"/>
              <a:t>Keling</a:t>
            </a:r>
            <a:r>
              <a:rPr lang="en-US" dirty="0"/>
              <a:t>, </a:t>
            </a:r>
            <a:r>
              <a:rPr lang="en-US" dirty="0" err="1"/>
              <a:t>Kertajaya</a:t>
            </a:r>
            <a:r>
              <a:rPr lang="en-US" dirty="0"/>
              <a:t>, </a:t>
            </a:r>
            <a:r>
              <a:rPr lang="en-US" dirty="0" err="1"/>
              <a:t>Gubeng</a:t>
            </a:r>
            <a:r>
              <a:rPr lang="en-US" dirty="0"/>
              <a:t> </a:t>
            </a:r>
            <a:r>
              <a:rPr lang="en-US" dirty="0" err="1"/>
              <a:t>Airlangga</a:t>
            </a:r>
            <a:r>
              <a:rPr lang="en-US" dirty="0"/>
              <a:t>, and </a:t>
            </a:r>
            <a:r>
              <a:rPr lang="en-US" dirty="0" err="1"/>
              <a:t>Benowo</a:t>
            </a:r>
            <a:r>
              <a:rPr lang="en-US" dirty="0"/>
              <a:t>.</a:t>
            </a:r>
          </a:p>
          <a:p>
            <a:endParaRPr lang="en-US" dirty="0"/>
          </a:p>
        </p:txBody>
      </p:sp>
    </p:spTree>
    <p:extLst>
      <p:ext uri="{BB962C8B-B14F-4D97-AF65-F5344CB8AC3E}">
        <p14:creationId xmlns:p14="http://schemas.microsoft.com/office/powerpoint/2010/main" val="104197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 AND DISCUSSION</a:t>
            </a:r>
            <a:endParaRPr lang="en-US" dirty="0"/>
          </a:p>
        </p:txBody>
      </p:sp>
      <p:sp>
        <p:nvSpPr>
          <p:cNvPr id="3" name="Text Placeholder 2"/>
          <p:cNvSpPr>
            <a:spLocks noGrp="1"/>
          </p:cNvSpPr>
          <p:nvPr>
            <p:ph type="body" idx="1"/>
          </p:nvPr>
        </p:nvSpPr>
        <p:spPr/>
        <p:txBody>
          <a:bodyPr/>
          <a:lstStyle/>
          <a:p>
            <a:r>
              <a:rPr lang="en-US" sz="1800" b="1" dirty="0">
                <a:latin typeface="Times New Roman" panose="02020603050405020304" pitchFamily="18" charset="0"/>
                <a:ea typeface="Times New Roman" panose="02020603050405020304" pitchFamily="18" charset="0"/>
              </a:rPr>
              <a:t>FIGURE 1</a:t>
            </a:r>
            <a:r>
              <a:rPr lang="en-US" sz="1800" dirty="0">
                <a:latin typeface="Times New Roman" panose="02020603050405020304" pitchFamily="18" charset="0"/>
                <a:ea typeface="Times New Roman" panose="02020603050405020304" pitchFamily="18" charset="0"/>
              </a:rPr>
              <a:t>. Scatter Plot of Longitude and Concentration PM2.5 in </a:t>
            </a:r>
            <a:r>
              <a:rPr lang="en-US" sz="1800" dirty="0" smtClean="0">
                <a:latin typeface="Times New Roman" panose="02020603050405020304" pitchFamily="18" charset="0"/>
                <a:ea typeface="Times New Roman" panose="02020603050405020304" pitchFamily="18" charset="0"/>
              </a:rPr>
              <a:t>Surabaya</a:t>
            </a:r>
            <a:endParaRPr lang="en-US" sz="1800" dirty="0">
              <a:latin typeface="Times New Roman" panose="02020603050405020304" pitchFamily="18" charset="0"/>
              <a:ea typeface="Times New Roman" panose="02020603050405020304" pitchFamily="18" charset="0"/>
            </a:endParaRPr>
          </a:p>
        </p:txBody>
      </p:sp>
      <p:sp>
        <p:nvSpPr>
          <p:cNvPr id="5" name="Text Placeholder 4"/>
          <p:cNvSpPr>
            <a:spLocks noGrp="1"/>
          </p:cNvSpPr>
          <p:nvPr>
            <p:ph type="body" sz="quarter" idx="3"/>
          </p:nvPr>
        </p:nvSpPr>
        <p:spPr/>
        <p:txBody>
          <a:bodyPr/>
          <a:lstStyle/>
          <a:p>
            <a:r>
              <a:rPr lang="en-US" sz="2000" b="1" dirty="0">
                <a:latin typeface="Times New Roman" panose="02020603050405020304" pitchFamily="18" charset="0"/>
                <a:ea typeface="Times New Roman" panose="02020603050405020304" pitchFamily="18" charset="0"/>
              </a:rPr>
              <a:t>FIGURE 2</a:t>
            </a:r>
            <a:r>
              <a:rPr lang="en-US" sz="2000" dirty="0">
                <a:latin typeface="Times New Roman" panose="02020603050405020304" pitchFamily="18" charset="0"/>
                <a:ea typeface="Times New Roman" panose="02020603050405020304" pitchFamily="18" charset="0"/>
              </a:rPr>
              <a:t>. Scatter Plot of Latitude and Concentration PM2.5 in </a:t>
            </a:r>
            <a:r>
              <a:rPr lang="en-US" sz="2000" dirty="0" smtClean="0">
                <a:latin typeface="Times New Roman" panose="02020603050405020304" pitchFamily="18" charset="0"/>
                <a:ea typeface="Times New Roman" panose="02020603050405020304" pitchFamily="18" charset="0"/>
              </a:rPr>
              <a:t>Surabaya</a:t>
            </a:r>
            <a:endParaRPr lang="en-US" sz="2000" dirty="0">
              <a:latin typeface="Times New Roman" panose="02020603050405020304" pitchFamily="18" charset="0"/>
              <a:ea typeface="Times New Roman" panose="02020603050405020304" pitchFamily="18" charset="0"/>
            </a:endParaRPr>
          </a:p>
        </p:txBody>
      </p:sp>
      <p:graphicFrame>
        <p:nvGraphicFramePr>
          <p:cNvPr id="7" name="Content Placeholder 3"/>
          <p:cNvGraphicFramePr>
            <a:graphicFrameLocks noGrp="1"/>
          </p:cNvGraphicFramePr>
          <p:nvPr>
            <p:ph sz="half" idx="2"/>
            <p:extLst>
              <p:ext uri="{D42A27DB-BD31-4B8C-83A1-F6EECF244321}">
                <p14:modId xmlns:p14="http://schemas.microsoft.com/office/powerpoint/2010/main" val="934286021"/>
              </p:ext>
            </p:extLst>
          </p:nvPr>
        </p:nvGraphicFramePr>
        <p:xfrm>
          <a:off x="1593850" y="2514600"/>
          <a:ext cx="4814888" cy="3657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p:cNvGraphicFramePr>
            <a:graphicFrameLocks noGrp="1"/>
          </p:cNvGraphicFramePr>
          <p:nvPr>
            <p:ph sz="quarter" idx="4"/>
            <p:extLst>
              <p:ext uri="{D42A27DB-BD31-4B8C-83A1-F6EECF244321}">
                <p14:modId xmlns:p14="http://schemas.microsoft.com/office/powerpoint/2010/main" val="1569610082"/>
              </p:ext>
            </p:extLst>
          </p:nvPr>
        </p:nvGraphicFramePr>
        <p:xfrm>
          <a:off x="6557963" y="2514600"/>
          <a:ext cx="4818062" cy="36560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68300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 AND DISCUSSION</a:t>
            </a:r>
            <a:endParaRPr lang="en-US" dirty="0"/>
          </a:p>
        </p:txBody>
      </p:sp>
      <p:pic>
        <p:nvPicPr>
          <p:cNvPr id="5" name="Content Placeholder 3" descr="C:\Users\TOSHIBA\Videos\sbyy.png"/>
          <p:cNvPicPr>
            <a:picLocks noGrp="1"/>
          </p:cNvPicPr>
          <p:nvPr>
            <p:ph type="pic" idx="1"/>
          </p:nvPr>
        </p:nvPicPr>
        <p:blipFill rotWithShape="1">
          <a:blip r:embed="rId2">
            <a:extLst>
              <a:ext uri="{28A0092B-C50C-407E-A947-70E740481C1C}">
                <a14:useLocalDpi xmlns:a14="http://schemas.microsoft.com/office/drawing/2010/main" val="0"/>
              </a:ext>
            </a:extLst>
          </a:blip>
          <a:srcRect t="4087" b="4087"/>
          <a:stretch/>
        </p:blipFill>
        <p:spPr bwMode="auto">
          <a:prstGeom prst="rect">
            <a:avLst/>
          </a:prstGeom>
          <a:noFill/>
          <a:ln>
            <a:noFill/>
          </a:ln>
          <a:extLst>
            <a:ext uri="{53640926-AAD7-44D8-BBD7-CCE9431645EC}">
              <a14:shadowObscured xmlns:a14="http://schemas.microsoft.com/office/drawing/2010/main"/>
            </a:ext>
          </a:extLst>
        </p:spPr>
      </p:pic>
      <p:sp>
        <p:nvSpPr>
          <p:cNvPr id="6" name="Text Placeholder 5"/>
          <p:cNvSpPr>
            <a:spLocks noGrp="1"/>
          </p:cNvSpPr>
          <p:nvPr>
            <p:ph type="body" sz="half" idx="2"/>
          </p:nvPr>
        </p:nvSpPr>
        <p:spPr>
          <a:xfrm>
            <a:off x="1074240" y="1828800"/>
            <a:ext cx="3293422" cy="2113399"/>
          </a:xfrm>
          <a:prstGeom prst="rect">
            <a:avLst/>
          </a:prstGeom>
        </p:spPr>
        <p:txBody>
          <a:bodyPr wrap="square">
            <a:spAutoFit/>
          </a:bodyPr>
          <a:lstStyle/>
          <a:p>
            <a:r>
              <a:rPr lang="en-US" dirty="0" smtClean="0"/>
              <a:t>The </a:t>
            </a:r>
            <a:r>
              <a:rPr lang="en-US" dirty="0"/>
              <a:t>lowest </a:t>
            </a:r>
            <a:r>
              <a:rPr lang="en-US" dirty="0" smtClean="0"/>
              <a:t>APE is at </a:t>
            </a:r>
            <a:r>
              <a:rPr lang="en-US" dirty="0" err="1"/>
              <a:t>Pacar</a:t>
            </a:r>
            <a:r>
              <a:rPr lang="en-US" dirty="0"/>
              <a:t> </a:t>
            </a:r>
            <a:r>
              <a:rPr lang="en-US" dirty="0" err="1"/>
              <a:t>Keling</a:t>
            </a:r>
            <a:r>
              <a:rPr lang="en-US" dirty="0"/>
              <a:t> </a:t>
            </a:r>
            <a:r>
              <a:rPr lang="en-US" dirty="0" smtClean="0"/>
              <a:t>, with 1</a:t>
            </a:r>
            <a:r>
              <a:rPr lang="en-US" dirty="0"/>
              <a:t>% </a:t>
            </a:r>
            <a:endParaRPr lang="en-US" dirty="0" smtClean="0"/>
          </a:p>
          <a:p>
            <a:r>
              <a:rPr lang="en-US" dirty="0" smtClean="0"/>
              <a:t>The </a:t>
            </a:r>
            <a:r>
              <a:rPr lang="en-US" dirty="0"/>
              <a:t>highest APE value is in the </a:t>
            </a:r>
            <a:r>
              <a:rPr lang="en-US" dirty="0" err="1"/>
              <a:t>Kupang</a:t>
            </a:r>
            <a:r>
              <a:rPr lang="en-US" dirty="0"/>
              <a:t> </a:t>
            </a:r>
            <a:r>
              <a:rPr lang="en-US" dirty="0" smtClean="0"/>
              <a:t>estimate </a:t>
            </a:r>
            <a:r>
              <a:rPr lang="en-US" dirty="0"/>
              <a:t>of 10,9 </a:t>
            </a:r>
            <a:r>
              <a:rPr lang="en-US" dirty="0" smtClean="0"/>
              <a:t>%</a:t>
            </a:r>
          </a:p>
          <a:p>
            <a:r>
              <a:rPr lang="en-US" sz="2000" dirty="0" smtClean="0">
                <a:latin typeface="Times New Roman" panose="02020603050405020304" pitchFamily="18" charset="0"/>
                <a:ea typeface="Times New Roman" panose="02020603050405020304" pitchFamily="18" charset="0"/>
              </a:rPr>
              <a:t>MAPE : 5.6</a:t>
            </a:r>
            <a:r>
              <a:rPr lang="en-US" sz="2000" dirty="0">
                <a:latin typeface="Times New Roman" panose="02020603050405020304" pitchFamily="18" charset="0"/>
                <a:ea typeface="Times New Roman" panose="02020603050405020304" pitchFamily="18" charset="0"/>
              </a:rPr>
              <a:t>% </a:t>
            </a:r>
            <a:endParaRPr lang="en-US" sz="2000" dirty="0"/>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 AND DISCUSSION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To predict concentration of PM2.5 in the </a:t>
                </a:r>
                <a:r>
                  <a:rPr lang="en-US" dirty="0" err="1"/>
                  <a:t>Rungkut</a:t>
                </a:r>
                <a:r>
                  <a:rPr lang="en-US" dirty="0"/>
                  <a:t> </a:t>
                </a:r>
                <a:r>
                  <a:rPr lang="en-US" dirty="0" err="1"/>
                  <a:t>Industri</a:t>
                </a:r>
                <a:r>
                  <a:rPr lang="en-US" dirty="0"/>
                  <a:t> area, the same as estimating concentration of PM2.5 in previous locations. </a:t>
                </a:r>
                <a:endParaRPr lang="en-US" dirty="0" smtClean="0"/>
              </a:p>
              <a:p>
                <a:r>
                  <a:rPr lang="en-US" dirty="0" smtClean="0"/>
                  <a:t>By </a:t>
                </a:r>
                <a:r>
                  <a:rPr lang="en-US" dirty="0"/>
                  <a:t>using 8 sample points it is known that the </a:t>
                </a:r>
                <a:r>
                  <a:rPr lang="en-US" dirty="0" err="1"/>
                  <a:t>siil</a:t>
                </a:r>
                <a:r>
                  <a:rPr lang="en-US" dirty="0"/>
                  <a:t> value and range used in this </a:t>
                </a:r>
                <a:r>
                  <a:rPr lang="en-US" dirty="0" smtClean="0"/>
                  <a:t>area </a:t>
                </a:r>
                <a:r>
                  <a:rPr lang="en-US" dirty="0"/>
                  <a:t>were 118.81 and 0.0791. </a:t>
                </a:r>
                <a:endParaRPr lang="en-US" dirty="0" smtClean="0"/>
              </a:p>
              <a:p>
                <a:r>
                  <a:rPr lang="en-US" dirty="0" smtClean="0"/>
                  <a:t>PM2.5 </a:t>
                </a:r>
                <a:r>
                  <a:rPr lang="en-US" dirty="0"/>
                  <a:t>in the </a:t>
                </a:r>
                <a:r>
                  <a:rPr lang="en-US" dirty="0" err="1"/>
                  <a:t>Rungkut</a:t>
                </a:r>
                <a:r>
                  <a:rPr lang="en-US" dirty="0"/>
                  <a:t> </a:t>
                </a:r>
                <a:r>
                  <a:rPr lang="en-US" dirty="0" err="1"/>
                  <a:t>Industri</a:t>
                </a:r>
                <a:r>
                  <a:rPr lang="en-US" dirty="0"/>
                  <a:t> area and we got 15,8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𝑔𝑟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t>. </a:t>
                </a:r>
                <a:endParaRPr lang="en-US" dirty="0" smtClean="0"/>
              </a:p>
              <a:p>
                <a:r>
                  <a:rPr lang="en-US" dirty="0" smtClean="0"/>
                  <a:t>According </a:t>
                </a:r>
                <a:r>
                  <a:rPr lang="en-US" dirty="0"/>
                  <a:t>to PM2.5 indicator table from U.S.</a:t>
                </a:r>
                <a:br>
                  <a:rPr lang="en-US" dirty="0"/>
                </a:br>
                <a:r>
                  <a:rPr lang="en-US" dirty="0"/>
                  <a:t>Environmental Protection </a:t>
                </a:r>
                <a:r>
                  <a:rPr lang="en-US" dirty="0" smtClean="0"/>
                  <a:t>Agency, </a:t>
                </a:r>
                <a:r>
                  <a:rPr lang="en-US" dirty="0"/>
                  <a:t>this concentration has moderate air quality index, because the concentration of PM2.5 in the air is in range 12 – 35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𝑔𝑟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33" t="-4133" r="-997"/>
                </a:stretch>
              </a:blipFill>
            </p:spPr>
            <p:txBody>
              <a:bodyPr/>
              <a:lstStyle/>
              <a:p>
                <a:r>
                  <a:rPr lang="en-US">
                    <a:noFill/>
                  </a:rPr>
                  <a:t> </a:t>
                </a:r>
              </a:p>
            </p:txBody>
          </p:sp>
        </mc:Fallback>
      </mc:AlternateContent>
    </p:spTree>
    <p:extLst>
      <p:ext uri="{BB962C8B-B14F-4D97-AF65-F5344CB8AC3E}">
        <p14:creationId xmlns:p14="http://schemas.microsoft.com/office/powerpoint/2010/main" val="399335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 ordinary </a:t>
                </a:r>
                <a:r>
                  <a:rPr lang="en-US" dirty="0" err="1"/>
                  <a:t>kriging</a:t>
                </a:r>
                <a:r>
                  <a:rPr lang="en-US" dirty="0"/>
                  <a:t> method has high accuracy to predict PM2.5 concentration in surabaya based on </a:t>
                </a:r>
                <a:r>
                  <a:rPr lang="en-US" dirty="0" err="1" smtClean="0"/>
                  <a:t>mape</a:t>
                </a:r>
                <a:r>
                  <a:rPr lang="en-US" dirty="0" smtClean="0"/>
                  <a:t> value </a:t>
                </a:r>
                <a:r>
                  <a:rPr lang="en-US" dirty="0"/>
                  <a:t>of 5.6 %. </a:t>
                </a:r>
                <a:endParaRPr lang="en-US" dirty="0" smtClean="0"/>
              </a:p>
              <a:p>
                <a:r>
                  <a:rPr lang="en-US" dirty="0" smtClean="0"/>
                  <a:t>The </a:t>
                </a:r>
                <a:r>
                  <a:rPr lang="en-US" dirty="0"/>
                  <a:t>prediction results of pm2.5 concentration in </a:t>
                </a:r>
                <a:r>
                  <a:rPr lang="en-US" dirty="0" err="1"/>
                  <a:t>rungkut</a:t>
                </a:r>
                <a:r>
                  <a:rPr lang="en-US" dirty="0"/>
                  <a:t> </a:t>
                </a:r>
                <a:r>
                  <a:rPr lang="en-US" dirty="0" err="1"/>
                  <a:t>industri</a:t>
                </a:r>
                <a:r>
                  <a:rPr lang="en-US" dirty="0"/>
                  <a:t> surabaya by </a:t>
                </a:r>
                <a:r>
                  <a:rPr lang="en-US" dirty="0" smtClean="0"/>
                  <a:t>using ordinary </a:t>
                </a:r>
                <a:r>
                  <a:rPr lang="en-US" dirty="0" err="1"/>
                  <a:t>kriging</a:t>
                </a:r>
                <a:r>
                  <a:rPr lang="en-US" dirty="0"/>
                  <a:t> method was 15.8 </a:t>
                </a:r>
                <a14:m>
                  <m:oMath xmlns:m="http://schemas.openxmlformats.org/officeDocument/2006/math">
                    <m:r>
                      <a:rPr lang="en-US" b="1" i="1">
                        <a:latin typeface="Cambria Math" panose="02040503050406030204" pitchFamily="18" charset="0"/>
                      </a:rPr>
                      <m:t>𝝁</m:t>
                    </m:r>
                    <m:r>
                      <a:rPr lang="en-US" b="1" i="1">
                        <a:latin typeface="Cambria Math" panose="02040503050406030204" pitchFamily="18" charset="0"/>
                      </a:rPr>
                      <m:t>𝒈𝒓</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𝒎</m:t>
                        </m:r>
                      </m:e>
                      <m:sup>
                        <m:r>
                          <a:rPr lang="en-US" b="1" i="1">
                            <a:latin typeface="Cambria Math" panose="02040503050406030204" pitchFamily="18" charset="0"/>
                          </a:rPr>
                          <m:t>𝟑</m:t>
                        </m:r>
                      </m:sup>
                    </m:sSup>
                  </m:oMath>
                </a14:m>
                <a:r>
                  <a:rPr lang="en-US" dirty="0"/>
                  <a:t> which includes moderate air quality index category.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33" t="-3200" r="-2243"/>
                </a:stretch>
              </a:blipFill>
            </p:spPr>
            <p:txBody>
              <a:bodyPr/>
              <a:lstStyle/>
              <a:p>
                <a:r>
                  <a:rPr lang="en-US">
                    <a:noFill/>
                  </a:rPr>
                  <a:t> </a:t>
                </a:r>
              </a:p>
            </p:txBody>
          </p:sp>
        </mc:Fallback>
      </mc:AlternateContent>
    </p:spTree>
    <p:extLst>
      <p:ext uri="{BB962C8B-B14F-4D97-AF65-F5344CB8AC3E}">
        <p14:creationId xmlns:p14="http://schemas.microsoft.com/office/powerpoint/2010/main" val="154923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162</TotalTime>
  <Words>378</Words>
  <Application>Microsoft Office PowerPoint</Application>
  <PresentationFormat>Custom</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Cambria Math</vt:lpstr>
      <vt:lpstr>Euphemia</vt:lpstr>
      <vt:lpstr>Times New Roman</vt:lpstr>
      <vt:lpstr>Math 16x9</vt:lpstr>
      <vt:lpstr>Prediction Concentration of PM2.5 in Surabaya Using Ordinary Kriging Method</vt:lpstr>
      <vt:lpstr>INTRODUCTION</vt:lpstr>
      <vt:lpstr>INTRODUCTION</vt:lpstr>
      <vt:lpstr>METHODS</vt:lpstr>
      <vt:lpstr>THE DATA</vt:lpstr>
      <vt:lpstr>RESULT AND DISCUSSION</vt:lpstr>
      <vt:lpstr>RESULT AND DISCUSSION</vt:lpstr>
      <vt:lpstr>RESULT AND 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taufik</dc:creator>
  <cp:lastModifiedBy>TOSHIBA</cp:lastModifiedBy>
  <cp:revision>18</cp:revision>
  <dcterms:created xsi:type="dcterms:W3CDTF">2020-09-15T05:57:11Z</dcterms:created>
  <dcterms:modified xsi:type="dcterms:W3CDTF">2020-09-26T03:56:57Z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