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67" d="100"/>
          <a:sy n="67" d="100"/>
        </p:scale>
        <p:origin x="572" y="4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CBA5B8-C37A-4542-91C9-863C4477D4F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B4650092-6861-4333-8CD2-7E83080DB84F}">
      <dgm:prSet phldrT="[Text]" custT="1"/>
      <dgm:spPr/>
      <dgm:t>
        <a:bodyPr/>
        <a:lstStyle/>
        <a:p>
          <a:r>
            <a:rPr lang="en-US" sz="2000" dirty="0" smtClean="0"/>
            <a:t>Regression</a:t>
          </a:r>
          <a:endParaRPr lang="en-US" sz="2000" dirty="0"/>
        </a:p>
      </dgm:t>
    </dgm:pt>
    <dgm:pt modelId="{BAEF20B0-1ACB-4308-8B04-DE2A9DD5D32C}" type="parTrans" cxnId="{386A4D39-2132-4A3C-825D-FD7188199106}">
      <dgm:prSet/>
      <dgm:spPr/>
      <dgm:t>
        <a:bodyPr/>
        <a:lstStyle/>
        <a:p>
          <a:endParaRPr lang="en-US"/>
        </a:p>
      </dgm:t>
    </dgm:pt>
    <dgm:pt modelId="{2E57A199-762A-4280-B8EB-612F72233017}" type="sibTrans" cxnId="{386A4D39-2132-4A3C-825D-FD7188199106}">
      <dgm:prSet/>
      <dgm:spPr/>
      <dgm:t>
        <a:bodyPr/>
        <a:lstStyle/>
        <a:p>
          <a:endParaRPr lang="en-US"/>
        </a:p>
      </dgm:t>
    </dgm:pt>
    <dgm:pt modelId="{2C195403-2C0D-4B4F-8BC1-979A6D968522}">
      <dgm:prSet phldrT="[Text]" custT="1"/>
      <dgm:spPr/>
      <dgm:t>
        <a:bodyPr/>
        <a:lstStyle/>
        <a:p>
          <a:r>
            <a:rPr lang="en-US" sz="2000" dirty="0" smtClean="0"/>
            <a:t>Parametric</a:t>
          </a:r>
          <a:endParaRPr lang="en-US" sz="2000" dirty="0"/>
        </a:p>
      </dgm:t>
    </dgm:pt>
    <dgm:pt modelId="{1AC9B7CB-A894-4C2B-A23E-23A3A472887D}" type="parTrans" cxnId="{079FD9E5-E647-4096-A585-32E967765C13}">
      <dgm:prSet/>
      <dgm:spPr/>
      <dgm:t>
        <a:bodyPr/>
        <a:lstStyle/>
        <a:p>
          <a:endParaRPr lang="en-US"/>
        </a:p>
      </dgm:t>
    </dgm:pt>
    <dgm:pt modelId="{28F6B3D6-5227-403A-A2DC-630D67F79984}" type="sibTrans" cxnId="{079FD9E5-E647-4096-A585-32E967765C13}">
      <dgm:prSet/>
      <dgm:spPr/>
      <dgm:t>
        <a:bodyPr/>
        <a:lstStyle/>
        <a:p>
          <a:endParaRPr lang="en-US"/>
        </a:p>
      </dgm:t>
    </dgm:pt>
    <dgm:pt modelId="{FAE20ABD-AE0D-4FCA-B898-8B6DAE489F24}">
      <dgm:prSet phldrT="[Text]" custT="1"/>
      <dgm:spPr/>
      <dgm:t>
        <a:bodyPr/>
        <a:lstStyle/>
        <a:p>
          <a:r>
            <a:rPr lang="en-US" sz="2000" dirty="0" smtClean="0"/>
            <a:t>Nonparametric</a:t>
          </a:r>
          <a:endParaRPr lang="en-US" sz="2000" dirty="0"/>
        </a:p>
      </dgm:t>
    </dgm:pt>
    <dgm:pt modelId="{1F56D489-B4CA-4035-8F7D-7B16FA585AA6}" type="parTrans" cxnId="{1967243A-1A10-48DF-91D9-83838CCB30A5}">
      <dgm:prSet/>
      <dgm:spPr/>
      <dgm:t>
        <a:bodyPr/>
        <a:lstStyle/>
        <a:p>
          <a:endParaRPr lang="en-US"/>
        </a:p>
      </dgm:t>
    </dgm:pt>
    <dgm:pt modelId="{A5341BAA-D2A3-4987-AD98-BCBB10420CF9}" type="sibTrans" cxnId="{1967243A-1A10-48DF-91D9-83838CCB30A5}">
      <dgm:prSet/>
      <dgm:spPr/>
      <dgm:t>
        <a:bodyPr/>
        <a:lstStyle/>
        <a:p>
          <a:endParaRPr lang="en-US"/>
        </a:p>
      </dgm:t>
    </dgm:pt>
    <dgm:pt modelId="{366A8E92-2BF8-4CBD-9D8C-ADEA36D400B1}" type="pres">
      <dgm:prSet presAssocID="{BDCBA5B8-C37A-4542-91C9-863C4477D4F1}" presName="Name0" presStyleCnt="0">
        <dgm:presLayoutVars>
          <dgm:chPref val="1"/>
          <dgm:dir/>
          <dgm:animOne val="branch"/>
          <dgm:animLvl val="lvl"/>
          <dgm:resizeHandles val="exact"/>
        </dgm:presLayoutVars>
      </dgm:prSet>
      <dgm:spPr/>
      <dgm:t>
        <a:bodyPr/>
        <a:lstStyle/>
        <a:p>
          <a:endParaRPr lang="en-US"/>
        </a:p>
      </dgm:t>
    </dgm:pt>
    <dgm:pt modelId="{7C801C0C-AE35-4E8D-8B96-BF56600F20BB}" type="pres">
      <dgm:prSet presAssocID="{B4650092-6861-4333-8CD2-7E83080DB84F}" presName="root1" presStyleCnt="0"/>
      <dgm:spPr/>
    </dgm:pt>
    <dgm:pt modelId="{8D6696FB-40DF-4C4C-AC03-64EDF88C874D}" type="pres">
      <dgm:prSet presAssocID="{B4650092-6861-4333-8CD2-7E83080DB84F}" presName="LevelOneTextNode" presStyleLbl="node0" presStyleIdx="0" presStyleCnt="1" custScaleY="63331">
        <dgm:presLayoutVars>
          <dgm:chPref val="3"/>
        </dgm:presLayoutVars>
      </dgm:prSet>
      <dgm:spPr/>
      <dgm:t>
        <a:bodyPr/>
        <a:lstStyle/>
        <a:p>
          <a:endParaRPr lang="en-US"/>
        </a:p>
      </dgm:t>
    </dgm:pt>
    <dgm:pt modelId="{65C8C171-EDA8-4025-A9D6-1C0DD91CED90}" type="pres">
      <dgm:prSet presAssocID="{B4650092-6861-4333-8CD2-7E83080DB84F}" presName="level2hierChild" presStyleCnt="0"/>
      <dgm:spPr/>
    </dgm:pt>
    <dgm:pt modelId="{6B8ECAD7-4853-49FE-AF41-402E508CC8A2}" type="pres">
      <dgm:prSet presAssocID="{1AC9B7CB-A894-4C2B-A23E-23A3A472887D}" presName="conn2-1" presStyleLbl="parChTrans1D2" presStyleIdx="0" presStyleCnt="2"/>
      <dgm:spPr/>
      <dgm:t>
        <a:bodyPr/>
        <a:lstStyle/>
        <a:p>
          <a:endParaRPr lang="en-US"/>
        </a:p>
      </dgm:t>
    </dgm:pt>
    <dgm:pt modelId="{80AC40C3-7F5C-4C38-9372-A58CE90C03DD}" type="pres">
      <dgm:prSet presAssocID="{1AC9B7CB-A894-4C2B-A23E-23A3A472887D}" presName="connTx" presStyleLbl="parChTrans1D2" presStyleIdx="0" presStyleCnt="2"/>
      <dgm:spPr/>
      <dgm:t>
        <a:bodyPr/>
        <a:lstStyle/>
        <a:p>
          <a:endParaRPr lang="en-US"/>
        </a:p>
      </dgm:t>
    </dgm:pt>
    <dgm:pt modelId="{7599A123-BE2A-44E7-BEAE-AB65F473C516}" type="pres">
      <dgm:prSet presAssocID="{2C195403-2C0D-4B4F-8BC1-979A6D968522}" presName="root2" presStyleCnt="0"/>
      <dgm:spPr/>
    </dgm:pt>
    <dgm:pt modelId="{0F4F34D3-FAFD-4E85-8CE3-EFC3C724C36D}" type="pres">
      <dgm:prSet presAssocID="{2C195403-2C0D-4B4F-8BC1-979A6D968522}" presName="LevelTwoTextNode" presStyleLbl="node2" presStyleIdx="0" presStyleCnt="2">
        <dgm:presLayoutVars>
          <dgm:chPref val="3"/>
        </dgm:presLayoutVars>
      </dgm:prSet>
      <dgm:spPr/>
      <dgm:t>
        <a:bodyPr/>
        <a:lstStyle/>
        <a:p>
          <a:endParaRPr lang="en-US"/>
        </a:p>
      </dgm:t>
    </dgm:pt>
    <dgm:pt modelId="{222B34D7-97EB-47B5-B975-BD0DF1430869}" type="pres">
      <dgm:prSet presAssocID="{2C195403-2C0D-4B4F-8BC1-979A6D968522}" presName="level3hierChild" presStyleCnt="0"/>
      <dgm:spPr/>
    </dgm:pt>
    <dgm:pt modelId="{4F5734FD-E246-40C4-AEE9-E60D020CC2D5}" type="pres">
      <dgm:prSet presAssocID="{1F56D489-B4CA-4035-8F7D-7B16FA585AA6}" presName="conn2-1" presStyleLbl="parChTrans1D2" presStyleIdx="1" presStyleCnt="2"/>
      <dgm:spPr/>
      <dgm:t>
        <a:bodyPr/>
        <a:lstStyle/>
        <a:p>
          <a:endParaRPr lang="en-US"/>
        </a:p>
      </dgm:t>
    </dgm:pt>
    <dgm:pt modelId="{6246EDD4-5CBE-47B2-A6F2-ACB0CAED495D}" type="pres">
      <dgm:prSet presAssocID="{1F56D489-B4CA-4035-8F7D-7B16FA585AA6}" presName="connTx" presStyleLbl="parChTrans1D2" presStyleIdx="1" presStyleCnt="2"/>
      <dgm:spPr/>
      <dgm:t>
        <a:bodyPr/>
        <a:lstStyle/>
        <a:p>
          <a:endParaRPr lang="en-US"/>
        </a:p>
      </dgm:t>
    </dgm:pt>
    <dgm:pt modelId="{7C708A4B-ADDA-4CD0-B2A4-9837A2772856}" type="pres">
      <dgm:prSet presAssocID="{FAE20ABD-AE0D-4FCA-B898-8B6DAE489F24}" presName="root2" presStyleCnt="0"/>
      <dgm:spPr/>
    </dgm:pt>
    <dgm:pt modelId="{CCBAAF68-5D2C-4CB5-A27C-F0FACA46FA40}" type="pres">
      <dgm:prSet presAssocID="{FAE20ABD-AE0D-4FCA-B898-8B6DAE489F24}" presName="LevelTwoTextNode" presStyleLbl="node2" presStyleIdx="1" presStyleCnt="2" custScaleX="122042">
        <dgm:presLayoutVars>
          <dgm:chPref val="3"/>
        </dgm:presLayoutVars>
      </dgm:prSet>
      <dgm:spPr/>
      <dgm:t>
        <a:bodyPr/>
        <a:lstStyle/>
        <a:p>
          <a:endParaRPr lang="en-US"/>
        </a:p>
      </dgm:t>
    </dgm:pt>
    <dgm:pt modelId="{A364A3DF-2070-438D-AE64-D87140EC7B21}" type="pres">
      <dgm:prSet presAssocID="{FAE20ABD-AE0D-4FCA-B898-8B6DAE489F24}" presName="level3hierChild" presStyleCnt="0"/>
      <dgm:spPr/>
    </dgm:pt>
  </dgm:ptLst>
  <dgm:cxnLst>
    <dgm:cxn modelId="{B626D362-DBB5-4748-A19E-F7BFFD9B0088}" type="presOf" srcId="{1F56D489-B4CA-4035-8F7D-7B16FA585AA6}" destId="{6246EDD4-5CBE-47B2-A6F2-ACB0CAED495D}" srcOrd="1" destOrd="0" presId="urn:microsoft.com/office/officeart/2008/layout/HorizontalMultiLevelHierarchy"/>
    <dgm:cxn modelId="{4064CF11-DF65-42B6-9C3C-B11700301FCB}" type="presOf" srcId="{1AC9B7CB-A894-4C2B-A23E-23A3A472887D}" destId="{80AC40C3-7F5C-4C38-9372-A58CE90C03DD}" srcOrd="1" destOrd="0" presId="urn:microsoft.com/office/officeart/2008/layout/HorizontalMultiLevelHierarchy"/>
    <dgm:cxn modelId="{386A4D39-2132-4A3C-825D-FD7188199106}" srcId="{BDCBA5B8-C37A-4542-91C9-863C4477D4F1}" destId="{B4650092-6861-4333-8CD2-7E83080DB84F}" srcOrd="0" destOrd="0" parTransId="{BAEF20B0-1ACB-4308-8B04-DE2A9DD5D32C}" sibTransId="{2E57A199-762A-4280-B8EB-612F72233017}"/>
    <dgm:cxn modelId="{DDC76FB6-1484-4689-B1B1-02D457970BD8}" type="presOf" srcId="{2C195403-2C0D-4B4F-8BC1-979A6D968522}" destId="{0F4F34D3-FAFD-4E85-8CE3-EFC3C724C36D}" srcOrd="0" destOrd="0" presId="urn:microsoft.com/office/officeart/2008/layout/HorizontalMultiLevelHierarchy"/>
    <dgm:cxn modelId="{1967243A-1A10-48DF-91D9-83838CCB30A5}" srcId="{B4650092-6861-4333-8CD2-7E83080DB84F}" destId="{FAE20ABD-AE0D-4FCA-B898-8B6DAE489F24}" srcOrd="1" destOrd="0" parTransId="{1F56D489-B4CA-4035-8F7D-7B16FA585AA6}" sibTransId="{A5341BAA-D2A3-4987-AD98-BCBB10420CF9}"/>
    <dgm:cxn modelId="{3DD56220-BAD4-45A7-BDD1-0192ACD8907A}" type="presOf" srcId="{1AC9B7CB-A894-4C2B-A23E-23A3A472887D}" destId="{6B8ECAD7-4853-49FE-AF41-402E508CC8A2}" srcOrd="0" destOrd="0" presId="urn:microsoft.com/office/officeart/2008/layout/HorizontalMultiLevelHierarchy"/>
    <dgm:cxn modelId="{079FD9E5-E647-4096-A585-32E967765C13}" srcId="{B4650092-6861-4333-8CD2-7E83080DB84F}" destId="{2C195403-2C0D-4B4F-8BC1-979A6D968522}" srcOrd="0" destOrd="0" parTransId="{1AC9B7CB-A894-4C2B-A23E-23A3A472887D}" sibTransId="{28F6B3D6-5227-403A-A2DC-630D67F79984}"/>
    <dgm:cxn modelId="{DC694585-CECF-4E95-B1B0-A3305673D68F}" type="presOf" srcId="{FAE20ABD-AE0D-4FCA-B898-8B6DAE489F24}" destId="{CCBAAF68-5D2C-4CB5-A27C-F0FACA46FA40}" srcOrd="0" destOrd="0" presId="urn:microsoft.com/office/officeart/2008/layout/HorizontalMultiLevelHierarchy"/>
    <dgm:cxn modelId="{7EFC941B-48BF-456F-84BD-D84A99BBD5AD}" type="presOf" srcId="{BDCBA5B8-C37A-4542-91C9-863C4477D4F1}" destId="{366A8E92-2BF8-4CBD-9D8C-ADEA36D400B1}" srcOrd="0" destOrd="0" presId="urn:microsoft.com/office/officeart/2008/layout/HorizontalMultiLevelHierarchy"/>
    <dgm:cxn modelId="{B2BB8C2E-7114-4E07-BF52-9F3FD8321EF3}" type="presOf" srcId="{B4650092-6861-4333-8CD2-7E83080DB84F}" destId="{8D6696FB-40DF-4C4C-AC03-64EDF88C874D}" srcOrd="0" destOrd="0" presId="urn:microsoft.com/office/officeart/2008/layout/HorizontalMultiLevelHierarchy"/>
    <dgm:cxn modelId="{D8B2B683-A9A0-46C1-9F63-C039234D9E2D}" type="presOf" srcId="{1F56D489-B4CA-4035-8F7D-7B16FA585AA6}" destId="{4F5734FD-E246-40C4-AEE9-E60D020CC2D5}" srcOrd="0" destOrd="0" presId="urn:microsoft.com/office/officeart/2008/layout/HorizontalMultiLevelHierarchy"/>
    <dgm:cxn modelId="{25B54C3C-EE0B-4364-9065-FE143D3F9981}" type="presParOf" srcId="{366A8E92-2BF8-4CBD-9D8C-ADEA36D400B1}" destId="{7C801C0C-AE35-4E8D-8B96-BF56600F20BB}" srcOrd="0" destOrd="0" presId="urn:microsoft.com/office/officeart/2008/layout/HorizontalMultiLevelHierarchy"/>
    <dgm:cxn modelId="{4AE5FD77-0220-4428-91CE-8D74C211B6E9}" type="presParOf" srcId="{7C801C0C-AE35-4E8D-8B96-BF56600F20BB}" destId="{8D6696FB-40DF-4C4C-AC03-64EDF88C874D}" srcOrd="0" destOrd="0" presId="urn:microsoft.com/office/officeart/2008/layout/HorizontalMultiLevelHierarchy"/>
    <dgm:cxn modelId="{28F5545C-8870-415B-8CDE-7715D1120416}" type="presParOf" srcId="{7C801C0C-AE35-4E8D-8B96-BF56600F20BB}" destId="{65C8C171-EDA8-4025-A9D6-1C0DD91CED90}" srcOrd="1" destOrd="0" presId="urn:microsoft.com/office/officeart/2008/layout/HorizontalMultiLevelHierarchy"/>
    <dgm:cxn modelId="{CD7F9DED-89EA-4848-93E4-76ED99581144}" type="presParOf" srcId="{65C8C171-EDA8-4025-A9D6-1C0DD91CED90}" destId="{6B8ECAD7-4853-49FE-AF41-402E508CC8A2}" srcOrd="0" destOrd="0" presId="urn:microsoft.com/office/officeart/2008/layout/HorizontalMultiLevelHierarchy"/>
    <dgm:cxn modelId="{4D2F8450-4B7C-479F-ABB1-2A401E148BD9}" type="presParOf" srcId="{6B8ECAD7-4853-49FE-AF41-402E508CC8A2}" destId="{80AC40C3-7F5C-4C38-9372-A58CE90C03DD}" srcOrd="0" destOrd="0" presId="urn:microsoft.com/office/officeart/2008/layout/HorizontalMultiLevelHierarchy"/>
    <dgm:cxn modelId="{B087E57E-565A-405C-8A6B-E22E88891A39}" type="presParOf" srcId="{65C8C171-EDA8-4025-A9D6-1C0DD91CED90}" destId="{7599A123-BE2A-44E7-BEAE-AB65F473C516}" srcOrd="1" destOrd="0" presId="urn:microsoft.com/office/officeart/2008/layout/HorizontalMultiLevelHierarchy"/>
    <dgm:cxn modelId="{4369BC95-A114-4052-83D4-4F8E53620D89}" type="presParOf" srcId="{7599A123-BE2A-44E7-BEAE-AB65F473C516}" destId="{0F4F34D3-FAFD-4E85-8CE3-EFC3C724C36D}" srcOrd="0" destOrd="0" presId="urn:microsoft.com/office/officeart/2008/layout/HorizontalMultiLevelHierarchy"/>
    <dgm:cxn modelId="{47A45488-C50B-420E-8790-89DF57A727F4}" type="presParOf" srcId="{7599A123-BE2A-44E7-BEAE-AB65F473C516}" destId="{222B34D7-97EB-47B5-B975-BD0DF1430869}" srcOrd="1" destOrd="0" presId="urn:microsoft.com/office/officeart/2008/layout/HorizontalMultiLevelHierarchy"/>
    <dgm:cxn modelId="{0E1BDEEB-0207-4743-81DF-73EF3CA18218}" type="presParOf" srcId="{65C8C171-EDA8-4025-A9D6-1C0DD91CED90}" destId="{4F5734FD-E246-40C4-AEE9-E60D020CC2D5}" srcOrd="2" destOrd="0" presId="urn:microsoft.com/office/officeart/2008/layout/HorizontalMultiLevelHierarchy"/>
    <dgm:cxn modelId="{30F574DC-0E7D-4BCD-BCC6-32E508E5946E}" type="presParOf" srcId="{4F5734FD-E246-40C4-AEE9-E60D020CC2D5}" destId="{6246EDD4-5CBE-47B2-A6F2-ACB0CAED495D}" srcOrd="0" destOrd="0" presId="urn:microsoft.com/office/officeart/2008/layout/HorizontalMultiLevelHierarchy"/>
    <dgm:cxn modelId="{E24C9643-2446-4A60-ABDB-9CBB03C0FF81}" type="presParOf" srcId="{65C8C171-EDA8-4025-A9D6-1C0DD91CED90}" destId="{7C708A4B-ADDA-4CD0-B2A4-9837A2772856}" srcOrd="3" destOrd="0" presId="urn:microsoft.com/office/officeart/2008/layout/HorizontalMultiLevelHierarchy"/>
    <dgm:cxn modelId="{208A6E30-2641-4A8D-931C-E5E2D9A4C827}" type="presParOf" srcId="{7C708A4B-ADDA-4CD0-B2A4-9837A2772856}" destId="{CCBAAF68-5D2C-4CB5-A27C-F0FACA46FA40}" srcOrd="0" destOrd="0" presId="urn:microsoft.com/office/officeart/2008/layout/HorizontalMultiLevelHierarchy"/>
    <dgm:cxn modelId="{69A392E7-B246-4031-AC0C-DB95D6810978}" type="presParOf" srcId="{7C708A4B-ADDA-4CD0-B2A4-9837A2772856}" destId="{A364A3DF-2070-438D-AE64-D87140EC7B21}"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734FD-E246-40C4-AEE9-E60D020CC2D5}">
      <dsp:nvSpPr>
        <dsp:cNvPr id="0" name=""/>
        <dsp:cNvSpPr/>
      </dsp:nvSpPr>
      <dsp:spPr>
        <a:xfrm>
          <a:off x="1309453" y="1174293"/>
          <a:ext cx="292156" cy="278350"/>
        </a:xfrm>
        <a:custGeom>
          <a:avLst/>
          <a:gdLst/>
          <a:ahLst/>
          <a:cxnLst/>
          <a:rect l="0" t="0" r="0" b="0"/>
          <a:pathLst>
            <a:path>
              <a:moveTo>
                <a:pt x="0" y="0"/>
              </a:moveTo>
              <a:lnTo>
                <a:pt x="146078" y="0"/>
              </a:lnTo>
              <a:lnTo>
                <a:pt x="146078" y="278350"/>
              </a:lnTo>
              <a:lnTo>
                <a:pt x="292156" y="2783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5443" y="1303381"/>
        <a:ext cx="20176" cy="20176"/>
      </dsp:txXfrm>
    </dsp:sp>
    <dsp:sp modelId="{6B8ECAD7-4853-49FE-AF41-402E508CC8A2}">
      <dsp:nvSpPr>
        <dsp:cNvPr id="0" name=""/>
        <dsp:cNvSpPr/>
      </dsp:nvSpPr>
      <dsp:spPr>
        <a:xfrm>
          <a:off x="1309453" y="895943"/>
          <a:ext cx="292156" cy="278350"/>
        </a:xfrm>
        <a:custGeom>
          <a:avLst/>
          <a:gdLst/>
          <a:ahLst/>
          <a:cxnLst/>
          <a:rect l="0" t="0" r="0" b="0"/>
          <a:pathLst>
            <a:path>
              <a:moveTo>
                <a:pt x="0" y="278350"/>
              </a:moveTo>
              <a:lnTo>
                <a:pt x="146078" y="278350"/>
              </a:lnTo>
              <a:lnTo>
                <a:pt x="146078" y="0"/>
              </a:lnTo>
              <a:lnTo>
                <a:pt x="29215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5443" y="1025030"/>
        <a:ext cx="20176" cy="20176"/>
      </dsp:txXfrm>
    </dsp:sp>
    <dsp:sp modelId="{8D6696FB-40DF-4C4C-AC03-64EDF88C874D}">
      <dsp:nvSpPr>
        <dsp:cNvPr id="0" name=""/>
        <dsp:cNvSpPr/>
      </dsp:nvSpPr>
      <dsp:spPr>
        <a:xfrm rot="16200000">
          <a:off x="344533" y="951613"/>
          <a:ext cx="1484480" cy="4453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Regression</a:t>
          </a:r>
          <a:endParaRPr lang="en-US" sz="2000" kern="1200" dirty="0"/>
        </a:p>
      </dsp:txBody>
      <dsp:txXfrm>
        <a:off x="344533" y="951613"/>
        <a:ext cx="1484480" cy="445360"/>
      </dsp:txXfrm>
    </dsp:sp>
    <dsp:sp modelId="{0F4F34D3-FAFD-4E85-8CE3-EFC3C724C36D}">
      <dsp:nvSpPr>
        <dsp:cNvPr id="0" name=""/>
        <dsp:cNvSpPr/>
      </dsp:nvSpPr>
      <dsp:spPr>
        <a:xfrm>
          <a:off x="1601610" y="673263"/>
          <a:ext cx="1460782" cy="4453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Parametric</a:t>
          </a:r>
          <a:endParaRPr lang="en-US" sz="2000" kern="1200" dirty="0"/>
        </a:p>
      </dsp:txBody>
      <dsp:txXfrm>
        <a:off x="1601610" y="673263"/>
        <a:ext cx="1460782" cy="445360"/>
      </dsp:txXfrm>
    </dsp:sp>
    <dsp:sp modelId="{CCBAAF68-5D2C-4CB5-A27C-F0FACA46FA40}">
      <dsp:nvSpPr>
        <dsp:cNvPr id="0" name=""/>
        <dsp:cNvSpPr/>
      </dsp:nvSpPr>
      <dsp:spPr>
        <a:xfrm>
          <a:off x="1601610" y="1229964"/>
          <a:ext cx="1782768" cy="4453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Nonparametric</a:t>
          </a:r>
          <a:endParaRPr lang="en-US" sz="2000" kern="1200" dirty="0"/>
        </a:p>
      </dsp:txBody>
      <dsp:txXfrm>
        <a:off x="1601610" y="1229964"/>
        <a:ext cx="1782768" cy="44536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9/27/2020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9/27/2020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9/27/2020</a:t>
            </a:fld>
            <a:endParaRPr lang="en-US" dirty="0"/>
          </a:p>
        </p:txBody>
      </p:sp>
      <p:sp>
        <p:nvSpPr>
          <p:cNvPr id="5" name="Footer Placeholder 4"/>
          <p:cNvSpPr>
            <a:spLocks noGrp="1"/>
          </p:cNvSpPr>
          <p:nvPr>
            <p:ph type="ftr" sz="quarter" idx="11"/>
          </p:nvPr>
        </p:nvSpPr>
        <p:spPr>
          <a:xfrm>
            <a:off x="8326660" y="6356351"/>
            <a:ext cx="2243338" cy="365125"/>
          </a:xfrm>
        </p:spPr>
        <p:txBody>
          <a:bodyPr/>
          <a:lstStyle>
            <a:lvl1pPr algn="r">
              <a:defRPr sz="2400" b="1" cap="none" baseline="0">
                <a:solidFill>
                  <a:schemeClr val="tx1"/>
                </a:solidFill>
                <a:latin typeface="Arial Narrow" panose="020B0606020202030204" pitchFamily="34" charset="0"/>
                <a:cs typeface="Arial" panose="020B0604020202020204" pitchFamily="34" charset="0"/>
              </a:defRPr>
            </a:lvl1pPr>
          </a:lstStyle>
          <a:p>
            <a:r>
              <a:rPr lang="en-US" smtClean="0"/>
              <a:t>IComCos, 2020</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7" name="TextBox 6"/>
          <p:cNvSpPr txBox="1"/>
          <p:nvPr userDrawn="1"/>
        </p:nvSpPr>
        <p:spPr>
          <a:xfrm>
            <a:off x="5958571" y="476672"/>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18" name="TextBox 17"/>
          <p:cNvSpPr txBox="1"/>
          <p:nvPr userDrawn="1"/>
        </p:nvSpPr>
        <p:spPr>
          <a:xfrm>
            <a:off x="8234469" y="1092939"/>
            <a:ext cx="3699795" cy="307777"/>
          </a:xfrm>
          <a:prstGeom prst="rect">
            <a:avLst/>
          </a:prstGeom>
          <a:noFill/>
        </p:spPr>
        <p:txBody>
          <a:bodyPr wrap="none" rtlCol="0">
            <a:spAutoFit/>
          </a:bodyPr>
          <a:lstStyle/>
          <a:p>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772" y="294043"/>
            <a:ext cx="918077" cy="918077"/>
          </a:xfrm>
          <a:prstGeom prst="rect">
            <a:avLst/>
          </a:prstGeom>
        </p:spPr>
      </p:pic>
      <p:pic>
        <p:nvPicPr>
          <p:cNvPr id="21"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22004" y="614122"/>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85900" y="306528"/>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9/27/2020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9/27/2020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9/27/2020</a:t>
            </a:fld>
            <a:endParaRPr dirty="0"/>
          </a:p>
        </p:txBody>
      </p:sp>
      <p:sp>
        <p:nvSpPr>
          <p:cNvPr id="5" name="Footer Placeholder 4"/>
          <p:cNvSpPr>
            <a:spLocks noGrp="1"/>
          </p:cNvSpPr>
          <p:nvPr>
            <p:ph type="ftr" sz="quarter" idx="11"/>
          </p:nvPr>
        </p:nvSpPr>
        <p:spPr/>
        <p:txBody>
          <a:body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9/27/2020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25" name="TextBox 24"/>
          <p:cNvSpPr txBox="1"/>
          <p:nvPr userDrawn="1"/>
        </p:nvSpPr>
        <p:spPr>
          <a:xfrm>
            <a:off x="5958571" y="770137"/>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34" name="TextBox 33"/>
          <p:cNvSpPr txBox="1"/>
          <p:nvPr userDrawn="1"/>
        </p:nvSpPr>
        <p:spPr>
          <a:xfrm>
            <a:off x="7462564" y="150911"/>
            <a:ext cx="3699795" cy="307777"/>
          </a:xfrm>
          <a:prstGeom prst="rect">
            <a:avLst/>
          </a:prstGeom>
          <a:noFill/>
        </p:spPr>
        <p:txBody>
          <a:bodyPr wrap="none" rtlCol="0">
            <a:spAutoFit/>
          </a:bodyPr>
          <a:lstStyle/>
          <a:p>
            <a:pPr algn="r"/>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35" name="Picture 3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756" y="436078"/>
            <a:ext cx="918077" cy="918077"/>
          </a:xfrm>
          <a:prstGeom prst="rect">
            <a:avLst/>
          </a:prstGeom>
        </p:spPr>
      </p:pic>
      <p:pic>
        <p:nvPicPr>
          <p:cNvPr id="36"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77988" y="613906"/>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1884" y="374991"/>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9/27/2020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9/27/2020</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9/27/2020</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9/27/2020</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9/27/2020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9/27/2020</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9/27/2020</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pic>
        <p:nvPicPr>
          <p:cNvPr id="1026" name="Picture 2" descr="AIP Publishing confirmed as publisher - ICIMECE 201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48277" y="6249382"/>
            <a:ext cx="1755140" cy="5790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MPAC-ICoMPAC-6th International Conference on Mathematics: Pure, Applied  and Computatio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95687" y="6020384"/>
            <a:ext cx="740705" cy="7436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85685" y="548680"/>
            <a:ext cx="918077" cy="91807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copus.com/sourceid/25166?origin=recordpage"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3721" y="1124744"/>
            <a:ext cx="9271800" cy="2680127"/>
          </a:xfrm>
        </p:spPr>
        <p:txBody>
          <a:bodyPr/>
          <a:lstStyle/>
          <a:p>
            <a:r>
              <a:rPr lang="en-US" sz="4800" dirty="0"/>
              <a:t>Fourier Series Estimator for Predicting International Market Price of White Sugar</a:t>
            </a:r>
          </a:p>
        </p:txBody>
      </p:sp>
      <p:sp>
        <p:nvSpPr>
          <p:cNvPr id="3" name="Subtitle 2"/>
          <p:cNvSpPr>
            <a:spLocks noGrp="1"/>
          </p:cNvSpPr>
          <p:nvPr>
            <p:ph type="subTitle" idx="1"/>
          </p:nvPr>
        </p:nvSpPr>
        <p:spPr>
          <a:xfrm>
            <a:off x="1873721" y="4005064"/>
            <a:ext cx="8973219" cy="1975071"/>
          </a:xfrm>
        </p:spPr>
        <p:txBody>
          <a:bodyPr>
            <a:normAutofit/>
          </a:bodyPr>
          <a:lstStyle/>
          <a:p>
            <a:r>
              <a:rPr lang="en-US" sz="2400" dirty="0" smtClean="0"/>
              <a:t>Presenter:				Research team:</a:t>
            </a:r>
          </a:p>
          <a:p>
            <a:r>
              <a:rPr lang="en-US" sz="2400" dirty="0" smtClean="0"/>
              <a:t>Selvira </a:t>
            </a:r>
            <a:r>
              <a:rPr lang="en-US" sz="2400" dirty="0" err="1" smtClean="0"/>
              <a:t>Dwi</a:t>
            </a:r>
            <a:r>
              <a:rPr lang="en-US" sz="2400" dirty="0" smtClean="0"/>
              <a:t> Febriana		</a:t>
            </a:r>
            <a:r>
              <a:rPr lang="en-US" sz="2400" dirty="0" err="1" smtClean="0"/>
              <a:t>Nur</a:t>
            </a:r>
            <a:r>
              <a:rPr lang="en-US" sz="2400" dirty="0" smtClean="0"/>
              <a:t> </a:t>
            </a:r>
            <a:r>
              <a:rPr lang="en-US" sz="2400" dirty="0" err="1" smtClean="0"/>
              <a:t>Chamidah</a:t>
            </a:r>
            <a:endParaRPr lang="en-US" sz="2400" dirty="0" smtClean="0"/>
          </a:p>
          <a:p>
            <a:r>
              <a:rPr lang="en-US" sz="2400" dirty="0"/>
              <a:t>	</a:t>
            </a:r>
            <a:r>
              <a:rPr lang="en-US" sz="2400" dirty="0" smtClean="0"/>
              <a:t>				</a:t>
            </a:r>
            <a:r>
              <a:rPr lang="en-US" sz="2400" dirty="0" err="1" smtClean="0"/>
              <a:t>Reynaldy</a:t>
            </a:r>
            <a:r>
              <a:rPr lang="en-US" sz="2400" dirty="0" smtClean="0"/>
              <a:t> Aries </a:t>
            </a:r>
            <a:r>
              <a:rPr lang="en-US" sz="2400" dirty="0" err="1" smtClean="0"/>
              <a:t>Ariyanto</a:t>
            </a:r>
            <a:endParaRPr lang="en-US" sz="2400" dirty="0" smtClean="0"/>
          </a:p>
          <a:p>
            <a:r>
              <a:rPr lang="en-US" sz="2400" dirty="0"/>
              <a:t>	</a:t>
            </a:r>
            <a:r>
              <a:rPr lang="en-US" sz="2400" dirty="0" smtClean="0"/>
              <a:t>				</a:t>
            </a:r>
            <a:r>
              <a:rPr lang="en-US" sz="2400" dirty="0" err="1" smtClean="0"/>
              <a:t>Reiza</a:t>
            </a:r>
            <a:r>
              <a:rPr lang="en-US" sz="2400" dirty="0" smtClean="0"/>
              <a:t> </a:t>
            </a:r>
            <a:r>
              <a:rPr lang="en-US" sz="2400" dirty="0" err="1" smtClean="0"/>
              <a:t>Sahawaly</a:t>
            </a:r>
            <a:endParaRPr lang="en-US" sz="2400"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93436" y="260648"/>
                <a:ext cx="9782801" cy="5911552"/>
              </a:xfrm>
            </p:spPr>
            <p:txBody>
              <a:bodyPr>
                <a:normAutofit/>
              </a:bodyPr>
              <a:lstStyle/>
              <a:p>
                <a:pPr marL="0" indent="0">
                  <a:buNone/>
                </a:pPr>
                <a:r>
                  <a:rPr lang="id-ID" sz="2000" dirty="0"/>
                  <a:t>The number of Fourier coefficients (</a:t>
                </a:r>
                <a14:m>
                  <m:oMath xmlns:m="http://schemas.openxmlformats.org/officeDocument/2006/math">
                    <m:r>
                      <a:rPr lang="id-ID" sz="2000" i="1">
                        <a:latin typeface="Cambria Math" panose="02040503050406030204" pitchFamily="18" charset="0"/>
                      </a:rPr>
                      <m:t>𝜆</m:t>
                    </m:r>
                  </m:oMath>
                </a14:m>
                <a:r>
                  <a:rPr lang="id-ID" sz="2000" dirty="0"/>
                  <a:t>) </a:t>
                </a:r>
                <a:r>
                  <a:rPr lang="en-US" sz="2000" dirty="0" err="1"/>
                  <a:t>i</a:t>
                </a:r>
                <a:r>
                  <a:rPr lang="id-ID" sz="2000" dirty="0"/>
                  <a:t>s the controller of the balance between the smooth functioning of the data. To determine the number of Fourier coefficients </a:t>
                </a:r>
                <a:r>
                  <a:rPr lang="en-US" sz="2000" dirty="0"/>
                  <a:t>we </a:t>
                </a:r>
                <a:r>
                  <a:rPr lang="id-ID" sz="2000" dirty="0"/>
                  <a:t>can use the method of generalized cross validation (GCV). The table below illustrates the value of GCV with initial lambda 1 and </a:t>
                </a:r>
                <a:r>
                  <a:rPr lang="en-US" sz="2000" dirty="0"/>
                  <a:t>end </a:t>
                </a:r>
                <a:r>
                  <a:rPr lang="id-ID" sz="2000" dirty="0"/>
                  <a:t>lambda 9 using the </a:t>
                </a:r>
                <a:r>
                  <a:rPr lang="en-US" sz="2000" dirty="0"/>
                  <a:t>R program</a:t>
                </a:r>
                <a:r>
                  <a:rPr lang="en-US" sz="2000" dirty="0" smtClean="0"/>
                  <a:t>.</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88900" indent="0">
                  <a:buNone/>
                </a:pPr>
                <a:endParaRPr lang="en-US" sz="2000" dirty="0" smtClean="0"/>
              </a:p>
              <a:p>
                <a:pPr marL="88900" indent="0">
                  <a:buNone/>
                </a:pPr>
                <a:r>
                  <a:rPr lang="en-US" sz="2000" dirty="0" smtClean="0"/>
                  <a:t>The </a:t>
                </a:r>
                <a:r>
                  <a:rPr lang="en-US" sz="2000" dirty="0"/>
                  <a:t>minimum GCV value is on the 7</a:t>
                </a:r>
                <a:r>
                  <a:rPr lang="en-US" sz="2000" baseline="30000" dirty="0"/>
                  <a:t>th</a:t>
                </a:r>
                <a:r>
                  <a:rPr lang="en-US" sz="2000" dirty="0"/>
                  <a:t> </a:t>
                </a:r>
                <a:r>
                  <a:rPr lang="en-US" sz="2000" dirty="0">
                    <a:latin typeface="Cambria Math" panose="02040503050406030204" pitchFamily="18" charset="0"/>
                    <a:ea typeface="Cambria Math" panose="02040503050406030204" pitchFamily="18" charset="0"/>
                  </a:rPr>
                  <a:t>𝜆 which is 0.0003403473</a:t>
                </a:r>
              </a:p>
              <a:p>
                <a:pPr marL="88900" indent="0">
                  <a:buNone/>
                </a:pPr>
                <a:r>
                  <a:rPr lang="en-US" sz="2000" dirty="0"/>
                  <a:t>Therefore, the optimal </a:t>
                </a:r>
                <a:r>
                  <a:rPr lang="en-US" sz="2000" dirty="0">
                    <a:latin typeface="Cambria Math" panose="02040503050406030204" pitchFamily="18" charset="0"/>
                    <a:ea typeface="Cambria Math" panose="02040503050406030204" pitchFamily="18" charset="0"/>
                  </a:rPr>
                  <a:t>𝜆 is 7.</a:t>
                </a:r>
                <a:endParaRPr lang="en-US" sz="2000" dirty="0"/>
              </a:p>
              <a:p>
                <a:pPr marL="0" indent="0">
                  <a:buNone/>
                </a:pPr>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93436" y="260648"/>
                <a:ext cx="9782801" cy="5911552"/>
              </a:xfrm>
              <a:blipFill rotWithShape="0">
                <a:blip r:embed="rId2"/>
                <a:stretch>
                  <a:fillRect l="-623" t="-1031" r="-1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846412472"/>
                  </p:ext>
                </p:extLst>
              </p:nvPr>
            </p:nvGraphicFramePr>
            <p:xfrm>
              <a:off x="1989956" y="1700808"/>
              <a:ext cx="3888432" cy="3168350"/>
            </p:xfrm>
            <a:graphic>
              <a:graphicData uri="http://schemas.openxmlformats.org/drawingml/2006/table">
                <a:tbl>
                  <a:tblPr firstRow="1" firstCol="1" bandRow="1">
                    <a:tableStyleId>{073A0DAA-6AF3-43AB-8588-CEC1D06C72B9}</a:tableStyleId>
                  </a:tblPr>
                  <a:tblGrid>
                    <a:gridCol w="1249059"/>
                    <a:gridCol w="2639373"/>
                  </a:tblGrid>
                  <a:tr h="316835">
                    <a:tc>
                      <a:txBody>
                        <a:bodyPr/>
                        <a:lstStyle/>
                        <a:p>
                          <a:pPr algn="ctr">
                            <a:spcAft>
                              <a:spcPts val="0"/>
                            </a:spcAft>
                          </a:pPr>
                          <a14:m>
                            <m:oMathPara xmlns:m="http://schemas.openxmlformats.org/officeDocument/2006/math">
                              <m:oMathParaPr>
                                <m:jc m:val="centerGroup"/>
                              </m:oMathParaPr>
                              <m:oMath xmlns:m="http://schemas.openxmlformats.org/officeDocument/2006/math">
                                <m:r>
                                  <a:rPr lang="id-ID" sz="1800">
                                    <a:effectLst/>
                                    <a:latin typeface="Cambria Math" panose="02040503050406030204" pitchFamily="18" charset="0"/>
                                  </a:rPr>
                                  <m:t>𝝀</m:t>
                                </m:r>
                              </m:oMath>
                            </m:oMathPara>
                          </a14:m>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a:effectLst/>
                            </a:rPr>
                            <a:t>GCV Value</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r>
                  <a:tr h="316835">
                    <a:tc>
                      <a:txBody>
                        <a:bodyPr/>
                        <a:lstStyle/>
                        <a:p>
                          <a:pPr algn="ctr">
                            <a:spcAft>
                              <a:spcPts val="0"/>
                            </a:spcAft>
                          </a:pPr>
                          <a:r>
                            <a:rPr lang="id-ID" sz="1800" dirty="0">
                              <a:effectLst/>
                            </a:rPr>
                            <a:t>1</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0.002908245</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6835">
                    <a:tc>
                      <a:txBody>
                        <a:bodyPr/>
                        <a:lstStyle/>
                        <a:p>
                          <a:pPr algn="ctr">
                            <a:spcAft>
                              <a:spcPts val="0"/>
                            </a:spcAft>
                          </a:pPr>
                          <a:r>
                            <a:rPr lang="id-ID" sz="1800" dirty="0">
                              <a:effectLst/>
                            </a:rPr>
                            <a:t>2</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0.00051645</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6835">
                    <a:tc>
                      <a:txBody>
                        <a:bodyPr/>
                        <a:lstStyle/>
                        <a:p>
                          <a:pPr algn="ctr">
                            <a:spcAft>
                              <a:spcPts val="0"/>
                            </a:spcAft>
                          </a:pPr>
                          <a:r>
                            <a:rPr lang="id-ID" sz="1800" dirty="0">
                              <a:effectLst/>
                            </a:rPr>
                            <a:t>3</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0.0004413334</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6835">
                    <a:tc>
                      <a:txBody>
                        <a:bodyPr/>
                        <a:lstStyle/>
                        <a:p>
                          <a:pPr algn="ctr">
                            <a:spcAft>
                              <a:spcPts val="0"/>
                            </a:spcAft>
                          </a:pPr>
                          <a:r>
                            <a:rPr lang="id-ID" sz="1800">
                              <a:effectLst/>
                            </a:rPr>
                            <a:t>4</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0.004444763</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6835">
                    <a:tc>
                      <a:txBody>
                        <a:bodyPr/>
                        <a:lstStyle/>
                        <a:p>
                          <a:pPr algn="ctr">
                            <a:spcAft>
                              <a:spcPts val="0"/>
                            </a:spcAft>
                          </a:pPr>
                          <a:r>
                            <a:rPr lang="id-ID" sz="1800" dirty="0">
                              <a:effectLst/>
                            </a:rPr>
                            <a:t>5</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0.0004323334</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6835">
                    <a:tc>
                      <a:txBody>
                        <a:bodyPr/>
                        <a:lstStyle/>
                        <a:p>
                          <a:pPr algn="ctr">
                            <a:spcAft>
                              <a:spcPts val="0"/>
                            </a:spcAft>
                          </a:pPr>
                          <a:r>
                            <a:rPr lang="id-ID" sz="1800">
                              <a:effectLst/>
                            </a:rPr>
                            <a:t>6</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0.0003818089</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6835">
                    <a:tc>
                      <a:txBody>
                        <a:bodyPr/>
                        <a:lstStyle/>
                        <a:p>
                          <a:pPr algn="ctr">
                            <a:spcAft>
                              <a:spcPts val="0"/>
                            </a:spcAft>
                          </a:pPr>
                          <a:r>
                            <a:rPr lang="id-ID" sz="1800">
                              <a:effectLst/>
                            </a:rPr>
                            <a:t>7</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0.0003403473</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6835">
                    <a:tc>
                      <a:txBody>
                        <a:bodyPr/>
                        <a:lstStyle/>
                        <a:p>
                          <a:pPr algn="ctr">
                            <a:spcAft>
                              <a:spcPts val="0"/>
                            </a:spcAft>
                          </a:pPr>
                          <a:r>
                            <a:rPr lang="id-ID" sz="1800">
                              <a:effectLst/>
                            </a:rPr>
                            <a:t>8</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0.0003803828</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6835">
                    <a:tc>
                      <a:txBody>
                        <a:bodyPr/>
                        <a:lstStyle/>
                        <a:p>
                          <a:pPr algn="ctr">
                            <a:spcAft>
                              <a:spcPts val="0"/>
                            </a:spcAft>
                          </a:pPr>
                          <a:r>
                            <a:rPr lang="id-ID" sz="1800">
                              <a:effectLst/>
                            </a:rPr>
                            <a:t>9</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0.0003792863</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846412472"/>
                  </p:ext>
                </p:extLst>
              </p:nvPr>
            </p:nvGraphicFramePr>
            <p:xfrm>
              <a:off x="1989956" y="1700808"/>
              <a:ext cx="3888432" cy="3168350"/>
            </p:xfrm>
            <a:graphic>
              <a:graphicData uri="http://schemas.openxmlformats.org/drawingml/2006/table">
                <a:tbl>
                  <a:tblPr firstRow="1" firstCol="1" bandRow="1">
                    <a:tableStyleId>{073A0DAA-6AF3-43AB-8588-CEC1D06C72B9}</a:tableStyleId>
                  </a:tblPr>
                  <a:tblGrid>
                    <a:gridCol w="1249059"/>
                    <a:gridCol w="2639373"/>
                  </a:tblGrid>
                  <a:tr h="316835">
                    <a:tc>
                      <a:txBody>
                        <a:bodyPr/>
                        <a:lstStyle/>
                        <a:p>
                          <a:endParaRPr lang="en-US"/>
                        </a:p>
                      </a:txBody>
                      <a:tcPr marL="68580" marR="68580" marT="0" marB="0" anchor="ctr">
                        <a:blipFill rotWithShape="0">
                          <a:blip r:embed="rId3"/>
                          <a:stretch>
                            <a:fillRect l="-488" t="-19231" r="-213659" b="-938462"/>
                          </a:stretch>
                        </a:blipFill>
                      </a:tcPr>
                    </a:tc>
                    <a:tc>
                      <a:txBody>
                        <a:bodyPr/>
                        <a:lstStyle/>
                        <a:p>
                          <a:pPr algn="ctr">
                            <a:spcAft>
                              <a:spcPts val="0"/>
                            </a:spcAft>
                          </a:pPr>
                          <a:r>
                            <a:rPr lang="id-ID" sz="1800">
                              <a:effectLst/>
                            </a:rPr>
                            <a:t>GCV Value</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r>
                  <a:tr h="316835">
                    <a:tc>
                      <a:txBody>
                        <a:bodyPr/>
                        <a:lstStyle/>
                        <a:p>
                          <a:pPr algn="ctr">
                            <a:spcAft>
                              <a:spcPts val="0"/>
                            </a:spcAft>
                          </a:pPr>
                          <a:r>
                            <a:rPr lang="id-ID" sz="1800" dirty="0">
                              <a:effectLst/>
                            </a:rPr>
                            <a:t>1</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0.002908245</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6835">
                    <a:tc>
                      <a:txBody>
                        <a:bodyPr/>
                        <a:lstStyle/>
                        <a:p>
                          <a:pPr algn="ctr">
                            <a:spcAft>
                              <a:spcPts val="0"/>
                            </a:spcAft>
                          </a:pPr>
                          <a:r>
                            <a:rPr lang="id-ID" sz="1800" dirty="0">
                              <a:effectLst/>
                            </a:rPr>
                            <a:t>2</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0.00051645</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6835">
                    <a:tc>
                      <a:txBody>
                        <a:bodyPr/>
                        <a:lstStyle/>
                        <a:p>
                          <a:pPr algn="ctr">
                            <a:spcAft>
                              <a:spcPts val="0"/>
                            </a:spcAft>
                          </a:pPr>
                          <a:r>
                            <a:rPr lang="id-ID" sz="1800" dirty="0">
                              <a:effectLst/>
                            </a:rPr>
                            <a:t>3</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0.0004413334</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6835">
                    <a:tc>
                      <a:txBody>
                        <a:bodyPr/>
                        <a:lstStyle/>
                        <a:p>
                          <a:pPr algn="ctr">
                            <a:spcAft>
                              <a:spcPts val="0"/>
                            </a:spcAft>
                          </a:pPr>
                          <a:r>
                            <a:rPr lang="id-ID" sz="1800">
                              <a:effectLst/>
                            </a:rPr>
                            <a:t>4</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0.004444763</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6835">
                    <a:tc>
                      <a:txBody>
                        <a:bodyPr/>
                        <a:lstStyle/>
                        <a:p>
                          <a:pPr algn="ctr">
                            <a:spcAft>
                              <a:spcPts val="0"/>
                            </a:spcAft>
                          </a:pPr>
                          <a:r>
                            <a:rPr lang="id-ID" sz="1800" dirty="0">
                              <a:effectLst/>
                            </a:rPr>
                            <a:t>5</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0.0004323334</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6835">
                    <a:tc>
                      <a:txBody>
                        <a:bodyPr/>
                        <a:lstStyle/>
                        <a:p>
                          <a:pPr algn="ctr">
                            <a:spcAft>
                              <a:spcPts val="0"/>
                            </a:spcAft>
                          </a:pPr>
                          <a:r>
                            <a:rPr lang="id-ID" sz="1800">
                              <a:effectLst/>
                            </a:rPr>
                            <a:t>6</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0.0003818089</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6835">
                    <a:tc>
                      <a:txBody>
                        <a:bodyPr/>
                        <a:lstStyle/>
                        <a:p>
                          <a:pPr algn="ctr">
                            <a:spcAft>
                              <a:spcPts val="0"/>
                            </a:spcAft>
                          </a:pPr>
                          <a:r>
                            <a:rPr lang="id-ID" sz="1800">
                              <a:effectLst/>
                            </a:rPr>
                            <a:t>7</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0.0003403473</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6835">
                    <a:tc>
                      <a:txBody>
                        <a:bodyPr/>
                        <a:lstStyle/>
                        <a:p>
                          <a:pPr algn="ctr">
                            <a:spcAft>
                              <a:spcPts val="0"/>
                            </a:spcAft>
                          </a:pPr>
                          <a:r>
                            <a:rPr lang="id-ID" sz="1800">
                              <a:effectLst/>
                            </a:rPr>
                            <a:t>8</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0.0003803828</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6835">
                    <a:tc>
                      <a:txBody>
                        <a:bodyPr/>
                        <a:lstStyle/>
                        <a:p>
                          <a:pPr algn="ctr">
                            <a:spcAft>
                              <a:spcPts val="0"/>
                            </a:spcAft>
                          </a:pPr>
                          <a:r>
                            <a:rPr lang="id-ID" sz="1800">
                              <a:effectLst/>
                            </a:rPr>
                            <a:t>9</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0.0003792863</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mc:Fallback>
      </mc:AlternateContent>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6670476" y="1556792"/>
            <a:ext cx="4536504" cy="3456384"/>
          </a:xfrm>
          <a:prstGeom prst="rect">
            <a:avLst/>
          </a:prstGeom>
          <a:noFill/>
          <a:ln>
            <a:noFill/>
          </a:ln>
        </p:spPr>
      </p:pic>
    </p:spTree>
    <p:extLst>
      <p:ext uri="{BB962C8B-B14F-4D97-AF65-F5344CB8AC3E}">
        <p14:creationId xmlns:p14="http://schemas.microsoft.com/office/powerpoint/2010/main" val="306263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93436" y="404664"/>
                <a:ext cx="9782801" cy="5767536"/>
              </a:xfrm>
            </p:spPr>
            <p:txBody>
              <a:bodyPr>
                <a:normAutofit/>
              </a:bodyPr>
              <a:lstStyle/>
              <a:p>
                <a:pPr marL="0" indent="0">
                  <a:buNone/>
                </a:pPr>
                <a:r>
                  <a:rPr lang="id-ID" sz="2000" dirty="0"/>
                  <a:t>After </a:t>
                </a:r>
                <a:r>
                  <a:rPr lang="en-US" sz="2000" dirty="0"/>
                  <a:t>obtaining </a:t>
                </a:r>
                <a:r>
                  <a:rPr lang="id-ID" sz="2000" dirty="0"/>
                  <a:t>the optimum </a:t>
                </a:r>
                <a:r>
                  <a:rPr lang="en-US" sz="2000" dirty="0"/>
                  <a:t>number of </a:t>
                </a:r>
                <a:r>
                  <a:rPr lang="id-ID" sz="2000" dirty="0"/>
                  <a:t>Fourier coefficients</a:t>
                </a:r>
                <a:r>
                  <a:rPr lang="en-US" sz="2000" dirty="0"/>
                  <a:t>, </a:t>
                </a:r>
                <a:r>
                  <a:rPr lang="id-ID" sz="2000" dirty="0"/>
                  <a:t>then</a:t>
                </a:r>
                <a:r>
                  <a:rPr lang="en-US" sz="2000" dirty="0"/>
                  <a:t> was</a:t>
                </a:r>
                <a:r>
                  <a:rPr lang="id-ID" sz="2000" dirty="0"/>
                  <a:t> determined the best model by</a:t>
                </a:r>
                <a:r>
                  <a:rPr lang="en-US" sz="2000" dirty="0"/>
                  <a:t> using </a:t>
                </a:r>
                <a:r>
                  <a:rPr lang="id-ID" sz="2000" dirty="0"/>
                  <a:t>Fourier series estimator </a:t>
                </a:r>
                <a:r>
                  <a:rPr lang="en-US" sz="2000" dirty="0"/>
                  <a:t>as follows: </a:t>
                </a:r>
              </a:p>
              <a:p>
                <a:pPr marL="0" indent="0" algn="ctr">
                  <a:buNone/>
                </a:pPr>
                <a14:m>
                  <m:oMath xmlns:m="http://schemas.openxmlformats.org/officeDocument/2006/math">
                    <m:acc>
                      <m:accPr>
                        <m:chr m:val="̂"/>
                        <m:ctrlPr>
                          <a:rPr lang="en-US" sz="2000" i="1">
                            <a:latin typeface="Cambria Math" panose="02040503050406030204" pitchFamily="18" charset="0"/>
                          </a:rPr>
                        </m:ctrlPr>
                      </m:accPr>
                      <m:e>
                        <m:r>
                          <a:rPr lang="id-ID" sz="2000" i="1">
                            <a:latin typeface="Cambria Math" panose="02040503050406030204" pitchFamily="18" charset="0"/>
                          </a:rPr>
                          <m:t>𝑚</m:t>
                        </m:r>
                      </m:e>
                    </m:acc>
                    <m:r>
                      <a:rPr lang="id-ID" sz="2000" i="1">
                        <a:latin typeface="Cambria Math" panose="02040503050406030204" pitchFamily="18" charset="0"/>
                      </a:rPr>
                      <m:t>(</m:t>
                    </m:r>
                    <m:sSub>
                      <m:sSubPr>
                        <m:ctrlPr>
                          <a:rPr lang="en-US" sz="2000" i="1">
                            <a:latin typeface="Cambria Math" panose="02040503050406030204" pitchFamily="18" charset="0"/>
                          </a:rPr>
                        </m:ctrlPr>
                      </m:sSubPr>
                      <m:e>
                        <m:r>
                          <a:rPr lang="id-ID" sz="2000" i="1">
                            <a:latin typeface="Cambria Math" panose="02040503050406030204" pitchFamily="18" charset="0"/>
                          </a:rPr>
                          <m:t>𝑡</m:t>
                        </m:r>
                      </m:e>
                      <m:sub>
                        <m:r>
                          <a:rPr lang="id-ID" sz="2000" i="1">
                            <a:latin typeface="Cambria Math" panose="02040503050406030204" pitchFamily="18" charset="0"/>
                          </a:rPr>
                          <m:t>𝑟</m:t>
                        </m:r>
                      </m:sub>
                    </m:sSub>
                  </m:oMath>
                </a14:m>
                <a:r>
                  <a:rPr lang="id-ID" sz="2000" dirty="0"/>
                  <a:t>) = 0.3534 + 0.0017cos(2π</a:t>
                </a:r>
                <a14:m>
                  <m:oMath xmlns:m="http://schemas.openxmlformats.org/officeDocument/2006/math">
                    <m:sSub>
                      <m:sSubPr>
                        <m:ctrlPr>
                          <a:rPr lang="en-US" sz="2000" i="1">
                            <a:latin typeface="Cambria Math" panose="02040503050406030204" pitchFamily="18" charset="0"/>
                          </a:rPr>
                        </m:ctrlPr>
                      </m:sSubPr>
                      <m:e>
                        <m:r>
                          <a:rPr lang="id-ID" sz="2000" i="1">
                            <a:latin typeface="Cambria Math" panose="02040503050406030204" pitchFamily="18" charset="0"/>
                          </a:rPr>
                          <m:t>𝑡</m:t>
                        </m:r>
                      </m:e>
                      <m:sub>
                        <m:r>
                          <a:rPr lang="id-ID" sz="2000" i="1">
                            <a:latin typeface="Cambria Math" panose="02040503050406030204" pitchFamily="18" charset="0"/>
                          </a:rPr>
                          <m:t>𝑟</m:t>
                        </m:r>
                      </m:sub>
                    </m:sSub>
                  </m:oMath>
                </a14:m>
                <a:r>
                  <a:rPr lang="id-ID" sz="2000" dirty="0"/>
                  <a:t>) – 0.038sin(2π</a:t>
                </a:r>
                <a14:m>
                  <m:oMath xmlns:m="http://schemas.openxmlformats.org/officeDocument/2006/math">
                    <m:sSub>
                      <m:sSubPr>
                        <m:ctrlPr>
                          <a:rPr lang="en-US" sz="2000" i="1">
                            <a:latin typeface="Cambria Math" panose="02040503050406030204" pitchFamily="18" charset="0"/>
                          </a:rPr>
                        </m:ctrlPr>
                      </m:sSubPr>
                      <m:e>
                        <m:r>
                          <a:rPr lang="id-ID" sz="2000" i="1">
                            <a:latin typeface="Cambria Math" panose="02040503050406030204" pitchFamily="18" charset="0"/>
                          </a:rPr>
                          <m:t>𝑡</m:t>
                        </m:r>
                      </m:e>
                      <m:sub>
                        <m:r>
                          <a:rPr lang="id-ID" sz="2000" i="1">
                            <a:latin typeface="Cambria Math" panose="02040503050406030204" pitchFamily="18" charset="0"/>
                          </a:rPr>
                          <m:t>𝑟</m:t>
                        </m:r>
                      </m:sub>
                    </m:sSub>
                  </m:oMath>
                </a14:m>
                <a:r>
                  <a:rPr lang="id-ID" sz="2000" dirty="0"/>
                  <a:t>) – 0.0129cos(4π</a:t>
                </a:r>
                <a14:m>
                  <m:oMath xmlns:m="http://schemas.openxmlformats.org/officeDocument/2006/math">
                    <m:sSub>
                      <m:sSubPr>
                        <m:ctrlPr>
                          <a:rPr lang="en-US" sz="2000" i="1">
                            <a:latin typeface="Cambria Math" panose="02040503050406030204" pitchFamily="18" charset="0"/>
                          </a:rPr>
                        </m:ctrlPr>
                      </m:sSubPr>
                      <m:e>
                        <m:r>
                          <a:rPr lang="id-ID" sz="2000" i="1">
                            <a:latin typeface="Cambria Math" panose="02040503050406030204" pitchFamily="18" charset="0"/>
                          </a:rPr>
                          <m:t>𝑡</m:t>
                        </m:r>
                      </m:e>
                      <m:sub>
                        <m:r>
                          <a:rPr lang="id-ID" sz="2000" i="1">
                            <a:latin typeface="Cambria Math" panose="02040503050406030204" pitchFamily="18" charset="0"/>
                          </a:rPr>
                          <m:t>𝑟</m:t>
                        </m:r>
                      </m:sub>
                    </m:sSub>
                  </m:oMath>
                </a14:m>
                <a:r>
                  <a:rPr lang="id-ID" sz="2000" dirty="0"/>
                  <a:t>) + 0.0643sin(4π</a:t>
                </a:r>
                <a14:m>
                  <m:oMath xmlns:m="http://schemas.openxmlformats.org/officeDocument/2006/math">
                    <m:sSub>
                      <m:sSubPr>
                        <m:ctrlPr>
                          <a:rPr lang="en-US" sz="2000" i="1">
                            <a:latin typeface="Cambria Math" panose="02040503050406030204" pitchFamily="18" charset="0"/>
                          </a:rPr>
                        </m:ctrlPr>
                      </m:sSubPr>
                      <m:e>
                        <m:r>
                          <a:rPr lang="id-ID" sz="2000" i="1">
                            <a:latin typeface="Cambria Math" panose="02040503050406030204" pitchFamily="18" charset="0"/>
                          </a:rPr>
                          <m:t>𝑡</m:t>
                        </m:r>
                      </m:e>
                      <m:sub>
                        <m:r>
                          <a:rPr lang="id-ID" sz="2000" i="1">
                            <a:latin typeface="Cambria Math" panose="02040503050406030204" pitchFamily="18" charset="0"/>
                          </a:rPr>
                          <m:t>𝑟</m:t>
                        </m:r>
                      </m:sub>
                    </m:sSub>
                  </m:oMath>
                </a14:m>
                <a:r>
                  <a:rPr lang="id-ID" sz="2000" dirty="0"/>
                  <a:t>) + 0.0113cos(6π</a:t>
                </a:r>
                <a14:m>
                  <m:oMath xmlns:m="http://schemas.openxmlformats.org/officeDocument/2006/math">
                    <m:sSub>
                      <m:sSubPr>
                        <m:ctrlPr>
                          <a:rPr lang="en-US" sz="2000" i="1">
                            <a:latin typeface="Cambria Math" panose="02040503050406030204" pitchFamily="18" charset="0"/>
                          </a:rPr>
                        </m:ctrlPr>
                      </m:sSubPr>
                      <m:e>
                        <m:r>
                          <a:rPr lang="id-ID" sz="2000" i="1">
                            <a:latin typeface="Cambria Math" panose="02040503050406030204" pitchFamily="18" charset="0"/>
                          </a:rPr>
                          <m:t>𝑡</m:t>
                        </m:r>
                      </m:e>
                      <m:sub>
                        <m:r>
                          <a:rPr lang="id-ID" sz="2000" i="1">
                            <a:latin typeface="Cambria Math" panose="02040503050406030204" pitchFamily="18" charset="0"/>
                          </a:rPr>
                          <m:t>𝑟</m:t>
                        </m:r>
                      </m:sub>
                    </m:sSub>
                  </m:oMath>
                </a14:m>
                <a:r>
                  <a:rPr lang="id-ID" sz="2000" dirty="0"/>
                  <a:t>) + 0.0074sin(6π</a:t>
                </a:r>
                <a14:m>
                  <m:oMath xmlns:m="http://schemas.openxmlformats.org/officeDocument/2006/math">
                    <m:sSub>
                      <m:sSubPr>
                        <m:ctrlPr>
                          <a:rPr lang="en-US" sz="2000" i="1">
                            <a:latin typeface="Cambria Math" panose="02040503050406030204" pitchFamily="18" charset="0"/>
                          </a:rPr>
                        </m:ctrlPr>
                      </m:sSubPr>
                      <m:e>
                        <m:r>
                          <a:rPr lang="id-ID" sz="2000" i="1">
                            <a:latin typeface="Cambria Math" panose="02040503050406030204" pitchFamily="18" charset="0"/>
                          </a:rPr>
                          <m:t>𝑡</m:t>
                        </m:r>
                      </m:e>
                      <m:sub>
                        <m:r>
                          <a:rPr lang="id-ID" sz="2000" i="1">
                            <a:latin typeface="Cambria Math" panose="02040503050406030204" pitchFamily="18" charset="0"/>
                          </a:rPr>
                          <m:t>𝑟</m:t>
                        </m:r>
                      </m:sub>
                    </m:sSub>
                  </m:oMath>
                </a14:m>
                <a:r>
                  <a:rPr lang="id-ID" sz="2000" dirty="0"/>
                  <a:t>) – 0.0056cos(8π</a:t>
                </a:r>
                <a14:m>
                  <m:oMath xmlns:m="http://schemas.openxmlformats.org/officeDocument/2006/math">
                    <m:sSub>
                      <m:sSubPr>
                        <m:ctrlPr>
                          <a:rPr lang="en-US" sz="2000" i="1">
                            <a:latin typeface="Cambria Math" panose="02040503050406030204" pitchFamily="18" charset="0"/>
                          </a:rPr>
                        </m:ctrlPr>
                      </m:sSubPr>
                      <m:e>
                        <m:r>
                          <a:rPr lang="id-ID" sz="2000" i="1">
                            <a:latin typeface="Cambria Math" panose="02040503050406030204" pitchFamily="18" charset="0"/>
                          </a:rPr>
                          <m:t>𝑡</m:t>
                        </m:r>
                      </m:e>
                      <m:sub>
                        <m:r>
                          <a:rPr lang="id-ID" sz="2000" i="1">
                            <a:latin typeface="Cambria Math" panose="02040503050406030204" pitchFamily="18" charset="0"/>
                          </a:rPr>
                          <m:t>𝑟</m:t>
                        </m:r>
                      </m:sub>
                    </m:sSub>
                  </m:oMath>
                </a14:m>
                <a:r>
                  <a:rPr lang="id-ID" sz="2000" dirty="0"/>
                  <a:t>) – 0.0049sin(8π</a:t>
                </a:r>
                <a14:m>
                  <m:oMath xmlns:m="http://schemas.openxmlformats.org/officeDocument/2006/math">
                    <m:sSub>
                      <m:sSubPr>
                        <m:ctrlPr>
                          <a:rPr lang="en-US" sz="2000" i="1">
                            <a:latin typeface="Cambria Math" panose="02040503050406030204" pitchFamily="18" charset="0"/>
                          </a:rPr>
                        </m:ctrlPr>
                      </m:sSubPr>
                      <m:e>
                        <m:r>
                          <a:rPr lang="id-ID" sz="2000" i="1">
                            <a:latin typeface="Cambria Math" panose="02040503050406030204" pitchFamily="18" charset="0"/>
                          </a:rPr>
                          <m:t>𝑡</m:t>
                        </m:r>
                      </m:e>
                      <m:sub>
                        <m:r>
                          <a:rPr lang="id-ID" sz="2000" i="1">
                            <a:latin typeface="Cambria Math" panose="02040503050406030204" pitchFamily="18" charset="0"/>
                          </a:rPr>
                          <m:t>𝑟</m:t>
                        </m:r>
                      </m:sub>
                    </m:sSub>
                  </m:oMath>
                </a14:m>
                <a:r>
                  <a:rPr lang="id-ID" sz="2000" dirty="0"/>
                  <a:t>) – 0.0025cos(10π</a:t>
                </a:r>
                <a14:m>
                  <m:oMath xmlns:m="http://schemas.openxmlformats.org/officeDocument/2006/math">
                    <m:sSub>
                      <m:sSubPr>
                        <m:ctrlPr>
                          <a:rPr lang="en-US" sz="2000" i="1">
                            <a:latin typeface="Cambria Math" panose="02040503050406030204" pitchFamily="18" charset="0"/>
                          </a:rPr>
                        </m:ctrlPr>
                      </m:sSubPr>
                      <m:e>
                        <m:r>
                          <a:rPr lang="id-ID" sz="2000" i="1">
                            <a:latin typeface="Cambria Math" panose="02040503050406030204" pitchFamily="18" charset="0"/>
                          </a:rPr>
                          <m:t>𝑡</m:t>
                        </m:r>
                      </m:e>
                      <m:sub>
                        <m:r>
                          <a:rPr lang="id-ID" sz="2000" i="1">
                            <a:latin typeface="Cambria Math" panose="02040503050406030204" pitchFamily="18" charset="0"/>
                          </a:rPr>
                          <m:t>𝑟</m:t>
                        </m:r>
                      </m:sub>
                    </m:sSub>
                  </m:oMath>
                </a14:m>
                <a:r>
                  <a:rPr lang="id-ID" sz="2000" dirty="0"/>
                  <a:t>) + 0.0081sin(10π</a:t>
                </a:r>
                <a14:m>
                  <m:oMath xmlns:m="http://schemas.openxmlformats.org/officeDocument/2006/math">
                    <m:sSub>
                      <m:sSubPr>
                        <m:ctrlPr>
                          <a:rPr lang="en-US" sz="2000" i="1">
                            <a:latin typeface="Cambria Math" panose="02040503050406030204" pitchFamily="18" charset="0"/>
                          </a:rPr>
                        </m:ctrlPr>
                      </m:sSubPr>
                      <m:e>
                        <m:r>
                          <a:rPr lang="id-ID" sz="2000" i="1">
                            <a:latin typeface="Cambria Math" panose="02040503050406030204" pitchFamily="18" charset="0"/>
                          </a:rPr>
                          <m:t>𝑡</m:t>
                        </m:r>
                      </m:e>
                      <m:sub>
                        <m:r>
                          <a:rPr lang="id-ID" sz="2000" i="1">
                            <a:latin typeface="Cambria Math" panose="02040503050406030204" pitchFamily="18" charset="0"/>
                          </a:rPr>
                          <m:t>𝑟</m:t>
                        </m:r>
                      </m:sub>
                    </m:sSub>
                  </m:oMath>
                </a14:m>
                <a:r>
                  <a:rPr lang="id-ID" sz="2000" dirty="0"/>
                  <a:t>) – 0.0104cos(12π</a:t>
                </a:r>
                <a14:m>
                  <m:oMath xmlns:m="http://schemas.openxmlformats.org/officeDocument/2006/math">
                    <m:sSub>
                      <m:sSubPr>
                        <m:ctrlPr>
                          <a:rPr lang="en-US" sz="2000" i="1">
                            <a:latin typeface="Cambria Math" panose="02040503050406030204" pitchFamily="18" charset="0"/>
                          </a:rPr>
                        </m:ctrlPr>
                      </m:sSubPr>
                      <m:e>
                        <m:r>
                          <a:rPr lang="id-ID" sz="2000" i="1">
                            <a:latin typeface="Cambria Math" panose="02040503050406030204" pitchFamily="18" charset="0"/>
                          </a:rPr>
                          <m:t>𝑡</m:t>
                        </m:r>
                      </m:e>
                      <m:sub>
                        <m:r>
                          <a:rPr lang="id-ID" sz="2000" i="1">
                            <a:latin typeface="Cambria Math" panose="02040503050406030204" pitchFamily="18" charset="0"/>
                          </a:rPr>
                          <m:t>𝑟</m:t>
                        </m:r>
                      </m:sub>
                    </m:sSub>
                  </m:oMath>
                </a14:m>
                <a:r>
                  <a:rPr lang="id-ID" sz="2000" dirty="0"/>
                  <a:t>) – 0</a:t>
                </a:r>
                <a:r>
                  <a:rPr lang="en-US" sz="2000" dirty="0"/>
                  <a:t>.</a:t>
                </a:r>
                <a:r>
                  <a:rPr lang="id-ID" sz="2000" dirty="0"/>
                  <a:t>0004 sin(12π</a:t>
                </a:r>
                <a14:m>
                  <m:oMath xmlns:m="http://schemas.openxmlformats.org/officeDocument/2006/math">
                    <m:sSub>
                      <m:sSubPr>
                        <m:ctrlPr>
                          <a:rPr lang="en-US" sz="2000" i="1">
                            <a:latin typeface="Cambria Math" panose="02040503050406030204" pitchFamily="18" charset="0"/>
                          </a:rPr>
                        </m:ctrlPr>
                      </m:sSubPr>
                      <m:e>
                        <m:r>
                          <a:rPr lang="id-ID" sz="2000" i="1">
                            <a:latin typeface="Cambria Math" panose="02040503050406030204" pitchFamily="18" charset="0"/>
                          </a:rPr>
                          <m:t>𝑡</m:t>
                        </m:r>
                      </m:e>
                      <m:sub>
                        <m:r>
                          <a:rPr lang="id-ID" sz="2000" i="1">
                            <a:latin typeface="Cambria Math" panose="02040503050406030204" pitchFamily="18" charset="0"/>
                          </a:rPr>
                          <m:t>𝑟</m:t>
                        </m:r>
                      </m:sub>
                    </m:sSub>
                  </m:oMath>
                </a14:m>
                <a:r>
                  <a:rPr lang="id-ID" sz="2000" dirty="0"/>
                  <a:t>) – 0.0002cos(14π</a:t>
                </a:r>
                <a14:m>
                  <m:oMath xmlns:m="http://schemas.openxmlformats.org/officeDocument/2006/math">
                    <m:sSub>
                      <m:sSubPr>
                        <m:ctrlPr>
                          <a:rPr lang="en-US" sz="2000" i="1">
                            <a:latin typeface="Cambria Math" panose="02040503050406030204" pitchFamily="18" charset="0"/>
                          </a:rPr>
                        </m:ctrlPr>
                      </m:sSubPr>
                      <m:e>
                        <m:r>
                          <a:rPr lang="id-ID" sz="2000" i="1">
                            <a:latin typeface="Cambria Math" panose="02040503050406030204" pitchFamily="18" charset="0"/>
                          </a:rPr>
                          <m:t>𝑡</m:t>
                        </m:r>
                      </m:e>
                      <m:sub>
                        <m:r>
                          <a:rPr lang="id-ID" sz="2000" i="1">
                            <a:latin typeface="Cambria Math" panose="02040503050406030204" pitchFamily="18" charset="0"/>
                          </a:rPr>
                          <m:t>𝑟</m:t>
                        </m:r>
                      </m:sub>
                    </m:sSub>
                  </m:oMath>
                </a14:m>
                <a:r>
                  <a:rPr lang="id-ID" sz="2000" dirty="0"/>
                  <a:t>) + 0.0092sin(14π</a:t>
                </a:r>
                <a14:m>
                  <m:oMath xmlns:m="http://schemas.openxmlformats.org/officeDocument/2006/math">
                    <m:sSub>
                      <m:sSubPr>
                        <m:ctrlPr>
                          <a:rPr lang="en-US" sz="2000" i="1">
                            <a:latin typeface="Cambria Math" panose="02040503050406030204" pitchFamily="18" charset="0"/>
                          </a:rPr>
                        </m:ctrlPr>
                      </m:sSubPr>
                      <m:e>
                        <m:r>
                          <a:rPr lang="id-ID" sz="2000" i="1">
                            <a:latin typeface="Cambria Math" panose="02040503050406030204" pitchFamily="18" charset="0"/>
                          </a:rPr>
                          <m:t>𝑡</m:t>
                        </m:r>
                      </m:e>
                      <m:sub>
                        <m:r>
                          <a:rPr lang="id-ID" sz="2000" i="1">
                            <a:latin typeface="Cambria Math" panose="02040503050406030204" pitchFamily="18" charset="0"/>
                          </a:rPr>
                          <m:t>𝑟</m:t>
                        </m:r>
                      </m:sub>
                    </m:sSub>
                  </m:oMath>
                </a14:m>
                <a:r>
                  <a:rPr lang="id-ID" sz="2000" dirty="0"/>
                  <a:t>)</a:t>
                </a:r>
                <a:endParaRPr lang="en-US" sz="2000" dirty="0"/>
              </a:p>
              <a:p>
                <a:pPr marL="0" indent="0">
                  <a:buNone/>
                </a:pPr>
                <a:r>
                  <a:rPr lang="en-US" sz="2000" dirty="0"/>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𝑟</m:t>
                        </m:r>
                      </m:sub>
                    </m:sSub>
                    <m:r>
                      <a:rPr lang="en-US" sz="2000">
                        <a:latin typeface="Cambria Math" panose="02040503050406030204" pitchFamily="18" charset="0"/>
                      </a:rPr>
                      <m:t>=(</m:t>
                    </m:r>
                    <m:r>
                      <a:rPr lang="en-US" sz="2000" i="1">
                        <a:latin typeface="Cambria Math" panose="02040503050406030204" pitchFamily="18" charset="0"/>
                      </a:rPr>
                      <m:t>𝑟</m:t>
                    </m:r>
                    <m:r>
                      <a:rPr lang="en-US" sz="2000" i="1">
                        <a:latin typeface="Cambria Math" panose="02040503050406030204" pitchFamily="18" charset="0"/>
                      </a:rPr>
                      <m:t>−</m:t>
                    </m:r>
                    <m:r>
                      <a:rPr lang="en-US" sz="2000">
                        <a:latin typeface="Cambria Math" panose="02040503050406030204" pitchFamily="18" charset="0"/>
                      </a:rPr>
                      <m:t>1)/</m:t>
                    </m:r>
                    <m:r>
                      <a:rPr lang="en-US" sz="2000" i="1">
                        <a:latin typeface="Cambria Math" panose="02040503050406030204" pitchFamily="18" charset="0"/>
                      </a:rPr>
                      <m:t>𝑛</m:t>
                    </m:r>
                  </m:oMath>
                </a14:m>
                <a:endParaRPr lang="en-US" sz="2000" dirty="0" smtClean="0"/>
              </a:p>
              <a:p>
                <a:pPr marL="4219575" indent="0">
                  <a:buNone/>
                </a:pPr>
                <a:endParaRPr lang="en-US" sz="2000" dirty="0"/>
              </a:p>
              <a:p>
                <a:pPr marL="4667250" indent="-180975">
                  <a:buNone/>
                </a:pPr>
                <a:r>
                  <a:rPr lang="en-US" sz="2000" dirty="0" smtClean="0">
                    <a:latin typeface="Cambria Math" panose="02040503050406030204" pitchFamily="18" charset="0"/>
                    <a:ea typeface="Cambria Math" panose="02040503050406030204" pitchFamily="18" charset="0"/>
                  </a:rPr>
                  <a:t>⟵ </a:t>
                </a:r>
                <a:r>
                  <a:rPr lang="en-US" sz="2000" dirty="0" smtClean="0"/>
                  <a:t>Data </a:t>
                </a:r>
                <a:r>
                  <a:rPr lang="en-US" sz="2000" dirty="0"/>
                  <a:t>plot of sugar price in international market and estimation plot result with lambda 7</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93436" y="404664"/>
                <a:ext cx="9782801" cy="5767536"/>
              </a:xfrm>
              <a:blipFill rotWithShape="0">
                <a:blip r:embed="rId2"/>
                <a:stretch>
                  <a:fillRect l="-623" t="-950"/>
                </a:stretch>
              </a:blipFill>
            </p:spPr>
            <p:txBody>
              <a:bodyPr/>
              <a:lstStyle/>
              <a:p>
                <a:r>
                  <a:rPr lang="en-US">
                    <a:noFill/>
                  </a:rPr>
                  <a:t> </a:t>
                </a:r>
              </a:p>
            </p:txBody>
          </p:sp>
        </mc:Fallback>
      </mc:AlternateContent>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773932" y="2924944"/>
            <a:ext cx="4392488" cy="3384376"/>
          </a:xfrm>
          <a:prstGeom prst="rect">
            <a:avLst/>
          </a:prstGeom>
          <a:noFill/>
          <a:ln>
            <a:noFill/>
          </a:ln>
        </p:spPr>
      </p:pic>
    </p:spTree>
    <p:extLst>
      <p:ext uri="{BB962C8B-B14F-4D97-AF65-F5344CB8AC3E}">
        <p14:creationId xmlns:p14="http://schemas.microsoft.com/office/powerpoint/2010/main" val="254441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p:txBody>
          <a:bodyPr>
            <a:normAutofit/>
          </a:bodyPr>
          <a:lstStyle/>
          <a:p>
            <a:pPr marL="0" indent="0">
              <a:buNone/>
            </a:pPr>
            <a:r>
              <a:rPr lang="en-US" sz="2000" dirty="0"/>
              <a:t>After obtaining </a:t>
            </a:r>
            <a:r>
              <a:rPr lang="id-ID" sz="2000" dirty="0"/>
              <a:t>the </a:t>
            </a:r>
            <a:r>
              <a:rPr lang="en-US" sz="2000" dirty="0"/>
              <a:t>estimated model of </a:t>
            </a:r>
            <a:r>
              <a:rPr lang="id-ID" sz="2000" dirty="0"/>
              <a:t>the price of sugar in the international market by </a:t>
            </a:r>
            <a:r>
              <a:rPr lang="en-US" sz="2000" dirty="0"/>
              <a:t>using the</a:t>
            </a:r>
            <a:r>
              <a:rPr lang="id-ID" sz="2000" dirty="0"/>
              <a:t> Fourier series estimator, </a:t>
            </a:r>
            <a:r>
              <a:rPr lang="en-US" sz="2000" dirty="0"/>
              <a:t>we predict</a:t>
            </a:r>
            <a:r>
              <a:rPr lang="id-ID" sz="2000" dirty="0"/>
              <a:t> the price of sugar in the international market for the 6 months</a:t>
            </a:r>
            <a:r>
              <a:rPr lang="en-US" sz="2000" dirty="0"/>
              <a:t> </a:t>
            </a:r>
            <a:r>
              <a:rPr lang="en-US" sz="2000" dirty="0" smtClean="0"/>
              <a:t>ahead</a:t>
            </a:r>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205625290"/>
              </p:ext>
            </p:extLst>
          </p:nvPr>
        </p:nvGraphicFramePr>
        <p:xfrm>
          <a:off x="4942284" y="1412776"/>
          <a:ext cx="6840760" cy="4392488"/>
        </p:xfrm>
        <a:graphic>
          <a:graphicData uri="http://schemas.openxmlformats.org/drawingml/2006/table">
            <a:tbl>
              <a:tblPr firstRow="1" firstCol="1" bandRow="1">
                <a:tableStyleId>{073A0DAA-6AF3-43AB-8588-CEC1D06C72B9}</a:tableStyleId>
              </a:tblPr>
              <a:tblGrid>
                <a:gridCol w="1696792"/>
                <a:gridCol w="1471560"/>
                <a:gridCol w="1800200"/>
                <a:gridCol w="1872208"/>
              </a:tblGrid>
              <a:tr h="1098122">
                <a:tc>
                  <a:txBody>
                    <a:bodyPr/>
                    <a:lstStyle/>
                    <a:p>
                      <a:pPr algn="ctr">
                        <a:spcAft>
                          <a:spcPts val="0"/>
                        </a:spcAft>
                      </a:pPr>
                      <a:r>
                        <a:rPr lang="id-ID" sz="1800" dirty="0">
                          <a:effectLst/>
                        </a:rPr>
                        <a:t>Month</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800" dirty="0">
                          <a:effectLst/>
                        </a:rPr>
                        <a:t>Actual </a:t>
                      </a:r>
                      <a:r>
                        <a:rPr lang="id-ID" sz="1800" dirty="0">
                          <a:effectLst/>
                        </a:rPr>
                        <a:t>Price (US$/kg)</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800" dirty="0">
                          <a:effectLst/>
                        </a:rPr>
                        <a:t>Prediction Price</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800">
                          <a:effectLst/>
                        </a:rPr>
                        <a:t>Absolute Percentage Error (APE)</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r>
              <a:tr h="549061">
                <a:tc>
                  <a:txBody>
                    <a:bodyPr/>
                    <a:lstStyle/>
                    <a:p>
                      <a:pPr algn="ctr">
                        <a:spcAft>
                          <a:spcPts val="0"/>
                        </a:spcAft>
                      </a:pPr>
                      <a:r>
                        <a:rPr lang="id-ID" sz="1800">
                          <a:effectLst/>
                        </a:rPr>
                        <a:t>March 2018</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a:t>
                      </a:r>
                      <a:r>
                        <a:rPr lang="en-US" sz="1800" dirty="0">
                          <a:effectLst/>
                        </a:rPr>
                        <a:t>.</a:t>
                      </a:r>
                      <a:r>
                        <a:rPr lang="id-ID" sz="1800" dirty="0">
                          <a:effectLst/>
                        </a:rPr>
                        <a:t>28</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800" dirty="0">
                          <a:effectLst/>
                        </a:rPr>
                        <a:t>0.315558</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800">
                          <a:effectLst/>
                        </a:rPr>
                        <a:t>0.126993</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r>
              <a:tr h="549061">
                <a:tc>
                  <a:txBody>
                    <a:bodyPr/>
                    <a:lstStyle/>
                    <a:p>
                      <a:pPr algn="ctr">
                        <a:spcAft>
                          <a:spcPts val="0"/>
                        </a:spcAft>
                      </a:pPr>
                      <a:r>
                        <a:rPr lang="id-ID" sz="1800">
                          <a:effectLst/>
                        </a:rPr>
                        <a:t>April 2018</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dirty="0">
                          <a:effectLst/>
                        </a:rPr>
                        <a:t>0</a:t>
                      </a:r>
                      <a:r>
                        <a:rPr lang="en-US" sz="1800" dirty="0">
                          <a:effectLst/>
                        </a:rPr>
                        <a:t>.</a:t>
                      </a:r>
                      <a:r>
                        <a:rPr lang="id-ID" sz="1800" dirty="0">
                          <a:effectLst/>
                        </a:rPr>
                        <a:t>27</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800" dirty="0">
                          <a:effectLst/>
                        </a:rPr>
                        <a:t>0.315818</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800" dirty="0">
                          <a:effectLst/>
                        </a:rPr>
                        <a:t>0.169696</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549061">
                <a:tc>
                  <a:txBody>
                    <a:bodyPr/>
                    <a:lstStyle/>
                    <a:p>
                      <a:pPr algn="ctr">
                        <a:spcAft>
                          <a:spcPts val="0"/>
                        </a:spcAft>
                      </a:pPr>
                      <a:r>
                        <a:rPr lang="id-ID" sz="1800">
                          <a:effectLst/>
                        </a:rPr>
                        <a:t>May 2018</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a:effectLst/>
                        </a:rPr>
                        <a:t>0</a:t>
                      </a:r>
                      <a:r>
                        <a:rPr lang="en-US" sz="1800">
                          <a:effectLst/>
                        </a:rPr>
                        <a:t>.</a:t>
                      </a:r>
                      <a:r>
                        <a:rPr lang="id-ID" sz="1800">
                          <a:effectLst/>
                        </a:rPr>
                        <a:t>27</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800" dirty="0">
                          <a:effectLst/>
                        </a:rPr>
                        <a:t>0.316073</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800" dirty="0">
                          <a:effectLst/>
                        </a:rPr>
                        <a:t>0.170641</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549061">
                <a:tc>
                  <a:txBody>
                    <a:bodyPr/>
                    <a:lstStyle/>
                    <a:p>
                      <a:pPr algn="ctr">
                        <a:spcAft>
                          <a:spcPts val="0"/>
                        </a:spcAft>
                      </a:pPr>
                      <a:r>
                        <a:rPr lang="id-ID" sz="1800">
                          <a:effectLst/>
                        </a:rPr>
                        <a:t>June 2018</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a:effectLst/>
                        </a:rPr>
                        <a:t>0</a:t>
                      </a:r>
                      <a:r>
                        <a:rPr lang="en-US" sz="1800">
                          <a:effectLst/>
                        </a:rPr>
                        <a:t>.</a:t>
                      </a:r>
                      <a:r>
                        <a:rPr lang="id-ID" sz="1800">
                          <a:effectLst/>
                        </a:rPr>
                        <a:t>28</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800" dirty="0">
                          <a:effectLst/>
                        </a:rPr>
                        <a:t>0.316323</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800" dirty="0">
                          <a:effectLst/>
                        </a:rPr>
                        <a:t>0.129725</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549061">
                <a:tc>
                  <a:txBody>
                    <a:bodyPr/>
                    <a:lstStyle/>
                    <a:p>
                      <a:pPr algn="ctr">
                        <a:spcAft>
                          <a:spcPts val="0"/>
                        </a:spcAft>
                      </a:pPr>
                      <a:r>
                        <a:rPr lang="id-ID" sz="1800">
                          <a:effectLst/>
                        </a:rPr>
                        <a:t>July 2018</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a:effectLst/>
                        </a:rPr>
                        <a:t>0</a:t>
                      </a:r>
                      <a:r>
                        <a:rPr lang="en-US" sz="1800">
                          <a:effectLst/>
                        </a:rPr>
                        <a:t>.</a:t>
                      </a:r>
                      <a:r>
                        <a:rPr lang="id-ID" sz="1800">
                          <a:effectLst/>
                        </a:rPr>
                        <a:t>26</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800" dirty="0">
                          <a:effectLst/>
                        </a:rPr>
                        <a:t>0.316568</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800" dirty="0">
                          <a:effectLst/>
                        </a:rPr>
                        <a:t>0.217569</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549061">
                <a:tc>
                  <a:txBody>
                    <a:bodyPr/>
                    <a:lstStyle/>
                    <a:p>
                      <a:pPr algn="ctr">
                        <a:spcAft>
                          <a:spcPts val="0"/>
                        </a:spcAft>
                      </a:pPr>
                      <a:r>
                        <a:rPr lang="id-ID" sz="1800">
                          <a:effectLst/>
                        </a:rPr>
                        <a:t>August 2018</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800">
                          <a:effectLst/>
                        </a:rPr>
                        <a:t>0</a:t>
                      </a:r>
                      <a:r>
                        <a:rPr lang="en-US" sz="1800">
                          <a:effectLst/>
                        </a:rPr>
                        <a:t>.</a:t>
                      </a:r>
                      <a:r>
                        <a:rPr lang="id-ID" sz="1800">
                          <a:effectLst/>
                        </a:rPr>
                        <a:t>24</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800" dirty="0">
                          <a:effectLst/>
                        </a:rPr>
                        <a:t>0.316807</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800" dirty="0">
                          <a:effectLst/>
                        </a:rPr>
                        <a:t>0.320029</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45916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half" idx="2"/>
          </p:nvPr>
        </p:nvSpPr>
        <p:spPr>
          <a:xfrm>
            <a:off x="981844" y="908720"/>
            <a:ext cx="3293422" cy="4343400"/>
          </a:xfrm>
        </p:spPr>
        <p:txBody>
          <a:bodyPr>
            <a:normAutofit/>
          </a:bodyPr>
          <a:lstStyle/>
          <a:p>
            <a:endParaRPr lang="en-US" sz="3200" dirty="0" smtClean="0"/>
          </a:p>
          <a:p>
            <a:endParaRPr lang="en-US" sz="3200" dirty="0"/>
          </a:p>
          <a:p>
            <a:r>
              <a:rPr lang="en-US" sz="3200" dirty="0"/>
              <a:t>RMSE and MAPE values</a:t>
            </a:r>
            <a:endParaRPr lang="en-US" sz="3200" dirty="0" smtClean="0"/>
          </a:p>
          <a:p>
            <a:endParaRPr lang="en-US" sz="3200" dirty="0"/>
          </a:p>
          <a:p>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4032003111"/>
              </p:ext>
            </p:extLst>
          </p:nvPr>
        </p:nvGraphicFramePr>
        <p:xfrm>
          <a:off x="5518348" y="1964296"/>
          <a:ext cx="5760639" cy="2232248"/>
        </p:xfrm>
        <a:graphic>
          <a:graphicData uri="http://schemas.openxmlformats.org/drawingml/2006/table">
            <a:tbl>
              <a:tblPr firstRow="1" firstCol="1" bandRow="1">
                <a:tableStyleId>{073A0DAA-6AF3-43AB-8588-CEC1D06C72B9}</a:tableStyleId>
              </a:tblPr>
              <a:tblGrid>
                <a:gridCol w="1950222"/>
                <a:gridCol w="1987637"/>
                <a:gridCol w="1822780"/>
              </a:tblGrid>
              <a:tr h="558062">
                <a:tc>
                  <a:txBody>
                    <a:bodyPr/>
                    <a:lstStyle/>
                    <a:p>
                      <a:pPr algn="ctr">
                        <a:spcBef>
                          <a:spcPts val="60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Bef>
                          <a:spcPts val="600"/>
                        </a:spcBef>
                        <a:spcAft>
                          <a:spcPts val="0"/>
                        </a:spcAft>
                      </a:pPr>
                      <a:r>
                        <a:rPr lang="en-US" sz="1800" dirty="0">
                          <a:effectLst/>
                        </a:rPr>
                        <a:t>RMSE</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Bef>
                          <a:spcPts val="600"/>
                        </a:spcBef>
                        <a:spcAft>
                          <a:spcPts val="0"/>
                        </a:spcAft>
                      </a:pPr>
                      <a:r>
                        <a:rPr lang="en-US" sz="1800">
                          <a:effectLst/>
                        </a:rPr>
                        <a:t>MAPE</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r>
              <a:tr h="558062">
                <a:tc>
                  <a:txBody>
                    <a:bodyPr/>
                    <a:lstStyle/>
                    <a:p>
                      <a:pPr algn="ctr">
                        <a:spcBef>
                          <a:spcPts val="600"/>
                        </a:spcBef>
                        <a:spcAft>
                          <a:spcPts val="0"/>
                        </a:spcAft>
                      </a:pPr>
                      <a:r>
                        <a:rPr lang="en-US" sz="1800" dirty="0">
                          <a:effectLst/>
                        </a:rPr>
                        <a:t>In-sample</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Bef>
                          <a:spcPts val="600"/>
                        </a:spcBef>
                        <a:spcAft>
                          <a:spcPts val="0"/>
                        </a:spcAft>
                      </a:pPr>
                      <a:r>
                        <a:rPr lang="en-US" sz="1800" dirty="0">
                          <a:effectLst/>
                        </a:rPr>
                        <a:t>0.015989</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Bef>
                          <a:spcPts val="600"/>
                        </a:spcBef>
                        <a:spcAft>
                          <a:spcPts val="0"/>
                        </a:spcAft>
                      </a:pPr>
                      <a:r>
                        <a:rPr lang="en-US" sz="1800">
                          <a:effectLst/>
                        </a:rPr>
                        <a:t>3.71%</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r>
              <a:tr h="558062">
                <a:tc>
                  <a:txBody>
                    <a:bodyPr/>
                    <a:lstStyle/>
                    <a:p>
                      <a:pPr algn="ctr">
                        <a:spcBef>
                          <a:spcPts val="600"/>
                        </a:spcBef>
                        <a:spcAft>
                          <a:spcPts val="0"/>
                        </a:spcAft>
                      </a:pPr>
                      <a:r>
                        <a:rPr lang="en-US" sz="1800">
                          <a:effectLst/>
                        </a:rPr>
                        <a:t>Out-sample</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Bef>
                          <a:spcPts val="600"/>
                        </a:spcBef>
                        <a:spcAft>
                          <a:spcPts val="0"/>
                        </a:spcAft>
                      </a:pPr>
                      <a:r>
                        <a:rPr lang="en-US" sz="1800" dirty="0">
                          <a:effectLst/>
                        </a:rPr>
                        <a:t>0.051486</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Bef>
                          <a:spcPts val="600"/>
                        </a:spcBef>
                        <a:spcAft>
                          <a:spcPts val="0"/>
                        </a:spcAft>
                      </a:pPr>
                      <a:r>
                        <a:rPr lang="en-US" sz="1800">
                          <a:effectLst/>
                        </a:rPr>
                        <a:t>18.9%</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r>
              <a:tr h="558062">
                <a:tc>
                  <a:txBody>
                    <a:bodyPr/>
                    <a:lstStyle/>
                    <a:p>
                      <a:pPr algn="ctr">
                        <a:spcBef>
                          <a:spcPts val="600"/>
                        </a:spcBef>
                        <a:spcAft>
                          <a:spcPts val="0"/>
                        </a:spcAft>
                      </a:pPr>
                      <a:r>
                        <a:rPr lang="en-US" sz="1800">
                          <a:effectLst/>
                        </a:rPr>
                        <a:t>Overall data</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Bef>
                          <a:spcPts val="600"/>
                        </a:spcBef>
                        <a:spcAft>
                          <a:spcPts val="0"/>
                        </a:spcAft>
                      </a:pPr>
                      <a:r>
                        <a:rPr lang="en-US" sz="1800" dirty="0">
                          <a:effectLst/>
                        </a:rPr>
                        <a:t>0.0226337</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Bef>
                          <a:spcPts val="600"/>
                        </a:spcBef>
                        <a:spcAft>
                          <a:spcPts val="0"/>
                        </a:spcAft>
                      </a:pPr>
                      <a:r>
                        <a:rPr lang="en-US" sz="1800" dirty="0">
                          <a:effectLst/>
                        </a:rPr>
                        <a:t>5.34%</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85216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Conclusion</a:t>
            </a:r>
            <a:endParaRPr lang="en-US" dirty="0"/>
          </a:p>
        </p:txBody>
      </p:sp>
      <p:sp>
        <p:nvSpPr>
          <p:cNvPr id="6" name="Content Placeholder 5"/>
          <p:cNvSpPr>
            <a:spLocks noGrp="1"/>
          </p:cNvSpPr>
          <p:nvPr>
            <p:ph idx="1"/>
          </p:nvPr>
        </p:nvSpPr>
        <p:spPr/>
        <p:txBody>
          <a:bodyPr>
            <a:normAutofit/>
          </a:bodyPr>
          <a:lstStyle/>
          <a:p>
            <a:pPr marL="0" indent="0">
              <a:buNone/>
            </a:pPr>
            <a:r>
              <a:rPr lang="en-US" sz="2400" dirty="0"/>
              <a:t>Based on the optimal number of Fourier coefficient (𝜆=7), we obtained the estimation model that can be used for predicting the sugar price in international market and its MAPE value was 5.34% which is less than 10%. So, we can conclude that Fourier series estimator is good for predicting the white sugar price in international market.</a:t>
            </a:r>
          </a:p>
        </p:txBody>
      </p:sp>
    </p:spTree>
    <p:extLst>
      <p:ext uri="{BB962C8B-B14F-4D97-AF65-F5344CB8AC3E}">
        <p14:creationId xmlns:p14="http://schemas.microsoft.com/office/powerpoint/2010/main" val="201960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a:t>
            </a:r>
            <a:endParaRPr lang="en-US" dirty="0"/>
          </a:p>
        </p:txBody>
      </p:sp>
      <p:sp>
        <p:nvSpPr>
          <p:cNvPr id="5" name="Content Placeholder 4"/>
          <p:cNvSpPr>
            <a:spLocks noGrp="1"/>
          </p:cNvSpPr>
          <p:nvPr>
            <p:ph idx="1"/>
          </p:nvPr>
        </p:nvSpPr>
        <p:spPr>
          <a:xfrm>
            <a:off x="4798268" y="116632"/>
            <a:ext cx="7056784" cy="5689600"/>
          </a:xfrm>
        </p:spPr>
        <p:txBody>
          <a:bodyPr>
            <a:noAutofit/>
          </a:bodyPr>
          <a:lstStyle/>
          <a:p>
            <a:pPr lvl="0">
              <a:spcBef>
                <a:spcPts val="300"/>
              </a:spcBef>
            </a:pPr>
            <a:r>
              <a:rPr lang="en-US" sz="1100" dirty="0"/>
              <a:t>W.R. </a:t>
            </a:r>
            <a:r>
              <a:rPr lang="en-US" sz="1100" dirty="0" err="1"/>
              <a:t>Susila</a:t>
            </a:r>
            <a:r>
              <a:rPr lang="en-US" sz="1100" dirty="0"/>
              <a:t>, and A. </a:t>
            </a:r>
            <a:r>
              <a:rPr lang="en-US" sz="1100" dirty="0" err="1"/>
              <a:t>Supriono</a:t>
            </a:r>
            <a:r>
              <a:rPr lang="en-US" sz="1100" dirty="0"/>
              <a:t>. </a:t>
            </a:r>
            <a:r>
              <a:rPr lang="en-US" sz="1100" i="1" dirty="0" err="1"/>
              <a:t>Keseimbangan</a:t>
            </a:r>
            <a:r>
              <a:rPr lang="en-US" sz="1100" i="1" dirty="0"/>
              <a:t> </a:t>
            </a:r>
            <a:r>
              <a:rPr lang="en-US" sz="1100" i="1" dirty="0" err="1"/>
              <a:t>Baru</a:t>
            </a:r>
            <a:r>
              <a:rPr lang="en-US" sz="1100" i="1" dirty="0"/>
              <a:t> </a:t>
            </a:r>
            <a:r>
              <a:rPr lang="en-US" sz="1100" i="1" dirty="0" err="1"/>
              <a:t>Pasar</a:t>
            </a:r>
            <a:r>
              <a:rPr lang="en-US" sz="1100" i="1" dirty="0"/>
              <a:t> </a:t>
            </a:r>
            <a:r>
              <a:rPr lang="en-US" sz="1100" i="1" dirty="0" err="1"/>
              <a:t>Gula</a:t>
            </a:r>
            <a:r>
              <a:rPr lang="en-US" sz="1100" i="1" dirty="0"/>
              <a:t> </a:t>
            </a:r>
            <a:r>
              <a:rPr lang="en-US" sz="1100" i="1" dirty="0" err="1"/>
              <a:t>Dunia</a:t>
            </a:r>
            <a:r>
              <a:rPr lang="en-US" sz="1100" i="1" dirty="0"/>
              <a:t>: </a:t>
            </a:r>
            <a:r>
              <a:rPr lang="en-US" sz="1100" i="1" dirty="0" err="1"/>
              <a:t>Peluang</a:t>
            </a:r>
            <a:r>
              <a:rPr lang="en-US" sz="1100" i="1" dirty="0"/>
              <a:t> </a:t>
            </a:r>
            <a:r>
              <a:rPr lang="en-US" sz="1100" i="1" dirty="0" err="1"/>
              <a:t>Kejayaan</a:t>
            </a:r>
            <a:r>
              <a:rPr lang="en-US" sz="1100" i="1" dirty="0"/>
              <a:t> </a:t>
            </a:r>
            <a:r>
              <a:rPr lang="en-US" sz="1100" i="1" dirty="0" err="1"/>
              <a:t>Industri</a:t>
            </a:r>
            <a:r>
              <a:rPr lang="en-US" sz="1100" i="1" dirty="0"/>
              <a:t> </a:t>
            </a:r>
            <a:r>
              <a:rPr lang="en-US" sz="1100" i="1" dirty="0" err="1"/>
              <a:t>Gula</a:t>
            </a:r>
            <a:r>
              <a:rPr lang="en-US" sz="1100" i="1" dirty="0"/>
              <a:t> Indonesia, IDEALS Working Paper, No. 1-2006</a:t>
            </a:r>
            <a:r>
              <a:rPr lang="en-US" sz="1100" dirty="0"/>
              <a:t>, Institute for Development Economics of Agriculture and Rural Areas, Bogor. (2006)</a:t>
            </a:r>
          </a:p>
          <a:p>
            <a:pPr lvl="0">
              <a:spcBef>
                <a:spcPts val="300"/>
              </a:spcBef>
            </a:pPr>
            <a:r>
              <a:rPr lang="en-US" sz="1100" dirty="0"/>
              <a:t>Chen, S.M. (1996). Fuzzy set and System, </a:t>
            </a:r>
            <a:r>
              <a:rPr lang="en-US" sz="1100" b="1" dirty="0"/>
              <a:t>81, </a:t>
            </a:r>
            <a:r>
              <a:rPr lang="en-US" sz="1100" dirty="0"/>
              <a:t>311</a:t>
            </a:r>
          </a:p>
          <a:p>
            <a:pPr lvl="0">
              <a:spcBef>
                <a:spcPts val="300"/>
              </a:spcBef>
            </a:pPr>
            <a:r>
              <a:rPr lang="en-US" sz="1100" dirty="0"/>
              <a:t>Singh, S.R. (2008). Fuzzy set and System, </a:t>
            </a:r>
            <a:r>
              <a:rPr lang="en-US" sz="1100" b="1" dirty="0"/>
              <a:t>79, </a:t>
            </a:r>
            <a:r>
              <a:rPr lang="en-US" sz="1100" dirty="0"/>
              <a:t>539</a:t>
            </a:r>
          </a:p>
          <a:p>
            <a:pPr lvl="0">
              <a:spcBef>
                <a:spcPts val="300"/>
              </a:spcBef>
            </a:pPr>
            <a:r>
              <a:rPr lang="en-US" sz="1100" dirty="0" err="1"/>
              <a:t>Huargh</a:t>
            </a:r>
            <a:r>
              <a:rPr lang="en-US" sz="1100" dirty="0"/>
              <a:t>, K. (2001). Fuzzy set and System, </a:t>
            </a:r>
            <a:r>
              <a:rPr lang="en-US" sz="1100" b="1" dirty="0"/>
              <a:t>123, </a:t>
            </a:r>
            <a:r>
              <a:rPr lang="en-US" sz="1100" dirty="0"/>
              <a:t>369</a:t>
            </a:r>
          </a:p>
          <a:p>
            <a:pPr lvl="0">
              <a:spcBef>
                <a:spcPts val="300"/>
              </a:spcBef>
            </a:pPr>
            <a:r>
              <a:rPr lang="en-US" sz="1100" dirty="0"/>
              <a:t>T. </a:t>
            </a:r>
            <a:r>
              <a:rPr lang="en-US" sz="1100" dirty="0" err="1"/>
              <a:t>Adiwati</a:t>
            </a:r>
            <a:r>
              <a:rPr lang="en-US" sz="1100" dirty="0"/>
              <a:t>, and N. </a:t>
            </a:r>
            <a:r>
              <a:rPr lang="en-US" sz="1100" dirty="0" err="1"/>
              <a:t>Chamidah</a:t>
            </a:r>
            <a:r>
              <a:rPr lang="en-US" sz="1100" dirty="0"/>
              <a:t>. </a:t>
            </a:r>
            <a:r>
              <a:rPr lang="en-US" sz="1100" i="1" dirty="0"/>
              <a:t>IOP Conf. Series: Materials Science and Engineering</a:t>
            </a:r>
            <a:r>
              <a:rPr lang="en-US" sz="1100" dirty="0"/>
              <a:t> 546 052003(2019)</a:t>
            </a:r>
          </a:p>
          <a:p>
            <a:pPr lvl="0">
              <a:spcBef>
                <a:spcPts val="300"/>
              </a:spcBef>
            </a:pPr>
            <a:r>
              <a:rPr lang="en-US" sz="1100" dirty="0"/>
              <a:t>A. </a:t>
            </a:r>
            <a:r>
              <a:rPr lang="en-US" sz="1100" dirty="0" err="1"/>
              <a:t>Massaid</a:t>
            </a:r>
            <a:r>
              <a:rPr lang="en-US" sz="1100" dirty="0"/>
              <a:t>, M. </a:t>
            </a:r>
            <a:r>
              <a:rPr lang="en-US" sz="1100" dirty="0" err="1"/>
              <a:t>Hanif</a:t>
            </a:r>
            <a:r>
              <a:rPr lang="en-US" sz="1100" dirty="0"/>
              <a:t>, D. </a:t>
            </a:r>
            <a:r>
              <a:rPr lang="en-US" sz="1100" dirty="0" err="1"/>
              <a:t>Febrianti</a:t>
            </a:r>
            <a:r>
              <a:rPr lang="en-US" sz="1100" dirty="0"/>
              <a:t> and N. </a:t>
            </a:r>
            <a:r>
              <a:rPr lang="en-US" sz="1100" dirty="0" err="1"/>
              <a:t>Chamidah</a:t>
            </a:r>
            <a:r>
              <a:rPr lang="en-US" sz="1100" dirty="0"/>
              <a:t>. </a:t>
            </a:r>
            <a:r>
              <a:rPr lang="en-US" sz="1100" i="1" dirty="0"/>
              <a:t>IOP Conf. Series: Materials Science and Engineering</a:t>
            </a:r>
            <a:r>
              <a:rPr lang="en-US" sz="1100" dirty="0"/>
              <a:t> 546 052044 (2019).</a:t>
            </a:r>
          </a:p>
          <a:p>
            <a:pPr lvl="0">
              <a:spcBef>
                <a:spcPts val="300"/>
              </a:spcBef>
            </a:pPr>
            <a:r>
              <a:rPr lang="en-US" sz="1100" dirty="0"/>
              <a:t>N. I. </a:t>
            </a:r>
            <a:r>
              <a:rPr lang="en-US" sz="1100" dirty="0" err="1"/>
              <a:t>Oktavitri</a:t>
            </a:r>
            <a:r>
              <a:rPr lang="en-US" sz="1100" dirty="0"/>
              <a:t>, E P </a:t>
            </a:r>
            <a:r>
              <a:rPr lang="en-US" sz="1100" dirty="0" err="1"/>
              <a:t>Kuncoro</a:t>
            </a:r>
            <a:r>
              <a:rPr lang="en-US" sz="1100" dirty="0"/>
              <a:t>, H. </a:t>
            </a:r>
            <a:r>
              <a:rPr lang="en-US" sz="1100" dirty="0" err="1"/>
              <a:t>Purnobasuki</a:t>
            </a:r>
            <a:r>
              <a:rPr lang="en-US" sz="1100" dirty="0"/>
              <a:t> and N. </a:t>
            </a:r>
            <a:r>
              <a:rPr lang="en-US" sz="1100" dirty="0" err="1"/>
              <a:t>Chamidah</a:t>
            </a:r>
            <a:r>
              <a:rPr lang="en-US" sz="1100" dirty="0"/>
              <a:t>. Eco. </a:t>
            </a:r>
            <a:r>
              <a:rPr lang="en-US" sz="1100" dirty="0" err="1"/>
              <a:t>Env</a:t>
            </a:r>
            <a:r>
              <a:rPr lang="en-US" sz="1100" dirty="0"/>
              <a:t>. &amp; Cons. 25 (April Suppl. Issue),  S96-S100 (2019).</a:t>
            </a:r>
          </a:p>
          <a:p>
            <a:pPr lvl="0">
              <a:spcBef>
                <a:spcPts val="300"/>
              </a:spcBef>
            </a:pPr>
            <a:r>
              <a:rPr lang="en-US" sz="1100" dirty="0"/>
              <a:t>N. </a:t>
            </a:r>
            <a:r>
              <a:rPr lang="en-US" sz="1100" dirty="0" err="1"/>
              <a:t>Chamidah</a:t>
            </a:r>
            <a:r>
              <a:rPr lang="en-US" sz="1100" dirty="0"/>
              <a:t>, B. Lestari, and T. </a:t>
            </a:r>
            <a:r>
              <a:rPr lang="en-US" sz="1100" dirty="0" err="1"/>
              <a:t>Saifudin</a:t>
            </a:r>
            <a:r>
              <a:rPr lang="en-US" sz="1100" dirty="0"/>
              <a:t>. International Journal of Innovation, Creativity and Change </a:t>
            </a:r>
            <a:r>
              <a:rPr lang="en-US" sz="1100" b="1" dirty="0"/>
              <a:t>5</a:t>
            </a:r>
            <a:r>
              <a:rPr lang="en-US" sz="1100" dirty="0"/>
              <a:t> (3). 1200-1216 (2019).</a:t>
            </a:r>
          </a:p>
          <a:p>
            <a:pPr lvl="0">
              <a:spcBef>
                <a:spcPts val="300"/>
              </a:spcBef>
            </a:pPr>
            <a:r>
              <a:rPr lang="en-US" sz="1100" dirty="0"/>
              <a:t>A. </a:t>
            </a:r>
            <a:r>
              <a:rPr lang="en-US" sz="1100" dirty="0" err="1"/>
              <a:t>Islamiyati</a:t>
            </a:r>
            <a:r>
              <a:rPr lang="en-US" sz="1100" dirty="0"/>
              <a:t>, </a:t>
            </a:r>
            <a:r>
              <a:rPr lang="en-US" sz="1100" dirty="0" err="1"/>
              <a:t>Fatmawati</a:t>
            </a:r>
            <a:r>
              <a:rPr lang="en-US" sz="1100" dirty="0"/>
              <a:t>, and N. </a:t>
            </a:r>
            <a:r>
              <a:rPr lang="en-US" sz="1100" dirty="0" err="1"/>
              <a:t>Chamidah</a:t>
            </a:r>
            <a:r>
              <a:rPr lang="en-US" sz="1100" dirty="0"/>
              <a:t>. </a:t>
            </a:r>
            <a:r>
              <a:rPr lang="en-US" sz="1100" dirty="0" err="1"/>
              <a:t>Songklanakarin</a:t>
            </a:r>
            <a:r>
              <a:rPr lang="en-US" sz="1100" dirty="0"/>
              <a:t> J. Sci. Technol. </a:t>
            </a:r>
            <a:r>
              <a:rPr lang="en-US" sz="1100" b="1" dirty="0"/>
              <a:t>42 (</a:t>
            </a:r>
            <a:r>
              <a:rPr lang="en-US" sz="1100" dirty="0"/>
              <a:t>4), 897-909. (2020)</a:t>
            </a:r>
          </a:p>
          <a:p>
            <a:pPr lvl="0">
              <a:spcBef>
                <a:spcPts val="300"/>
              </a:spcBef>
            </a:pPr>
            <a:r>
              <a:rPr lang="en-US" sz="1100" dirty="0"/>
              <a:t>N. </a:t>
            </a:r>
            <a:r>
              <a:rPr lang="en-US" sz="1100" dirty="0" err="1"/>
              <a:t>Chamidah</a:t>
            </a:r>
            <a:r>
              <a:rPr lang="en-US" sz="1100" dirty="0"/>
              <a:t> and T. </a:t>
            </a:r>
            <a:r>
              <a:rPr lang="en-US" sz="1100" dirty="0" err="1"/>
              <a:t>Saifudin</a:t>
            </a:r>
            <a:r>
              <a:rPr lang="en-US" sz="1100" dirty="0"/>
              <a:t>. </a:t>
            </a:r>
            <a:r>
              <a:rPr lang="en-US" sz="1100" dirty="0">
                <a:hlinkClick r:id="rId2" tooltip="Go to the information page for this source"/>
              </a:rPr>
              <a:t>Applied Mathematical Sciences</a:t>
            </a:r>
            <a:r>
              <a:rPr lang="en-US" sz="1100" dirty="0"/>
              <a:t>, </a:t>
            </a:r>
            <a:r>
              <a:rPr lang="en-US" sz="1100" b="1" dirty="0"/>
              <a:t>7</a:t>
            </a:r>
            <a:r>
              <a:rPr lang="en-US" sz="1100" dirty="0"/>
              <a:t> (37-40), 1839-1847(2013)</a:t>
            </a:r>
          </a:p>
          <a:p>
            <a:pPr lvl="0">
              <a:spcBef>
                <a:spcPts val="300"/>
              </a:spcBef>
            </a:pPr>
            <a:r>
              <a:rPr lang="en-US" sz="1100" dirty="0"/>
              <a:t>B. Lestari, </a:t>
            </a:r>
            <a:r>
              <a:rPr lang="en-US" sz="1100" dirty="0" err="1"/>
              <a:t>Fatmawati</a:t>
            </a:r>
            <a:r>
              <a:rPr lang="en-US" sz="1100" dirty="0"/>
              <a:t>, I. N. </a:t>
            </a:r>
            <a:r>
              <a:rPr lang="en-US" sz="1100" dirty="0" err="1"/>
              <a:t>Budiantara</a:t>
            </a:r>
            <a:r>
              <a:rPr lang="en-US" sz="1100" dirty="0"/>
              <a:t>, and N. </a:t>
            </a:r>
            <a:r>
              <a:rPr lang="en-US" sz="1100" dirty="0" err="1"/>
              <a:t>Chamidah</a:t>
            </a:r>
            <a:r>
              <a:rPr lang="en-US" sz="1100" dirty="0"/>
              <a:t>. Journal of Physics: Conference Series </a:t>
            </a:r>
            <a:r>
              <a:rPr lang="en-US" sz="1100" b="1" dirty="0"/>
              <a:t>1097</a:t>
            </a:r>
            <a:r>
              <a:rPr lang="en-US" sz="1100" dirty="0"/>
              <a:t> 012091. (2018).</a:t>
            </a:r>
          </a:p>
          <a:p>
            <a:pPr lvl="0">
              <a:spcBef>
                <a:spcPts val="300"/>
              </a:spcBef>
            </a:pPr>
            <a:r>
              <a:rPr lang="en-US" sz="1100" dirty="0"/>
              <a:t>B. Lestari, </a:t>
            </a:r>
            <a:r>
              <a:rPr lang="en-US" sz="1100" dirty="0" err="1"/>
              <a:t>Fatmawati</a:t>
            </a:r>
            <a:r>
              <a:rPr lang="en-US" sz="1100" dirty="0"/>
              <a:t>, I. N. </a:t>
            </a:r>
            <a:r>
              <a:rPr lang="en-US" sz="1100" dirty="0" err="1"/>
              <a:t>Budiantara</a:t>
            </a:r>
            <a:r>
              <a:rPr lang="en-US" sz="1100" dirty="0"/>
              <a:t>, and </a:t>
            </a:r>
            <a:r>
              <a:rPr lang="en-US" sz="1100" dirty="0" err="1"/>
              <a:t>Chamidah</a:t>
            </a:r>
            <a:r>
              <a:rPr lang="en-US" sz="1100" dirty="0"/>
              <a:t>, N. Journal of Physics: Conference Series </a:t>
            </a:r>
            <a:r>
              <a:rPr lang="en-US" sz="1100" b="1" dirty="0"/>
              <a:t>1397</a:t>
            </a:r>
            <a:r>
              <a:rPr lang="en-US" sz="1100" dirty="0"/>
              <a:t> 012064. (2019).</a:t>
            </a:r>
          </a:p>
          <a:p>
            <a:pPr lvl="0">
              <a:spcBef>
                <a:spcPts val="300"/>
              </a:spcBef>
            </a:pPr>
            <a:r>
              <a:rPr lang="en-US" sz="1100" dirty="0"/>
              <a:t>N. </a:t>
            </a:r>
            <a:r>
              <a:rPr lang="en-US" sz="1100" dirty="0" err="1"/>
              <a:t>Chamidah</a:t>
            </a:r>
            <a:r>
              <a:rPr lang="en-US" sz="1100" dirty="0"/>
              <a:t>, and M. </a:t>
            </a:r>
            <a:r>
              <a:rPr lang="en-US" sz="1100" dirty="0" err="1"/>
              <a:t>Rifada</a:t>
            </a:r>
            <a:r>
              <a:rPr lang="en-US" sz="1100" dirty="0"/>
              <a:t>, </a:t>
            </a:r>
            <a:r>
              <a:rPr lang="en-US" sz="1100" i="1" dirty="0"/>
              <a:t>AIP Conference Proceedings </a:t>
            </a:r>
            <a:r>
              <a:rPr lang="en-US" sz="1100" b="1" dirty="0"/>
              <a:t>1718</a:t>
            </a:r>
            <a:r>
              <a:rPr lang="en-US" sz="1100" dirty="0"/>
              <a:t> 110001(2016)</a:t>
            </a:r>
          </a:p>
          <a:p>
            <a:pPr lvl="0">
              <a:spcBef>
                <a:spcPts val="300"/>
              </a:spcBef>
            </a:pPr>
            <a:r>
              <a:rPr lang="en-US" sz="1100" dirty="0"/>
              <a:t>N. </a:t>
            </a:r>
            <a:r>
              <a:rPr lang="en-US" sz="1100" dirty="0" err="1"/>
              <a:t>Chamidah</a:t>
            </a:r>
            <a:r>
              <a:rPr lang="en-US" sz="1100" dirty="0"/>
              <a:t>, E. </a:t>
            </a:r>
            <a:r>
              <a:rPr lang="en-US" sz="1100" dirty="0" err="1"/>
              <a:t>Tjahjono</a:t>
            </a:r>
            <a:r>
              <a:rPr lang="en-US" sz="1100" dirty="0"/>
              <a:t>, E., A. R. </a:t>
            </a:r>
            <a:r>
              <a:rPr lang="en-US" sz="1100" dirty="0" err="1"/>
              <a:t>Fadilah</a:t>
            </a:r>
            <a:r>
              <a:rPr lang="en-US" sz="1100" dirty="0"/>
              <a:t>, and B. Lestari. </a:t>
            </a:r>
            <a:r>
              <a:rPr lang="en-US" sz="1100" i="1" dirty="0"/>
              <a:t>Journal of Physics: Conference Series</a:t>
            </a:r>
            <a:r>
              <a:rPr lang="en-US" sz="1100" dirty="0"/>
              <a:t>, </a:t>
            </a:r>
            <a:r>
              <a:rPr lang="en-US" sz="1100" b="1" dirty="0"/>
              <a:t>1097</a:t>
            </a:r>
            <a:r>
              <a:rPr lang="en-US" sz="1100" dirty="0"/>
              <a:t> 012092(2018)</a:t>
            </a:r>
          </a:p>
          <a:p>
            <a:pPr lvl="0">
              <a:spcBef>
                <a:spcPts val="300"/>
              </a:spcBef>
            </a:pPr>
            <a:r>
              <a:rPr lang="en-US" sz="1100" dirty="0" err="1"/>
              <a:t>Nidhomuddin</a:t>
            </a:r>
            <a:r>
              <a:rPr lang="en-US" sz="1100" dirty="0"/>
              <a:t>, N. </a:t>
            </a:r>
            <a:r>
              <a:rPr lang="en-US" sz="1100" dirty="0" err="1"/>
              <a:t>Chamidah</a:t>
            </a:r>
            <a:r>
              <a:rPr lang="en-US" sz="1100" dirty="0"/>
              <a:t>, and A. </a:t>
            </a:r>
            <a:r>
              <a:rPr lang="en-US" sz="1100" dirty="0" err="1"/>
              <a:t>Kurniawan</a:t>
            </a:r>
            <a:r>
              <a:rPr lang="en-US" sz="1100" dirty="0"/>
              <a:t>  </a:t>
            </a:r>
            <a:r>
              <a:rPr lang="en-US" sz="1100" i="1" dirty="0"/>
              <a:t>IOP Conf. Series: Materials Science and Engineering</a:t>
            </a:r>
            <a:r>
              <a:rPr lang="en-US" sz="1100" dirty="0"/>
              <a:t> </a:t>
            </a:r>
            <a:r>
              <a:rPr lang="en-US" sz="1100" b="1" dirty="0"/>
              <a:t>546 </a:t>
            </a:r>
            <a:r>
              <a:rPr lang="en-US" sz="1100" dirty="0"/>
              <a:t>052047(2019)</a:t>
            </a:r>
          </a:p>
          <a:p>
            <a:pPr lvl="0">
              <a:spcBef>
                <a:spcPts val="300"/>
              </a:spcBef>
            </a:pPr>
            <a:r>
              <a:rPr lang="en-US" sz="1100" dirty="0"/>
              <a:t>N. </a:t>
            </a:r>
            <a:r>
              <a:rPr lang="en-US" sz="1100" dirty="0" err="1"/>
              <a:t>Chamidah</a:t>
            </a:r>
            <a:r>
              <a:rPr lang="en-US" sz="1100" dirty="0"/>
              <a:t>, and B. Lestari, </a:t>
            </a:r>
            <a:r>
              <a:rPr lang="en-US" sz="1100" i="1" dirty="0"/>
              <a:t>Journal of Physics: Conference Series</a:t>
            </a:r>
            <a:r>
              <a:rPr lang="en-US" sz="1100" dirty="0"/>
              <a:t>, </a:t>
            </a:r>
            <a:r>
              <a:rPr lang="en-US" sz="1100" b="1" dirty="0"/>
              <a:t>1397</a:t>
            </a:r>
            <a:r>
              <a:rPr lang="en-US" sz="1100" dirty="0"/>
              <a:t> 012072 (2019).</a:t>
            </a:r>
          </a:p>
          <a:p>
            <a:pPr lvl="0">
              <a:spcBef>
                <a:spcPts val="300"/>
              </a:spcBef>
            </a:pPr>
            <a:r>
              <a:rPr lang="en-US" sz="1100" dirty="0"/>
              <a:t>A. </a:t>
            </a:r>
            <a:r>
              <a:rPr lang="en-US" sz="1100" dirty="0" err="1"/>
              <a:t>Tohari</a:t>
            </a:r>
            <a:r>
              <a:rPr lang="en-US" sz="1100" dirty="0"/>
              <a:t>, N. </a:t>
            </a:r>
            <a:r>
              <a:rPr lang="en-US" sz="1100" dirty="0" err="1"/>
              <a:t>Chamidah</a:t>
            </a:r>
            <a:r>
              <a:rPr lang="en-US" sz="1100" dirty="0"/>
              <a:t>, and </a:t>
            </a:r>
            <a:r>
              <a:rPr lang="en-US" sz="1100" dirty="0" err="1"/>
              <a:t>Fatmawati</a:t>
            </a:r>
            <a:r>
              <a:rPr lang="en-US" sz="1100" dirty="0"/>
              <a:t>. </a:t>
            </a:r>
            <a:r>
              <a:rPr lang="en-US" sz="1100" i="1" dirty="0"/>
              <a:t>Annals of Biology</a:t>
            </a:r>
            <a:r>
              <a:rPr lang="en-US" sz="1100" dirty="0"/>
              <a:t> </a:t>
            </a:r>
            <a:r>
              <a:rPr lang="en-US" sz="1100" b="1" dirty="0"/>
              <a:t>36</a:t>
            </a:r>
            <a:r>
              <a:rPr lang="en-US" sz="1100" dirty="0"/>
              <a:t> (2) : 215-219(2020).</a:t>
            </a:r>
          </a:p>
          <a:p>
            <a:pPr lvl="0">
              <a:spcBef>
                <a:spcPts val="300"/>
              </a:spcBef>
            </a:pPr>
            <a:r>
              <a:rPr lang="en-US" sz="1100" dirty="0"/>
              <a:t>A. </a:t>
            </a:r>
            <a:r>
              <a:rPr lang="en-US" sz="1100" dirty="0" err="1"/>
              <a:t>Prahutama</a:t>
            </a:r>
            <a:r>
              <a:rPr lang="en-US" sz="1100" dirty="0"/>
              <a:t>, (2013). Model </a:t>
            </a:r>
            <a:r>
              <a:rPr lang="en-US" sz="1100" dirty="0" err="1"/>
              <a:t>Regresi</a:t>
            </a:r>
            <a:r>
              <a:rPr lang="en-US" sz="1100" dirty="0"/>
              <a:t> </a:t>
            </a:r>
            <a:r>
              <a:rPr lang="en-US" sz="1100" dirty="0" err="1"/>
              <a:t>Nonparametrik</a:t>
            </a:r>
            <a:r>
              <a:rPr lang="en-US" sz="1100" dirty="0"/>
              <a:t> </a:t>
            </a:r>
            <a:r>
              <a:rPr lang="en-US" sz="1100" dirty="0" err="1"/>
              <a:t>Dengan</a:t>
            </a:r>
            <a:r>
              <a:rPr lang="en-US" sz="1100" dirty="0"/>
              <a:t> </a:t>
            </a:r>
            <a:r>
              <a:rPr lang="en-US" sz="1100" dirty="0" err="1"/>
              <a:t>Pendekatan</a:t>
            </a:r>
            <a:r>
              <a:rPr lang="en-US" sz="1100" dirty="0"/>
              <a:t> </a:t>
            </a:r>
            <a:r>
              <a:rPr lang="en-US" sz="1100" dirty="0" err="1"/>
              <a:t>Deret</a:t>
            </a:r>
            <a:r>
              <a:rPr lang="en-US" sz="1100" dirty="0"/>
              <a:t> Fourier </a:t>
            </a:r>
            <a:r>
              <a:rPr lang="en-US" sz="1100" dirty="0" err="1"/>
              <a:t>Pada</a:t>
            </a:r>
            <a:r>
              <a:rPr lang="en-US" sz="1100" dirty="0"/>
              <a:t> </a:t>
            </a:r>
            <a:r>
              <a:rPr lang="en-US" sz="1100" dirty="0" err="1"/>
              <a:t>Kasus</a:t>
            </a:r>
            <a:r>
              <a:rPr lang="en-US" sz="1100" dirty="0"/>
              <a:t> Tingkat </a:t>
            </a:r>
            <a:r>
              <a:rPr lang="en-US" sz="1100" dirty="0" err="1"/>
              <a:t>Pengangguran</a:t>
            </a:r>
            <a:r>
              <a:rPr lang="en-US" sz="1100" dirty="0"/>
              <a:t> Terbuka Di </a:t>
            </a:r>
            <a:r>
              <a:rPr lang="en-US" sz="1100" dirty="0" err="1"/>
              <a:t>Jawa</a:t>
            </a:r>
            <a:r>
              <a:rPr lang="en-US" sz="1100" dirty="0"/>
              <a:t> </a:t>
            </a:r>
            <a:r>
              <a:rPr lang="en-US" sz="1100" dirty="0" err="1"/>
              <a:t>Timur</a:t>
            </a:r>
            <a:r>
              <a:rPr lang="en-US" sz="1100" dirty="0"/>
              <a:t>. </a:t>
            </a:r>
            <a:r>
              <a:rPr lang="en-US" sz="1100" dirty="0" err="1"/>
              <a:t>Prosiding</a:t>
            </a:r>
            <a:r>
              <a:rPr lang="en-US" sz="1100" dirty="0"/>
              <a:t> Seminar </a:t>
            </a:r>
            <a:r>
              <a:rPr lang="en-US" sz="1100" dirty="0" err="1"/>
              <a:t>Nasional</a:t>
            </a:r>
            <a:r>
              <a:rPr lang="en-US" sz="1100" dirty="0"/>
              <a:t> </a:t>
            </a:r>
            <a:r>
              <a:rPr lang="en-US" sz="1100" dirty="0" err="1"/>
              <a:t>Statistika</a:t>
            </a:r>
            <a:r>
              <a:rPr lang="en-US" sz="1100" dirty="0"/>
              <a:t> </a:t>
            </a:r>
            <a:r>
              <a:rPr lang="en-US" sz="1100" dirty="0" err="1"/>
              <a:t>Universitas</a:t>
            </a:r>
            <a:r>
              <a:rPr lang="en-US" sz="1100" dirty="0"/>
              <a:t> </a:t>
            </a:r>
            <a:r>
              <a:rPr lang="en-US" sz="1100" dirty="0" err="1"/>
              <a:t>Diponegoro</a:t>
            </a:r>
            <a:r>
              <a:rPr lang="en-US" sz="1100" dirty="0"/>
              <a:t> 2013, 69-76</a:t>
            </a:r>
          </a:p>
          <a:p>
            <a:pPr lvl="0">
              <a:spcBef>
                <a:spcPts val="300"/>
              </a:spcBef>
            </a:pPr>
            <a:r>
              <a:rPr lang="en-US" sz="1100" dirty="0"/>
              <a:t>E. </a:t>
            </a:r>
            <a:r>
              <a:rPr lang="en-US" sz="1100" dirty="0" err="1"/>
              <a:t>Tjahjono</a:t>
            </a:r>
            <a:r>
              <a:rPr lang="en-US" sz="1100" dirty="0"/>
              <a:t>, M. F. F </a:t>
            </a:r>
            <a:r>
              <a:rPr lang="en-US" sz="1100" dirty="0" err="1"/>
              <a:t>Mardianto</a:t>
            </a:r>
            <a:r>
              <a:rPr lang="en-US" sz="1100" dirty="0"/>
              <a:t>, and N. </a:t>
            </a:r>
            <a:r>
              <a:rPr lang="en-US" sz="1100" dirty="0" err="1"/>
              <a:t>Chamidah</a:t>
            </a:r>
            <a:r>
              <a:rPr lang="en-US" sz="1100" dirty="0"/>
              <a:t>. </a:t>
            </a:r>
            <a:r>
              <a:rPr lang="en-US" sz="1100" b="1" dirty="0"/>
              <a:t>103</a:t>
            </a:r>
            <a:r>
              <a:rPr lang="en-US" sz="1100" dirty="0"/>
              <a:t>(8), 1251-1263(2018).</a:t>
            </a:r>
          </a:p>
          <a:p>
            <a:pPr lvl="0">
              <a:spcBef>
                <a:spcPts val="300"/>
              </a:spcBef>
            </a:pPr>
            <a:r>
              <a:rPr lang="en-US" sz="1100" dirty="0"/>
              <a:t>J. J. M., Moreno, A. P., Pol, A. S Abad, and B. C. </a:t>
            </a:r>
            <a:r>
              <a:rPr lang="en-US" sz="1100" dirty="0" err="1"/>
              <a:t>Blasco</a:t>
            </a:r>
            <a:r>
              <a:rPr lang="en-US" sz="1100" dirty="0"/>
              <a:t>, </a:t>
            </a:r>
            <a:r>
              <a:rPr lang="en-US" sz="1100" dirty="0" err="1"/>
              <a:t>Psicothema</a:t>
            </a:r>
            <a:r>
              <a:rPr lang="en-US" sz="1100" dirty="0"/>
              <a:t> </a:t>
            </a:r>
            <a:r>
              <a:rPr lang="en-US" sz="1100" b="1" dirty="0"/>
              <a:t>25</a:t>
            </a:r>
            <a:r>
              <a:rPr lang="en-US" sz="1100" dirty="0"/>
              <a:t>(4), 500-506(2013).</a:t>
            </a:r>
          </a:p>
          <a:p>
            <a:pPr lvl="0">
              <a:spcBef>
                <a:spcPts val="300"/>
              </a:spcBef>
            </a:pPr>
            <a:r>
              <a:rPr lang="en-US" sz="1100" dirty="0"/>
              <a:t>N. </a:t>
            </a:r>
            <a:r>
              <a:rPr lang="en-US" sz="1100" dirty="0" err="1"/>
              <a:t>Chamidah</a:t>
            </a:r>
            <a:r>
              <a:rPr lang="en-US" sz="1100" dirty="0"/>
              <a:t>. </a:t>
            </a:r>
            <a:r>
              <a:rPr lang="en-US" sz="1100" i="1" dirty="0" err="1"/>
              <a:t>Analisis</a:t>
            </a:r>
            <a:r>
              <a:rPr lang="en-US" sz="1100" i="1" dirty="0"/>
              <a:t> </a:t>
            </a:r>
            <a:r>
              <a:rPr lang="en-US" sz="1100" i="1" dirty="0" err="1"/>
              <a:t>Regresi</a:t>
            </a:r>
            <a:r>
              <a:rPr lang="en-US" sz="1100" i="1" dirty="0"/>
              <a:t> </a:t>
            </a:r>
            <a:r>
              <a:rPr lang="en-US" sz="1100" i="1" dirty="0" err="1"/>
              <a:t>Nonparametrik</a:t>
            </a:r>
            <a:r>
              <a:rPr lang="en-US" sz="1100" i="1" dirty="0"/>
              <a:t> </a:t>
            </a:r>
            <a:r>
              <a:rPr lang="en-US" sz="1100" i="1" dirty="0" err="1"/>
              <a:t>Menggunakan</a:t>
            </a:r>
            <a:r>
              <a:rPr lang="en-US" sz="1100" i="1" dirty="0"/>
              <a:t> Program R</a:t>
            </a:r>
            <a:r>
              <a:rPr lang="en-US" sz="1100" dirty="0"/>
              <a:t>. Surabaya: </a:t>
            </a:r>
            <a:r>
              <a:rPr lang="en-US" sz="1100" dirty="0" err="1"/>
              <a:t>Universitas</a:t>
            </a:r>
            <a:r>
              <a:rPr lang="en-US" sz="1100" dirty="0"/>
              <a:t> </a:t>
            </a:r>
            <a:r>
              <a:rPr lang="en-US" sz="1100" dirty="0" err="1"/>
              <a:t>Airlangga</a:t>
            </a:r>
            <a:r>
              <a:rPr lang="en-US" sz="1100" dirty="0"/>
              <a:t> (2018).</a:t>
            </a:r>
          </a:p>
          <a:p>
            <a:pPr lvl="0">
              <a:spcBef>
                <a:spcPts val="300"/>
              </a:spcBef>
            </a:pPr>
            <a:r>
              <a:rPr lang="en-US" sz="1100" dirty="0"/>
              <a:t>H. Wu, and J.T. Zhang. </a:t>
            </a:r>
            <a:r>
              <a:rPr lang="en-US" sz="1100" i="1" dirty="0"/>
              <a:t>Nonparametric Regression Methods for Longitudinal Data Analysis</a:t>
            </a:r>
            <a:r>
              <a:rPr lang="en-US" sz="1100" dirty="0"/>
              <a:t>, A John-Wiley and Sons Inc. Publication, New Jersey. (2006).</a:t>
            </a:r>
          </a:p>
          <a:p>
            <a:pPr>
              <a:spcBef>
                <a:spcPts val="300"/>
              </a:spcBef>
            </a:pPr>
            <a:r>
              <a:rPr lang="en-US" sz="1100" dirty="0"/>
              <a:t>S. </a:t>
            </a:r>
            <a:r>
              <a:rPr lang="en-US" sz="1100" dirty="0" err="1"/>
              <a:t>Makridakis</a:t>
            </a:r>
            <a:r>
              <a:rPr lang="en-US" sz="1100" dirty="0"/>
              <a:t>, et al. </a:t>
            </a:r>
            <a:r>
              <a:rPr lang="en-US" sz="1100" i="1" dirty="0"/>
              <a:t>The Accuracy of Extrapolative (Time Series Methods): Results of a Forecasting Competition. Journal of Forecasting</a:t>
            </a:r>
            <a:r>
              <a:rPr lang="en-US" sz="1100" dirty="0"/>
              <a:t> </a:t>
            </a:r>
            <a:r>
              <a:rPr lang="en-US" sz="1100" b="1" dirty="0"/>
              <a:t>1(</a:t>
            </a:r>
            <a:r>
              <a:rPr lang="en-US" sz="1100" dirty="0"/>
              <a:t>2), 11-153 (1982).</a:t>
            </a:r>
          </a:p>
        </p:txBody>
      </p:sp>
    </p:spTree>
    <p:extLst>
      <p:ext uri="{BB962C8B-B14F-4D97-AF65-F5344CB8AC3E}">
        <p14:creationId xmlns:p14="http://schemas.microsoft.com/office/powerpoint/2010/main" val="133507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405732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White Sugar</a:t>
            </a:r>
            <a:endParaRPr lang="en-US" dirty="0"/>
          </a:p>
        </p:txBody>
      </p:sp>
      <p:sp>
        <p:nvSpPr>
          <p:cNvPr id="7" name="Content Placeholder 6"/>
          <p:cNvSpPr>
            <a:spLocks noGrp="1"/>
          </p:cNvSpPr>
          <p:nvPr>
            <p:ph sz="half" idx="1"/>
          </p:nvPr>
        </p:nvSpPr>
        <p:spPr/>
        <p:txBody>
          <a:bodyPr>
            <a:normAutofit fontScale="85000" lnSpcReduction="20000"/>
          </a:bodyPr>
          <a:lstStyle/>
          <a:p>
            <a:pPr marL="0" indent="0">
              <a:lnSpc>
                <a:spcPct val="120000"/>
              </a:lnSpc>
              <a:buNone/>
            </a:pPr>
            <a:r>
              <a:rPr lang="en-US" sz="2200" dirty="0"/>
              <a:t>Sugar is one of the major commodity in the </a:t>
            </a:r>
            <a:r>
              <a:rPr lang="en-US" sz="2200" dirty="0" smtClean="0"/>
              <a:t>world. By </a:t>
            </a:r>
            <a:r>
              <a:rPr lang="en-US" sz="2200" dirty="0"/>
              <a:t>the early 21th century, industry and the world sugar trade is expected to experience a fairly fundamental changes to the long-term impact</a:t>
            </a:r>
            <a:r>
              <a:rPr lang="en-US" sz="2200" dirty="0" smtClean="0"/>
              <a:t>.</a:t>
            </a:r>
          </a:p>
          <a:p>
            <a:pPr marL="0" indent="0">
              <a:lnSpc>
                <a:spcPct val="120000"/>
              </a:lnSpc>
              <a:buNone/>
            </a:pPr>
            <a:endParaRPr lang="en-US" sz="2200" dirty="0" smtClean="0"/>
          </a:p>
          <a:p>
            <a:pPr marL="0" indent="0">
              <a:lnSpc>
                <a:spcPct val="120000"/>
              </a:lnSpc>
              <a:buNone/>
            </a:pPr>
            <a:r>
              <a:rPr lang="en-US" sz="2200" dirty="0" smtClean="0"/>
              <a:t>The </a:t>
            </a:r>
            <a:r>
              <a:rPr lang="en-US" sz="2200" dirty="0"/>
              <a:t>success of </a:t>
            </a:r>
            <a:r>
              <a:rPr lang="en-US" sz="2200" b="1" dirty="0"/>
              <a:t>Hong Kong Ministerial Meeting in Hong Kong on December 13-18, 2005</a:t>
            </a:r>
            <a:r>
              <a:rPr lang="en-US" sz="2200" dirty="0"/>
              <a:t> at the framework of the Doha Development Round to agree on the </a:t>
            </a:r>
            <a:r>
              <a:rPr lang="en-US" sz="2200" b="1" dirty="0"/>
              <a:t>elimination of agricultural subsidies in 2013</a:t>
            </a:r>
            <a:r>
              <a:rPr lang="en-US" sz="2200" dirty="0"/>
              <a:t>, is one of the factors that affect the world’s sugar industry. </a:t>
            </a:r>
          </a:p>
        </p:txBody>
      </p:sp>
      <p:sp>
        <p:nvSpPr>
          <p:cNvPr id="11" name="Content Placeholder 10"/>
          <p:cNvSpPr>
            <a:spLocks noGrp="1"/>
          </p:cNvSpPr>
          <p:nvPr>
            <p:ph sz="half" idx="2"/>
          </p:nvPr>
        </p:nvSpPr>
        <p:spPr/>
        <p:txBody>
          <a:bodyPr>
            <a:noAutofit/>
          </a:bodyPr>
          <a:lstStyle/>
          <a:p>
            <a:pPr marL="0" indent="0">
              <a:lnSpc>
                <a:spcPct val="100000"/>
              </a:lnSpc>
              <a:buNone/>
            </a:pPr>
            <a:r>
              <a:rPr lang="en-US" sz="1900" dirty="0"/>
              <a:t>Sugar industry policy reform plan in 2007 in Western Europe and America as two major players, is expected to reduce the world’s sugar production, thus pushing up the price of sugar in the </a:t>
            </a:r>
            <a:r>
              <a:rPr lang="en-US" sz="1900" dirty="0" smtClean="0"/>
              <a:t>future. </a:t>
            </a:r>
            <a:r>
              <a:rPr lang="en-US" sz="1900" dirty="0"/>
              <a:t>Therefore, it will lead to scarcity of sugar and price of sugar in International market rise. </a:t>
            </a:r>
            <a:endParaRPr lang="en-US" sz="1900" dirty="0" smtClean="0"/>
          </a:p>
          <a:p>
            <a:pPr marL="0" indent="0">
              <a:lnSpc>
                <a:spcPct val="100000"/>
              </a:lnSpc>
              <a:buNone/>
            </a:pPr>
            <a:endParaRPr lang="en-US" sz="1900" dirty="0" smtClean="0"/>
          </a:p>
          <a:p>
            <a:pPr marL="0" indent="0">
              <a:lnSpc>
                <a:spcPct val="100000"/>
              </a:lnSpc>
              <a:buNone/>
            </a:pPr>
            <a:r>
              <a:rPr lang="en-US" sz="1900" dirty="0" smtClean="0"/>
              <a:t>To </a:t>
            </a:r>
            <a:r>
              <a:rPr lang="en-US" sz="1900" dirty="0"/>
              <a:t>anticipate that problem, government must </a:t>
            </a:r>
            <a:r>
              <a:rPr lang="en-US" sz="1900" b="1" dirty="0"/>
              <a:t>make regulation to maintain price of sugar</a:t>
            </a:r>
            <a:r>
              <a:rPr lang="en-US" sz="1900" dirty="0"/>
              <a:t>. Therefore, government need to predict price of sugar in International to make regulation for the country.</a:t>
            </a:r>
          </a:p>
        </p:txBody>
      </p:sp>
      <p:pic>
        <p:nvPicPr>
          <p:cNvPr id="12" name="Picture 2" descr="https://www.medianita.com/wp-content/uploads/2015/08/6-Efek-Samping-Gula-Yang-Mengkhawatirkan-Untuk-Kesehat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2684" y="264288"/>
            <a:ext cx="1558925" cy="1335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50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a:xfrm>
            <a:off x="1593436" y="476672"/>
            <a:ext cx="4814586" cy="5695528"/>
          </a:xfrm>
        </p:spPr>
        <p:txBody>
          <a:bodyPr>
            <a:normAutofit/>
          </a:bodyPr>
          <a:lstStyle/>
          <a:p>
            <a:pPr marL="0" indent="0">
              <a:buNone/>
            </a:pPr>
            <a:r>
              <a:rPr lang="en-US" sz="2000" dirty="0" smtClean="0"/>
              <a:t>White sugar prices data are published every month </a:t>
            </a:r>
            <a:r>
              <a:rPr lang="en-US" sz="2000" dirty="0" smtClean="0">
                <a:latin typeface="Cambria Math" panose="02040503050406030204" pitchFamily="18" charset="0"/>
                <a:ea typeface="Cambria Math" panose="02040503050406030204" pitchFamily="18" charset="0"/>
              </a:rPr>
              <a:t>⟶</a:t>
            </a:r>
            <a:r>
              <a:rPr lang="en-US" sz="2000" dirty="0" smtClean="0"/>
              <a:t> </a:t>
            </a:r>
            <a:r>
              <a:rPr lang="en-US" sz="2000" b="1" dirty="0" smtClean="0"/>
              <a:t>time series data</a:t>
            </a:r>
          </a:p>
          <a:p>
            <a:pPr marL="0" indent="0">
              <a:buNone/>
            </a:pPr>
            <a:endParaRPr lang="en-US" sz="2000" b="1" dirty="0"/>
          </a:p>
          <a:p>
            <a:pPr marL="0" indent="0">
              <a:buNone/>
            </a:pPr>
            <a:r>
              <a:rPr lang="en-US" sz="2000" dirty="0" smtClean="0"/>
              <a:t>Previous researches (using Fuzzy):</a:t>
            </a:r>
          </a:p>
          <a:p>
            <a:r>
              <a:rPr lang="en-US" sz="2000" dirty="0" smtClean="0"/>
              <a:t>Chen (1996)</a:t>
            </a:r>
          </a:p>
          <a:p>
            <a:pPr lvl="1"/>
            <a:r>
              <a:rPr lang="en-US" sz="1600" dirty="0" smtClean="0"/>
              <a:t>MAPE: 8.58%</a:t>
            </a:r>
          </a:p>
          <a:p>
            <a:r>
              <a:rPr lang="en-US" sz="2000" dirty="0" smtClean="0"/>
              <a:t>Singh (2008)</a:t>
            </a:r>
          </a:p>
          <a:p>
            <a:pPr lvl="1"/>
            <a:r>
              <a:rPr lang="en-US" sz="1600" dirty="0" smtClean="0"/>
              <a:t>MAPE: 8.62%</a:t>
            </a:r>
          </a:p>
          <a:p>
            <a:r>
              <a:rPr lang="en-US" sz="2000" dirty="0" err="1" smtClean="0"/>
              <a:t>Huargh</a:t>
            </a:r>
            <a:r>
              <a:rPr lang="en-US" sz="2000" dirty="0" smtClean="0"/>
              <a:t> (2001)</a:t>
            </a:r>
          </a:p>
          <a:p>
            <a:pPr lvl="1"/>
            <a:r>
              <a:rPr lang="en-US" sz="1600" dirty="0"/>
              <a:t>MAPE: 8.01</a:t>
            </a:r>
            <a:r>
              <a:rPr lang="en-US" sz="1600" dirty="0" smtClean="0"/>
              <a:t>%</a:t>
            </a:r>
          </a:p>
          <a:p>
            <a:pPr marL="0" indent="0">
              <a:buNone/>
            </a:pPr>
            <a:endParaRPr lang="en-US" sz="2000" dirty="0"/>
          </a:p>
          <a:p>
            <a:pPr marL="0" indent="0">
              <a:buNone/>
            </a:pPr>
            <a:endParaRPr lang="en-US" sz="2000" dirty="0" smtClean="0"/>
          </a:p>
        </p:txBody>
      </p:sp>
      <p:sp>
        <p:nvSpPr>
          <p:cNvPr id="3" name="Content Placeholder 2"/>
          <p:cNvSpPr>
            <a:spLocks noGrp="1"/>
          </p:cNvSpPr>
          <p:nvPr>
            <p:ph sz="half" idx="2"/>
          </p:nvPr>
        </p:nvSpPr>
        <p:spPr>
          <a:xfrm>
            <a:off x="6561651" y="476672"/>
            <a:ext cx="4814586" cy="5695528"/>
          </a:xfrm>
        </p:spPr>
        <p:txBody>
          <a:bodyPr>
            <a:normAutofit/>
          </a:bodyPr>
          <a:lstStyle/>
          <a:p>
            <a:pPr marL="0" indent="0">
              <a:buNone/>
            </a:pPr>
            <a:r>
              <a:rPr lang="en-US" sz="2000" dirty="0" smtClean="0"/>
              <a:t>White sugar prices data are fluctuating month to month </a:t>
            </a:r>
            <a:r>
              <a:rPr lang="en-US" sz="2000" dirty="0" smtClean="0">
                <a:latin typeface="Cambria Math" panose="02040503050406030204" pitchFamily="18" charset="0"/>
                <a:ea typeface="Cambria Math" panose="02040503050406030204" pitchFamily="18" charset="0"/>
              </a:rPr>
              <a:t>⟶ </a:t>
            </a:r>
            <a:r>
              <a:rPr lang="en-US" sz="2000" b="1" dirty="0" smtClean="0">
                <a:ea typeface="Cambria Math" panose="02040503050406030204" pitchFamily="18" charset="0"/>
              </a:rPr>
              <a:t>nonparametric regression</a:t>
            </a:r>
          </a:p>
          <a:p>
            <a:pPr marL="0" indent="0">
              <a:buNone/>
            </a:pPr>
            <a:endParaRPr lang="en-US" sz="2000" b="1" dirty="0" smtClean="0">
              <a:ea typeface="Cambria Math" panose="02040503050406030204" pitchFamily="18" charset="0"/>
            </a:endParaRPr>
          </a:p>
          <a:p>
            <a:pPr marL="0" indent="0">
              <a:buNone/>
            </a:pPr>
            <a:endParaRPr lang="en-US" sz="2000" dirty="0" smtClean="0">
              <a:ea typeface="Cambria Math" panose="02040503050406030204" pitchFamily="18" charset="0"/>
            </a:endParaRPr>
          </a:p>
          <a:p>
            <a:pPr marL="0" indent="0">
              <a:buNone/>
            </a:pPr>
            <a:endParaRPr lang="en-US" sz="2000" dirty="0">
              <a:ea typeface="Cambria Math" panose="02040503050406030204" pitchFamily="18" charset="0"/>
            </a:endParaRPr>
          </a:p>
          <a:p>
            <a:pPr marL="0" indent="0">
              <a:buNone/>
            </a:pPr>
            <a:endParaRPr lang="en-US" sz="2000" dirty="0" smtClean="0">
              <a:ea typeface="Cambria Math" panose="02040503050406030204" pitchFamily="18" charset="0"/>
            </a:endParaRPr>
          </a:p>
          <a:p>
            <a:pPr marL="0" indent="0">
              <a:buNone/>
            </a:pPr>
            <a:endParaRPr lang="en-US" sz="2000" dirty="0">
              <a:ea typeface="Cambria Math" panose="02040503050406030204" pitchFamily="18" charset="0"/>
            </a:endParaRPr>
          </a:p>
          <a:p>
            <a:pPr marL="0" indent="0">
              <a:buNone/>
            </a:pPr>
            <a:endParaRPr lang="en-US" sz="2000" dirty="0" smtClean="0">
              <a:ea typeface="Cambria Math" panose="02040503050406030204" pitchFamily="18" charset="0"/>
            </a:endParaRPr>
          </a:p>
          <a:p>
            <a:pPr marL="0" indent="0">
              <a:buNone/>
            </a:pPr>
            <a:r>
              <a:rPr lang="en-US" sz="2000" dirty="0" smtClean="0">
                <a:ea typeface="Cambria Math" panose="02040503050406030204" pitchFamily="18" charset="0"/>
              </a:rPr>
              <a:t>“</a:t>
            </a:r>
            <a:r>
              <a:rPr lang="en-US" sz="2000" dirty="0"/>
              <a:t>N</a:t>
            </a:r>
            <a:r>
              <a:rPr lang="en-US" sz="2000" dirty="0" smtClean="0"/>
              <a:t>onparametric </a:t>
            </a:r>
            <a:r>
              <a:rPr lang="en-US" sz="2000" dirty="0"/>
              <a:t>regression </a:t>
            </a:r>
            <a:r>
              <a:rPr lang="en-US" sz="2000" dirty="0" smtClean="0"/>
              <a:t>can </a:t>
            </a:r>
            <a:r>
              <a:rPr lang="en-US" sz="2000" dirty="0"/>
              <a:t>be used for a data that have unknown </a:t>
            </a:r>
            <a:r>
              <a:rPr lang="en-US" sz="2000" dirty="0" smtClean="0"/>
              <a:t>pattern” </a:t>
            </a:r>
            <a:r>
              <a:rPr lang="en-US" sz="2000" dirty="0" err="1" smtClean="0"/>
              <a:t>Prahutama</a:t>
            </a:r>
            <a:r>
              <a:rPr lang="en-US" sz="2000" dirty="0" smtClean="0"/>
              <a:t>, 2013</a:t>
            </a:r>
            <a:endParaRPr lang="en-US" sz="2000" dirty="0" smtClean="0">
              <a:ea typeface="Cambria Math" panose="02040503050406030204" pitchFamily="18" charset="0"/>
            </a:endParaRPr>
          </a:p>
          <a:p>
            <a:pPr marL="0" indent="0">
              <a:buNone/>
            </a:pPr>
            <a:endParaRPr lang="en-US" sz="2000" dirty="0" smtClean="0"/>
          </a:p>
          <a:p>
            <a:pPr marL="0" indent="0">
              <a:buNone/>
            </a:pPr>
            <a:endParaRPr lang="en-US" sz="2000" dirty="0"/>
          </a:p>
        </p:txBody>
      </p:sp>
      <p:graphicFrame>
        <p:nvGraphicFramePr>
          <p:cNvPr id="4" name="Diagram 3"/>
          <p:cNvGraphicFramePr/>
          <p:nvPr>
            <p:extLst>
              <p:ext uri="{D42A27DB-BD31-4B8C-83A1-F6EECF244321}">
                <p14:modId xmlns:p14="http://schemas.microsoft.com/office/powerpoint/2010/main" val="1380881865"/>
              </p:ext>
            </p:extLst>
          </p:nvPr>
        </p:nvGraphicFramePr>
        <p:xfrm>
          <a:off x="6569910" y="1412776"/>
          <a:ext cx="4248472" cy="2348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13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Fourier Series Estimator</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en-US" sz="1800" dirty="0"/>
                  <a:t>Fourier series estimator is one of nonparametric regression estimators that can analyze periodic trend pattern </a:t>
                </a:r>
                <a:r>
                  <a:rPr lang="en-US" sz="1800" dirty="0" smtClean="0"/>
                  <a:t>data</a:t>
                </a:r>
              </a:p>
              <a:p>
                <a:r>
                  <a:rPr lang="en-US" sz="1800" dirty="0" smtClean="0"/>
                  <a:t>Previous researches using Fourier series:</a:t>
                </a:r>
              </a:p>
              <a:p>
                <a:pPr lvl="1"/>
                <a:r>
                  <a:rPr lang="en-US" sz="1600" dirty="0" err="1" smtClean="0"/>
                  <a:t>Prahutama</a:t>
                </a:r>
                <a:r>
                  <a:rPr lang="en-US" sz="1600" dirty="0" smtClean="0"/>
                  <a:t> (2013)</a:t>
                </a:r>
              </a:p>
              <a:p>
                <a:pPr lvl="1"/>
                <a:r>
                  <a:rPr lang="en-US" sz="1600" dirty="0" err="1" smtClean="0"/>
                  <a:t>Tjahjono</a:t>
                </a:r>
                <a:r>
                  <a:rPr lang="en-US" sz="1600" dirty="0" smtClean="0"/>
                  <a:t>, et. al. (2018)</a:t>
                </a:r>
              </a:p>
              <a:p>
                <a:r>
                  <a:rPr lang="en-US" sz="1800" dirty="0"/>
                  <a:t>Fourier series estimator of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𝑓</m:t>
                        </m:r>
                      </m:e>
                    </m:acc>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𝑟</m:t>
                            </m:r>
                          </m:sub>
                        </m:sSub>
                      </m:e>
                    </m:d>
                  </m:oMath>
                </a14:m>
                <a:r>
                  <a:rPr lang="en-US" sz="1800" dirty="0"/>
                  <a:t> is:</a:t>
                </a:r>
              </a:p>
              <a:p>
                <a:pPr marL="0" indent="0">
                  <a:buNone/>
                </a:pPr>
                <a:r>
                  <a:rPr lang="en-US" sz="1800" dirty="0"/>
                  <a:t> </a:t>
                </a:r>
                <a:r>
                  <a:rPr lang="en-US" sz="1800" dirty="0" smtClean="0"/>
                  <a:t>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𝑚</m:t>
                        </m:r>
                      </m:e>
                    </m:acc>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𝑟</m:t>
                            </m:r>
                          </m:sub>
                        </m:sSub>
                      </m:e>
                    </m:d>
                    <m:r>
                      <a:rPr lang="en-US" sz="1800">
                        <a:latin typeface="Cambria Math" panose="02040503050406030204" pitchFamily="18" charset="0"/>
                      </a:rPr>
                      <m:t>=</m:t>
                    </m:r>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𝛽</m:t>
                            </m:r>
                          </m:e>
                        </m:acc>
                      </m:e>
                      <m:sub>
                        <m:r>
                          <a:rPr lang="en-US" sz="1800">
                            <a:latin typeface="Cambria Math" panose="02040503050406030204" pitchFamily="18" charset="0"/>
                          </a:rPr>
                          <m:t>0</m:t>
                        </m:r>
                      </m:sub>
                    </m:sSub>
                    <m:r>
                      <a:rPr lang="en-US" sz="1800">
                        <a:latin typeface="Cambria Math" panose="02040503050406030204" pitchFamily="18" charset="0"/>
                      </a:rPr>
                      <m:t>+</m:t>
                    </m:r>
                    <m:nary>
                      <m:naryPr>
                        <m:chr m:val="∑"/>
                        <m:limLoc m:val="subSup"/>
                        <m:ctrlPr>
                          <a:rPr lang="en-US" sz="1800" i="1">
                            <a:latin typeface="Cambria Math" panose="02040503050406030204" pitchFamily="18" charset="0"/>
                          </a:rPr>
                        </m:ctrlPr>
                      </m:naryPr>
                      <m:sub>
                        <m:r>
                          <a:rPr lang="en-US" sz="1800" i="1">
                            <a:latin typeface="Cambria Math" panose="02040503050406030204" pitchFamily="18" charset="0"/>
                          </a:rPr>
                          <m:t>𝑗</m:t>
                        </m:r>
                        <m:r>
                          <a:rPr lang="en-US" sz="1800">
                            <a:latin typeface="Cambria Math" panose="02040503050406030204" pitchFamily="18" charset="0"/>
                          </a:rPr>
                          <m:t>=1</m:t>
                        </m:r>
                      </m:sub>
                      <m:sup>
                        <m:r>
                          <a:rPr lang="en-US" sz="1800" i="1">
                            <a:latin typeface="Cambria Math" panose="02040503050406030204" pitchFamily="18" charset="0"/>
                          </a:rPr>
                          <m:t>𝜆</m:t>
                        </m:r>
                      </m:sup>
                      <m:e>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𝑗</m:t>
                                </m:r>
                              </m:sub>
                            </m:sSub>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cos</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a:latin typeface="Cambria Math" panose="02040503050406030204" pitchFamily="18" charset="0"/>
                                          </a:rPr>
                                          <m:t>2</m:t>
                                        </m:r>
                                        <m:r>
                                          <a:rPr lang="en-US" sz="1800" i="1">
                                            <a:latin typeface="Cambria Math" panose="02040503050406030204" pitchFamily="18" charset="0"/>
                                          </a:rPr>
                                          <m:t>𝜋</m:t>
                                        </m:r>
                                        <m:r>
                                          <a:rPr lang="en-US" sz="1800" i="1">
                                            <a:latin typeface="Cambria Math" panose="02040503050406030204" pitchFamily="18" charset="0"/>
                                          </a:rPr>
                                          <m:t>𝑗</m:t>
                                        </m:r>
                                        <m:d>
                                          <m:dPr>
                                            <m:ctrlPr>
                                              <a:rPr lang="en-US" sz="1800" i="1">
                                                <a:latin typeface="Cambria Math" panose="02040503050406030204" pitchFamily="18" charset="0"/>
                                              </a:rPr>
                                            </m:ctrlPr>
                                          </m:dPr>
                                          <m:e>
                                            <m:r>
                                              <a:rPr lang="en-US" sz="1800" i="1">
                                                <a:latin typeface="Cambria Math" panose="02040503050406030204" pitchFamily="18" charset="0"/>
                                              </a:rPr>
                                              <m:t>𝑟</m:t>
                                            </m:r>
                                            <m:r>
                                              <a:rPr lang="en-US" sz="1800" i="1">
                                                <a:latin typeface="Cambria Math" panose="02040503050406030204" pitchFamily="18" charset="0"/>
                                              </a:rPr>
                                              <m:t>−</m:t>
                                            </m:r>
                                            <m:r>
                                              <a:rPr lang="en-US" sz="1800">
                                                <a:latin typeface="Cambria Math" panose="02040503050406030204" pitchFamily="18" charset="0"/>
                                              </a:rPr>
                                              <m:t>1</m:t>
                                            </m:r>
                                          </m:e>
                                        </m:d>
                                      </m:num>
                                      <m:den>
                                        <m:r>
                                          <a:rPr lang="en-US" sz="1800" i="1">
                                            <a:latin typeface="Cambria Math" panose="02040503050406030204" pitchFamily="18" charset="0"/>
                                          </a:rPr>
                                          <m:t>𝑛</m:t>
                                        </m:r>
                                      </m:den>
                                    </m:f>
                                  </m:e>
                                </m:d>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𝑗</m:t>
                                    </m:r>
                                  </m:sub>
                                </m:sSub>
                              </m:e>
                            </m:func>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sin</m:t>
                                </m:r>
                              </m:fName>
                              <m:e>
                                <m:r>
                                  <a:rPr lang="en-US" sz="1800">
                                    <a:latin typeface="Cambria Math" panose="02040503050406030204" pitchFamily="18" charset="0"/>
                                  </a:rPr>
                                  <m:t>(</m:t>
                                </m:r>
                                <m:f>
                                  <m:fPr>
                                    <m:ctrlPr>
                                      <a:rPr lang="en-US" sz="1800" i="1">
                                        <a:latin typeface="Cambria Math" panose="02040503050406030204" pitchFamily="18" charset="0"/>
                                      </a:rPr>
                                    </m:ctrlPr>
                                  </m:fPr>
                                  <m:num>
                                    <m:r>
                                      <a:rPr lang="en-US" sz="1800">
                                        <a:latin typeface="Cambria Math" panose="02040503050406030204" pitchFamily="18" charset="0"/>
                                      </a:rPr>
                                      <m:t>2</m:t>
                                    </m:r>
                                    <m:r>
                                      <a:rPr lang="en-US" sz="1800" i="1">
                                        <a:latin typeface="Cambria Math" panose="02040503050406030204" pitchFamily="18" charset="0"/>
                                      </a:rPr>
                                      <m:t>𝜋</m:t>
                                    </m:r>
                                    <m:r>
                                      <a:rPr lang="en-US" sz="1800" i="1">
                                        <a:latin typeface="Cambria Math" panose="02040503050406030204" pitchFamily="18" charset="0"/>
                                      </a:rPr>
                                      <m:t>𝑗</m:t>
                                    </m:r>
                                    <m:d>
                                      <m:dPr>
                                        <m:ctrlPr>
                                          <a:rPr lang="en-US" sz="1800" i="1">
                                            <a:latin typeface="Cambria Math" panose="02040503050406030204" pitchFamily="18" charset="0"/>
                                          </a:rPr>
                                        </m:ctrlPr>
                                      </m:dPr>
                                      <m:e>
                                        <m:r>
                                          <a:rPr lang="en-US" sz="1800" i="1">
                                            <a:latin typeface="Cambria Math" panose="02040503050406030204" pitchFamily="18" charset="0"/>
                                          </a:rPr>
                                          <m:t>𝑟</m:t>
                                        </m:r>
                                        <m:r>
                                          <a:rPr lang="en-US" sz="1800" i="1">
                                            <a:latin typeface="Cambria Math" panose="02040503050406030204" pitchFamily="18" charset="0"/>
                                          </a:rPr>
                                          <m:t>−</m:t>
                                        </m:r>
                                        <m:r>
                                          <a:rPr lang="en-US" sz="1800">
                                            <a:latin typeface="Cambria Math" panose="02040503050406030204" pitchFamily="18" charset="0"/>
                                          </a:rPr>
                                          <m:t>1</m:t>
                                        </m:r>
                                      </m:e>
                                    </m:d>
                                  </m:num>
                                  <m:den>
                                    <m:r>
                                      <a:rPr lang="en-US" sz="1800" i="1">
                                        <a:latin typeface="Cambria Math" panose="02040503050406030204" pitchFamily="18" charset="0"/>
                                      </a:rPr>
                                      <m:t>𝑛</m:t>
                                    </m:r>
                                  </m:den>
                                </m:f>
                                <m:r>
                                  <a:rPr lang="en-US" sz="1800">
                                    <a:latin typeface="Cambria Math" panose="02040503050406030204" pitchFamily="18" charset="0"/>
                                  </a:rPr>
                                  <m:t>)</m:t>
                                </m:r>
                              </m:e>
                            </m:func>
                          </m:e>
                        </m:d>
                      </m:e>
                    </m:nary>
                  </m:oMath>
                </a14:m>
                <a:r>
                  <a:rPr lang="en-US" sz="1800" dirty="0"/>
                  <a:t>	</a:t>
                </a:r>
              </a:p>
              <a:p>
                <a:pPr marL="0" indent="0">
                  <a:buNone/>
                </a:pPr>
                <a:r>
                  <a:rPr lang="en-US" sz="1800" dirty="0" smtClean="0"/>
                  <a:t>	where</a:t>
                </a:r>
                <a:r>
                  <a:rPr lang="en-US" sz="1800" dirty="0"/>
                  <a:t>:</a:t>
                </a:r>
              </a:p>
              <a:p>
                <a:pPr marL="0" indent="0">
                  <a:buNone/>
                </a:pP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𝑗</m:t>
                        </m:r>
                      </m:sub>
                    </m:sSub>
                    <m:r>
                      <a:rPr lang="en-US" sz="1800">
                        <a:latin typeface="Cambria Math" panose="02040503050406030204" pitchFamily="18" charset="0"/>
                      </a:rPr>
                      <m:t>=</m:t>
                    </m:r>
                    <m:f>
                      <m:fPr>
                        <m:ctrlPr>
                          <a:rPr lang="en-US" sz="1800" i="1">
                            <a:latin typeface="Cambria Math" panose="02040503050406030204" pitchFamily="18" charset="0"/>
                          </a:rPr>
                        </m:ctrlPr>
                      </m:fPr>
                      <m:num>
                        <m:r>
                          <a:rPr lang="en-US" sz="1800">
                            <a:latin typeface="Cambria Math" panose="02040503050406030204" pitchFamily="18" charset="0"/>
                          </a:rPr>
                          <m:t>2</m:t>
                        </m:r>
                      </m:num>
                      <m:den>
                        <m:r>
                          <a:rPr lang="en-US" sz="1800" i="1">
                            <a:latin typeface="Cambria Math" panose="02040503050406030204" pitchFamily="18" charset="0"/>
                          </a:rPr>
                          <m:t>𝑛</m:t>
                        </m:r>
                      </m:den>
                    </m:f>
                    <m:nary>
                      <m:naryPr>
                        <m:chr m:val="∑"/>
                        <m:limLoc m:val="undOvr"/>
                        <m:ctrlPr>
                          <a:rPr lang="en-US" sz="1800" i="1">
                            <a:latin typeface="Cambria Math" panose="02040503050406030204" pitchFamily="18" charset="0"/>
                          </a:rPr>
                        </m:ctrlPr>
                      </m:naryPr>
                      <m:sub>
                        <m:r>
                          <a:rPr lang="en-US" sz="1800" i="1">
                            <a:latin typeface="Cambria Math" panose="02040503050406030204" pitchFamily="18" charset="0"/>
                          </a:rPr>
                          <m:t>𝑟</m:t>
                        </m:r>
                        <m:r>
                          <a:rPr lang="en-US" sz="1800">
                            <a:latin typeface="Cambria Math" panose="02040503050406030204" pitchFamily="18" charset="0"/>
                          </a:rPr>
                          <m:t>=1</m:t>
                        </m:r>
                      </m:sub>
                      <m:sup>
                        <m:r>
                          <a:rPr lang="en-US" sz="1800" i="1">
                            <a:latin typeface="Cambria Math" panose="02040503050406030204" pitchFamily="18" charset="0"/>
                          </a:rPr>
                          <m:t>𝑛</m:t>
                        </m:r>
                      </m:sup>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𝑟</m:t>
                            </m:r>
                          </m:sub>
                        </m:sSub>
                      </m:e>
                    </m:nary>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cos</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a:latin typeface="Cambria Math" panose="02040503050406030204" pitchFamily="18" charset="0"/>
                                  </a:rPr>
                                  <m:t>2</m:t>
                                </m:r>
                                <m:r>
                                  <a:rPr lang="en-US" sz="1800" i="1">
                                    <a:latin typeface="Cambria Math" panose="02040503050406030204" pitchFamily="18" charset="0"/>
                                  </a:rPr>
                                  <m:t>𝜋</m:t>
                                </m:r>
                                <m:r>
                                  <a:rPr lang="en-US" sz="1800" i="1">
                                    <a:latin typeface="Cambria Math" panose="02040503050406030204" pitchFamily="18" charset="0"/>
                                  </a:rPr>
                                  <m:t>𝑗</m:t>
                                </m:r>
                                <m:d>
                                  <m:dPr>
                                    <m:ctrlPr>
                                      <a:rPr lang="en-US" sz="1800" i="1">
                                        <a:latin typeface="Cambria Math" panose="02040503050406030204" pitchFamily="18" charset="0"/>
                                      </a:rPr>
                                    </m:ctrlPr>
                                  </m:dPr>
                                  <m:e>
                                    <m:r>
                                      <a:rPr lang="en-US" sz="1800" i="1">
                                        <a:latin typeface="Cambria Math" panose="02040503050406030204" pitchFamily="18" charset="0"/>
                                      </a:rPr>
                                      <m:t>𝑟</m:t>
                                    </m:r>
                                    <m:r>
                                      <a:rPr lang="en-US" sz="1800" i="1">
                                        <a:latin typeface="Cambria Math" panose="02040503050406030204" pitchFamily="18" charset="0"/>
                                      </a:rPr>
                                      <m:t>−</m:t>
                                    </m:r>
                                    <m:r>
                                      <a:rPr lang="en-US" sz="1800">
                                        <a:latin typeface="Cambria Math" panose="02040503050406030204" pitchFamily="18" charset="0"/>
                                      </a:rPr>
                                      <m:t>1</m:t>
                                    </m:r>
                                  </m:e>
                                </m:d>
                              </m:num>
                              <m:den>
                                <m:r>
                                  <a:rPr lang="en-US" sz="1800" i="1">
                                    <a:latin typeface="Cambria Math" panose="02040503050406030204" pitchFamily="18" charset="0"/>
                                  </a:rPr>
                                  <m:t>𝑛</m:t>
                                </m:r>
                              </m:den>
                            </m:f>
                          </m:e>
                        </m:d>
                      </m:e>
                    </m:func>
                  </m:oMath>
                </a14:m>
                <a:r>
                  <a:rPr lang="en-US" sz="1800" dirty="0"/>
                  <a:t>	</a:t>
                </a:r>
                <a:endParaRPr lang="en-US" sz="1800" dirty="0" smtClean="0"/>
              </a:p>
              <a:p>
                <a:pPr marL="0" indent="0">
                  <a:buNone/>
                </a:pP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𝑗</m:t>
                        </m:r>
                      </m:sub>
                    </m:sSub>
                    <m:r>
                      <a:rPr lang="en-US" sz="1800">
                        <a:latin typeface="Cambria Math" panose="02040503050406030204" pitchFamily="18" charset="0"/>
                      </a:rPr>
                      <m:t>=</m:t>
                    </m:r>
                    <m:f>
                      <m:fPr>
                        <m:ctrlPr>
                          <a:rPr lang="en-US" sz="1800" i="1">
                            <a:latin typeface="Cambria Math" panose="02040503050406030204" pitchFamily="18" charset="0"/>
                          </a:rPr>
                        </m:ctrlPr>
                      </m:fPr>
                      <m:num>
                        <m:r>
                          <a:rPr lang="en-US" sz="1800">
                            <a:latin typeface="Cambria Math" panose="02040503050406030204" pitchFamily="18" charset="0"/>
                          </a:rPr>
                          <m:t>2</m:t>
                        </m:r>
                      </m:num>
                      <m:den>
                        <m:r>
                          <a:rPr lang="en-US" sz="1800" i="1">
                            <a:latin typeface="Cambria Math" panose="02040503050406030204" pitchFamily="18" charset="0"/>
                          </a:rPr>
                          <m:t>𝑛</m:t>
                        </m:r>
                      </m:den>
                    </m:f>
                    <m:nary>
                      <m:naryPr>
                        <m:chr m:val="∑"/>
                        <m:limLoc m:val="subSup"/>
                        <m:ctrlPr>
                          <a:rPr lang="en-US" sz="1800" i="1">
                            <a:latin typeface="Cambria Math" panose="02040503050406030204" pitchFamily="18" charset="0"/>
                          </a:rPr>
                        </m:ctrlPr>
                      </m:naryPr>
                      <m:sub>
                        <m:r>
                          <a:rPr lang="en-US" sz="1800" i="1">
                            <a:latin typeface="Cambria Math" panose="02040503050406030204" pitchFamily="18" charset="0"/>
                          </a:rPr>
                          <m:t>𝑟</m:t>
                        </m:r>
                        <m:r>
                          <a:rPr lang="en-US" sz="1800">
                            <a:latin typeface="Cambria Math" panose="02040503050406030204" pitchFamily="18" charset="0"/>
                          </a:rPr>
                          <m:t>=1</m:t>
                        </m:r>
                      </m:sub>
                      <m:sup>
                        <m:r>
                          <a:rPr lang="en-US" sz="1800" i="1">
                            <a:latin typeface="Cambria Math" panose="02040503050406030204" pitchFamily="18" charset="0"/>
                          </a:rPr>
                          <m:t>𝑛</m:t>
                        </m:r>
                      </m:sup>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𝑟</m:t>
                            </m:r>
                          </m:sub>
                        </m:sSub>
                      </m:e>
                    </m:nary>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sin</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a:latin typeface="Cambria Math" panose="02040503050406030204" pitchFamily="18" charset="0"/>
                                  </a:rPr>
                                  <m:t>2</m:t>
                                </m:r>
                                <m:r>
                                  <a:rPr lang="en-US" sz="1800" i="1">
                                    <a:latin typeface="Cambria Math" panose="02040503050406030204" pitchFamily="18" charset="0"/>
                                  </a:rPr>
                                  <m:t>𝜋</m:t>
                                </m:r>
                                <m:r>
                                  <a:rPr lang="en-US" sz="1800" i="1">
                                    <a:latin typeface="Cambria Math" panose="02040503050406030204" pitchFamily="18" charset="0"/>
                                  </a:rPr>
                                  <m:t>𝑗</m:t>
                                </m:r>
                                <m:d>
                                  <m:dPr>
                                    <m:ctrlPr>
                                      <a:rPr lang="en-US" sz="1800" i="1">
                                        <a:latin typeface="Cambria Math" panose="02040503050406030204" pitchFamily="18" charset="0"/>
                                      </a:rPr>
                                    </m:ctrlPr>
                                  </m:dPr>
                                  <m:e>
                                    <m:r>
                                      <a:rPr lang="en-US" sz="1800" i="1">
                                        <a:latin typeface="Cambria Math" panose="02040503050406030204" pitchFamily="18" charset="0"/>
                                      </a:rPr>
                                      <m:t>𝑟</m:t>
                                    </m:r>
                                    <m:r>
                                      <a:rPr lang="en-US" sz="1800" i="1">
                                        <a:latin typeface="Cambria Math" panose="02040503050406030204" pitchFamily="18" charset="0"/>
                                      </a:rPr>
                                      <m:t>−</m:t>
                                    </m:r>
                                    <m:r>
                                      <a:rPr lang="en-US" sz="1800">
                                        <a:latin typeface="Cambria Math" panose="02040503050406030204" pitchFamily="18" charset="0"/>
                                      </a:rPr>
                                      <m:t>1</m:t>
                                    </m:r>
                                  </m:e>
                                </m:d>
                              </m:num>
                              <m:den>
                                <m:r>
                                  <a:rPr lang="en-US" sz="1800" i="1">
                                    <a:latin typeface="Cambria Math" panose="02040503050406030204" pitchFamily="18" charset="0"/>
                                  </a:rPr>
                                  <m:t>𝑛</m:t>
                                </m:r>
                              </m:den>
                            </m:f>
                          </m:e>
                        </m:d>
                      </m:e>
                    </m:func>
                  </m:oMath>
                </a14:m>
                <a:r>
                  <a:rPr lang="en-US" sz="1800" dirty="0"/>
                  <a:t>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374" t="-1333" b="-3867"/>
                </a:stretch>
              </a:blipFill>
            </p:spPr>
            <p:txBody>
              <a:bodyPr/>
              <a:lstStyle/>
              <a:p>
                <a:r>
                  <a:rPr lang="en-US">
                    <a:noFill/>
                  </a:rPr>
                  <a:t> </a:t>
                </a:r>
              </a:p>
            </p:txBody>
          </p:sp>
        </mc:Fallback>
      </mc:AlternateContent>
    </p:spTree>
    <p:extLst>
      <p:ext uri="{BB962C8B-B14F-4D97-AF65-F5344CB8AC3E}">
        <p14:creationId xmlns:p14="http://schemas.microsoft.com/office/powerpoint/2010/main" val="132493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Absolute Percentage Error (MAPE)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MAPE is used in this research for </a:t>
                </a:r>
                <a:r>
                  <a:rPr lang="en-US" dirty="0"/>
                  <a:t>determining accuracy of </a:t>
                </a:r>
                <a:r>
                  <a:rPr lang="en-US" dirty="0" smtClean="0"/>
                  <a:t>prediction</a:t>
                </a:r>
              </a:p>
              <a:p>
                <a14:m>
                  <m:oMath xmlns:m="http://schemas.openxmlformats.org/officeDocument/2006/math">
                    <m:r>
                      <a:rPr lang="id-ID" i="1">
                        <a:latin typeface="Cambria Math" panose="02040503050406030204" pitchFamily="18" charset="0"/>
                      </a:rPr>
                      <m:t>𝑀𝐴𝑃𝐸</m:t>
                    </m:r>
                    <m:r>
                      <a:rPr lang="id-ID">
                        <a:latin typeface="Cambria Math" panose="02040503050406030204" pitchFamily="18" charset="0"/>
                      </a:rPr>
                      <m:t>= </m:t>
                    </m:r>
                    <m:f>
                      <m:fPr>
                        <m:ctrlPr>
                          <a:rPr lang="en-US" i="1">
                            <a:latin typeface="Cambria Math" panose="02040503050406030204" pitchFamily="18" charset="0"/>
                          </a:rPr>
                        </m:ctrlPr>
                      </m:fPr>
                      <m:num>
                        <m:nary>
                          <m:naryPr>
                            <m:chr m:val="∑"/>
                            <m:limLoc m:val="subSup"/>
                            <m:ctrlPr>
                              <a:rPr lang="en-US" i="1">
                                <a:latin typeface="Cambria Math" panose="02040503050406030204" pitchFamily="18" charset="0"/>
                              </a:rPr>
                            </m:ctrlPr>
                          </m:naryPr>
                          <m:sub>
                            <m:r>
                              <a:rPr lang="id-ID" i="1">
                                <a:latin typeface="Cambria Math" panose="02040503050406030204" pitchFamily="18" charset="0"/>
                              </a:rPr>
                              <m:t>𝑖</m:t>
                            </m:r>
                            <m:r>
                              <a:rPr lang="id-ID">
                                <a:latin typeface="Cambria Math" panose="02040503050406030204" pitchFamily="18" charset="0"/>
                              </a:rPr>
                              <m:t>=1</m:t>
                            </m:r>
                          </m:sub>
                          <m:sup>
                            <m:r>
                              <a:rPr lang="id-ID" i="1">
                                <a:latin typeface="Cambria Math" panose="02040503050406030204" pitchFamily="18" charset="0"/>
                              </a:rPr>
                              <m:t>𝑁</m:t>
                            </m:r>
                          </m:sup>
                          <m:e>
                            <m:d>
                              <m:dPr>
                                <m:begChr m:val="|"/>
                                <m:endChr m:val="|"/>
                                <m:ctrlPr>
                                  <a:rPr lang="en-US" i="1">
                                    <a:latin typeface="Cambria Math" panose="02040503050406030204" pitchFamily="18" charset="0"/>
                                  </a:rPr>
                                </m:ctrlPr>
                              </m:dPr>
                              <m:e>
                                <m:f>
                                  <m:fPr>
                                    <m:type m:val="skw"/>
                                    <m:ctrlPr>
                                      <a:rPr lang="en-US" i="1">
                                        <a:latin typeface="Cambria Math" panose="02040503050406030204" pitchFamily="18" charset="0"/>
                                      </a:rPr>
                                    </m:ctrlPr>
                                  </m:fPr>
                                  <m:num>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id-ID" i="1">
                                                <a:latin typeface="Cambria Math" panose="02040503050406030204" pitchFamily="18" charset="0"/>
                                              </a:rPr>
                                              <m:t>𝑦</m:t>
                                            </m:r>
                                          </m:e>
                                          <m:sub>
                                            <m:r>
                                              <a:rPr lang="id-ID" i="1">
                                                <a:latin typeface="Cambria Math" panose="02040503050406030204" pitchFamily="18" charset="0"/>
                                              </a:rPr>
                                              <m:t>𝑖</m:t>
                                            </m:r>
                                          </m:sub>
                                        </m:sSub>
                                        <m:r>
                                          <a:rPr lang="id-ID"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id-ID" i="1">
                                                    <a:latin typeface="Cambria Math" panose="02040503050406030204" pitchFamily="18" charset="0"/>
                                                  </a:rPr>
                                                  <m:t>𝑦</m:t>
                                                </m:r>
                                              </m:e>
                                            </m:acc>
                                          </m:e>
                                          <m:sub>
                                            <m:r>
                                              <a:rPr lang="id-ID" i="1">
                                                <a:latin typeface="Cambria Math" panose="02040503050406030204" pitchFamily="18" charset="0"/>
                                              </a:rPr>
                                              <m:t>𝑖</m:t>
                                            </m:r>
                                          </m:sub>
                                        </m:sSub>
                                      </m:e>
                                    </m:d>
                                  </m:num>
                                  <m:den>
                                    <m:sSub>
                                      <m:sSubPr>
                                        <m:ctrlPr>
                                          <a:rPr lang="en-US" i="1">
                                            <a:latin typeface="Cambria Math" panose="02040503050406030204" pitchFamily="18" charset="0"/>
                                          </a:rPr>
                                        </m:ctrlPr>
                                      </m:sSubPr>
                                      <m:e>
                                        <m:r>
                                          <a:rPr lang="id-ID" i="1">
                                            <a:latin typeface="Cambria Math" panose="02040503050406030204" pitchFamily="18" charset="0"/>
                                          </a:rPr>
                                          <m:t>𝑦</m:t>
                                        </m:r>
                                      </m:e>
                                      <m:sub>
                                        <m:r>
                                          <a:rPr lang="id-ID" i="1">
                                            <a:latin typeface="Cambria Math" panose="02040503050406030204" pitchFamily="18" charset="0"/>
                                          </a:rPr>
                                          <m:t>𝑖</m:t>
                                        </m:r>
                                      </m:sub>
                                    </m:sSub>
                                  </m:den>
                                </m:f>
                              </m:e>
                            </m:d>
                            <m:r>
                              <a:rPr lang="id-ID">
                                <a:latin typeface="Cambria Math" panose="02040503050406030204" pitchFamily="18" charset="0"/>
                              </a:rPr>
                              <m:t> </m:t>
                            </m:r>
                            <m:d>
                              <m:dPr>
                                <m:ctrlPr>
                                  <a:rPr lang="en-US" i="1">
                                    <a:latin typeface="Cambria Math" panose="02040503050406030204" pitchFamily="18" charset="0"/>
                                  </a:rPr>
                                </m:ctrlPr>
                              </m:dPr>
                              <m:e>
                                <m:r>
                                  <a:rPr lang="id-ID">
                                    <a:latin typeface="Cambria Math" panose="02040503050406030204" pitchFamily="18" charset="0"/>
                                  </a:rPr>
                                  <m:t>100%</m:t>
                                </m:r>
                              </m:e>
                            </m:d>
                          </m:e>
                        </m:nary>
                      </m:num>
                      <m:den>
                        <m:r>
                          <a:rPr lang="id-ID" i="1">
                            <a:latin typeface="Cambria Math" panose="02040503050406030204" pitchFamily="18" charset="0"/>
                          </a:rPr>
                          <m:t>𝑁</m:t>
                        </m:r>
                      </m:den>
                    </m:f>
                  </m:oMath>
                </a14:m>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21" t="-2400" r="-187"/>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273189941"/>
              </p:ext>
            </p:extLst>
          </p:nvPr>
        </p:nvGraphicFramePr>
        <p:xfrm>
          <a:off x="6814492" y="2708920"/>
          <a:ext cx="4083069" cy="1940025"/>
        </p:xfrm>
        <a:graphic>
          <a:graphicData uri="http://schemas.openxmlformats.org/drawingml/2006/table">
            <a:tbl>
              <a:tblPr firstRow="1" firstCol="1" bandRow="1">
                <a:tableStyleId>{073A0DAA-6AF3-43AB-8588-CEC1D06C72B9}</a:tableStyleId>
              </a:tblPr>
              <a:tblGrid>
                <a:gridCol w="1544435"/>
                <a:gridCol w="2538634"/>
              </a:tblGrid>
              <a:tr h="388005">
                <a:tc>
                  <a:txBody>
                    <a:bodyPr/>
                    <a:lstStyle/>
                    <a:p>
                      <a:pPr algn="ctr">
                        <a:spcAft>
                          <a:spcPts val="0"/>
                        </a:spcAft>
                      </a:pPr>
                      <a:r>
                        <a:rPr lang="id-ID" sz="1600" dirty="0">
                          <a:effectLst/>
                        </a:rPr>
                        <a:t>MAPE (%)</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600">
                          <a:effectLst/>
                        </a:rPr>
                        <a:t>Interpretation</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r>
              <a:tr h="388005">
                <a:tc>
                  <a:txBody>
                    <a:bodyPr/>
                    <a:lstStyle/>
                    <a:p>
                      <a:pPr algn="ctr">
                        <a:spcAft>
                          <a:spcPts val="0"/>
                        </a:spcAft>
                      </a:pPr>
                      <a:r>
                        <a:rPr lang="id-ID" sz="1600" dirty="0">
                          <a:effectLst/>
                        </a:rPr>
                        <a:t>&lt;10</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600" dirty="0">
                          <a:effectLst/>
                        </a:rPr>
                        <a:t>High accurate </a:t>
                      </a:r>
                      <a:r>
                        <a:rPr lang="en-US" sz="1600" dirty="0">
                          <a:effectLst/>
                        </a:rPr>
                        <a:t>prediction</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r>
              <a:tr h="388005">
                <a:tc>
                  <a:txBody>
                    <a:bodyPr/>
                    <a:lstStyle/>
                    <a:p>
                      <a:pPr algn="ctr">
                        <a:spcAft>
                          <a:spcPts val="0"/>
                        </a:spcAft>
                      </a:pPr>
                      <a:r>
                        <a:rPr lang="id-ID" sz="1600">
                          <a:effectLst/>
                        </a:rPr>
                        <a:t>10-20</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600" dirty="0">
                          <a:effectLst/>
                        </a:rPr>
                        <a:t>Good </a:t>
                      </a:r>
                      <a:r>
                        <a:rPr lang="en-US" sz="1600" dirty="0">
                          <a:effectLst/>
                        </a:rPr>
                        <a:t>prediction</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r>
              <a:tr h="388005">
                <a:tc>
                  <a:txBody>
                    <a:bodyPr/>
                    <a:lstStyle/>
                    <a:p>
                      <a:pPr algn="ctr">
                        <a:spcAft>
                          <a:spcPts val="0"/>
                        </a:spcAft>
                      </a:pPr>
                      <a:r>
                        <a:rPr lang="id-ID" sz="1600">
                          <a:effectLst/>
                        </a:rPr>
                        <a:t>20-50</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600" dirty="0">
                          <a:effectLst/>
                        </a:rPr>
                        <a:t>Reasonable</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r>
              <a:tr h="388005">
                <a:tc>
                  <a:txBody>
                    <a:bodyPr/>
                    <a:lstStyle/>
                    <a:p>
                      <a:pPr algn="ctr">
                        <a:spcAft>
                          <a:spcPts val="0"/>
                        </a:spcAft>
                      </a:pPr>
                      <a:r>
                        <a:rPr lang="id-ID" sz="1600">
                          <a:effectLst/>
                        </a:rPr>
                        <a:t>&gt;50</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id-ID" sz="1600" dirty="0">
                          <a:effectLst/>
                        </a:rPr>
                        <a:t>Inaccurate</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09759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data used in this research is secondary data, i.e. data on international white sugar prices in January 2014 to September 2018 were obtained from sites https://www.isosugar.org/prices.php. Data of in-sample used is the price of sugar in the international market in January 2014 to February 2018. Data out-sample used is the price of sugar in the international market in March 2018 to September 2018.</a:t>
            </a:r>
          </a:p>
        </p:txBody>
      </p:sp>
    </p:spTree>
    <p:extLst>
      <p:ext uri="{BB962C8B-B14F-4D97-AF65-F5344CB8AC3E}">
        <p14:creationId xmlns:p14="http://schemas.microsoft.com/office/powerpoint/2010/main" val="112630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lvl="0" indent="0">
                  <a:buNone/>
                </a:pPr>
                <a:r>
                  <a:rPr lang="id-ID" b="1" dirty="0"/>
                  <a:t>Modeling</a:t>
                </a:r>
                <a:r>
                  <a:rPr lang="en-US" b="1" dirty="0"/>
                  <a:t> the data of</a:t>
                </a:r>
                <a:r>
                  <a:rPr lang="id-ID" b="1" dirty="0"/>
                  <a:t> international price of white sugar per month with a nonparametric regression approach based </a:t>
                </a:r>
                <a:r>
                  <a:rPr lang="en-US" b="1" dirty="0"/>
                  <a:t>on </a:t>
                </a:r>
                <a:r>
                  <a:rPr lang="id-ID" b="1" dirty="0"/>
                  <a:t>Fourier series estimator with the following steps:</a:t>
                </a:r>
                <a:endParaRPr lang="en-US" b="1" dirty="0"/>
              </a:p>
              <a:p>
                <a:pPr lvl="0"/>
                <a:r>
                  <a:rPr lang="id-ID" dirty="0"/>
                  <a:t>Input</a:t>
                </a:r>
                <a:r>
                  <a:rPr lang="en-US" dirty="0"/>
                  <a:t> the</a:t>
                </a:r>
                <a:r>
                  <a:rPr lang="id-ID" dirty="0"/>
                  <a:t> international white sugar prices data as </a:t>
                </a:r>
                <a:r>
                  <a:rPr lang="en-US" dirty="0"/>
                  <a:t>response variable (</a:t>
                </a:r>
                <a:r>
                  <a:rPr lang="id-ID" i="1" dirty="0"/>
                  <a:t>y</a:t>
                </a:r>
                <a:r>
                  <a:rPr lang="en-US" dirty="0"/>
                  <a:t>)</a:t>
                </a:r>
                <a:r>
                  <a:rPr lang="id-ID" dirty="0"/>
                  <a:t> and </a:t>
                </a:r>
                <a:r>
                  <a:rPr lang="en-US" dirty="0"/>
                  <a:t>predictor variable, i.e., time in </a:t>
                </a:r>
                <a:r>
                  <a:rPr lang="id-ID" dirty="0"/>
                  <a:t>mo</a:t>
                </a:r>
                <a:r>
                  <a:rPr lang="en-US" dirty="0"/>
                  <a:t>nth (</a:t>
                </a:r>
                <a:r>
                  <a:rPr lang="en-US" i="1" dirty="0"/>
                  <a:t>t</a:t>
                </a:r>
                <a:r>
                  <a:rPr lang="en-US" dirty="0"/>
                  <a:t>)</a:t>
                </a:r>
                <a:r>
                  <a:rPr lang="id-ID" dirty="0"/>
                  <a:t>.</a:t>
                </a:r>
                <a:endParaRPr lang="en-US" dirty="0"/>
              </a:p>
              <a:p>
                <a:pPr lvl="0"/>
                <a:r>
                  <a:rPr lang="id-ID" dirty="0"/>
                  <a:t>Specify the upper limit and lower limit lambda</a:t>
                </a:r>
                <a:r>
                  <a:rPr lang="en-US" dirty="0"/>
                  <a:t> (</a:t>
                </a:r>
                <a14:m>
                  <m:oMath xmlns:m="http://schemas.openxmlformats.org/officeDocument/2006/math">
                    <m:r>
                      <a:rPr lang="id-ID" i="1">
                        <a:latin typeface="Cambria Math" panose="02040503050406030204" pitchFamily="18" charset="0"/>
                      </a:rPr>
                      <m:t>𝜆</m:t>
                    </m:r>
                    <m:r>
                      <a:rPr lang="id-ID" i="1">
                        <a:latin typeface="Cambria Math" panose="02040503050406030204" pitchFamily="18" charset="0"/>
                      </a:rPr>
                      <m:t>)</m:t>
                    </m:r>
                  </m:oMath>
                </a14:m>
                <a:r>
                  <a:rPr lang="id-ID" dirty="0"/>
                  <a:t> to determine the </a:t>
                </a:r>
                <a14:m>
                  <m:oMath xmlns:m="http://schemas.openxmlformats.org/officeDocument/2006/math">
                    <m:r>
                      <a:rPr lang="id-ID" i="1">
                        <a:latin typeface="Cambria Math" panose="02040503050406030204" pitchFamily="18" charset="0"/>
                      </a:rPr>
                      <m:t>𝜆</m:t>
                    </m:r>
                  </m:oMath>
                </a14:m>
                <a:r>
                  <a:rPr lang="id-ID" dirty="0"/>
                  <a:t> optimal </a:t>
                </a:r>
                <a:r>
                  <a:rPr lang="en-US" dirty="0"/>
                  <a:t> that minimized </a:t>
                </a:r>
                <a:r>
                  <a:rPr lang="id-ID" dirty="0"/>
                  <a:t>GCV</a:t>
                </a:r>
                <a:r>
                  <a:rPr lang="en-US" dirty="0"/>
                  <a:t> value </a:t>
                </a:r>
                <a:endParaRPr lang="en-US" dirty="0" smtClean="0"/>
              </a:p>
              <a:p>
                <a:pPr lvl="0"/>
                <a:r>
                  <a:rPr lang="en-US" dirty="0" smtClean="0"/>
                  <a:t>After </a:t>
                </a:r>
                <a:r>
                  <a:rPr lang="en-US" dirty="0"/>
                  <a:t>getting the optimal </a:t>
                </a:r>
                <a:r>
                  <a:rPr lang="id-ID" dirty="0"/>
                  <a:t>lambda </a:t>
                </a:r>
                <a:r>
                  <a:rPr lang="en-US" dirty="0"/>
                  <a:t>based on </a:t>
                </a:r>
                <a:r>
                  <a:rPr lang="id-ID" dirty="0"/>
                  <a:t>minimum GCV value, </a:t>
                </a:r>
                <a:r>
                  <a:rPr lang="en-US" dirty="0"/>
                  <a:t>we c</a:t>
                </a:r>
                <a:r>
                  <a:rPr lang="id-ID" dirty="0"/>
                  <a:t>alcula</a:t>
                </a:r>
                <a:r>
                  <a:rPr lang="en-US" dirty="0" err="1"/>
                  <a:t>te</a:t>
                </a:r>
                <a:r>
                  <a:rPr lang="id-ID" dirty="0"/>
                  <a:t> the value of </a:t>
                </a:r>
                <a14:m>
                  <m:oMath xmlns:m="http://schemas.openxmlformats.org/officeDocument/2006/math">
                    <m:sSub>
                      <m:sSubPr>
                        <m:ctrlPr>
                          <a:rPr lang="en-US" i="1">
                            <a:latin typeface="Cambria Math" panose="02040503050406030204" pitchFamily="18" charset="0"/>
                          </a:rPr>
                        </m:ctrlPr>
                      </m:sSubPr>
                      <m:e>
                        <m:r>
                          <a:rPr lang="id-ID" i="1">
                            <a:latin typeface="Cambria Math" panose="02040503050406030204" pitchFamily="18" charset="0"/>
                          </a:rPr>
                          <m:t>𝑎</m:t>
                        </m:r>
                      </m:e>
                      <m:sub>
                        <m:r>
                          <a:rPr lang="id-ID" i="1">
                            <a:latin typeface="Cambria Math" panose="02040503050406030204" pitchFamily="18" charset="0"/>
                          </a:rPr>
                          <m:t>𝑗</m:t>
                        </m:r>
                      </m:sub>
                    </m:sSub>
                  </m:oMath>
                </a14:m>
                <a:r>
                  <a:rPr lang="id-ID" dirty="0" smtClean="0"/>
                  <a:t> and </a:t>
                </a:r>
                <a14:m>
                  <m:oMath xmlns:m="http://schemas.openxmlformats.org/officeDocument/2006/math">
                    <m:sSub>
                      <m:sSubPr>
                        <m:ctrlPr>
                          <a:rPr lang="en-US" i="1">
                            <a:latin typeface="Cambria Math" panose="02040503050406030204" pitchFamily="18" charset="0"/>
                          </a:rPr>
                        </m:ctrlPr>
                      </m:sSubPr>
                      <m:e>
                        <m:r>
                          <a:rPr lang="id-ID" i="1">
                            <a:latin typeface="Cambria Math" panose="02040503050406030204" pitchFamily="18" charset="0"/>
                          </a:rPr>
                          <m:t>𝑏</m:t>
                        </m:r>
                      </m:e>
                      <m:sub>
                        <m:r>
                          <a:rPr lang="id-ID" i="1">
                            <a:latin typeface="Cambria Math" panose="02040503050406030204" pitchFamily="18" charset="0"/>
                          </a:rPr>
                          <m:t>𝑗</m:t>
                        </m:r>
                      </m:sub>
                    </m:sSub>
                  </m:oMath>
                </a14:m>
                <a:r>
                  <a:rPr lang="en-US" dirty="0"/>
                  <a:t> </a:t>
                </a:r>
                <a:endParaRPr lang="en-US" dirty="0" smtClean="0"/>
              </a:p>
              <a:p>
                <a:pPr lvl="0"/>
                <a:r>
                  <a:rPr lang="en-US" dirty="0" smtClean="0"/>
                  <a:t>Calculate  </a:t>
                </a:r>
                <a14:m>
                  <m:oMath xmlns:m="http://schemas.openxmlformats.org/officeDocument/2006/math">
                    <m:acc>
                      <m:accPr>
                        <m:chr m:val="̂"/>
                        <m:ctrlPr>
                          <a:rPr lang="en-US" i="1">
                            <a:latin typeface="Cambria Math" panose="02040503050406030204" pitchFamily="18" charset="0"/>
                          </a:rPr>
                        </m:ctrlPr>
                      </m:accPr>
                      <m:e>
                        <m:r>
                          <a:rPr lang="id-ID" i="1">
                            <a:latin typeface="Cambria Math" panose="02040503050406030204" pitchFamily="18" charset="0"/>
                          </a:rPr>
                          <m:t>𝑚</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id-ID" i="1">
                                <a:latin typeface="Cambria Math" panose="02040503050406030204" pitchFamily="18" charset="0"/>
                              </a:rPr>
                              <m:t>𝑡</m:t>
                            </m:r>
                          </m:e>
                          <m:sub>
                            <m:r>
                              <a:rPr lang="id-ID" i="1">
                                <a:latin typeface="Cambria Math" panose="02040503050406030204" pitchFamily="18" charset="0"/>
                              </a:rPr>
                              <m:t>𝑟</m:t>
                            </m:r>
                          </m:sub>
                        </m:sSub>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21" t="-2267" r="-1931"/>
                </a:stretch>
              </a:blipFill>
            </p:spPr>
            <p:txBody>
              <a:bodyPr/>
              <a:lstStyle/>
              <a:p>
                <a:r>
                  <a:rPr lang="en-US">
                    <a:noFill/>
                  </a:rPr>
                  <a:t> </a:t>
                </a:r>
              </a:p>
            </p:txBody>
          </p:sp>
        </mc:Fallback>
      </mc:AlternateContent>
    </p:spTree>
    <p:extLst>
      <p:ext uri="{BB962C8B-B14F-4D97-AF65-F5344CB8AC3E}">
        <p14:creationId xmlns:p14="http://schemas.microsoft.com/office/powerpoint/2010/main" val="99473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3436" y="548680"/>
            <a:ext cx="9782801" cy="5623520"/>
          </a:xfrm>
        </p:spPr>
        <p:txBody>
          <a:bodyPr/>
          <a:lstStyle/>
          <a:p>
            <a:pPr marL="0" lvl="0" indent="0">
              <a:buNone/>
            </a:pPr>
            <a:r>
              <a:rPr lang="id-ID" b="1" dirty="0"/>
              <a:t>Analyz</a:t>
            </a:r>
            <a:r>
              <a:rPr lang="en-US" b="1" dirty="0" err="1"/>
              <a:t>ing</a:t>
            </a:r>
            <a:r>
              <a:rPr lang="id-ID" b="1" dirty="0"/>
              <a:t> and interpret</a:t>
            </a:r>
            <a:r>
              <a:rPr lang="en-US" b="1" dirty="0" err="1"/>
              <a:t>ing</a:t>
            </a:r>
            <a:r>
              <a:rPr lang="id-ID" b="1" dirty="0"/>
              <a:t> the results obtained from the data modeling </a:t>
            </a:r>
            <a:r>
              <a:rPr lang="en-US" b="1" dirty="0"/>
              <a:t>of </a:t>
            </a:r>
            <a:r>
              <a:rPr lang="id-ID" b="1" dirty="0"/>
              <a:t>international price of white sugar per month with a nonparametric regression approach based estimator Fourier series, the </a:t>
            </a:r>
            <a:r>
              <a:rPr lang="en-US" b="1" dirty="0"/>
              <a:t>stages</a:t>
            </a:r>
            <a:r>
              <a:rPr lang="id-ID" b="1" dirty="0"/>
              <a:t> are:</a:t>
            </a:r>
            <a:endParaRPr lang="en-US" b="1" dirty="0"/>
          </a:p>
          <a:p>
            <a:pPr lvl="0"/>
            <a:r>
              <a:rPr lang="id-ID" dirty="0"/>
              <a:t>Make observation plots and estimated</a:t>
            </a:r>
            <a:endParaRPr lang="en-US" dirty="0"/>
          </a:p>
          <a:p>
            <a:pPr lvl="0"/>
            <a:r>
              <a:rPr lang="id-ID" dirty="0"/>
              <a:t>After obtaining the model, described by the estimation equation obtained.</a:t>
            </a:r>
            <a:endParaRPr lang="en-US" dirty="0"/>
          </a:p>
          <a:p>
            <a:pPr marL="0" lvl="0" indent="0">
              <a:buNone/>
            </a:pPr>
            <a:endParaRPr lang="en-US" b="1" dirty="0" smtClean="0"/>
          </a:p>
          <a:p>
            <a:pPr marL="0" lvl="0" indent="0">
              <a:buNone/>
            </a:pPr>
            <a:r>
              <a:rPr lang="en-US" b="1" dirty="0" smtClean="0"/>
              <a:t>Predicting</a:t>
            </a:r>
            <a:r>
              <a:rPr lang="id-ID" b="1" dirty="0" smtClean="0"/>
              <a:t> </a:t>
            </a:r>
            <a:r>
              <a:rPr lang="id-ID" b="1" dirty="0"/>
              <a:t>data for </a:t>
            </a:r>
            <a:r>
              <a:rPr lang="en-US" b="1" dirty="0"/>
              <a:t>6</a:t>
            </a:r>
            <a:r>
              <a:rPr lang="id-ID" b="1" dirty="0"/>
              <a:t> months</a:t>
            </a:r>
            <a:r>
              <a:rPr lang="en-US" b="1" dirty="0"/>
              <a:t> ahead by </a:t>
            </a:r>
            <a:r>
              <a:rPr lang="id-ID" b="1" dirty="0"/>
              <a:t>using Fourier series</a:t>
            </a:r>
            <a:r>
              <a:rPr lang="en-US" b="1" dirty="0"/>
              <a:t> </a:t>
            </a:r>
            <a:r>
              <a:rPr lang="en-US" b="1" dirty="0" smtClean="0"/>
              <a:t>estimator and measuring </a:t>
            </a:r>
            <a:r>
              <a:rPr lang="en-US" b="1" dirty="0"/>
              <a:t>the accuracy of prediction by using RMSE value </a:t>
            </a:r>
            <a:r>
              <a:rPr lang="en-US" b="1" dirty="0" smtClean="0"/>
              <a:t>and </a:t>
            </a:r>
            <a:r>
              <a:rPr lang="en-US" b="1" dirty="0"/>
              <a:t>MAPE values </a:t>
            </a:r>
            <a:r>
              <a:rPr lang="en-US" b="1" dirty="0" smtClean="0"/>
              <a:t>for </a:t>
            </a:r>
            <a:r>
              <a:rPr lang="en-US" b="1" dirty="0"/>
              <a:t>in-sample and out-sample data.</a:t>
            </a:r>
          </a:p>
        </p:txBody>
      </p:sp>
    </p:spTree>
    <p:extLst>
      <p:ext uri="{BB962C8B-B14F-4D97-AF65-F5344CB8AC3E}">
        <p14:creationId xmlns:p14="http://schemas.microsoft.com/office/powerpoint/2010/main" val="122464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a:t>
            </a:r>
            <a:endParaRPr lang="en-US" dirty="0"/>
          </a:p>
        </p:txBody>
      </p:sp>
      <p:sp>
        <p:nvSpPr>
          <p:cNvPr id="3" name="Content Placeholder 2"/>
          <p:cNvSpPr>
            <a:spLocks noGrp="1"/>
          </p:cNvSpPr>
          <p:nvPr>
            <p:ph type="body" sz="half" idx="2"/>
          </p:nvPr>
        </p:nvSpPr>
        <p:spPr/>
        <p:txBody>
          <a:bodyPr>
            <a:normAutofit/>
          </a:bodyPr>
          <a:lstStyle/>
          <a:p>
            <a:pPr marL="0" indent="0">
              <a:buNone/>
            </a:pPr>
            <a:r>
              <a:rPr lang="en-US" sz="1900" dirty="0" smtClean="0"/>
              <a:t>Scatterplot Data </a:t>
            </a:r>
            <a:r>
              <a:rPr lang="en-US" sz="1900" dirty="0"/>
              <a:t>of Sugar Prices in International Market in January 2014 to February 2018</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230316" y="764704"/>
            <a:ext cx="6135563" cy="5040560"/>
          </a:xfrm>
          <a:prstGeom prst="rect">
            <a:avLst/>
          </a:prstGeom>
          <a:noFill/>
          <a:ln>
            <a:noFill/>
          </a:ln>
        </p:spPr>
      </p:pic>
    </p:spTree>
    <p:extLst>
      <p:ext uri="{BB962C8B-B14F-4D97-AF65-F5344CB8AC3E}">
        <p14:creationId xmlns:p14="http://schemas.microsoft.com/office/powerpoint/2010/main" val="188509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295</TotalTime>
  <Words>1491</Words>
  <Application>Microsoft Office PowerPoint</Application>
  <PresentationFormat>Custom</PresentationFormat>
  <Paragraphs>177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Narrow</vt:lpstr>
      <vt:lpstr>Cambria Math</vt:lpstr>
      <vt:lpstr>Euphemia</vt:lpstr>
      <vt:lpstr>Times New Roman</vt:lpstr>
      <vt:lpstr>Math 16x9</vt:lpstr>
      <vt:lpstr>Fourier Series Estimator for Predicting International Market Price of White Sugar</vt:lpstr>
      <vt:lpstr>White Sugar</vt:lpstr>
      <vt:lpstr>PowerPoint Presentation</vt:lpstr>
      <vt:lpstr>Fourier Series Estimator</vt:lpstr>
      <vt:lpstr>Mean Absolute Percentage Error (MAPE)</vt:lpstr>
      <vt:lpstr>Data Sources</vt:lpstr>
      <vt:lpstr>Steps of Analysis</vt:lpstr>
      <vt:lpstr>PowerPoint Presentation</vt:lpstr>
      <vt:lpstr>Results and Discussion</vt:lpstr>
      <vt:lpstr>PowerPoint Presentation</vt:lpstr>
      <vt:lpstr>PowerPoint Presentation</vt:lpstr>
      <vt:lpstr>PowerPoint Presentation</vt:lpstr>
      <vt:lpstr>PowerPoint Presentation</vt:lpstr>
      <vt:lpstr>Conclusion</vt:lpstr>
      <vt:lpstr>Reference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taufik</dc:creator>
  <cp:lastModifiedBy>Selvira Febriana</cp:lastModifiedBy>
  <cp:revision>20</cp:revision>
  <dcterms:created xsi:type="dcterms:W3CDTF">2020-09-15T05:57:11Z</dcterms:created>
  <dcterms:modified xsi:type="dcterms:W3CDTF">2020-09-27T09:55:09Z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