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7" r:id="rId3"/>
    <p:sldId id="273" r:id="rId4"/>
    <p:sldId id="274" r:id="rId5"/>
    <p:sldId id="275" r:id="rId6"/>
    <p:sldId id="278" r:id="rId7"/>
    <p:sldId id="293" r:id="rId8"/>
    <p:sldId id="279" r:id="rId9"/>
    <p:sldId id="280" r:id="rId10"/>
    <p:sldId id="281" r:id="rId11"/>
    <p:sldId id="287" r:id="rId12"/>
    <p:sldId id="282" r:id="rId13"/>
    <p:sldId id="283" r:id="rId14"/>
    <p:sldId id="284" r:id="rId15"/>
    <p:sldId id="285" r:id="rId16"/>
    <p:sldId id="286" r:id="rId17"/>
    <p:sldId id="268" r:id="rId18"/>
    <p:sldId id="288" r:id="rId19"/>
    <p:sldId id="289" r:id="rId20"/>
    <p:sldId id="290" r:id="rId21"/>
    <p:sldId id="291" r:id="rId22"/>
    <p:sldId id="292" r:id="rId23"/>
    <p:sldId id="258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>
        <p:scale>
          <a:sx n="75" d="100"/>
          <a:sy n="75" d="100"/>
        </p:scale>
        <p:origin x="54" y="-22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D3502F-D2A6-487B-B55B-8AB376817647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26660" y="6356351"/>
            <a:ext cx="2243338" cy="365125"/>
          </a:xfrm>
        </p:spPr>
        <p:txBody>
          <a:bodyPr/>
          <a:lstStyle>
            <a:lvl1pPr algn="r">
              <a:defRPr sz="2400" b="1" cap="none" baseline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IComCos,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958571" y="476672"/>
            <a:ext cx="5925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INTERNATIONAL CONFERENCE on MATHEMATICS,</a:t>
            </a:r>
            <a:br>
              <a:rPr lang="en-US" sz="1800" b="1" i="0" kern="12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b="1" i="0" kern="12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COMPUTATIONAL SCIENCES AND STATISTICS 2020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234469" y="1092939"/>
            <a:ext cx="3699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en-US" sz="1400" b="1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September, 2020 | Online Conference</a:t>
            </a:r>
            <a:endParaRPr lang="en-US" sz="1400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72" y="294043"/>
            <a:ext cx="918077" cy="918077"/>
          </a:xfrm>
          <a:prstGeom prst="rect">
            <a:avLst/>
          </a:prstGeom>
        </p:spPr>
      </p:pic>
      <p:pic>
        <p:nvPicPr>
          <p:cNvPr id="21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04" y="614122"/>
            <a:ext cx="1984866" cy="65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306528"/>
            <a:ext cx="902054" cy="9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9FEF-0BAE-4B1A-81F9-F57177724E5D}" type="datetime1">
              <a:rPr lang="en-US" smtClean="0"/>
              <a:t>9/24/2020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IComCos, 2020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4777-3076-4619-A0C6-6CE960958230}" type="datetime1">
              <a:rPr lang="en-US" smtClean="0"/>
              <a:t>9/24/2020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IComCos, 2020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94E4-D27F-4A1A-9995-91E02C0C38CF}" type="datetime1">
              <a:rPr lang="en-US" smtClean="0"/>
              <a:t>9/24/2020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IComCos,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1384FB0-DF87-4C43-ABE3-321FEB7182E3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IComCos,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/>
          <p:cNvSpPr txBox="1"/>
          <p:nvPr userDrawn="1"/>
        </p:nvSpPr>
        <p:spPr>
          <a:xfrm>
            <a:off x="5958571" y="770137"/>
            <a:ext cx="5925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INTERNATIONAL CONFERENCE on MATHEMATICS,</a:t>
            </a:r>
            <a:br>
              <a:rPr lang="en-US" sz="1800" b="1" i="0" kern="12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b="1" i="0" kern="12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COMPUTATIONAL SCIENCES AND STATISTICS 2020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7462564" y="150911"/>
            <a:ext cx="3699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en-US" sz="1400" b="1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September, 2020 | Online Conference</a:t>
            </a:r>
            <a:endParaRPr lang="en-US" sz="1400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6" y="436078"/>
            <a:ext cx="918077" cy="918077"/>
          </a:xfrm>
          <a:prstGeom prst="rect">
            <a:avLst/>
          </a:prstGeom>
        </p:spPr>
      </p:pic>
      <p:pic>
        <p:nvPicPr>
          <p:cNvPr id="36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613906"/>
            <a:ext cx="1984866" cy="65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84" y="374991"/>
            <a:ext cx="902054" cy="9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3BE5-C7C5-4990-83DA-97148703036D}" type="datetime1">
              <a:rPr lang="en-US" smtClean="0"/>
              <a:t>9/24/2020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IComCos, 2020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6386-758D-48D6-BBA8-7EB96D9CDF4B}" type="datetime1">
              <a:rPr lang="en-US" smtClean="0"/>
              <a:t>9/24/2020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IComCos, 2020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89B6-8D74-4F1F-B3D0-DC3E3675E917}" type="datetime1">
              <a:rPr lang="en-US" smtClean="0"/>
              <a:t>9/24/2020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IComCos, 2020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F13C-CDCB-4A59-87D8-4C03F4712BD9}" type="datetime1">
              <a:rPr lang="en-US" smtClean="0"/>
              <a:t>9/24/2020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IComCos, 2020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14E3-A390-4ABC-9F6A-D91B5FBA051B}" type="datetime1">
              <a:rPr lang="en-US" smtClean="0"/>
              <a:t>9/24/2020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IComCos, 2020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D1BD982-16E9-429A-91F9-FC5869167232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IComCos,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DA3C8FDB-217D-4826-9FF3-3FC817CD1CB8}" type="datetime1">
              <a:rPr lang="en-US" smtClean="0"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IComCos,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77" y="6249382"/>
            <a:ext cx="1755140" cy="57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87" y="6020384"/>
            <a:ext cx="740705" cy="74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5" y="548680"/>
            <a:ext cx="918077" cy="91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9354375" cy="2680127"/>
          </a:xfrm>
        </p:spPr>
        <p:txBody>
          <a:bodyPr/>
          <a:lstStyle/>
          <a:p>
            <a:r>
              <a:rPr lang="en-US" sz="3200" dirty="0"/>
              <a:t>Modeling the Percentage of Pneumonia Cases </a:t>
            </a:r>
            <a:br>
              <a:rPr lang="en-US" sz="3200" dirty="0"/>
            </a:br>
            <a:r>
              <a:rPr lang="en-US" sz="3200" dirty="0"/>
              <a:t>in Java Island Using Two Estimators of Nonparametric Regression for Longitudinal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8" y="4344915"/>
            <a:ext cx="9570399" cy="11160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Made Ayu Dwi Octavanny, I Nyoman Budiantara, Heri </a:t>
            </a:r>
            <a:r>
              <a:rPr lang="en-US" sz="1800" dirty="0" err="1"/>
              <a:t>Kuswanto</a:t>
            </a:r>
            <a:r>
              <a:rPr lang="en-US" sz="1800" dirty="0"/>
              <a:t> and Dyah Putri </a:t>
            </a:r>
            <a:r>
              <a:rPr lang="en-US" sz="1800" dirty="0" err="1"/>
              <a:t>Rahmawati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Department of Statistics, Faculty of Science and Data Analytics,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Institut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Teknologi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Sepuluh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Nopember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, Surabaya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B271CC-B277-45E0-B773-A41A5862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7BBE0-F4C3-4378-A313-CB715291A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32658"/>
            <a:ext cx="9782801" cy="1239837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5F4F3-21F7-40D1-BB61-51224CE627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Six provinces in Java Island, namely DKI Jakarta, West Java, Central Java, DI Yogyakarta, East Java, and Banten.</a:t>
            </a:r>
          </a:p>
          <a:p>
            <a:r>
              <a:rPr lang="en-US" sz="2000" dirty="0"/>
              <a:t>The data were obtained from the </a:t>
            </a:r>
            <a:r>
              <a:rPr lang="en-US" sz="2000" b="1" dirty="0"/>
              <a:t>Indonesia Health Profile </a:t>
            </a:r>
            <a:r>
              <a:rPr lang="en-US" sz="2000" dirty="0"/>
              <a:t>published by the Indonesian Ministry of Health. </a:t>
            </a:r>
          </a:p>
          <a:p>
            <a:r>
              <a:rPr lang="en-US" sz="2000" dirty="0"/>
              <a:t>The dataset comprises nine years (2010-2018) data in each province.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9BBFB4-E802-43B6-A48B-D56F07576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395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Table 1. Research variables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CA3A3-9C98-43C0-BA4C-D260845E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E1CB320B-FBA0-43BB-9603-1ADDA87E67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6400860"/>
                  </p:ext>
                </p:extLst>
              </p:nvPr>
            </p:nvGraphicFramePr>
            <p:xfrm>
              <a:off x="6664083" y="1960346"/>
              <a:ext cx="4974945" cy="3672409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942497">
                      <a:extLst>
                        <a:ext uri="{9D8B030D-6E8A-4147-A177-3AD203B41FA5}">
                          <a16:colId xmlns:a16="http://schemas.microsoft.com/office/drawing/2014/main" val="4293790659"/>
                        </a:ext>
                      </a:extLst>
                    </a:gridCol>
                    <a:gridCol w="4032448">
                      <a:extLst>
                        <a:ext uri="{9D8B030D-6E8A-4147-A177-3AD203B41FA5}">
                          <a16:colId xmlns:a16="http://schemas.microsoft.com/office/drawing/2014/main" val="1311084216"/>
                        </a:ext>
                      </a:extLst>
                    </a:gridCol>
                  </a:tblGrid>
                  <a:tr h="4569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effectLst/>
                            </a:rPr>
                            <a:t>Symbol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effectLst/>
                            </a:rPr>
                            <a:t>Variable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4851674"/>
                      </a:ext>
                    </a:extLst>
                  </a:tr>
                  <a:tr h="4974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>
                              <a:effectLst/>
                            </a:rPr>
                            <a:t>The percentage of pneumonia case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77184952"/>
                      </a:ext>
                    </a:extLst>
                  </a:tr>
                  <a:tr h="72836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effectLst/>
                            </a:rPr>
                            <a:t>The percentage of toddlers with vitamin A intake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32120236"/>
                      </a:ext>
                    </a:extLst>
                  </a:tr>
                  <a:tr h="7461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effectLst/>
                            </a:rPr>
                            <a:t>The percentage of basic immunization coverage in infants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76870622"/>
                      </a:ext>
                    </a:extLst>
                  </a:tr>
                  <a:tr h="4974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>
                              <a:effectLst/>
                            </a:rPr>
                            <a:t>The percentage of poor population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17897264"/>
                      </a:ext>
                    </a:extLst>
                  </a:tr>
                  <a:tr h="7461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effectLst/>
                            </a:rPr>
                            <a:t>The percentage of households with proper sanitation access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170429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E1CB320B-FBA0-43BB-9603-1ADDA87E67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6400860"/>
                  </p:ext>
                </p:extLst>
              </p:nvPr>
            </p:nvGraphicFramePr>
            <p:xfrm>
              <a:off x="6664083" y="1960346"/>
              <a:ext cx="4974945" cy="3672409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942497">
                      <a:extLst>
                        <a:ext uri="{9D8B030D-6E8A-4147-A177-3AD203B41FA5}">
                          <a16:colId xmlns:a16="http://schemas.microsoft.com/office/drawing/2014/main" val="4293790659"/>
                        </a:ext>
                      </a:extLst>
                    </a:gridCol>
                    <a:gridCol w="4032448">
                      <a:extLst>
                        <a:ext uri="{9D8B030D-6E8A-4147-A177-3AD203B41FA5}">
                          <a16:colId xmlns:a16="http://schemas.microsoft.com/office/drawing/2014/main" val="1311084216"/>
                        </a:ext>
                      </a:extLst>
                    </a:gridCol>
                  </a:tblGrid>
                  <a:tr h="4569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effectLst/>
                            </a:rPr>
                            <a:t>Symbol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effectLst/>
                            </a:rPr>
                            <a:t>Variable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4851674"/>
                      </a:ext>
                    </a:extLst>
                  </a:tr>
                  <a:tr h="4974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45" t="-92683" r="-428387" b="-5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>
                              <a:effectLst/>
                            </a:rPr>
                            <a:t>The percentage of pneumonia case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77184952"/>
                      </a:ext>
                    </a:extLst>
                  </a:tr>
                  <a:tr h="7283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45" t="-131667" r="-428387" b="-27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effectLst/>
                            </a:rPr>
                            <a:t>The percentage of toddlers with vitamin A intake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32120236"/>
                      </a:ext>
                    </a:extLst>
                  </a:tr>
                  <a:tr h="7461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45" t="-227869" r="-428387" b="-17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effectLst/>
                            </a:rPr>
                            <a:t>The percentage of basic immunization coverage in infants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76870622"/>
                      </a:ext>
                    </a:extLst>
                  </a:tr>
                  <a:tr h="4974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45" t="-487805" r="-428387" b="-15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>
                              <a:effectLst/>
                            </a:rPr>
                            <a:t>The percentage of poor population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17897264"/>
                      </a:ext>
                    </a:extLst>
                  </a:tr>
                  <a:tr h="7461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45" t="-391870" r="-428387" b="-32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effectLst/>
                            </a:rPr>
                            <a:t>The percentage of households with proper sanitation access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170429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1829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7BBE0-F4C3-4378-A313-CB715291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5F4F3-21F7-40D1-BB61-51224CE62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Table 2. Data structure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CA3A3-9C98-43C0-BA4C-D260845E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FA3F0901-EBB3-496D-B884-27F677D7B7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6767838"/>
                  </p:ext>
                </p:extLst>
              </p:nvPr>
            </p:nvGraphicFramePr>
            <p:xfrm>
              <a:off x="1701922" y="2060848"/>
              <a:ext cx="8893467" cy="389999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52611">
                      <a:extLst>
                        <a:ext uri="{9D8B030D-6E8A-4147-A177-3AD203B41FA5}">
                          <a16:colId xmlns:a16="http://schemas.microsoft.com/office/drawing/2014/main" val="205322339"/>
                        </a:ext>
                      </a:extLst>
                    </a:gridCol>
                    <a:gridCol w="1552611">
                      <a:extLst>
                        <a:ext uri="{9D8B030D-6E8A-4147-A177-3AD203B41FA5}">
                          <a16:colId xmlns:a16="http://schemas.microsoft.com/office/drawing/2014/main" val="3223779227"/>
                        </a:ext>
                      </a:extLst>
                    </a:gridCol>
                    <a:gridCol w="1157649">
                      <a:extLst>
                        <a:ext uri="{9D8B030D-6E8A-4147-A177-3AD203B41FA5}">
                          <a16:colId xmlns:a16="http://schemas.microsoft.com/office/drawing/2014/main" val="2996757580"/>
                        </a:ext>
                      </a:extLst>
                    </a:gridCol>
                    <a:gridCol w="1157649">
                      <a:extLst>
                        <a:ext uri="{9D8B030D-6E8A-4147-A177-3AD203B41FA5}">
                          <a16:colId xmlns:a16="http://schemas.microsoft.com/office/drawing/2014/main" val="3133716979"/>
                        </a:ext>
                      </a:extLst>
                    </a:gridCol>
                    <a:gridCol w="1157649">
                      <a:extLst>
                        <a:ext uri="{9D8B030D-6E8A-4147-A177-3AD203B41FA5}">
                          <a16:colId xmlns:a16="http://schemas.microsoft.com/office/drawing/2014/main" val="719694984"/>
                        </a:ext>
                      </a:extLst>
                    </a:gridCol>
                    <a:gridCol w="1157649">
                      <a:extLst>
                        <a:ext uri="{9D8B030D-6E8A-4147-A177-3AD203B41FA5}">
                          <a16:colId xmlns:a16="http://schemas.microsoft.com/office/drawing/2014/main" val="2989154823"/>
                        </a:ext>
                      </a:extLst>
                    </a:gridCol>
                    <a:gridCol w="1157649">
                      <a:extLst>
                        <a:ext uri="{9D8B030D-6E8A-4147-A177-3AD203B41FA5}">
                          <a16:colId xmlns:a16="http://schemas.microsoft.com/office/drawing/2014/main" val="177098594"/>
                        </a:ext>
                      </a:extLst>
                    </a:gridCol>
                  </a:tblGrid>
                  <a:tr h="5379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Subject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oMath>
                          </a14:m>
                          <a:endParaRPr lang="en-US" sz="15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Year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a14:m>
                          <a:endParaRPr lang="en-US" sz="15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45338083"/>
                      </a:ext>
                    </a:extLst>
                  </a:tr>
                  <a:tr h="358666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sz="15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0">
                              <a:solidFill>
                                <a:schemeClr val="tx1"/>
                              </a:solidFill>
                              <a:effectLst/>
                            </a:rPr>
                            <a:t>2010</a:t>
                          </a:r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40849183"/>
                      </a:ext>
                    </a:extLst>
                  </a:tr>
                  <a:tr h="21304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2011</a:t>
                          </a:r>
                          <a:endParaRPr lang="en-US" sz="15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62606446"/>
                      </a:ext>
                    </a:extLst>
                  </a:tr>
                  <a:tr h="21304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5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32717176"/>
                      </a:ext>
                    </a:extLst>
                  </a:tr>
                  <a:tr h="21304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0">
                              <a:solidFill>
                                <a:schemeClr val="tx1"/>
                              </a:solidFill>
                              <a:effectLst/>
                            </a:rPr>
                            <a:t>2018</a:t>
                          </a:r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119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219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319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419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88686212"/>
                      </a:ext>
                    </a:extLst>
                  </a:tr>
                  <a:tr h="358666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1500" b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2010</a:t>
                          </a:r>
                          <a:endParaRPr lang="en-US" sz="15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82993404"/>
                      </a:ext>
                    </a:extLst>
                  </a:tr>
                  <a:tr h="21304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2011</a:t>
                          </a:r>
                          <a:endParaRPr lang="en-US" sz="15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41663777"/>
                      </a:ext>
                    </a:extLst>
                  </a:tr>
                  <a:tr h="21304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02535236"/>
                      </a:ext>
                    </a:extLst>
                  </a:tr>
                  <a:tr h="21304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0">
                              <a:solidFill>
                                <a:schemeClr val="tx1"/>
                              </a:solidFill>
                              <a:effectLst/>
                            </a:rPr>
                            <a:t>2018</a:t>
                          </a:r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129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229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329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429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16111146"/>
                      </a:ext>
                    </a:extLst>
                  </a:tr>
                  <a:tr h="2130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57409393"/>
                      </a:ext>
                    </a:extLst>
                  </a:tr>
                  <a:tr h="358666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6</a:t>
                          </a:r>
                          <a:endParaRPr lang="en-US" sz="15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0">
                              <a:solidFill>
                                <a:schemeClr val="tx1"/>
                              </a:solidFill>
                              <a:effectLst/>
                            </a:rPr>
                            <a:t>2010</a:t>
                          </a:r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161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261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361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461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99693227"/>
                      </a:ext>
                    </a:extLst>
                  </a:tr>
                  <a:tr h="21304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0">
                              <a:solidFill>
                                <a:schemeClr val="tx1"/>
                              </a:solidFill>
                              <a:effectLst/>
                            </a:rPr>
                            <a:t>2011</a:t>
                          </a:r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162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262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362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462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11401574"/>
                      </a:ext>
                    </a:extLst>
                  </a:tr>
                  <a:tr h="21304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5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5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5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7796567"/>
                      </a:ext>
                    </a:extLst>
                  </a:tr>
                  <a:tr h="21304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0">
                              <a:solidFill>
                                <a:schemeClr val="tx1"/>
                              </a:solidFill>
                              <a:effectLst/>
                            </a:rPr>
                            <a:t>2018</a:t>
                          </a:r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169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269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369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5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469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096958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FA3F0901-EBB3-496D-B884-27F677D7B7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6767838"/>
                  </p:ext>
                </p:extLst>
              </p:nvPr>
            </p:nvGraphicFramePr>
            <p:xfrm>
              <a:off x="1701922" y="2060848"/>
              <a:ext cx="8893467" cy="389999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52611">
                      <a:extLst>
                        <a:ext uri="{9D8B030D-6E8A-4147-A177-3AD203B41FA5}">
                          <a16:colId xmlns:a16="http://schemas.microsoft.com/office/drawing/2014/main" val="205322339"/>
                        </a:ext>
                      </a:extLst>
                    </a:gridCol>
                    <a:gridCol w="1552611">
                      <a:extLst>
                        <a:ext uri="{9D8B030D-6E8A-4147-A177-3AD203B41FA5}">
                          <a16:colId xmlns:a16="http://schemas.microsoft.com/office/drawing/2014/main" val="3223779227"/>
                        </a:ext>
                      </a:extLst>
                    </a:gridCol>
                    <a:gridCol w="1157649">
                      <a:extLst>
                        <a:ext uri="{9D8B030D-6E8A-4147-A177-3AD203B41FA5}">
                          <a16:colId xmlns:a16="http://schemas.microsoft.com/office/drawing/2014/main" val="2996757580"/>
                        </a:ext>
                      </a:extLst>
                    </a:gridCol>
                    <a:gridCol w="1157649">
                      <a:extLst>
                        <a:ext uri="{9D8B030D-6E8A-4147-A177-3AD203B41FA5}">
                          <a16:colId xmlns:a16="http://schemas.microsoft.com/office/drawing/2014/main" val="3133716979"/>
                        </a:ext>
                      </a:extLst>
                    </a:gridCol>
                    <a:gridCol w="1157649">
                      <a:extLst>
                        <a:ext uri="{9D8B030D-6E8A-4147-A177-3AD203B41FA5}">
                          <a16:colId xmlns:a16="http://schemas.microsoft.com/office/drawing/2014/main" val="719694984"/>
                        </a:ext>
                      </a:extLst>
                    </a:gridCol>
                    <a:gridCol w="1157649">
                      <a:extLst>
                        <a:ext uri="{9D8B030D-6E8A-4147-A177-3AD203B41FA5}">
                          <a16:colId xmlns:a16="http://schemas.microsoft.com/office/drawing/2014/main" val="2989154823"/>
                        </a:ext>
                      </a:extLst>
                    </a:gridCol>
                    <a:gridCol w="1157649">
                      <a:extLst>
                        <a:ext uri="{9D8B030D-6E8A-4147-A177-3AD203B41FA5}">
                          <a16:colId xmlns:a16="http://schemas.microsoft.com/office/drawing/2014/main" val="177098594"/>
                        </a:ext>
                      </a:extLst>
                    </a:gridCol>
                  </a:tblGrid>
                  <a:tr h="5379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92" t="-1136" r="-474118" b="-6465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392" t="-1136" r="-374118" b="-6465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68947" t="-1136" r="-402105" b="-6465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68947" t="-1136" r="-302105" b="-6465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68947" t="-1136" r="-202105" b="-6465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68947" t="-1136" r="-102105" b="-6465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68947" t="-1136" r="-2105" b="-6465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5338083"/>
                      </a:ext>
                    </a:extLst>
                  </a:tr>
                  <a:tr h="358666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sz="15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0">
                              <a:solidFill>
                                <a:schemeClr val="tx1"/>
                              </a:solidFill>
                              <a:effectLst/>
                            </a:rPr>
                            <a:t>2010</a:t>
                          </a:r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68947" t="-150847" r="-402105" b="-864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68947" t="-150847" r="-302105" b="-864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68947" t="-150847" r="-202105" b="-864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68947" t="-150847" r="-102105" b="-864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68947" t="-150847" r="-2105" b="-8644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0849183"/>
                      </a:ext>
                    </a:extLst>
                  </a:tr>
                  <a:tr h="2286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2011</a:t>
                          </a:r>
                          <a:endParaRPr lang="en-US" sz="15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68947" t="-389474" r="-402105" b="-124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68947" t="-389474" r="-302105" b="-124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68947" t="-389474" r="-202105" b="-124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68947" t="-389474" r="-102105" b="-124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68947" t="-389474" r="-2105" b="-124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2606446"/>
                      </a:ext>
                    </a:extLst>
                  </a:tr>
                  <a:tr h="2286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392" t="-502703" r="-374118" b="-1175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68947" t="-502703" r="-402105" b="-1175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68947" t="-502703" r="-302105" b="-1175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68947" t="-502703" r="-202105" b="-1175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68947" t="-502703" r="-102105" b="-1175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68947" t="-502703" r="-2105" b="-11756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2717176"/>
                      </a:ext>
                    </a:extLst>
                  </a:tr>
                  <a:tr h="2286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0">
                              <a:solidFill>
                                <a:schemeClr val="tx1"/>
                              </a:solidFill>
                              <a:effectLst/>
                            </a:rPr>
                            <a:t>2018</a:t>
                          </a:r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68947" t="-586842" r="-402105" b="-104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68947" t="-586842" r="-302105" b="-104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68947" t="-586842" r="-202105" b="-104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68947" t="-586842" r="-102105" b="-104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68947" t="-586842" r="-2105" b="-104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8686212"/>
                      </a:ext>
                    </a:extLst>
                  </a:tr>
                  <a:tr h="358666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1500" b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2010</a:t>
                          </a:r>
                          <a:endParaRPr lang="en-US" sz="15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68947" t="-442373" r="-402105" b="-572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68947" t="-442373" r="-302105" b="-572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68947" t="-442373" r="-202105" b="-572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68947" t="-442373" r="-102105" b="-572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68947" t="-442373" r="-2105" b="-5728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2993404"/>
                      </a:ext>
                    </a:extLst>
                  </a:tr>
                  <a:tr h="2286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2011</a:t>
                          </a:r>
                          <a:endParaRPr lang="en-US" sz="15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68947" t="-864865" r="-402105" b="-8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68947" t="-864865" r="-302105" b="-8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68947" t="-864865" r="-202105" b="-8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68947" t="-864865" r="-102105" b="-8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68947" t="-864865" r="-2105" b="-8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1663777"/>
                      </a:ext>
                    </a:extLst>
                  </a:tr>
                  <a:tr h="2286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392" t="-939474" r="-374118" b="-69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68947" t="-939474" r="-402105" b="-69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68947" t="-939474" r="-302105" b="-69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68947" t="-939474" r="-202105" b="-69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68947" t="-939474" r="-102105" b="-69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68947" t="-939474" r="-2105" b="-69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2535236"/>
                      </a:ext>
                    </a:extLst>
                  </a:tr>
                  <a:tr h="2286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0">
                              <a:solidFill>
                                <a:schemeClr val="tx1"/>
                              </a:solidFill>
                              <a:effectLst/>
                            </a:rPr>
                            <a:t>2018</a:t>
                          </a:r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68947" t="-1067568" r="-402105" b="-61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68947" t="-1067568" r="-302105" b="-61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68947" t="-1067568" r="-202105" b="-61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68947" t="-1067568" r="-102105" b="-61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68947" t="-1067568" r="-2105" b="-6108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111146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92" t="-1136842" r="-474118" b="-4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392" t="-1136842" r="-374118" b="-4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68947" t="-1136842" r="-402105" b="-4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68947" t="-1136842" r="-302105" b="-4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68947" t="-1136842" r="-202105" b="-4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68947" t="-1136842" r="-102105" b="-4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68947" t="-1136842" r="-2105" b="-49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7409393"/>
                      </a:ext>
                    </a:extLst>
                  </a:tr>
                  <a:tr h="358666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6</a:t>
                          </a:r>
                          <a:endParaRPr lang="en-US" sz="15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0">
                              <a:solidFill>
                                <a:schemeClr val="tx1"/>
                              </a:solidFill>
                              <a:effectLst/>
                            </a:rPr>
                            <a:t>2010</a:t>
                          </a:r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68947" t="-810345" r="-402105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68947" t="-810345" r="-302105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68947" t="-810345" r="-202105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68947" t="-810345" r="-102105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68947" t="-810345" r="-2105" b="-2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9693227"/>
                      </a:ext>
                    </a:extLst>
                  </a:tr>
                  <a:tr h="2286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0">
                              <a:solidFill>
                                <a:schemeClr val="tx1"/>
                              </a:solidFill>
                              <a:effectLst/>
                            </a:rPr>
                            <a:t>2011</a:t>
                          </a:r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68947" t="-1389474" r="-402105" b="-24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68947" t="-1389474" r="-302105" b="-24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68947" t="-1389474" r="-202105" b="-24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68947" t="-1389474" r="-102105" b="-24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68947" t="-1389474" r="-2105" b="-24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401574"/>
                      </a:ext>
                    </a:extLst>
                  </a:tr>
                  <a:tr h="2286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392" t="-1529730" r="-374118" b="-148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68947" t="-1529730" r="-402105" b="-148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68947" t="-1529730" r="-302105" b="-148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68947" t="-1529730" r="-202105" b="-148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68947" t="-1529730" r="-102105" b="-148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68947" t="-1529730" r="-2105" b="-1486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796567"/>
                      </a:ext>
                    </a:extLst>
                  </a:tr>
                  <a:tr h="2286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0">
                              <a:solidFill>
                                <a:schemeClr val="tx1"/>
                              </a:solidFill>
                              <a:effectLst/>
                            </a:rPr>
                            <a:t>2018</a:t>
                          </a:r>
                          <a:endParaRPr lang="en-US" sz="1500" b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68947" t="-1586842" r="-402105" b="-4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68947" t="-1586842" r="-302105" b="-4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68947" t="-1586842" r="-202105" b="-4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68947" t="-1586842" r="-102105" b="-4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68947" t="-1586842" r="-2105" b="-4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96958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1403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6A22-61CB-4A40-9B8A-DB9686646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DISCUSSION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451EDE-511C-4F86-BF66-7593AC9D63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dirty="0"/>
                  <a:t>The estimator is obtained using the Weighted Least Square (WLS) method with </a:t>
                </a:r>
                <a:r>
                  <a:rPr lang="en-US" sz="2000" b="1" dirty="0"/>
                  <a:t>W</a:t>
                </a:r>
                <a:r>
                  <a:rPr lang="en-US" sz="2000" dirty="0"/>
                  <a:t> as the weight. The following is the structure of </a:t>
                </a:r>
                <a:r>
                  <a:rPr lang="en-US" sz="2000" b="1" dirty="0"/>
                  <a:t>W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𝑾</m:t>
                      </m:r>
                      <m:r>
                        <a:rPr lang="en-US" sz="2000" b="1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0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46063" indent="-246063" algn="just"/>
                <a:r>
                  <a:rPr lang="en-US" sz="2000" dirty="0"/>
                  <a:t>The weight matrix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a user-specified matrix and often specified by the following methods:</a:t>
                </a:r>
              </a:p>
              <a:p>
                <a:pPr marL="633413" indent="-407988" algn="just">
                  <a:buAutoNum type="arabicPeriod"/>
                </a:pP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sz="2000" dirty="0"/>
                  <a:t>, so that each of the measurements within a subject is treated equally.</a:t>
                </a:r>
              </a:p>
              <a:p>
                <a:pPr marL="633413" indent="-407988" algn="just">
                  <a:buAutoNum type="arabicPeriod"/>
                </a:pP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, so that each of the measurements is treated equally.</a:t>
                </a:r>
              </a:p>
              <a:p>
                <a:pPr marL="246063" indent="-246063" algn="just"/>
                <a:r>
                  <a:rPr lang="en-US" sz="2000" dirty="0"/>
                  <a:t>The selection of the best weight is made by choosing the </a:t>
                </a:r>
                <a:r>
                  <a:rPr lang="en-US" sz="2000" b="1" dirty="0"/>
                  <a:t>smallest GCV value</a:t>
                </a:r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451EDE-511C-4F86-BF66-7593AC9D6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2133" r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517EF-8FFF-4B98-9879-A396E531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5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6A22-61CB-4A40-9B8A-DB9686646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DISCUSSION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451EDE-511C-4F86-BF66-7593AC9D63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5080000"/>
              </a:xfrm>
            </p:spPr>
            <p:txBody>
              <a:bodyPr>
                <a:noAutofit/>
              </a:bodyPr>
              <a:lstStyle/>
              <a:p>
                <a:pPr marL="246063" indent="-246063" algn="just"/>
                <a:r>
                  <a:rPr lang="en-US" sz="1800" dirty="0"/>
                  <a:t>The truncated spline regression model for longitudinal data follows equation (1). With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1800" dirty="0"/>
                  <a:t> as the weight, the estimation of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sz="1800" dirty="0"/>
                  <a:t> obtained through WLS optimization as follows:</a:t>
                </a:r>
              </a:p>
              <a:p>
                <a:pPr marL="0" indent="0" algn="ctr">
                  <a:buNone/>
                  <a:tabLst>
                    <a:tab pos="4740275" algn="ctr"/>
                    <a:tab pos="9031288" algn="l"/>
                  </a:tabLst>
                </a:pPr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d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1800" dirty="0"/>
                  <a:t>		(7)</a:t>
                </a:r>
              </a:p>
              <a:p>
                <a:pPr algn="just">
                  <a:tabLst>
                    <a:tab pos="2743200" algn="ctr"/>
                    <a:tab pos="5868670" algn="r"/>
                  </a:tabLst>
                </a:pPr>
                <a:r>
                  <a:rPr lang="en-US" sz="1800" dirty="0"/>
                  <a:t>To solve the WLS optimization in equation (7), consider:</a:t>
                </a:r>
              </a:p>
              <a:p>
                <a:pPr marL="0" indent="0" algn="just">
                  <a:buNone/>
                  <a:tabLst>
                    <a:tab pos="2743200" algn="ctr"/>
                    <a:tab pos="5868670" algn="r"/>
                    <a:tab pos="2250440" algn="l"/>
                    <a:tab pos="2743200" algn="ctr"/>
                    <a:tab pos="5868670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>
                          <a:latin typeface="Cambria Math" panose="02040503050406030204" pitchFamily="18" charset="0"/>
                        </a:rPr>
                        <m:t>𝑾𝒚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>
                          <a:latin typeface="Cambria Math" panose="02040503050406030204" pitchFamily="18" charset="0"/>
                        </a:rPr>
                        <m:t>𝑾𝒚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′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>
                          <a:latin typeface="Cambria Math" panose="02040503050406030204" pitchFamily="18" charset="0"/>
                        </a:rPr>
                        <m:t>𝑾𝑿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US" sz="1800" dirty="0"/>
              </a:p>
              <a:p>
                <a:pPr algn="just">
                  <a:tabLst>
                    <a:tab pos="2743200" algn="ctr"/>
                    <a:tab pos="5868670" algn="r"/>
                  </a:tabLst>
                </a:pPr>
                <a:r>
                  <a:rPr lang="en-US" sz="1800" dirty="0"/>
                  <a:t>The estimation is obtained by using a partial derivative of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sz="1800" dirty="0"/>
                  <a:t>. The derivation of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sz="1800" dirty="0"/>
                  <a:t> respect to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pPr marL="0" indent="0" algn="just">
                  <a:buNone/>
                  <a:tabLst>
                    <a:tab pos="2743200" algn="ctr"/>
                    <a:tab pos="5868670" algn="r"/>
                    <a:tab pos="5868670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num>
                        <m:den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𝜷</m:t>
                          </m:r>
                        </m:den>
                      </m:f>
                      <m:r>
                        <a:rPr lang="en-US" sz="18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/>
              </a:p>
              <a:p>
                <a:pPr marL="2798763" indent="0" algn="just">
                  <a:buNone/>
                  <a:tabLst>
                    <a:tab pos="2109788" algn="ctr"/>
                    <a:tab pos="5867400" algn="r"/>
                    <a:tab pos="5867400" algn="r"/>
                  </a:tabLst>
                </a:pPr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>
                        <a:latin typeface="Cambria Math" panose="02040503050406030204" pitchFamily="18" charset="0"/>
                      </a:rPr>
                      <m:t>𝑾𝒚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>
                        <a:latin typeface="Cambria Math" panose="02040503050406030204" pitchFamily="18" charset="0"/>
                      </a:rPr>
                      <m:t>𝑾𝑿</m:t>
                    </m:r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sz="18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:pPr marL="3995738" indent="0" algn="just">
                  <a:buNone/>
                  <a:tabLst>
                    <a:tab pos="2743200" algn="ctr"/>
                    <a:tab pos="5868670" algn="r"/>
                    <a:tab pos="5868670" algn="r"/>
                  </a:tabLst>
                </a:pPr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>
                        <a:latin typeface="Cambria Math" panose="02040503050406030204" pitchFamily="18" charset="0"/>
                      </a:rPr>
                      <m:t>𝑾𝑿</m:t>
                    </m:r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>
                        <a:latin typeface="Cambria Math" panose="02040503050406030204" pitchFamily="18" charset="0"/>
                      </a:rPr>
                      <m:t>𝑾𝒚</m:t>
                    </m:r>
                  </m:oMath>
                </a14:m>
                <a:endParaRPr lang="en-US" sz="1800" dirty="0"/>
              </a:p>
              <a:p>
                <a:pPr marL="4178300" indent="0" algn="ctr">
                  <a:buNone/>
                  <a:tabLst>
                    <a:tab pos="2292350" algn="ctr"/>
                    <a:tab pos="5867400" algn="r"/>
                    <a:tab pos="9199563" algn="l"/>
                  </a:tabLst>
                </a:pPr>
                <a:r>
                  <a:rPr lang="en-US" sz="1800" dirty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𝑾𝑿</m:t>
                            </m:r>
                          </m:e>
                        </m:d>
                      </m:e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>
                        <a:latin typeface="Cambria Math" panose="02040503050406030204" pitchFamily="18" charset="0"/>
                      </a:rPr>
                      <m:t>𝑾𝒚</m:t>
                    </m:r>
                  </m:oMath>
                </a14:m>
                <a:r>
                  <a:rPr lang="en-US" sz="1800" dirty="0"/>
                  <a:t>	(8)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451EDE-511C-4F86-BF66-7593AC9D6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5080000"/>
              </a:xfrm>
              <a:blipFill>
                <a:blip r:embed="rId2"/>
                <a:stretch>
                  <a:fillRect l="-623" t="-1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517EF-8FFF-4B98-9879-A396E531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F45E27F-2641-4B5C-92E2-3104F03CBBE7}"/>
              </a:ext>
            </a:extLst>
          </p:cNvPr>
          <p:cNvSpPr/>
          <p:nvPr/>
        </p:nvSpPr>
        <p:spPr>
          <a:xfrm>
            <a:off x="8254652" y="797718"/>
            <a:ext cx="3121585" cy="6199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Truncated Spline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Estimator</a:t>
            </a:r>
          </a:p>
        </p:txBody>
      </p:sp>
    </p:spTree>
    <p:extLst>
      <p:ext uri="{BB962C8B-B14F-4D97-AF65-F5344CB8AC3E}">
        <p14:creationId xmlns:p14="http://schemas.microsoft.com/office/powerpoint/2010/main" val="281184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6A22-61CB-4A40-9B8A-DB9686646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DISCUSSION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451EDE-511C-4F86-BF66-7593AC9D63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5080000"/>
              </a:xfrm>
            </p:spPr>
            <p:txBody>
              <a:bodyPr>
                <a:noAutofit/>
              </a:bodyPr>
              <a:lstStyle/>
              <a:p>
                <a:pPr marL="246063" indent="-246063" algn="just"/>
                <a:r>
                  <a:rPr lang="en-US" sz="1800" dirty="0"/>
                  <a:t>Therefore,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sz="1800" dirty="0"/>
                  <a:t> is given by:</a:t>
                </a:r>
              </a:p>
              <a:p>
                <a:pPr marL="0" indent="0" algn="ctr">
                  <a:buNone/>
                  <a:tabLst>
                    <a:tab pos="4797425" algn="ctr"/>
                    <a:tab pos="5867400" algn="r"/>
                    <a:tab pos="9031288" algn="l"/>
                  </a:tabLst>
                </a:pPr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𝑾𝑿</m:t>
                            </m:r>
                          </m:e>
                        </m:d>
                      </m:e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>
                        <a:latin typeface="Cambria Math" panose="02040503050406030204" pitchFamily="18" charset="0"/>
                      </a:rPr>
                      <m:t>𝑾𝒚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1800" dirty="0"/>
                  <a:t>		(9)</a:t>
                </a:r>
              </a:p>
              <a:p>
                <a:pPr marL="246063" indent="-246063" algn="just"/>
                <a:r>
                  <a:rPr lang="en-US" sz="1800" dirty="0"/>
                  <a:t>The estimators are very dependent on the knot point. Generalized Cross-validation (GCV) method used to select the optimal knot point.</a:t>
                </a:r>
              </a:p>
              <a:p>
                <a:pPr marL="246063" indent="-246063" algn="just"/>
                <a:r>
                  <a:rPr lang="en-US" sz="1800" dirty="0"/>
                  <a:t>GCV for each knot is obtained by:</a:t>
                </a:r>
              </a:p>
              <a:p>
                <a:pPr marL="0" indent="0" algn="ctr">
                  <a:buNone/>
                  <a:tabLst>
                    <a:tab pos="4797425" algn="ctr"/>
                    <a:tab pos="5867400" algn="r"/>
                    <a:tab pos="9031288" algn="l"/>
                  </a:tabLst>
                </a:pPr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𝐺𝐶𝑉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𝑀𝑆𝐸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trace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𝑲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dirty="0"/>
                  <a:t>		(10)</a:t>
                </a:r>
              </a:p>
              <a:p>
                <a:pPr marL="168275" indent="0" algn="just">
                  <a:buNone/>
                  <a:tabLst>
                    <a:tab pos="2743200" algn="ctr"/>
                    <a:tab pos="5868670" algn="r"/>
                  </a:tabLst>
                </a:pPr>
                <a:r>
                  <a:rPr lang="en-US" sz="1800" dirty="0"/>
                  <a:t>with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𝑖𝑡</m:t>
                                        </m:r>
                                      </m:sub>
                                    </m:sSub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𝑖𝑡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algn="just">
                  <a:tabLst>
                    <a:tab pos="4797425" algn="ctr"/>
                    <a:tab pos="5867400" algn="r"/>
                    <a:tab pos="9031288" algn="l"/>
                  </a:tabLst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451EDE-511C-4F86-BF66-7593AC9D6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5080000"/>
              </a:xfrm>
              <a:blipFill>
                <a:blip r:embed="rId2"/>
                <a:stretch>
                  <a:fillRect l="-623" t="-1681" r="-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517EF-8FFF-4B98-9879-A396E531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F45E27F-2641-4B5C-92E2-3104F03CBBE7}"/>
              </a:ext>
            </a:extLst>
          </p:cNvPr>
          <p:cNvSpPr/>
          <p:nvPr/>
        </p:nvSpPr>
        <p:spPr>
          <a:xfrm>
            <a:off x="8254652" y="797718"/>
            <a:ext cx="3121585" cy="6199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Truncated Spline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Estimator</a:t>
            </a:r>
          </a:p>
        </p:txBody>
      </p:sp>
    </p:spTree>
    <p:extLst>
      <p:ext uri="{BB962C8B-B14F-4D97-AF65-F5344CB8AC3E}">
        <p14:creationId xmlns:p14="http://schemas.microsoft.com/office/powerpoint/2010/main" val="36532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6A22-61CB-4A40-9B8A-DB9686646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DISCUSSION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451EDE-511C-4F86-BF66-7593AC9D63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5080000"/>
              </a:xfrm>
            </p:spPr>
            <p:txBody>
              <a:bodyPr>
                <a:noAutofit/>
              </a:bodyPr>
              <a:lstStyle/>
              <a:p>
                <a:pPr marL="246063" indent="-246063" algn="just"/>
                <a:r>
                  <a:rPr lang="en-US" sz="1800" dirty="0"/>
                  <a:t>Based on the Fourier series regression in equation (4), the estimation of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sz="1800" dirty="0"/>
                  <a:t> can be obtained through WLS optimization as follows:</a:t>
                </a:r>
              </a:p>
              <a:p>
                <a:pPr marL="0" indent="0" algn="ctr">
                  <a:buNone/>
                  <a:tabLst>
                    <a:tab pos="4797425" algn="ctr"/>
                    <a:tab pos="5867400" algn="r"/>
                    <a:tab pos="9031288" algn="l"/>
                  </a:tabLst>
                </a:pPr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𝜸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e>
                            </m:d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𝜸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1800" dirty="0"/>
                  <a:t>		(11)</a:t>
                </a:r>
              </a:p>
              <a:p>
                <a:pPr marL="246063" indent="-246063" algn="just"/>
                <a:r>
                  <a:rPr lang="en-US" sz="1800" dirty="0"/>
                  <a:t>To solve the WLS optimization in equation (11), consider:</a:t>
                </a:r>
              </a:p>
              <a:p>
                <a:pPr marL="0" indent="0" algn="just">
                  <a:buNone/>
                  <a:tabLst>
                    <a:tab pos="2743200" algn="ctr"/>
                    <a:tab pos="5868670" algn="r"/>
                    <a:tab pos="2250440" algn="l"/>
                    <a:tab pos="2743200" algn="ctr"/>
                    <a:tab pos="5868670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>
                          <a:latin typeface="Cambria Math" panose="02040503050406030204" pitchFamily="18" charset="0"/>
                        </a:rPr>
                        <m:t>𝑾𝒚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p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>
                          <a:latin typeface="Cambria Math" panose="02040503050406030204" pitchFamily="18" charset="0"/>
                        </a:rPr>
                        <m:t>𝑾𝒚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p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>
                          <a:latin typeface="Cambria Math" panose="02040503050406030204" pitchFamily="18" charset="0"/>
                        </a:rPr>
                        <m:t>𝑾𝒁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en-US" sz="1800" dirty="0"/>
              </a:p>
              <a:p>
                <a:pPr marL="246063" indent="-246063" algn="just"/>
                <a:r>
                  <a:rPr lang="en-US" sz="1800" dirty="0"/>
                  <a:t>The estimation of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sz="1800" dirty="0"/>
                  <a:t> is obtained by using a partial derivative of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sz="1800" dirty="0"/>
                  <a:t>. Thus, the derivation of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</m:oMath>
                </a14:m>
                <a:r>
                  <a:rPr lang="en-US" sz="1800" dirty="0"/>
                  <a:t> respect to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sz="1800" dirty="0"/>
                  <a:t> is:</a:t>
                </a:r>
              </a:p>
              <a:p>
                <a:pPr marL="0" indent="0" algn="just">
                  <a:buNone/>
                  <a:tabLst>
                    <a:tab pos="2743200" algn="ctr"/>
                    <a:tab pos="5868670" algn="r"/>
                    <a:tab pos="5868670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</m:d>
                        </m:num>
                        <m:den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𝜸</m:t>
                          </m:r>
                        </m:den>
                      </m:f>
                      <m:r>
                        <a:rPr lang="en-US" sz="18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/>
              </a:p>
              <a:p>
                <a:pPr marL="2855913" indent="0" algn="just">
                  <a:buNone/>
                  <a:tabLst>
                    <a:tab pos="2743200" algn="ctr"/>
                    <a:tab pos="5868670" algn="r"/>
                    <a:tab pos="5868670" algn="r"/>
                  </a:tabLst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>
                        <a:latin typeface="Cambria Math" panose="02040503050406030204" pitchFamily="18" charset="0"/>
                      </a:rPr>
                      <m:t>𝑾𝒚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>
                        <a:latin typeface="Cambria Math" panose="02040503050406030204" pitchFamily="18" charset="0"/>
                      </a:rPr>
                      <m:t>𝑾𝒁</m:t>
                    </m:r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acc>
                    <m:r>
                      <a:rPr lang="en-US" sz="18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:pPr marL="3657600" indent="0" algn="just">
                  <a:buNone/>
                  <a:tabLst>
                    <a:tab pos="2743200" algn="ctr"/>
                    <a:tab pos="5868670" algn="r"/>
                    <a:tab pos="5868670" algn="r"/>
                  </a:tabLst>
                </a:pPr>
                <a:r>
                  <a:rPr lang="en-US" sz="1800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>
                        <a:latin typeface="Cambria Math" panose="02040503050406030204" pitchFamily="18" charset="0"/>
                      </a:rPr>
                      <m:t>𝑾𝒁</m:t>
                    </m:r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acc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>
                        <a:latin typeface="Cambria Math" panose="02040503050406030204" pitchFamily="18" charset="0"/>
                      </a:rPr>
                      <m:t>𝑾𝒚</m:t>
                    </m:r>
                  </m:oMath>
                </a14:m>
                <a:endParaRPr lang="en-US" sz="1800" dirty="0"/>
              </a:p>
              <a:p>
                <a:pPr marL="4684713" indent="0" algn="ctr">
                  <a:buNone/>
                  <a:tabLst>
                    <a:tab pos="2743200" algn="ctr"/>
                    <a:tab pos="5867400" algn="r"/>
                    <a:tab pos="9031288" algn="l"/>
                  </a:tabLst>
                </a:pPr>
                <a:r>
                  <a:rPr lang="en-US" sz="1800" dirty="0"/>
                  <a:t>	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acc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𝑾𝒁</m:t>
                            </m:r>
                          </m:e>
                        </m:d>
                      </m:e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>
                        <a:latin typeface="Cambria Math" panose="02040503050406030204" pitchFamily="18" charset="0"/>
                      </a:rPr>
                      <m:t>𝑾𝒚</m:t>
                    </m:r>
                  </m:oMath>
                </a14:m>
                <a:r>
                  <a:rPr lang="en-US" sz="1800" dirty="0"/>
                  <a:t>		(12)</a:t>
                </a:r>
              </a:p>
              <a:p>
                <a:pPr marL="4178300" indent="0" algn="ctr">
                  <a:buNone/>
                  <a:tabLst>
                    <a:tab pos="2292350" algn="ctr"/>
                    <a:tab pos="5867400" algn="r"/>
                    <a:tab pos="9199563" algn="l"/>
                  </a:tabLst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451EDE-511C-4F86-BF66-7593AC9D6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5080000"/>
              </a:xfrm>
              <a:blipFill>
                <a:blip r:embed="rId2"/>
                <a:stretch>
                  <a:fillRect l="-623" t="-1921" r="-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517EF-8FFF-4B98-9879-A396E531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F45E27F-2641-4B5C-92E2-3104F03CBBE7}"/>
              </a:ext>
            </a:extLst>
          </p:cNvPr>
          <p:cNvSpPr/>
          <p:nvPr/>
        </p:nvSpPr>
        <p:spPr>
          <a:xfrm>
            <a:off x="8254652" y="797718"/>
            <a:ext cx="3121585" cy="6199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Fourier Series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Estimator</a:t>
            </a:r>
          </a:p>
        </p:txBody>
      </p:sp>
    </p:spTree>
    <p:extLst>
      <p:ext uri="{BB962C8B-B14F-4D97-AF65-F5344CB8AC3E}">
        <p14:creationId xmlns:p14="http://schemas.microsoft.com/office/powerpoint/2010/main" val="81243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451EDE-511C-4F86-BF66-7593AC9D63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5080000"/>
              </a:xfrm>
            </p:spPr>
            <p:txBody>
              <a:bodyPr>
                <a:noAutofit/>
              </a:bodyPr>
              <a:lstStyle/>
              <a:p>
                <a:pPr marL="246063" indent="-246063" algn="just"/>
                <a:r>
                  <a:rPr lang="en-US" sz="1800" dirty="0"/>
                  <a:t>Consequently,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acc>
                  </m:oMath>
                </a14:m>
                <a:r>
                  <a:rPr lang="en-US" sz="1800" dirty="0"/>
                  <a:t> is given by:</a:t>
                </a:r>
              </a:p>
              <a:p>
                <a:pPr marL="0" indent="0" algn="ctr">
                  <a:buNone/>
                  <a:tabLst>
                    <a:tab pos="4797425" algn="ctr"/>
                    <a:tab pos="5867400" algn="r"/>
                    <a:tab pos="9031288" algn="l"/>
                  </a:tabLst>
                </a:pPr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acc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𝑾𝒁</m:t>
                            </m:r>
                          </m:e>
                        </m:d>
                      </m:e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>
                        <a:latin typeface="Cambria Math" panose="02040503050406030204" pitchFamily="18" charset="0"/>
                      </a:rPr>
                      <m:t>𝑾𝒚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1800" dirty="0"/>
                  <a:t>	(13)</a:t>
                </a:r>
              </a:p>
              <a:p>
                <a:pPr marL="246063" indent="-246063" algn="just"/>
                <a:r>
                  <a:rPr lang="en-US" sz="1800" dirty="0"/>
                  <a:t>A different oscillation parameter results in varying-parameter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sz="1800" dirty="0"/>
                  <a:t>. Similar to the truncated spline estimator, GCV used for the selection of an optimal oscillation parameter.</a:t>
                </a:r>
              </a:p>
              <a:p>
                <a:pPr marL="246063" indent="-246063" algn="just"/>
                <a:r>
                  <a:rPr lang="en-US" sz="1800" dirty="0"/>
                  <a:t>GCV for each oscillation is obtained by:</a:t>
                </a:r>
              </a:p>
              <a:p>
                <a:pPr marL="0" indent="0" algn="ctr">
                  <a:buNone/>
                  <a:tabLst>
                    <a:tab pos="4797425" algn="ctr"/>
                    <a:tab pos="5867400" algn="r"/>
                    <a:tab pos="9144000" algn="l"/>
                  </a:tabLst>
                </a:pPr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𝐺𝐶𝑉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𝑀𝑆𝐸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trace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dirty="0"/>
                  <a:t>	(14)</a:t>
                </a:r>
              </a:p>
              <a:p>
                <a:pPr marL="225425" indent="0" algn="just">
                  <a:buNone/>
                  <a:tabLst>
                    <a:tab pos="2743200" algn="ctr"/>
                    <a:tab pos="5868670" algn="r"/>
                  </a:tabLst>
                </a:pPr>
                <a:r>
                  <a:rPr lang="en-US" sz="1800" dirty="0"/>
                  <a:t>with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𝑖𝑡</m:t>
                                        </m:r>
                                      </m:sub>
                                    </m:sSub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𝑖𝑡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algn="just">
                  <a:tabLst>
                    <a:tab pos="4797425" algn="ctr"/>
                    <a:tab pos="5867400" algn="r"/>
                    <a:tab pos="9031288" algn="l"/>
                  </a:tabLst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451EDE-511C-4F86-BF66-7593AC9D6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5080000"/>
              </a:xfrm>
              <a:blipFill>
                <a:blip r:embed="rId2"/>
                <a:stretch>
                  <a:fillRect l="-623" t="-1921" r="-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517EF-8FFF-4B98-9879-A396E531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F45E27F-2641-4B5C-92E2-3104F03CBBE7}"/>
              </a:ext>
            </a:extLst>
          </p:cNvPr>
          <p:cNvSpPr/>
          <p:nvPr/>
        </p:nvSpPr>
        <p:spPr>
          <a:xfrm>
            <a:off x="8254652" y="797718"/>
            <a:ext cx="3121585" cy="6199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Fourier Series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Estimator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F8CB1F-CC48-4856-879A-384DFF15B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850" y="177800"/>
            <a:ext cx="9782175" cy="1239838"/>
          </a:xfrm>
        </p:spPr>
        <p:txBody>
          <a:bodyPr/>
          <a:lstStyle/>
          <a:p>
            <a:r>
              <a:rPr lang="en-US" dirty="0"/>
              <a:t>RESULT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252966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DISCUSSION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7B4212-092D-44B7-85E5-5472B369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6D8476-F832-4C51-AF21-4B85C29B27B4}"/>
              </a:ext>
            </a:extLst>
          </p:cNvPr>
          <p:cNvSpPr/>
          <p:nvPr/>
        </p:nvSpPr>
        <p:spPr>
          <a:xfrm>
            <a:off x="8254652" y="797718"/>
            <a:ext cx="3121585" cy="6199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Pneumonia Case 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in Java Island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B008EF-E754-467E-838E-B602E4CFD73F}"/>
              </a:ext>
            </a:extLst>
          </p:cNvPr>
          <p:cNvGrpSpPr/>
          <p:nvPr/>
        </p:nvGrpSpPr>
        <p:grpSpPr>
          <a:xfrm>
            <a:off x="2039315" y="1588449"/>
            <a:ext cx="9032201" cy="4004075"/>
            <a:chOff x="1578754" y="1628800"/>
            <a:chExt cx="9782801" cy="448078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6989257-55C1-4230-B3E6-885BCDC9743C}"/>
                </a:ext>
              </a:extLst>
            </p:cNvPr>
            <p:cNvGrpSpPr/>
            <p:nvPr/>
          </p:nvGrpSpPr>
          <p:grpSpPr>
            <a:xfrm>
              <a:off x="1578754" y="1628800"/>
              <a:ext cx="9782801" cy="4305451"/>
              <a:chOff x="1272652" y="1585133"/>
              <a:chExt cx="10642730" cy="457074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4C750EB1-B9EC-47FE-989B-BAD296EC40CA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4668" y="1585133"/>
                <a:ext cx="3657600" cy="21945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B7DAD771-02E8-4EAE-9F5D-22AA3E3DB1C7}"/>
                  </a:ext>
                </a:extLst>
              </p:cNvPr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7767" y="1585133"/>
                <a:ext cx="3657600" cy="21945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2F22A73-DD67-4F80-9BB1-B91AC335758A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57782" y="1585133"/>
                <a:ext cx="3657600" cy="21945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E5736FC1-B993-44B1-8FE7-5E12281F3C7E}"/>
                  </a:ext>
                </a:extLst>
              </p:cNvPr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72652" y="3947189"/>
                <a:ext cx="3761632" cy="21945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6A6B5C7C-8C72-4AF9-8954-A7F5FE72B0A4}"/>
                  </a:ext>
                </a:extLst>
              </p:cNvPr>
              <p:cNvPicPr/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8219" y="3933056"/>
                <a:ext cx="3524477" cy="220869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69FE279-7B6C-4550-A20D-229DD82EDD9F}"/>
                  </a:ext>
                </a:extLst>
              </p:cNvPr>
              <p:cNvPicPr/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86629" y="3947189"/>
                <a:ext cx="3628753" cy="220869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6E9953-0DC6-481E-B6F4-ED4D71E3F042}"/>
                </a:ext>
              </a:extLst>
            </p:cNvPr>
            <p:cNvSpPr txBox="1"/>
            <p:nvPr/>
          </p:nvSpPr>
          <p:spPr>
            <a:xfrm>
              <a:off x="2936448" y="3605593"/>
              <a:ext cx="720080" cy="299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(a)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3EB4B75-A100-470C-B1BA-F3BF7E72CD40}"/>
                </a:ext>
              </a:extLst>
            </p:cNvPr>
            <p:cNvSpPr txBox="1"/>
            <p:nvPr/>
          </p:nvSpPr>
          <p:spPr>
            <a:xfrm>
              <a:off x="6127807" y="3605593"/>
              <a:ext cx="720080" cy="299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(b)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3B50034-222D-448C-83B1-B1110F53B289}"/>
                </a:ext>
              </a:extLst>
            </p:cNvPr>
            <p:cNvSpPr txBox="1"/>
            <p:nvPr/>
          </p:nvSpPr>
          <p:spPr>
            <a:xfrm>
              <a:off x="9404574" y="3611764"/>
              <a:ext cx="720080" cy="299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(c)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C644B9-74CF-4B50-B399-E2B2A992BA73}"/>
                </a:ext>
              </a:extLst>
            </p:cNvPr>
            <p:cNvSpPr txBox="1"/>
            <p:nvPr/>
          </p:nvSpPr>
          <p:spPr>
            <a:xfrm>
              <a:off x="2936448" y="5803661"/>
              <a:ext cx="720080" cy="299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(d)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9B351CC-FC20-4A22-8F9B-885E868A3DAF}"/>
                </a:ext>
              </a:extLst>
            </p:cNvPr>
            <p:cNvSpPr txBox="1"/>
            <p:nvPr/>
          </p:nvSpPr>
          <p:spPr>
            <a:xfrm>
              <a:off x="6127807" y="5803661"/>
              <a:ext cx="720080" cy="299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(e)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4FFE96-E3D9-45F5-9F9D-0CEB9D447206}"/>
                </a:ext>
              </a:extLst>
            </p:cNvPr>
            <p:cNvSpPr txBox="1"/>
            <p:nvPr/>
          </p:nvSpPr>
          <p:spPr>
            <a:xfrm>
              <a:off x="9404574" y="5809832"/>
              <a:ext cx="720080" cy="299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(f)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69C695F-7DBD-4B91-81A5-A058FB94E405}"/>
              </a:ext>
            </a:extLst>
          </p:cNvPr>
          <p:cNvSpPr/>
          <p:nvPr/>
        </p:nvSpPr>
        <p:spPr>
          <a:xfrm>
            <a:off x="4139067" y="5702913"/>
            <a:ext cx="6471445" cy="8296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Figure 1. </a:t>
            </a:r>
            <a:r>
              <a:rPr lang="en-US" sz="16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Scatterplot between the percentage of pneumonia cases with each predictor for the province: (a) DKI Jakarta, (b) West Java, (c) Central Java, (d) DI Yogyakarta, (e) East Java and (f) Banten</a:t>
            </a:r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DISCUSSION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7B4212-092D-44B7-85E5-5472B369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6D8476-F832-4C51-AF21-4B85C29B27B4}"/>
              </a:ext>
            </a:extLst>
          </p:cNvPr>
          <p:cNvSpPr/>
          <p:nvPr/>
        </p:nvSpPr>
        <p:spPr>
          <a:xfrm>
            <a:off x="8254652" y="797718"/>
            <a:ext cx="3121585" cy="6199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Pneumonia Case 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in Java Island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69C695F-7DBD-4B91-81A5-A058FB94E405}"/>
              </a:ext>
            </a:extLst>
          </p:cNvPr>
          <p:cNvSpPr/>
          <p:nvPr/>
        </p:nvSpPr>
        <p:spPr>
          <a:xfrm>
            <a:off x="1616552" y="1698175"/>
            <a:ext cx="4717000" cy="5722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Table 3. </a:t>
            </a:r>
            <a:r>
              <a:rPr lang="en-US" sz="1400" dirty="0">
                <a:solidFill>
                  <a:schemeClr val="tx1"/>
                </a:solidFill>
              </a:rPr>
              <a:t>Comparison of truncated spline and Fourier series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D6C40D9-EA07-4D37-B5FF-307BAFC93A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8734546"/>
                  </p:ext>
                </p:extLst>
              </p:nvPr>
            </p:nvGraphicFramePr>
            <p:xfrm>
              <a:off x="1607266" y="2416510"/>
              <a:ext cx="4717000" cy="3316742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900576">
                      <a:extLst>
                        <a:ext uri="{9D8B030D-6E8A-4147-A177-3AD203B41FA5}">
                          <a16:colId xmlns:a16="http://schemas.microsoft.com/office/drawing/2014/main" val="377837679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192027096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675997565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3914158820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75439730"/>
                        </a:ext>
                      </a:extLst>
                    </a:gridCol>
                  </a:tblGrid>
                  <a:tr h="4145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>
                              <a:effectLst/>
                            </a:rPr>
                            <a:t>Weighting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>
                              <a:effectLst/>
                            </a:rPr>
                            <a:t>Estimators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>
                              <a:effectLst/>
                            </a:rPr>
                            <a:t>GCV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9263971"/>
                      </a:ext>
                    </a:extLst>
                  </a:tr>
                  <a:tr h="207393">
                    <a:tc rowSpan="6">
                      <a:txBody>
                        <a:bodyPr/>
                        <a:lstStyle/>
                        <a:p>
                          <a:pPr indent="18034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>
                              <a:effectLst/>
                            </a:rPr>
                            <a:t>Truncated Spline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3">
                      <a:txBody>
                        <a:bodyPr/>
                        <a:lstStyle/>
                        <a:p>
                          <a:pPr algn="r"/>
                          <a:r>
                            <a:rPr lang="en-US" sz="1300">
                              <a:effectLst/>
                            </a:rPr>
                            <a:t>Knot Points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>
                              <a:effectLst/>
                            </a:rPr>
                            <a:t>1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762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6.7511×</m:t>
                                </m:r>
                                <m:sSup>
                                  <m:sSupPr>
                                    <m:ctrlPr>
                                      <a:rPr lang="en-US" sz="13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3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3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3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53200048"/>
                      </a:ext>
                    </a:extLst>
                  </a:tr>
                  <a:tr h="24497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>
                              <a:effectLst/>
                            </a:rPr>
                            <a:t>2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762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1.7137</m:t>
                                </m:r>
                                <m:r>
                                  <a:rPr lang="en-US" sz="130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13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3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3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3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66432170"/>
                      </a:ext>
                    </a:extLst>
                  </a:tr>
                  <a:tr h="24497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>
                              <a:effectLst/>
                            </a:rPr>
                            <a:t>3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762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1.3161</m:t>
                                </m:r>
                                <m:r>
                                  <a:rPr lang="en-US" sz="130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13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3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3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25453037"/>
                      </a:ext>
                    </a:extLst>
                  </a:tr>
                  <a:tr h="24497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>
                              <a:effectLst/>
                            </a:rPr>
                            <a:t>Fourier Series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3">
                      <a:txBody>
                        <a:bodyPr/>
                        <a:lstStyle/>
                        <a:p>
                          <a:pPr algn="r"/>
                          <a:r>
                            <a:rPr lang="en-US" sz="1300" dirty="0">
                              <a:effectLst/>
                            </a:rPr>
                            <a:t>Oscillation Parameter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762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5.8952</m:t>
                                </m:r>
                                <m:r>
                                  <a:rPr lang="en-US" sz="130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13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3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3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26463445"/>
                      </a:ext>
                    </a:extLst>
                  </a:tr>
                  <a:tr h="24497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>
                              <a:effectLst/>
                            </a:rPr>
                            <a:t>2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762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1.1518</m:t>
                                </m:r>
                                <m:r>
                                  <a:rPr lang="en-US" sz="130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13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3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3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28292251"/>
                      </a:ext>
                    </a:extLst>
                  </a:tr>
                  <a:tr h="24497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>
                              <a:effectLst/>
                            </a:rPr>
                            <a:t>3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762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3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7.6275×</m:t>
                                </m:r>
                                <m:sSup>
                                  <m:sSupPr>
                                    <m:ctrlPr>
                                      <a:rPr kumimoji="0" lang="en-US" sz="13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3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0" lang="en-US" sz="13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−26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sz="13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20213906"/>
                      </a:ext>
                    </a:extLst>
                  </a:tr>
                  <a:tr h="244979">
                    <a:tc rowSpan="6">
                      <a:txBody>
                        <a:bodyPr/>
                        <a:lstStyle/>
                        <a:p>
                          <a:pPr indent="18034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3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3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3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300" b="0" dirty="0">
                              <a:effectLst/>
                            </a:rPr>
                            <a:t>Truncated Spline</a:t>
                          </a:r>
                          <a:endParaRPr lang="en-US" sz="13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3">
                      <a:txBody>
                        <a:bodyPr/>
                        <a:lstStyle/>
                        <a:p>
                          <a:pPr algn="r"/>
                          <a:r>
                            <a:rPr lang="en-US" sz="1300" b="0" dirty="0">
                              <a:effectLst/>
                            </a:rPr>
                            <a:t>Knot Points</a:t>
                          </a:r>
                          <a:endParaRPr lang="en-US" sz="13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762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3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5.0988×</m:t>
                                </m:r>
                                <m:sSup>
                                  <m:sSupPr>
                                    <m:ctrlPr>
                                      <a:rPr kumimoji="0" lang="en-US" sz="13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3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0" lang="en-US" sz="13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−24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sz="13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00415240"/>
                      </a:ext>
                    </a:extLst>
                  </a:tr>
                  <a:tr h="24497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b="0" dirty="0">
                              <a:effectLst/>
                            </a:rPr>
                            <a:t>2</a:t>
                          </a:r>
                          <a:endParaRPr lang="en-US" sz="13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762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3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6.7625×</m:t>
                                </m:r>
                                <m:sSup>
                                  <m:sSupPr>
                                    <m:ctrlPr>
                                      <a:rPr kumimoji="0" lang="en-US" sz="13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3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0" lang="en-US" sz="13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−29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sz="13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97306683"/>
                      </a:ext>
                    </a:extLst>
                  </a:tr>
                  <a:tr h="24497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b="0" dirty="0">
                              <a:effectLst/>
                            </a:rPr>
                            <a:t>3</a:t>
                          </a:r>
                          <a:endParaRPr lang="en-US" sz="13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762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3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5.3361×</m:t>
                                </m:r>
                                <m:sSup>
                                  <m:sSupPr>
                                    <m:ctrlPr>
                                      <a:rPr kumimoji="0" lang="en-US" sz="13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3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0" lang="en-US" sz="13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−29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sz="13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11619493"/>
                      </a:ext>
                    </a:extLst>
                  </a:tr>
                  <a:tr h="24497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300" b="0">
                              <a:effectLst/>
                            </a:rPr>
                            <a:t>Fourier Series</a:t>
                          </a:r>
                          <a:endParaRPr lang="en-US" sz="13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3">
                      <a:txBody>
                        <a:bodyPr/>
                        <a:lstStyle/>
                        <a:p>
                          <a:pPr algn="r"/>
                          <a:r>
                            <a:rPr lang="en-US" sz="1300" b="0" dirty="0">
                              <a:effectLst/>
                            </a:rPr>
                            <a:t>Oscillation Parameter</a:t>
                          </a:r>
                          <a:endParaRPr lang="en-US" sz="13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b="0" dirty="0">
                              <a:effectLst/>
                            </a:rPr>
                            <a:t>1</a:t>
                          </a:r>
                          <a:endParaRPr lang="en-US" sz="13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762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3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5.2109×</m:t>
                                </m:r>
                                <m:sSup>
                                  <m:sSupPr>
                                    <m:ctrlPr>
                                      <a:rPr kumimoji="0" lang="en-US" sz="13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3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0" lang="en-US" sz="13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sz="13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86985635"/>
                      </a:ext>
                    </a:extLst>
                  </a:tr>
                  <a:tr h="24497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>
                              <a:effectLst/>
                            </a:rPr>
                            <a:t>2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762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3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1.6766×</m:t>
                                </m:r>
                                <m:sSup>
                                  <m:sSupPr>
                                    <m:ctrlPr>
                                      <a:rPr kumimoji="0" lang="en-US" sz="13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3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0" lang="en-US" sz="13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−27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sz="13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59958620"/>
                      </a:ext>
                    </a:extLst>
                  </a:tr>
                  <a:tr h="24497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>
                              <a:effectLst/>
                            </a:rPr>
                            <a:t>3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762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3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5.1384×</m:t>
                                </m:r>
                                <m:sSup>
                                  <m:sSupPr>
                                    <m:ctrlPr>
                                      <a:rPr kumimoji="0" lang="en-US" sz="13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3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0" lang="en-US" sz="13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−28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sz="13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661259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D6C40D9-EA07-4D37-B5FF-307BAFC93A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8734546"/>
                  </p:ext>
                </p:extLst>
              </p:nvPr>
            </p:nvGraphicFramePr>
            <p:xfrm>
              <a:off x="1607266" y="2416510"/>
              <a:ext cx="4717000" cy="3316742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900576">
                      <a:extLst>
                        <a:ext uri="{9D8B030D-6E8A-4147-A177-3AD203B41FA5}">
                          <a16:colId xmlns:a16="http://schemas.microsoft.com/office/drawing/2014/main" val="377837679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192027096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675997565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3914158820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75439730"/>
                        </a:ext>
                      </a:extLst>
                    </a:gridCol>
                  </a:tblGrid>
                  <a:tr h="4145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>
                              <a:effectLst/>
                            </a:rPr>
                            <a:t>Weighting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>
                              <a:effectLst/>
                            </a:rPr>
                            <a:t>Estimators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>
                              <a:effectLst/>
                            </a:rPr>
                            <a:t>GCV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9263971"/>
                      </a:ext>
                    </a:extLst>
                  </a:tr>
                  <a:tr h="207393">
                    <a:tc rowSpan="6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76" t="-29362" r="-425000" b="-107660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>
                              <a:effectLst/>
                            </a:rPr>
                            <a:t>Truncated Spline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3">
                      <a:txBody>
                        <a:bodyPr/>
                        <a:lstStyle/>
                        <a:p>
                          <a:pPr algn="r"/>
                          <a:r>
                            <a:rPr lang="en-US" sz="1300">
                              <a:effectLst/>
                            </a:rPr>
                            <a:t>Knot Points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>
                              <a:effectLst/>
                            </a:rPr>
                            <a:t>1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12903" t="-202941" r="-806" b="-133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3200048"/>
                      </a:ext>
                    </a:extLst>
                  </a:tr>
                  <a:tr h="24497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>
                              <a:effectLst/>
                            </a:rPr>
                            <a:t>2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12903" t="-257500" r="-806" b="-103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6432170"/>
                      </a:ext>
                    </a:extLst>
                  </a:tr>
                  <a:tr h="24497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>
                              <a:effectLst/>
                            </a:rPr>
                            <a:t>3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12903" t="-348780" r="-806" b="-9097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5453037"/>
                      </a:ext>
                    </a:extLst>
                  </a:tr>
                  <a:tr h="24497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>
                              <a:effectLst/>
                            </a:rPr>
                            <a:t>Fourier Series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3">
                      <a:txBody>
                        <a:bodyPr/>
                        <a:lstStyle/>
                        <a:p>
                          <a:pPr algn="r"/>
                          <a:r>
                            <a:rPr lang="en-US" sz="1300" dirty="0">
                              <a:effectLst/>
                            </a:rPr>
                            <a:t>Oscillation Parameter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12903" t="-460000" r="-806" b="-83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6463445"/>
                      </a:ext>
                    </a:extLst>
                  </a:tr>
                  <a:tr h="24497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>
                              <a:effectLst/>
                            </a:rPr>
                            <a:t>2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12903" t="-560000" r="-806" b="-73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8292251"/>
                      </a:ext>
                    </a:extLst>
                  </a:tr>
                  <a:tr h="24497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>
                              <a:effectLst/>
                            </a:rPr>
                            <a:t>3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12903" t="-660000" r="-806" b="-63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0213906"/>
                      </a:ext>
                    </a:extLst>
                  </a:tr>
                  <a:tr h="244979">
                    <a:tc rowSpan="6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76" t="-125620" r="-425000" b="-4545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300" b="0" dirty="0">
                              <a:effectLst/>
                            </a:rPr>
                            <a:t>Truncated Spline</a:t>
                          </a:r>
                          <a:endParaRPr lang="en-US" sz="13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3">
                      <a:txBody>
                        <a:bodyPr/>
                        <a:lstStyle/>
                        <a:p>
                          <a:pPr algn="r"/>
                          <a:r>
                            <a:rPr lang="en-US" sz="1300" b="0" dirty="0">
                              <a:effectLst/>
                            </a:rPr>
                            <a:t>Knot Points</a:t>
                          </a:r>
                          <a:endParaRPr lang="en-US" sz="13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>
                              <a:effectLst/>
                            </a:rPr>
                            <a:t>1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12903" t="-741463" r="-806" b="-5170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0415240"/>
                      </a:ext>
                    </a:extLst>
                  </a:tr>
                  <a:tr h="24497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b="0" dirty="0">
                              <a:effectLst/>
                            </a:rPr>
                            <a:t>2</a:t>
                          </a:r>
                          <a:endParaRPr lang="en-US" sz="13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12903" t="-862500" r="-806" b="-4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7306683"/>
                      </a:ext>
                    </a:extLst>
                  </a:tr>
                  <a:tr h="24497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b="0" dirty="0">
                              <a:effectLst/>
                            </a:rPr>
                            <a:t>3</a:t>
                          </a:r>
                          <a:endParaRPr lang="en-US" sz="13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12903" t="-962500" r="-806" b="-3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1619493"/>
                      </a:ext>
                    </a:extLst>
                  </a:tr>
                  <a:tr h="24497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300" b="0">
                              <a:effectLst/>
                            </a:rPr>
                            <a:t>Fourier Series</a:t>
                          </a:r>
                          <a:endParaRPr lang="en-US" sz="1300" b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3">
                      <a:txBody>
                        <a:bodyPr/>
                        <a:lstStyle/>
                        <a:p>
                          <a:pPr algn="r"/>
                          <a:r>
                            <a:rPr lang="en-US" sz="1300" b="0" dirty="0">
                              <a:effectLst/>
                            </a:rPr>
                            <a:t>Oscillation Parameter</a:t>
                          </a:r>
                          <a:endParaRPr lang="en-US" sz="13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b="0" dirty="0">
                              <a:effectLst/>
                            </a:rPr>
                            <a:t>1</a:t>
                          </a:r>
                          <a:endParaRPr lang="en-US" sz="13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12903" t="-1062500" r="-806" b="-2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6985635"/>
                      </a:ext>
                    </a:extLst>
                  </a:tr>
                  <a:tr h="24497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>
                              <a:effectLst/>
                            </a:rPr>
                            <a:t>2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12903" t="-1134146" r="-806" b="-124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958620"/>
                      </a:ext>
                    </a:extLst>
                  </a:tr>
                  <a:tr h="24497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>
                              <a:effectLst/>
                            </a:rPr>
                            <a:t>3</a:t>
                          </a:r>
                          <a:endParaRPr lang="en-US" sz="1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12903" t="-1265000" r="-806" b="-2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61259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0" name="Table 29">
                <a:extLst>
                  <a:ext uri="{FF2B5EF4-FFF2-40B4-BE49-F238E27FC236}">
                    <a16:creationId xmlns:a16="http://schemas.microsoft.com/office/drawing/2014/main" id="{B64B2DD3-F9B2-438C-96FF-92A785E69E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915120"/>
                  </p:ext>
                </p:extLst>
              </p:nvPr>
            </p:nvGraphicFramePr>
            <p:xfrm>
              <a:off x="6720069" y="2416510"/>
              <a:ext cx="4717001" cy="390616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25805">
                      <a:extLst>
                        <a:ext uri="{9D8B030D-6E8A-4147-A177-3AD203B41FA5}">
                          <a16:colId xmlns:a16="http://schemas.microsoft.com/office/drawing/2014/main" val="4062545658"/>
                        </a:ext>
                      </a:extLst>
                    </a:gridCol>
                    <a:gridCol w="897799">
                      <a:extLst>
                        <a:ext uri="{9D8B030D-6E8A-4147-A177-3AD203B41FA5}">
                          <a16:colId xmlns:a16="http://schemas.microsoft.com/office/drawing/2014/main" val="754393993"/>
                        </a:ext>
                      </a:extLst>
                    </a:gridCol>
                    <a:gridCol w="897799">
                      <a:extLst>
                        <a:ext uri="{9D8B030D-6E8A-4147-A177-3AD203B41FA5}">
                          <a16:colId xmlns:a16="http://schemas.microsoft.com/office/drawing/2014/main" val="2033663006"/>
                        </a:ext>
                      </a:extLst>
                    </a:gridCol>
                    <a:gridCol w="897799">
                      <a:extLst>
                        <a:ext uri="{9D8B030D-6E8A-4147-A177-3AD203B41FA5}">
                          <a16:colId xmlns:a16="http://schemas.microsoft.com/office/drawing/2014/main" val="503587667"/>
                        </a:ext>
                      </a:extLst>
                    </a:gridCol>
                    <a:gridCol w="897799">
                      <a:extLst>
                        <a:ext uri="{9D8B030D-6E8A-4147-A177-3AD203B41FA5}">
                          <a16:colId xmlns:a16="http://schemas.microsoft.com/office/drawing/2014/main" val="3152117950"/>
                        </a:ext>
                      </a:extLst>
                    </a:gridCol>
                  </a:tblGrid>
                  <a:tr h="288031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Province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4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Knot Points Location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567486"/>
                      </a:ext>
                    </a:extLst>
                  </a:tr>
                  <a:tr h="32629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30781999"/>
                      </a:ext>
                    </a:extLst>
                  </a:tr>
                  <a:tr h="182376">
                    <a:tc rowSpan="3"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DKI Jakarta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73.65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91.22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3.78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84.80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94091627"/>
                      </a:ext>
                    </a:extLst>
                  </a:tr>
                  <a:tr h="18237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74.49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91.68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3.79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85.05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17697997"/>
                      </a:ext>
                    </a:extLst>
                  </a:tr>
                  <a:tr h="18237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90.35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100.48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4.03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89.86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4132603"/>
                      </a:ext>
                    </a:extLst>
                  </a:tr>
                  <a:tr h="182376">
                    <a:tc rowSpan="3"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West Java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84.21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92.10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9.22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58.49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60609627"/>
                      </a:ext>
                    </a:extLst>
                  </a:tr>
                  <a:tr h="18237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84.74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92.50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9.30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58.74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52407643"/>
                      </a:ext>
                    </a:extLst>
                  </a:tr>
                  <a:tr h="18237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94.65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100.10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10.86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63.48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70737914"/>
                      </a:ext>
                    </a:extLst>
                  </a:tr>
                  <a:tr h="182376">
                    <a:tc rowSpan="3"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Central Java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95.98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96.46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13.82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65.73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14688318"/>
                      </a:ext>
                    </a:extLst>
                  </a:tr>
                  <a:tr h="18237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96.10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96.73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13.93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66.07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4267212"/>
                      </a:ext>
                    </a:extLst>
                  </a:tr>
                  <a:tr h="18237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98.54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101.68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16.01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72.38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9915124"/>
                      </a:ext>
                    </a:extLst>
                  </a:tr>
                  <a:tr h="182376">
                    <a:tc rowSpan="3"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DI Yogyakarta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96.22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84.77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14.27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77.01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17778260"/>
                      </a:ext>
                    </a:extLst>
                  </a:tr>
                  <a:tr h="18237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96.36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85.35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14.37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77.50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04630098"/>
                      </a:ext>
                    </a:extLst>
                  </a:tr>
                  <a:tr h="18237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99.13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96.40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16.32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86.92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24199397"/>
                      </a:ext>
                    </a:extLst>
                  </a:tr>
                  <a:tr h="182376">
                    <a:tc rowSpan="3"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East Java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88.10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91.75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12.02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67.20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10106563"/>
                      </a:ext>
                    </a:extLst>
                  </a:tr>
                  <a:tr h="18237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88.41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92.05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12.14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67.79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72697401"/>
                      </a:ext>
                    </a:extLst>
                  </a:tr>
                  <a:tr h="18237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94.24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97.79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14.61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79.06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17750309"/>
                      </a:ext>
                    </a:extLst>
                  </a:tr>
                  <a:tr h="182376">
                    <a:tc rowSpan="3"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Banten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83.24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86.68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5.76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66.48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30242801"/>
                      </a:ext>
                    </a:extLst>
                  </a:tr>
                  <a:tr h="18237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83.76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86.97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5.81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66.75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29093859"/>
                      </a:ext>
                    </a:extLst>
                  </a:tr>
                  <a:tr h="18237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93.45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92.50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6.88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72.03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3771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0" name="Table 29">
                <a:extLst>
                  <a:ext uri="{FF2B5EF4-FFF2-40B4-BE49-F238E27FC236}">
                    <a16:creationId xmlns:a16="http://schemas.microsoft.com/office/drawing/2014/main" id="{B64B2DD3-F9B2-438C-96FF-92A785E69E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915120"/>
                  </p:ext>
                </p:extLst>
              </p:nvPr>
            </p:nvGraphicFramePr>
            <p:xfrm>
              <a:off x="6720069" y="2416510"/>
              <a:ext cx="4717001" cy="390616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25805">
                      <a:extLst>
                        <a:ext uri="{9D8B030D-6E8A-4147-A177-3AD203B41FA5}">
                          <a16:colId xmlns:a16="http://schemas.microsoft.com/office/drawing/2014/main" val="4062545658"/>
                        </a:ext>
                      </a:extLst>
                    </a:gridCol>
                    <a:gridCol w="897799">
                      <a:extLst>
                        <a:ext uri="{9D8B030D-6E8A-4147-A177-3AD203B41FA5}">
                          <a16:colId xmlns:a16="http://schemas.microsoft.com/office/drawing/2014/main" val="754393993"/>
                        </a:ext>
                      </a:extLst>
                    </a:gridCol>
                    <a:gridCol w="897799">
                      <a:extLst>
                        <a:ext uri="{9D8B030D-6E8A-4147-A177-3AD203B41FA5}">
                          <a16:colId xmlns:a16="http://schemas.microsoft.com/office/drawing/2014/main" val="2033663006"/>
                        </a:ext>
                      </a:extLst>
                    </a:gridCol>
                    <a:gridCol w="897799">
                      <a:extLst>
                        <a:ext uri="{9D8B030D-6E8A-4147-A177-3AD203B41FA5}">
                          <a16:colId xmlns:a16="http://schemas.microsoft.com/office/drawing/2014/main" val="503587667"/>
                        </a:ext>
                      </a:extLst>
                    </a:gridCol>
                    <a:gridCol w="897799">
                      <a:extLst>
                        <a:ext uri="{9D8B030D-6E8A-4147-A177-3AD203B41FA5}">
                          <a16:colId xmlns:a16="http://schemas.microsoft.com/office/drawing/2014/main" val="3152117950"/>
                        </a:ext>
                      </a:extLst>
                    </a:gridCol>
                  </a:tblGrid>
                  <a:tr h="288031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Province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4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Knot Points Location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567486"/>
                      </a:ext>
                    </a:extLst>
                  </a:tr>
                  <a:tr h="32629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26531" t="-88889" r="-304082" b="-102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25000" t="-88889" r="-202027" b="-102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27211" t="-88889" r="-103401" b="-102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24324" t="-88889" r="-2703" b="-10296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781999"/>
                      </a:ext>
                    </a:extLst>
                  </a:tr>
                  <a:tr h="182880">
                    <a:tc rowSpan="3"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DKI Jakarta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73.65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91.22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3.78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84.80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94091627"/>
                      </a:ext>
                    </a:extLst>
                  </a:tr>
                  <a:tr h="1828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74.49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91.68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3.79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85.05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17697997"/>
                      </a:ext>
                    </a:extLst>
                  </a:tr>
                  <a:tr h="1828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90.35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100.48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4.03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89.86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4132603"/>
                      </a:ext>
                    </a:extLst>
                  </a:tr>
                  <a:tr h="182880">
                    <a:tc rowSpan="3"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West Java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84.21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92.10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9.22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58.49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60609627"/>
                      </a:ext>
                    </a:extLst>
                  </a:tr>
                  <a:tr h="1828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84.74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92.50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9.30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58.74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52407643"/>
                      </a:ext>
                    </a:extLst>
                  </a:tr>
                  <a:tr h="1828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94.65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100.10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10.86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63.48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70737914"/>
                      </a:ext>
                    </a:extLst>
                  </a:tr>
                  <a:tr h="182880">
                    <a:tc rowSpan="3"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Central Java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95.98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96.46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13.82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65.73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14688318"/>
                      </a:ext>
                    </a:extLst>
                  </a:tr>
                  <a:tr h="1828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96.10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96.73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13.93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66.07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4267212"/>
                      </a:ext>
                    </a:extLst>
                  </a:tr>
                  <a:tr h="1828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98.54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101.68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16.01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72.38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9915124"/>
                      </a:ext>
                    </a:extLst>
                  </a:tr>
                  <a:tr h="182880">
                    <a:tc rowSpan="3"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DI Yogyakarta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96.22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84.77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14.27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77.01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17778260"/>
                      </a:ext>
                    </a:extLst>
                  </a:tr>
                  <a:tr h="1828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96.36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85.35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14.37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77.50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04630098"/>
                      </a:ext>
                    </a:extLst>
                  </a:tr>
                  <a:tr h="1828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99.13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96.40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16.32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86.92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24199397"/>
                      </a:ext>
                    </a:extLst>
                  </a:tr>
                  <a:tr h="182880">
                    <a:tc rowSpan="3"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East Java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88.10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91.75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12.02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67.20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10106563"/>
                      </a:ext>
                    </a:extLst>
                  </a:tr>
                  <a:tr h="1828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88.41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92.05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12.14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67.79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72697401"/>
                      </a:ext>
                    </a:extLst>
                  </a:tr>
                  <a:tr h="1828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94.24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97.79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14.61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79.06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17750309"/>
                      </a:ext>
                    </a:extLst>
                  </a:tr>
                  <a:tr h="182880">
                    <a:tc rowSpan="3"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Banten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83.24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86.68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5.76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66.48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30242801"/>
                      </a:ext>
                    </a:extLst>
                  </a:tr>
                  <a:tr h="1828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83.76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86.97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5.81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66.75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29093859"/>
                      </a:ext>
                    </a:extLst>
                  </a:tr>
                  <a:tr h="1828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93.45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92.50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6.88</a:t>
                          </a:r>
                          <a:endParaRPr lang="en-US" sz="1200" b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72.03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3771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1C528B7-55EE-4A4C-8692-99C4BBA54076}"/>
              </a:ext>
            </a:extLst>
          </p:cNvPr>
          <p:cNvSpPr/>
          <p:nvPr/>
        </p:nvSpPr>
        <p:spPr>
          <a:xfrm>
            <a:off x="6742029" y="1698177"/>
            <a:ext cx="4717001" cy="572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Table 4. </a:t>
            </a:r>
            <a:r>
              <a:rPr lang="en-US" sz="1400" dirty="0">
                <a:solidFill>
                  <a:schemeClr val="tx1"/>
                </a:solidFill>
              </a:rPr>
              <a:t>Knot points location based on the best model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6CB0672-3D4F-493E-BDFC-405E7C41B1E2}"/>
              </a:ext>
            </a:extLst>
          </p:cNvPr>
          <p:cNvGrpSpPr/>
          <p:nvPr/>
        </p:nvGrpSpPr>
        <p:grpSpPr>
          <a:xfrm>
            <a:off x="1616552" y="4306900"/>
            <a:ext cx="4693426" cy="1426352"/>
            <a:chOff x="1616552" y="4158504"/>
            <a:chExt cx="4693426" cy="142635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31D405C-5E05-45C9-8571-857B707122EB}"/>
                </a:ext>
              </a:extLst>
            </p:cNvPr>
            <p:cNvSpPr/>
            <p:nvPr/>
          </p:nvSpPr>
          <p:spPr>
            <a:xfrm>
              <a:off x="4366220" y="4602148"/>
              <a:ext cx="1943758" cy="21602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C2FB872-C39B-406B-ADB5-5D9CCDFF2E87}"/>
                </a:ext>
              </a:extLst>
            </p:cNvPr>
            <p:cNvSpPr/>
            <p:nvPr/>
          </p:nvSpPr>
          <p:spPr>
            <a:xfrm>
              <a:off x="1616552" y="4158504"/>
              <a:ext cx="900576" cy="142635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FA3B8F1-78B9-43C9-AF08-92775073CDA0}"/>
                </a:ext>
              </a:extLst>
            </p:cNvPr>
            <p:cNvSpPr/>
            <p:nvPr/>
          </p:nvSpPr>
          <p:spPr>
            <a:xfrm>
              <a:off x="2526414" y="4158504"/>
              <a:ext cx="900576" cy="71065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988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DISCUSSION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7B4212-092D-44B7-85E5-5472B369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6D8476-F832-4C51-AF21-4B85C29B27B4}"/>
              </a:ext>
            </a:extLst>
          </p:cNvPr>
          <p:cNvSpPr/>
          <p:nvPr/>
        </p:nvSpPr>
        <p:spPr>
          <a:xfrm>
            <a:off x="8254652" y="797718"/>
            <a:ext cx="3121585" cy="6199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Pneumonia Case 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in Java Island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4C81832C-8BAA-4673-8103-0E2B262222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0492546"/>
                  </p:ext>
                </p:extLst>
              </p:nvPr>
            </p:nvGraphicFramePr>
            <p:xfrm>
              <a:off x="4222204" y="1971609"/>
              <a:ext cx="6380199" cy="4680523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708911">
                      <a:extLst>
                        <a:ext uri="{9D8B030D-6E8A-4147-A177-3AD203B41FA5}">
                          <a16:colId xmlns:a16="http://schemas.microsoft.com/office/drawing/2014/main" val="2510833581"/>
                        </a:ext>
                      </a:extLst>
                    </a:gridCol>
                    <a:gridCol w="708911">
                      <a:extLst>
                        <a:ext uri="{9D8B030D-6E8A-4147-A177-3AD203B41FA5}">
                          <a16:colId xmlns:a16="http://schemas.microsoft.com/office/drawing/2014/main" val="1732971764"/>
                        </a:ext>
                      </a:extLst>
                    </a:gridCol>
                    <a:gridCol w="708911">
                      <a:extLst>
                        <a:ext uri="{9D8B030D-6E8A-4147-A177-3AD203B41FA5}">
                          <a16:colId xmlns:a16="http://schemas.microsoft.com/office/drawing/2014/main" val="2679205756"/>
                        </a:ext>
                      </a:extLst>
                    </a:gridCol>
                    <a:gridCol w="708911">
                      <a:extLst>
                        <a:ext uri="{9D8B030D-6E8A-4147-A177-3AD203B41FA5}">
                          <a16:colId xmlns:a16="http://schemas.microsoft.com/office/drawing/2014/main" val="923522433"/>
                        </a:ext>
                      </a:extLst>
                    </a:gridCol>
                    <a:gridCol w="708911">
                      <a:extLst>
                        <a:ext uri="{9D8B030D-6E8A-4147-A177-3AD203B41FA5}">
                          <a16:colId xmlns:a16="http://schemas.microsoft.com/office/drawing/2014/main" val="1632918379"/>
                        </a:ext>
                      </a:extLst>
                    </a:gridCol>
                    <a:gridCol w="708911">
                      <a:extLst>
                        <a:ext uri="{9D8B030D-6E8A-4147-A177-3AD203B41FA5}">
                          <a16:colId xmlns:a16="http://schemas.microsoft.com/office/drawing/2014/main" val="3878813864"/>
                        </a:ext>
                      </a:extLst>
                    </a:gridCol>
                    <a:gridCol w="708911">
                      <a:extLst>
                        <a:ext uri="{9D8B030D-6E8A-4147-A177-3AD203B41FA5}">
                          <a16:colId xmlns:a16="http://schemas.microsoft.com/office/drawing/2014/main" val="766336833"/>
                        </a:ext>
                      </a:extLst>
                    </a:gridCol>
                    <a:gridCol w="708911">
                      <a:extLst>
                        <a:ext uri="{9D8B030D-6E8A-4147-A177-3AD203B41FA5}">
                          <a16:colId xmlns:a16="http://schemas.microsoft.com/office/drawing/2014/main" val="930740932"/>
                        </a:ext>
                      </a:extLst>
                    </a:gridCol>
                    <a:gridCol w="708911">
                      <a:extLst>
                        <a:ext uri="{9D8B030D-6E8A-4147-A177-3AD203B41FA5}">
                          <a16:colId xmlns:a16="http://schemas.microsoft.com/office/drawing/2014/main" val="639422724"/>
                        </a:ext>
                      </a:extLst>
                    </a:gridCol>
                  </a:tblGrid>
                  <a:tr h="2475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>
                              <a:effectLst/>
                            </a:rPr>
                            <a:t>Province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>
                              <a:effectLst/>
                            </a:rPr>
                            <a:t>Parameter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>
                              <a:effectLst/>
                            </a:rPr>
                            <a:t>Estimation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>
                              <a:effectLst/>
                            </a:rPr>
                            <a:t>Province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>
                              <a:effectLst/>
                            </a:rPr>
                            <a:t>Parameter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>
                              <a:effectLst/>
                            </a:rPr>
                            <a:t>Estimation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>
                              <a:effectLst/>
                            </a:rPr>
                            <a:t>Province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>
                              <a:effectLst/>
                            </a:rPr>
                            <a:t>Parameter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>
                              <a:effectLst/>
                            </a:rPr>
                            <a:t>Estimation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extLst>
                      <a:ext uri="{0D108BD9-81ED-4DB2-BD59-A6C34878D82A}">
                        <a16:rowId xmlns:a16="http://schemas.microsoft.com/office/drawing/2014/main" val="1935349233"/>
                      </a:ext>
                    </a:extLst>
                  </a:tr>
                  <a:tr h="127211">
                    <a:tc rowSpan="17"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>
                              <a:effectLst/>
                            </a:rPr>
                            <a:t>DKI Jakarta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0.059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/>
                    </a:tc>
                    <a:tc rowSpan="17">
                      <a:txBody>
                        <a:bodyPr/>
                        <a:lstStyle/>
                        <a:p>
                          <a:pPr algn="ctr"/>
                          <a:r>
                            <a:rPr lang="en-US" sz="800">
                              <a:effectLst/>
                            </a:rPr>
                            <a:t>Central Java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-0.045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rowSpan="17">
                      <a:txBody>
                        <a:bodyPr/>
                        <a:lstStyle/>
                        <a:p>
                          <a:pPr algn="ctr"/>
                          <a:r>
                            <a:rPr lang="en-US" sz="800">
                              <a:effectLst/>
                            </a:rPr>
                            <a:t>East Java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0.629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2800984818"/>
                      </a:ext>
                    </a:extLst>
                  </a:tr>
                  <a:tr h="12721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-0.084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0.084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-0.095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2477940024"/>
                      </a:ext>
                    </a:extLst>
                  </a:tr>
                  <a:tr h="13170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-1.017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0.142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-0.150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931010095"/>
                      </a:ext>
                    </a:extLst>
                  </a:tr>
                  <a:tr h="13170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0.967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0.188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0.194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2204412509"/>
                      </a:ext>
                    </a:extLst>
                  </a:tr>
                  <a:tr h="13170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1.122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-0.045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-0.163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1426876997"/>
                      </a:ext>
                    </a:extLst>
                  </a:tr>
                  <a:tr h="12721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-0.093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0.306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0.525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2625882432"/>
                      </a:ext>
                    </a:extLst>
                  </a:tr>
                  <a:tr h="13170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-0.215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-0.953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125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0.156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3846980900"/>
                      </a:ext>
                    </a:extLst>
                  </a:tr>
                  <a:tr h="13170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0.632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0.449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225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0.413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2925764732"/>
                      </a:ext>
                    </a:extLst>
                  </a:tr>
                  <a:tr h="13170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-1.103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-0.158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325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-0.188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2940632968"/>
                      </a:ext>
                    </a:extLst>
                  </a:tr>
                  <a:tr h="12721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8.294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-1.470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0.474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2047141898"/>
                      </a:ext>
                    </a:extLst>
                  </a:tr>
                  <a:tr h="13170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0.434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1.341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135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-0.302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3748346105"/>
                      </a:ext>
                    </a:extLst>
                  </a:tr>
                  <a:tr h="13170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6.041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-0.572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235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0.028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2431777364"/>
                      </a:ext>
                    </a:extLst>
                  </a:tr>
                  <a:tr h="13170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3.153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-8.592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335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-0.032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1871373913"/>
                      </a:ext>
                    </a:extLst>
                  </a:tr>
                  <a:tr h="12721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0.412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0.058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1.255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310528541"/>
                      </a:ext>
                    </a:extLst>
                  </a:tr>
                  <a:tr h="13170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0.111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0.218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145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4.749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2567204776"/>
                      </a:ext>
                    </a:extLst>
                  </a:tr>
                  <a:tr h="13170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0.457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0.797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245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-3.624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4276710524"/>
                      </a:ext>
                    </a:extLst>
                  </a:tr>
                  <a:tr h="13170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0.706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-0.343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345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1.174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1031481863"/>
                      </a:ext>
                    </a:extLst>
                  </a:tr>
                  <a:tr h="127211">
                    <a:tc rowSpan="17"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>
                              <a:effectLst/>
                            </a:rPr>
                            <a:t>West Java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-0.244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rowSpan="17">
                      <a:txBody>
                        <a:bodyPr/>
                        <a:lstStyle/>
                        <a:p>
                          <a:pPr algn="ctr"/>
                          <a:r>
                            <a:rPr lang="en-US" sz="800">
                              <a:effectLst/>
                            </a:rPr>
                            <a:t>DI Yogyakarta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0.084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rowSpan="17">
                      <a:txBody>
                        <a:bodyPr/>
                        <a:lstStyle/>
                        <a:p>
                          <a:pPr algn="ctr"/>
                          <a:r>
                            <a:rPr lang="en-US" sz="800">
                              <a:effectLst/>
                            </a:rPr>
                            <a:t>Banten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0.572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1521891926"/>
                      </a:ext>
                    </a:extLst>
                  </a:tr>
                  <a:tr h="12721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1.124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0.142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-0.093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3389159768"/>
                      </a:ext>
                    </a:extLst>
                  </a:tr>
                  <a:tr h="13170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0.418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-0.082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-0.215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594751866"/>
                      </a:ext>
                    </a:extLst>
                  </a:tr>
                  <a:tr h="13170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0.275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0.037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0.632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1466000558"/>
                      </a:ext>
                    </a:extLst>
                  </a:tr>
                  <a:tr h="13170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0.188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0.003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-1.103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27808185"/>
                      </a:ext>
                    </a:extLst>
                  </a:tr>
                  <a:tr h="12721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0.041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-0.238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0.525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3530830432"/>
                      </a:ext>
                    </a:extLst>
                  </a:tr>
                  <a:tr h="13170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0.279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0.156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126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-0.233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2622399168"/>
                      </a:ext>
                    </a:extLst>
                  </a:tr>
                  <a:tr h="13170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-0.567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0.413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226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-1.140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3702143520"/>
                      </a:ext>
                    </a:extLst>
                  </a:tr>
                  <a:tr h="13170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0.837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-0.188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326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-0.880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738693701"/>
                      </a:ext>
                    </a:extLst>
                  </a:tr>
                  <a:tr h="12721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7.136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-1.470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0.099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607000485"/>
                      </a:ext>
                    </a:extLst>
                  </a:tr>
                  <a:tr h="13170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1.297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1.341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136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-1.155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1448039196"/>
                      </a:ext>
                    </a:extLst>
                  </a:tr>
                  <a:tr h="13170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-0.572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0.001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236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-0.574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1437576360"/>
                      </a:ext>
                    </a:extLst>
                  </a:tr>
                  <a:tr h="13170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-8.592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-0.454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336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0.706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2989176146"/>
                      </a:ext>
                    </a:extLst>
                  </a:tr>
                  <a:tr h="12721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0.412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-0.844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1.255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1471428392"/>
                      </a:ext>
                    </a:extLst>
                  </a:tr>
                  <a:tr h="13170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0.111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-0.827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146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4.749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2627093646"/>
                      </a:ext>
                    </a:extLst>
                  </a:tr>
                  <a:tr h="13170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0.457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-7.784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246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-3.624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594809652"/>
                      </a:ext>
                    </a:extLst>
                  </a:tr>
                  <a:tr h="13170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-0.144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0.619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346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 dirty="0">
                              <a:effectLst/>
                            </a:rPr>
                            <a:t>1.174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4761008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4C81832C-8BAA-4673-8103-0E2B262222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0492546"/>
                  </p:ext>
                </p:extLst>
              </p:nvPr>
            </p:nvGraphicFramePr>
            <p:xfrm>
              <a:off x="4222204" y="1971609"/>
              <a:ext cx="6380199" cy="4680523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708911">
                      <a:extLst>
                        <a:ext uri="{9D8B030D-6E8A-4147-A177-3AD203B41FA5}">
                          <a16:colId xmlns:a16="http://schemas.microsoft.com/office/drawing/2014/main" val="2510833581"/>
                        </a:ext>
                      </a:extLst>
                    </a:gridCol>
                    <a:gridCol w="708911">
                      <a:extLst>
                        <a:ext uri="{9D8B030D-6E8A-4147-A177-3AD203B41FA5}">
                          <a16:colId xmlns:a16="http://schemas.microsoft.com/office/drawing/2014/main" val="1732971764"/>
                        </a:ext>
                      </a:extLst>
                    </a:gridCol>
                    <a:gridCol w="708911">
                      <a:extLst>
                        <a:ext uri="{9D8B030D-6E8A-4147-A177-3AD203B41FA5}">
                          <a16:colId xmlns:a16="http://schemas.microsoft.com/office/drawing/2014/main" val="2679205756"/>
                        </a:ext>
                      </a:extLst>
                    </a:gridCol>
                    <a:gridCol w="708911">
                      <a:extLst>
                        <a:ext uri="{9D8B030D-6E8A-4147-A177-3AD203B41FA5}">
                          <a16:colId xmlns:a16="http://schemas.microsoft.com/office/drawing/2014/main" val="923522433"/>
                        </a:ext>
                      </a:extLst>
                    </a:gridCol>
                    <a:gridCol w="708911">
                      <a:extLst>
                        <a:ext uri="{9D8B030D-6E8A-4147-A177-3AD203B41FA5}">
                          <a16:colId xmlns:a16="http://schemas.microsoft.com/office/drawing/2014/main" val="1632918379"/>
                        </a:ext>
                      </a:extLst>
                    </a:gridCol>
                    <a:gridCol w="708911">
                      <a:extLst>
                        <a:ext uri="{9D8B030D-6E8A-4147-A177-3AD203B41FA5}">
                          <a16:colId xmlns:a16="http://schemas.microsoft.com/office/drawing/2014/main" val="3878813864"/>
                        </a:ext>
                      </a:extLst>
                    </a:gridCol>
                    <a:gridCol w="708911">
                      <a:extLst>
                        <a:ext uri="{9D8B030D-6E8A-4147-A177-3AD203B41FA5}">
                          <a16:colId xmlns:a16="http://schemas.microsoft.com/office/drawing/2014/main" val="766336833"/>
                        </a:ext>
                      </a:extLst>
                    </a:gridCol>
                    <a:gridCol w="708911">
                      <a:extLst>
                        <a:ext uri="{9D8B030D-6E8A-4147-A177-3AD203B41FA5}">
                          <a16:colId xmlns:a16="http://schemas.microsoft.com/office/drawing/2014/main" val="930740932"/>
                        </a:ext>
                      </a:extLst>
                    </a:gridCol>
                    <a:gridCol w="708911">
                      <a:extLst>
                        <a:ext uri="{9D8B030D-6E8A-4147-A177-3AD203B41FA5}">
                          <a16:colId xmlns:a16="http://schemas.microsoft.com/office/drawing/2014/main" val="639422724"/>
                        </a:ext>
                      </a:extLst>
                    </a:gridCol>
                  </a:tblGrid>
                  <a:tr h="2475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>
                              <a:effectLst/>
                            </a:rPr>
                            <a:t>Province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>
                              <a:effectLst/>
                            </a:rPr>
                            <a:t>Parameter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>
                              <a:effectLst/>
                            </a:rPr>
                            <a:t>Estimation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>
                              <a:effectLst/>
                            </a:rPr>
                            <a:t>Province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>
                              <a:effectLst/>
                            </a:rPr>
                            <a:t>Parameter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>
                              <a:effectLst/>
                            </a:rPr>
                            <a:t>Estimation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>
                              <a:effectLst/>
                            </a:rPr>
                            <a:t>Province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>
                              <a:effectLst/>
                            </a:rPr>
                            <a:t>Parameter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>
                              <a:effectLst/>
                            </a:rPr>
                            <a:t>Estimation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extLst>
                      <a:ext uri="{0D108BD9-81ED-4DB2-BD59-A6C34878D82A}">
                        <a16:rowId xmlns:a16="http://schemas.microsoft.com/office/drawing/2014/main" val="1935349233"/>
                      </a:ext>
                    </a:extLst>
                  </a:tr>
                  <a:tr h="127211">
                    <a:tc rowSpan="17"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>
                              <a:effectLst/>
                            </a:rPr>
                            <a:t>DKI Jakarta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100000" t="-200000" r="-700000" b="-34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0.059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/>
                    </a:tc>
                    <a:tc rowSpan="17">
                      <a:txBody>
                        <a:bodyPr/>
                        <a:lstStyle/>
                        <a:p>
                          <a:pPr algn="ctr"/>
                          <a:r>
                            <a:rPr lang="en-US" sz="800">
                              <a:effectLst/>
                            </a:rPr>
                            <a:t>Central Java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402586" t="-200000" r="-405172" b="-34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-0.045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rowSpan="17">
                      <a:txBody>
                        <a:bodyPr/>
                        <a:lstStyle/>
                        <a:p>
                          <a:pPr algn="ctr"/>
                          <a:r>
                            <a:rPr lang="en-US" sz="800">
                              <a:effectLst/>
                            </a:rPr>
                            <a:t>East Java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697436" t="-200000" r="-102564" b="-34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0.629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2800984818"/>
                      </a:ext>
                    </a:extLst>
                  </a:tr>
                  <a:tr h="12721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100000" t="-315000" r="-700000" b="-34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-0.084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402586" t="-315000" r="-405172" b="-34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0.084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697436" t="-315000" r="-102564" b="-34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-0.095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2477940024"/>
                      </a:ext>
                    </a:extLst>
                  </a:tr>
                  <a:tr h="13170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100000" t="-377273" r="-700000" b="-30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-1.017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402586" t="-377273" r="-405172" b="-30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0.142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697436" t="-377273" r="-102564" b="-30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-0.150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931010095"/>
                      </a:ext>
                    </a:extLst>
                  </a:tr>
                  <a:tr h="13170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100000" t="-477273" r="-700000" b="-29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0.967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402586" t="-477273" r="-405172" b="-29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0.188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697436" t="-477273" r="-102564" b="-29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0.194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2204412509"/>
                      </a:ext>
                    </a:extLst>
                  </a:tr>
                  <a:tr h="13170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100000" t="-604762" r="-700000" b="-30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1.122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402586" t="-604762" r="-405172" b="-30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-0.045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697436" t="-604762" r="-102564" b="-30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-0.163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1426876997"/>
                      </a:ext>
                    </a:extLst>
                  </a:tr>
                  <a:tr h="12721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100000" t="-704762" r="-700000" b="-29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-0.093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402586" t="-704762" r="-405172" b="-29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0.306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697436" t="-704762" r="-102564" b="-29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0.525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2625882432"/>
                      </a:ext>
                    </a:extLst>
                  </a:tr>
                  <a:tr h="13170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100000" t="-768182" r="-700000" b="-26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-0.215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402586" t="-768182" r="-405172" b="-26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-0.953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697436" t="-768182" r="-102564" b="-26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0.156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3846980900"/>
                      </a:ext>
                    </a:extLst>
                  </a:tr>
                  <a:tr h="13170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100000" t="-868182" r="-700000" b="-25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0.632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402586" t="-868182" r="-405172" b="-25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0.449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697436" t="-868182" r="-102564" b="-25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0.413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2925764732"/>
                      </a:ext>
                    </a:extLst>
                  </a:tr>
                  <a:tr h="13170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100000" t="-1014286" r="-700000" b="-25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-1.103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402586" t="-1014286" r="-405172" b="-25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-0.158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697436" t="-1014286" r="-102564" b="-25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-0.188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2940632968"/>
                      </a:ext>
                    </a:extLst>
                  </a:tr>
                  <a:tr h="12721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100000" t="-1114286" r="-700000" b="-24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8.294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402586" t="-1114286" r="-405172" b="-24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-1.470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697436" t="-1114286" r="-102564" b="-24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0.474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2047141898"/>
                      </a:ext>
                    </a:extLst>
                  </a:tr>
                  <a:tr h="13170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100000" t="-1159091" r="-700000" b="-22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0.434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402586" t="-1159091" r="-405172" b="-22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1.341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697436" t="-1159091" r="-102564" b="-22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-0.302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3748346105"/>
                      </a:ext>
                    </a:extLst>
                  </a:tr>
                  <a:tr h="13170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100000" t="-1319048" r="-700000" b="-22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6.041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402586" t="-1319048" r="-405172" b="-22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-0.572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697436" t="-1319048" r="-102564" b="-22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0.028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2431777364"/>
                      </a:ext>
                    </a:extLst>
                  </a:tr>
                  <a:tr h="13170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100000" t="-1354545" r="-700000" b="-208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3.153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402586" t="-1354545" r="-405172" b="-208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-8.592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697436" t="-1354545" r="-102564" b="-208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-0.032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1871373913"/>
                      </a:ext>
                    </a:extLst>
                  </a:tr>
                  <a:tr h="12721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100000" t="-1523810" r="-700000" b="-20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0.412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402586" t="-1523810" r="-405172" b="-20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0.058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697436" t="-1523810" r="-102564" b="-20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1.255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310528541"/>
                      </a:ext>
                    </a:extLst>
                  </a:tr>
                  <a:tr h="13170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100000" t="-1550000" r="-700000" b="-18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0.111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402586" t="-1550000" r="-405172" b="-18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0.218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697436" t="-1550000" r="-102564" b="-18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4.749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2567204776"/>
                      </a:ext>
                    </a:extLst>
                  </a:tr>
                  <a:tr h="13170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100000" t="-1728571" r="-700000" b="-188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0.457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402586" t="-1728571" r="-405172" b="-188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0.797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697436" t="-1728571" r="-102564" b="-188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-3.624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4276710524"/>
                      </a:ext>
                    </a:extLst>
                  </a:tr>
                  <a:tr h="13170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100000" t="-1745455" r="-700000" b="-169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0.706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402586" t="-1745455" r="-405172" b="-169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-0.343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697436" t="-1745455" r="-102564" b="-169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1.174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1031481863"/>
                      </a:ext>
                    </a:extLst>
                  </a:tr>
                  <a:tr h="127211">
                    <a:tc rowSpan="17"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>
                              <a:effectLst/>
                            </a:rPr>
                            <a:t>West Java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100000" t="-1933333" r="-700000" b="-16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-0.244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rowSpan="17">
                      <a:txBody>
                        <a:bodyPr/>
                        <a:lstStyle/>
                        <a:p>
                          <a:pPr algn="ctr"/>
                          <a:r>
                            <a:rPr lang="en-US" sz="800">
                              <a:effectLst/>
                            </a:rPr>
                            <a:t>DI Yogyakarta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402586" t="-1933333" r="-405172" b="-16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0.084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rowSpan="17">
                      <a:txBody>
                        <a:bodyPr/>
                        <a:lstStyle/>
                        <a:p>
                          <a:pPr algn="ctr"/>
                          <a:r>
                            <a:rPr lang="en-US" sz="800">
                              <a:effectLst/>
                            </a:rPr>
                            <a:t>Banten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697436" t="-1933333" r="-102564" b="-16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0.572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1521891926"/>
                      </a:ext>
                    </a:extLst>
                  </a:tr>
                  <a:tr h="12721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100000" t="-2033333" r="-700000" b="-15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1.124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402586" t="-2033333" r="-405172" b="-15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0.142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697436" t="-2033333" r="-102564" b="-15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-0.093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3389159768"/>
                      </a:ext>
                    </a:extLst>
                  </a:tr>
                  <a:tr h="13170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100000" t="-2133333" r="-700000" b="-14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0.418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402586" t="-2133333" r="-405172" b="-14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-0.082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697436" t="-2133333" r="-102564" b="-14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-0.215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594751866"/>
                      </a:ext>
                    </a:extLst>
                  </a:tr>
                  <a:tr h="13170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100000" t="-2131818" r="-700000" b="-13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0.275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402586" t="-2131818" r="-405172" b="-13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0.037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697436" t="-2131818" r="-102564" b="-13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0.632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1466000558"/>
                      </a:ext>
                    </a:extLst>
                  </a:tr>
                  <a:tr h="13170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100000" t="-2231818" r="-700000" b="-12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0.188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402586" t="-2231818" r="-405172" b="-12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0.003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697436" t="-2231818" r="-102564" b="-12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-1.103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27808185"/>
                      </a:ext>
                    </a:extLst>
                  </a:tr>
                  <a:tr h="12721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100000" t="-2565000" r="-700000" b="-1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0.041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402586" t="-2565000" r="-405172" b="-1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-0.238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697436" t="-2565000" r="-102564" b="-1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0.525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3530830432"/>
                      </a:ext>
                    </a:extLst>
                  </a:tr>
                  <a:tr h="13170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100000" t="-2422727" r="-700000" b="-10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0.279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402586" t="-2422727" r="-405172" b="-10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0.156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697436" t="-2422727" r="-102564" b="-10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-0.233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2622399168"/>
                      </a:ext>
                    </a:extLst>
                  </a:tr>
                  <a:tr h="13170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100000" t="-2522727" r="-700000" b="-9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-0.567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402586" t="-2522727" r="-405172" b="-9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0.413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697436" t="-2522727" r="-102564" b="-9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-1.140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3702143520"/>
                      </a:ext>
                    </a:extLst>
                  </a:tr>
                  <a:tr h="13170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100000" t="-2747619" r="-700000" b="-8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0.837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402586" t="-2747619" r="-405172" b="-8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-0.188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697436" t="-2747619" r="-102564" b="-8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-0.880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738693701"/>
                      </a:ext>
                    </a:extLst>
                  </a:tr>
                  <a:tr h="12721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100000" t="-2847619" r="-700000" b="-7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7.136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402586" t="-2847619" r="-405172" b="-7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-1.470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697436" t="-2847619" r="-102564" b="-7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0.099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607000485"/>
                      </a:ext>
                    </a:extLst>
                  </a:tr>
                  <a:tr h="13170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100000" t="-2813636" r="-700000" b="-6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1.297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402586" t="-2813636" r="-405172" b="-6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1.341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697436" t="-2813636" r="-102564" b="-6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-1.155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1448039196"/>
                      </a:ext>
                    </a:extLst>
                  </a:tr>
                  <a:tr h="13170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100000" t="-2913636" r="-700000" b="-5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-0.572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402586" t="-2913636" r="-405172" b="-5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0.001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697436" t="-2913636" r="-102564" b="-5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-0.574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1437576360"/>
                      </a:ext>
                    </a:extLst>
                  </a:tr>
                  <a:tr h="13170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100000" t="-3157143" r="-700000" b="-45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-8.592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402586" t="-3157143" r="-405172" b="-45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-0.454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697436" t="-3157143" r="-102564" b="-45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0.706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2989176146"/>
                      </a:ext>
                    </a:extLst>
                  </a:tr>
                  <a:tr h="12721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100000" t="-3257143" r="-700000" b="-35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0.412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402586" t="-3257143" r="-405172" b="-35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-0.844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697436" t="-3257143" r="-102564" b="-35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1.255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1471428392"/>
                      </a:ext>
                    </a:extLst>
                  </a:tr>
                  <a:tr h="13170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100000" t="-3204545" r="-700000" b="-2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0.111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402586" t="-3204545" r="-405172" b="-2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-0.827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697436" t="-3204545" r="-102564" b="-2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4.749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2627093646"/>
                      </a:ext>
                    </a:extLst>
                  </a:tr>
                  <a:tr h="13170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100000" t="-3461905" r="-700000" b="-1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0.457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402586" t="-3461905" r="-405172" b="-1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-7.784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697436" t="-3461905" r="-102564" b="-1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-3.624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594809652"/>
                      </a:ext>
                    </a:extLst>
                  </a:tr>
                  <a:tr h="13170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100000" t="-3400000" r="-700000" b="-4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-0.144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402586" t="-3400000" r="-405172" b="-4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>
                              <a:effectLst/>
                            </a:rPr>
                            <a:t>0.619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61" marR="60461" marT="0" marB="0" anchor="ctr">
                        <a:blipFill>
                          <a:blip r:embed="rId2"/>
                          <a:stretch>
                            <a:fillRect l="-697436" t="-3400000" r="-102564" b="-4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800" dirty="0">
                              <a:effectLst/>
                            </a:rPr>
                            <a:t>1.174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61" marR="60461" marT="0" marB="0" anchor="b"/>
                    </a:tc>
                    <a:extLst>
                      <a:ext uri="{0D108BD9-81ED-4DB2-BD59-A6C34878D82A}">
                        <a16:rowId xmlns:a16="http://schemas.microsoft.com/office/drawing/2014/main" val="4761008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C68E9C5-ADE0-4DA6-B449-D0EC7A90A273}"/>
              </a:ext>
            </a:extLst>
          </p:cNvPr>
          <p:cNvSpPr/>
          <p:nvPr/>
        </p:nvSpPr>
        <p:spPr>
          <a:xfrm>
            <a:off x="1701924" y="1512060"/>
            <a:ext cx="3994988" cy="365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Table 5. </a:t>
            </a:r>
            <a:r>
              <a:rPr lang="en-US" sz="1400" dirty="0">
                <a:solidFill>
                  <a:schemeClr val="tx1"/>
                </a:solidFill>
              </a:rPr>
              <a:t>Results of parameter estimation</a:t>
            </a:r>
          </a:p>
        </p:txBody>
      </p:sp>
    </p:spTree>
    <p:extLst>
      <p:ext uri="{BB962C8B-B14F-4D97-AF65-F5344CB8AC3E}">
        <p14:creationId xmlns:p14="http://schemas.microsoft.com/office/powerpoint/2010/main" val="95714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Literature Review</a:t>
            </a:r>
          </a:p>
          <a:p>
            <a:pPr lvl="1"/>
            <a:r>
              <a:rPr lang="en-US" dirty="0"/>
              <a:t>Truncated Spline Nonparametric Regression </a:t>
            </a:r>
          </a:p>
          <a:p>
            <a:pPr lvl="1"/>
            <a:r>
              <a:rPr lang="en-US" dirty="0"/>
              <a:t>Fourier Series Nonparametric Regression</a:t>
            </a:r>
          </a:p>
          <a:p>
            <a:r>
              <a:rPr lang="en-US" dirty="0"/>
              <a:t>Data Collection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7AE78-47F5-4027-BF97-BA7AECC592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 and Discussion</a:t>
            </a:r>
          </a:p>
          <a:p>
            <a:pPr lvl="1"/>
            <a:r>
              <a:rPr lang="en-US" dirty="0"/>
              <a:t>Truncated Spline Estimator</a:t>
            </a:r>
          </a:p>
          <a:p>
            <a:pPr lvl="1"/>
            <a:r>
              <a:rPr lang="en-US" dirty="0"/>
              <a:t>Fourier Series Estimator</a:t>
            </a:r>
          </a:p>
          <a:p>
            <a:pPr lvl="1"/>
            <a:r>
              <a:rPr lang="en-US" dirty="0"/>
              <a:t>Pneumonia Cases in Java Island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2424E5-565A-4B33-A84C-145169C4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DISCUSSION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E67E7BB-FD03-4478-8C0E-051DBCDA3A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46063" indent="-246063" algn="just"/>
                <a:r>
                  <a:rPr lang="en-US" sz="2000" dirty="0">
                    <a:effectLst/>
                    <a:ea typeface="Times New Roman" panose="02020603050405020304" pitchFamily="18" charset="0"/>
                  </a:rPr>
                  <a:t>The percentage of pneumonia case model for each province can be described in the following model: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11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11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21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21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31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31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>
                  <a:effectLst/>
                  <a:ea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12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12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22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22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32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32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>
                  <a:effectLst/>
                  <a:ea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13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13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23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23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33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33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en-US" sz="2000" i="1" dirty="0">
                  <a:effectLst/>
                  <a:ea typeface="Times New Roman" panose="02020603050405020304" pitchFamily="18" charset="0"/>
                </a:endParaRPr>
              </a:p>
              <a:p>
                <a:pPr marL="102870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4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4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14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4</m:t>
                                </m:r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𝑖𝑡</m:t>
                                </m:r>
                              </m:sub>
                            </m:s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14</m:t>
                                </m:r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24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4</m:t>
                                </m:r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𝑖𝑡</m:t>
                                </m:r>
                              </m:sub>
                            </m:s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24</m:t>
                                </m:r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34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4</m:t>
                                </m:r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𝑖𝑡</m:t>
                                </m:r>
                              </m:sub>
                            </m:s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34</m:t>
                                </m:r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ea typeface="Times New Roman" panose="02020603050405020304" pitchFamily="18" charset="0"/>
                  </a:rPr>
                  <a:t> </a:t>
                </a:r>
              </a:p>
              <a:p>
                <a:pPr marL="228600" indent="0" algn="just">
                  <a:buNone/>
                </a:pPr>
                <a:r>
                  <a:rPr lang="en-US" sz="2000" dirty="0">
                    <a:effectLst/>
                    <a:ea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𝑖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=1,2,…,6</m:t>
                    </m:r>
                  </m:oMath>
                </a14:m>
                <a:r>
                  <a:rPr lang="en-US" sz="2000" dirty="0">
                    <a:effectLst/>
                    <a:ea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=1,2,…,9</m:t>
                    </m:r>
                  </m:oMath>
                </a14:m>
                <a:r>
                  <a:rPr lang="en-US" sz="2000" dirty="0">
                    <a:effectLst/>
                    <a:ea typeface="Times New Roman" panose="02020603050405020304" pitchFamily="18" charset="0"/>
                  </a:rPr>
                  <a:t>.</a:t>
                </a:r>
              </a:p>
              <a:p>
                <a:r>
                  <a:rPr lang="en-US" sz="2000" dirty="0">
                    <a:ea typeface="Times New Roman" panose="02020603050405020304" pitchFamily="18" charset="0"/>
                  </a:rPr>
                  <a:t>The best model produced R-square = 99.99% and MSE =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1.94×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−22</m:t>
                        </m:r>
                      </m:sup>
                    </m:sSup>
                  </m:oMath>
                </a14:m>
                <a:r>
                  <a:rPr lang="en-US" sz="2000" dirty="0">
                    <a:ea typeface="Times New Roman" panose="02020603050405020304" pitchFamily="18" charset="0"/>
                  </a:rPr>
                  <a:t>. 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E67E7BB-FD03-4478-8C0E-051DBCDA3A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2133" r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7B4212-092D-44B7-85E5-5472B369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6D8476-F832-4C51-AF21-4B85C29B27B4}"/>
              </a:ext>
            </a:extLst>
          </p:cNvPr>
          <p:cNvSpPr/>
          <p:nvPr/>
        </p:nvSpPr>
        <p:spPr>
          <a:xfrm>
            <a:off x="8254652" y="797718"/>
            <a:ext cx="3121585" cy="6199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Pneumonia Case 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in Java Island</a:t>
            </a:r>
          </a:p>
        </p:txBody>
      </p:sp>
    </p:spTree>
    <p:extLst>
      <p:ext uri="{BB962C8B-B14F-4D97-AF65-F5344CB8AC3E}">
        <p14:creationId xmlns:p14="http://schemas.microsoft.com/office/powerpoint/2010/main" val="15173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9CEF-339C-49E6-B7ED-3466B1F5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572B8D-76FA-4A91-BC42-717DD166C9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effectLst/>
                    <a:ea typeface="Times New Roman" panose="02020603050405020304" pitchFamily="18" charset="0"/>
                  </a:rPr>
                  <a:t>The estimator of the truncated spline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𝜷</m:t>
                        </m:r>
                      </m:e>
                    </m:acc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24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𝑾𝑿</m:t>
                            </m:r>
                          </m:e>
                        </m:d>
                      </m:e>
                      <m:sup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𝑾𝒚</m:t>
                    </m:r>
                  </m:oMath>
                </a14:m>
                <a:r>
                  <a:rPr lang="en-US" sz="2400" dirty="0">
                    <a:effectLst/>
                    <a:ea typeface="Times New Roman" panose="02020603050405020304" pitchFamily="18" charset="0"/>
                  </a:rPr>
                  <a:t>, while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𝜸</m:t>
                        </m:r>
                      </m:e>
                    </m:acc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24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𝒁</m:t>
                                </m:r>
                              </m:e>
                              <m:sup>
                                <m:r>
                                  <a:rPr lang="en-US" sz="24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𝑾𝒁</m:t>
                            </m:r>
                          </m:e>
                        </m:d>
                      </m:e>
                      <m:sup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𝒁</m:t>
                        </m:r>
                      </m:e>
                      <m:sup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𝑾𝒚</m:t>
                    </m:r>
                  </m:oMath>
                </a14:m>
                <a:r>
                  <a:rPr lang="en-US" sz="2400" b="1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2400" dirty="0">
                    <a:effectLst/>
                    <a:ea typeface="Times New Roman" panose="02020603050405020304" pitchFamily="18" charset="0"/>
                  </a:rPr>
                  <a:t>is the Fourier series estimator. </a:t>
                </a:r>
              </a:p>
              <a:p>
                <a:r>
                  <a:rPr lang="en-US" sz="2400" dirty="0">
                    <a:effectLst/>
                    <a:ea typeface="Times New Roman" panose="02020603050405020304" pitchFamily="18" charset="0"/>
                  </a:rPr>
                  <a:t>This study has found that </a:t>
                </a:r>
                <a:r>
                  <a:rPr lang="en-US" sz="2400" b="1" dirty="0">
                    <a:effectLst/>
                    <a:ea typeface="Times New Roman" panose="02020603050405020304" pitchFamily="18" charset="0"/>
                  </a:rPr>
                  <a:t>truncated spline </a:t>
                </a:r>
                <a:r>
                  <a:rPr lang="en-US" sz="2400" dirty="0">
                    <a:effectLst/>
                    <a:ea typeface="Times New Roman" panose="02020603050405020304" pitchFamily="18" charset="0"/>
                  </a:rPr>
                  <a:t>with </a:t>
                </a:r>
                <a:r>
                  <a:rPr lang="en-US" sz="2400" b="1" dirty="0">
                    <a:effectLst/>
                    <a:ea typeface="Times New Roman" panose="02020603050405020304" pitchFamily="18" charset="0"/>
                  </a:rPr>
                  <a:t>three-knot points </a:t>
                </a:r>
                <a:r>
                  <a:rPr lang="en-US" sz="2400" dirty="0">
                    <a:effectLst/>
                    <a:ea typeface="Times New Roman" panose="02020603050405020304" pitchFamily="18" charset="0"/>
                  </a:rPr>
                  <a:t>for each predictor and the </a:t>
                </a:r>
                <a:r>
                  <a:rPr lang="en-US" sz="2400" b="1" dirty="0">
                    <a:effectLst/>
                    <a:ea typeface="Times New Roman" panose="02020603050405020304" pitchFamily="18" charset="0"/>
                  </a:rPr>
                  <a:t>second type of weighting </a:t>
                </a:r>
                <a:r>
                  <a:rPr lang="en-US" sz="2400" dirty="0">
                    <a:effectLst/>
                    <a:ea typeface="Times New Roman" panose="02020603050405020304" pitchFamily="18" charset="0"/>
                  </a:rPr>
                  <a:t>matrix is the best method for modeling the pneumonia case. </a:t>
                </a:r>
              </a:p>
              <a:p>
                <a:r>
                  <a:rPr lang="en-US" sz="2400" dirty="0">
                    <a:effectLst/>
                    <a:ea typeface="Times New Roman" panose="02020603050405020304" pitchFamily="18" charset="0"/>
                  </a:rPr>
                  <a:t>These findings provide the following insights for future research, i.e., </a:t>
                </a:r>
                <a:r>
                  <a:rPr lang="en-US" sz="2400" b="1" dirty="0">
                    <a:effectLst/>
                    <a:ea typeface="Times New Roman" panose="02020603050405020304" pitchFamily="18" charset="0"/>
                  </a:rPr>
                  <a:t>develop a new theory </a:t>
                </a:r>
                <a:r>
                  <a:rPr lang="en-US" sz="2400" dirty="0">
                    <a:effectLst/>
                    <a:ea typeface="Times New Roman" panose="02020603050405020304" pitchFamily="18" charset="0"/>
                  </a:rPr>
                  <a:t>that combined two estimators.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572B8D-76FA-4A91-BC42-717DD166C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1" t="-800" r="-2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F1DE3-8D9E-4957-B9E4-474D12CA6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7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49CC-8B0D-423E-910B-496358B31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1664-0080-4DB0-B78A-95850749D7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100" dirty="0">
                <a:effectLst/>
                <a:ea typeface="Times New Roman" panose="02020603050405020304" pitchFamily="18" charset="0"/>
              </a:rPr>
              <a:t>Indonesian Ministry of Health, </a:t>
            </a:r>
            <a:r>
              <a:rPr lang="en-US" sz="1100" i="1" dirty="0">
                <a:effectLst/>
                <a:ea typeface="Times New Roman" panose="02020603050405020304" pitchFamily="18" charset="0"/>
              </a:rPr>
              <a:t>Indonesia Health Profile 2016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 (Indonesian Ministry of Health, Jakarta, 2017).</a:t>
            </a: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100" dirty="0">
                <a:effectLst/>
                <a:ea typeface="Times New Roman" panose="02020603050405020304" pitchFamily="18" charset="0"/>
              </a:rPr>
              <a:t>World Health Organization, “Pneumonia”, retrieved from https://www.who.int/news-room/fact-sheets/detail/pneumonia on 16 July 2020.</a:t>
            </a: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100" dirty="0">
                <a:effectLst/>
                <a:ea typeface="Times New Roman" panose="02020603050405020304" pitchFamily="18" charset="0"/>
              </a:rPr>
              <a:t>National Institute of Health Research and Development, </a:t>
            </a:r>
            <a:r>
              <a:rPr lang="en-US" sz="1100" i="1" dirty="0">
                <a:effectLst/>
                <a:ea typeface="Times New Roman" panose="02020603050405020304" pitchFamily="18" charset="0"/>
              </a:rPr>
              <a:t>Basic Health Research 2013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 (Indonesian Ministry of Health, Jakarta, 2013).</a:t>
            </a: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100" dirty="0">
                <a:effectLst/>
                <a:ea typeface="Times New Roman" panose="02020603050405020304" pitchFamily="18" charset="0"/>
              </a:rPr>
              <a:t>Indonesian Ministry of Health, </a:t>
            </a:r>
            <a:r>
              <a:rPr lang="en-US" sz="1100" i="1" dirty="0">
                <a:effectLst/>
                <a:ea typeface="Times New Roman" panose="02020603050405020304" pitchFamily="18" charset="0"/>
              </a:rPr>
              <a:t>Indonesia Health Profile 2017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 (Indonesian Ministry of Health, Jakarta, 2018).</a:t>
            </a: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100" dirty="0">
                <a:effectLst/>
                <a:ea typeface="Times New Roman" panose="02020603050405020304" pitchFamily="18" charset="0"/>
              </a:rPr>
              <a:t>Yayasan </a:t>
            </a:r>
            <a:r>
              <a:rPr lang="en-US" sz="1100" dirty="0" err="1">
                <a:effectLst/>
                <a:ea typeface="Times New Roman" panose="02020603050405020304" pitchFamily="18" charset="0"/>
              </a:rPr>
              <a:t>Sayangi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 Tunas </a:t>
            </a:r>
            <a:r>
              <a:rPr lang="en-US" sz="1100" dirty="0" err="1">
                <a:effectLst/>
                <a:ea typeface="Times New Roman" panose="02020603050405020304" pitchFamily="18" charset="0"/>
              </a:rPr>
              <a:t>Cilik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 and </a:t>
            </a:r>
            <a:r>
              <a:rPr lang="en-US" sz="1100" dirty="0" err="1">
                <a:effectLst/>
                <a:ea typeface="Times New Roman" panose="02020603050405020304" pitchFamily="18" charset="0"/>
              </a:rPr>
              <a:t>Fakultas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ea typeface="Times New Roman" panose="02020603050405020304" pitchFamily="18" charset="0"/>
              </a:rPr>
              <a:t>Keperawatan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 Universitas </a:t>
            </a:r>
            <a:r>
              <a:rPr lang="en-US" sz="1100" dirty="0" err="1">
                <a:effectLst/>
                <a:ea typeface="Times New Roman" panose="02020603050405020304" pitchFamily="18" charset="0"/>
              </a:rPr>
              <a:t>Padjajaran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, </a:t>
            </a:r>
            <a:r>
              <a:rPr lang="en-US" sz="1100" i="1" dirty="0" err="1">
                <a:effectLst/>
                <a:ea typeface="Times New Roman" panose="02020603050405020304" pitchFamily="18" charset="0"/>
              </a:rPr>
              <a:t>Analisis</a:t>
            </a:r>
            <a:r>
              <a:rPr lang="en-US" sz="110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100" i="1" dirty="0" err="1">
                <a:effectLst/>
                <a:ea typeface="Times New Roman" panose="02020603050405020304" pitchFamily="18" charset="0"/>
              </a:rPr>
              <a:t>Situasi</a:t>
            </a:r>
            <a:r>
              <a:rPr lang="en-US" sz="1100" i="1" dirty="0">
                <a:effectLst/>
                <a:ea typeface="Times New Roman" panose="02020603050405020304" pitchFamily="18" charset="0"/>
              </a:rPr>
              <a:t> Pneumonia pada Anak: </a:t>
            </a:r>
            <a:r>
              <a:rPr lang="en-US" sz="1100" i="1" dirty="0" err="1">
                <a:effectLst/>
                <a:ea typeface="Times New Roman" panose="02020603050405020304" pitchFamily="18" charset="0"/>
              </a:rPr>
              <a:t>Kebijakan</a:t>
            </a:r>
            <a:r>
              <a:rPr lang="en-US" sz="1100" i="1" dirty="0">
                <a:effectLst/>
                <a:ea typeface="Times New Roman" panose="02020603050405020304" pitchFamily="18" charset="0"/>
              </a:rPr>
              <a:t> di Aras Nasional dan </a:t>
            </a:r>
            <a:r>
              <a:rPr lang="en-US" sz="1100" i="1" dirty="0" err="1">
                <a:effectLst/>
                <a:ea typeface="Times New Roman" panose="02020603050405020304" pitchFamily="18" charset="0"/>
              </a:rPr>
              <a:t>Implementasi</a:t>
            </a:r>
            <a:r>
              <a:rPr lang="en-US" sz="110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100" i="1" dirty="0" err="1">
                <a:effectLst/>
                <a:ea typeface="Times New Roman" panose="02020603050405020304" pitchFamily="18" charset="0"/>
              </a:rPr>
              <a:t>Penanganan</a:t>
            </a:r>
            <a:r>
              <a:rPr lang="en-US" sz="1100" i="1" dirty="0">
                <a:effectLst/>
                <a:ea typeface="Times New Roman" panose="02020603050405020304" pitchFamily="18" charset="0"/>
              </a:rPr>
              <a:t> di </a:t>
            </a:r>
            <a:r>
              <a:rPr lang="en-US" sz="1100" i="1" dirty="0" err="1">
                <a:effectLst/>
                <a:ea typeface="Times New Roman" panose="02020603050405020304" pitchFamily="18" charset="0"/>
              </a:rPr>
              <a:t>Kabupaten</a:t>
            </a:r>
            <a:r>
              <a:rPr lang="en-US" sz="1100" i="1" dirty="0">
                <a:effectLst/>
                <a:ea typeface="Times New Roman" panose="02020603050405020304" pitchFamily="18" charset="0"/>
              </a:rPr>
              <a:t> Bandung dan Sumba Barat, Indonesia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 (Yayasan </a:t>
            </a:r>
            <a:r>
              <a:rPr lang="en-US" sz="1100" dirty="0" err="1">
                <a:effectLst/>
                <a:ea typeface="Times New Roman" panose="02020603050405020304" pitchFamily="18" charset="0"/>
              </a:rPr>
              <a:t>Sayangi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 Tunas </a:t>
            </a:r>
            <a:r>
              <a:rPr lang="en-US" sz="1100" dirty="0" err="1">
                <a:effectLst/>
                <a:ea typeface="Times New Roman" panose="02020603050405020304" pitchFamily="18" charset="0"/>
              </a:rPr>
              <a:t>Cilik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, Jakarta, 2019).</a:t>
            </a: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100" dirty="0">
                <a:effectLst/>
                <a:ea typeface="Times New Roman" panose="02020603050405020304" pitchFamily="18" charset="0"/>
              </a:rPr>
              <a:t>F. P. </a:t>
            </a:r>
            <a:r>
              <a:rPr lang="en-US" sz="1100" dirty="0" err="1">
                <a:effectLst/>
                <a:ea typeface="Times New Roman" panose="02020603050405020304" pitchFamily="18" charset="0"/>
              </a:rPr>
              <a:t>Santoso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, S. P. </a:t>
            </a:r>
            <a:r>
              <a:rPr lang="en-US" sz="1100" dirty="0" err="1">
                <a:effectLst/>
                <a:ea typeface="Times New Roman" panose="02020603050405020304" pitchFamily="18" charset="0"/>
              </a:rPr>
              <a:t>Wulandari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 and </a:t>
            </a:r>
            <a:r>
              <a:rPr lang="en-US" sz="1100" dirty="0" err="1">
                <a:effectLst/>
                <a:ea typeface="Times New Roman" panose="02020603050405020304" pitchFamily="18" charset="0"/>
              </a:rPr>
              <a:t>Purhadi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, </a:t>
            </a:r>
            <a:r>
              <a:rPr lang="en-US" sz="1100" dirty="0" err="1">
                <a:effectLst/>
                <a:ea typeface="Times New Roman" panose="02020603050405020304" pitchFamily="18" charset="0"/>
              </a:rPr>
              <a:t>Jurnal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ea typeface="Times New Roman" panose="02020603050405020304" pitchFamily="18" charset="0"/>
              </a:rPr>
              <a:t>Sains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 dan </a:t>
            </a:r>
            <a:r>
              <a:rPr lang="en-US" sz="1100" dirty="0" err="1">
                <a:effectLst/>
                <a:ea typeface="Times New Roman" panose="02020603050405020304" pitchFamily="18" charset="0"/>
              </a:rPr>
              <a:t>Seni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 ITS</a:t>
            </a:r>
            <a:r>
              <a:rPr lang="en-US" sz="110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100" b="1" dirty="0">
                <a:effectLst/>
                <a:ea typeface="Times New Roman" panose="02020603050405020304" pitchFamily="18" charset="0"/>
              </a:rPr>
              <a:t>1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(1), 37-42 (2012).</a:t>
            </a: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100" dirty="0">
                <a:effectLst/>
                <a:ea typeface="Times New Roman" panose="02020603050405020304" pitchFamily="18" charset="0"/>
              </a:rPr>
              <a:t>R. L. Eubank, </a:t>
            </a:r>
            <a:r>
              <a:rPr lang="en-US" sz="1100" i="1" dirty="0">
                <a:effectLst/>
                <a:ea typeface="Times New Roman" panose="02020603050405020304" pitchFamily="18" charset="0"/>
              </a:rPr>
              <a:t>Nonparametric Regression and Spline Smoothing, 2nd ed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. (Marcel Dekker, Inc, New York, 1999).</a:t>
            </a: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100" dirty="0">
                <a:effectLst/>
                <a:ea typeface="Times New Roman" panose="02020603050405020304" pitchFamily="18" charset="0"/>
              </a:rPr>
              <a:t>G. Wahba, </a:t>
            </a:r>
            <a:r>
              <a:rPr lang="en-US" sz="1100" i="1" dirty="0">
                <a:effectLst/>
                <a:ea typeface="Times New Roman" panose="02020603050405020304" pitchFamily="18" charset="0"/>
              </a:rPr>
              <a:t>Spline Models for Observation Data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 (SIAM </a:t>
            </a:r>
            <a:r>
              <a:rPr lang="en-US" sz="1100" dirty="0" err="1">
                <a:effectLst/>
                <a:ea typeface="Times New Roman" panose="02020603050405020304" pitchFamily="18" charset="0"/>
              </a:rPr>
              <a:t>Pensylvania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, 1990).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BAA5D-5C54-4601-A8AD-98EAE9CAA4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sz="1100" dirty="0">
                <a:effectLst/>
                <a:ea typeface="Times New Roman" panose="02020603050405020304" pitchFamily="18" charset="0"/>
              </a:rPr>
              <a:t>I. N. Budiantara, V. </a:t>
            </a:r>
            <a:r>
              <a:rPr lang="en-US" sz="1100" dirty="0" err="1">
                <a:effectLst/>
                <a:ea typeface="Times New Roman" panose="02020603050405020304" pitchFamily="18" charset="0"/>
              </a:rPr>
              <a:t>Ratnasari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, W. Wibowo, N. </a:t>
            </a:r>
            <a:r>
              <a:rPr lang="en-US" sz="1100" dirty="0" err="1">
                <a:effectLst/>
                <a:ea typeface="Times New Roman" panose="02020603050405020304" pitchFamily="18" charset="0"/>
              </a:rPr>
              <a:t>Afifah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, D. P. </a:t>
            </a:r>
            <a:r>
              <a:rPr lang="en-US" sz="1100" dirty="0" err="1">
                <a:effectLst/>
                <a:ea typeface="Times New Roman" panose="02020603050405020304" pitchFamily="18" charset="0"/>
              </a:rPr>
              <a:t>Rahmawati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 and M. A. D. Octavanny, </a:t>
            </a:r>
            <a:r>
              <a:rPr lang="en-US" sz="1100" dirty="0" err="1">
                <a:effectLst/>
                <a:ea typeface="Times New Roman" panose="02020603050405020304" pitchFamily="18" charset="0"/>
              </a:rPr>
              <a:t>Investigacion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ea typeface="Times New Roman" panose="02020603050405020304" pitchFamily="18" charset="0"/>
              </a:rPr>
              <a:t>Operacional</a:t>
            </a:r>
            <a:r>
              <a:rPr lang="en-US" sz="110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100" b="1" dirty="0">
                <a:effectLst/>
                <a:ea typeface="Times New Roman" panose="02020603050405020304" pitchFamily="18" charset="0"/>
              </a:rPr>
              <a:t>40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(4), 538-550 (2019).</a:t>
            </a: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sz="1100" dirty="0">
                <a:effectLst/>
                <a:ea typeface="Times New Roman" panose="02020603050405020304" pitchFamily="18" charset="0"/>
              </a:rPr>
              <a:t>M. Bilodeau, The Canadian Journal of Statistics </a:t>
            </a:r>
            <a:r>
              <a:rPr lang="en-US" sz="1100" b="1" dirty="0">
                <a:effectLst/>
                <a:ea typeface="Times New Roman" panose="02020603050405020304" pitchFamily="18" charset="0"/>
              </a:rPr>
              <a:t>3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, 257-269 (1992).</a:t>
            </a: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sz="1100" dirty="0">
                <a:effectLst/>
                <a:ea typeface="Times New Roman" panose="02020603050405020304" pitchFamily="18" charset="0"/>
              </a:rPr>
              <a:t>M. J. Hockenberry and D. Wilson, </a:t>
            </a:r>
            <a:r>
              <a:rPr lang="en-US" sz="1100" i="1" dirty="0">
                <a:effectLst/>
                <a:ea typeface="Times New Roman" panose="02020603050405020304" pitchFamily="18" charset="0"/>
              </a:rPr>
              <a:t>Wong’s Essentials of Pediatric Nursing, 8th ed.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 (Elsevier Mosby, St. Louis Missouri, 2009).</a:t>
            </a: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sz="1100" dirty="0">
                <a:effectLst/>
                <a:ea typeface="Times New Roman" panose="02020603050405020304" pitchFamily="18" charset="0"/>
              </a:rPr>
              <a:t>S. </a:t>
            </a:r>
            <a:r>
              <a:rPr lang="en-US" sz="1100" dirty="0" err="1">
                <a:effectLst/>
                <a:ea typeface="Times New Roman" panose="02020603050405020304" pitchFamily="18" charset="0"/>
              </a:rPr>
              <a:t>Hartati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, “</a:t>
            </a:r>
            <a:r>
              <a:rPr lang="en-US" sz="1100" dirty="0" err="1">
                <a:effectLst/>
                <a:ea typeface="Times New Roman" panose="02020603050405020304" pitchFamily="18" charset="0"/>
              </a:rPr>
              <a:t>Analisis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ea typeface="Times New Roman" panose="02020603050405020304" pitchFamily="18" charset="0"/>
              </a:rPr>
              <a:t>Faktor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ea typeface="Times New Roman" panose="02020603050405020304" pitchFamily="18" charset="0"/>
              </a:rPr>
              <a:t>Risiko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 yang </a:t>
            </a:r>
            <a:r>
              <a:rPr lang="en-US" sz="1100" dirty="0" err="1">
                <a:effectLst/>
                <a:ea typeface="Times New Roman" panose="02020603050405020304" pitchFamily="18" charset="0"/>
              </a:rPr>
              <a:t>Berhubungan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ea typeface="Times New Roman" panose="02020603050405020304" pitchFamily="18" charset="0"/>
              </a:rPr>
              <a:t>dengan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ea typeface="Times New Roman" panose="02020603050405020304" pitchFamily="18" charset="0"/>
              </a:rPr>
              <a:t>Kejadian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 Pneumonia pada Anak </a:t>
            </a:r>
            <a:r>
              <a:rPr lang="en-US" sz="1100" dirty="0" err="1">
                <a:effectLst/>
                <a:ea typeface="Times New Roman" panose="02020603050405020304" pitchFamily="18" charset="0"/>
              </a:rPr>
              <a:t>Balita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 di RSUD Pasar </a:t>
            </a:r>
            <a:r>
              <a:rPr lang="en-US" sz="1100" dirty="0" err="1">
                <a:effectLst/>
                <a:ea typeface="Times New Roman" panose="02020603050405020304" pitchFamily="18" charset="0"/>
              </a:rPr>
              <a:t>Rebo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 Jakarta,”, </a:t>
            </a:r>
            <a:r>
              <a:rPr lang="en-US" sz="1100" dirty="0" err="1">
                <a:effectLst/>
                <a:ea typeface="Times New Roman" panose="02020603050405020304" pitchFamily="18" charset="0"/>
              </a:rPr>
              <a:t>Tesis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, Universitas Indonesia, 2011.</a:t>
            </a: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sz="1100" dirty="0">
                <a:effectLst/>
                <a:ea typeface="Times New Roman" panose="02020603050405020304" pitchFamily="18" charset="0"/>
              </a:rPr>
              <a:t>A. Sommer and K. P. West, </a:t>
            </a:r>
            <a:r>
              <a:rPr lang="en-US" sz="1100" i="1" dirty="0">
                <a:effectLst/>
                <a:ea typeface="Times New Roman" panose="02020603050405020304" pitchFamily="18" charset="0"/>
              </a:rPr>
              <a:t>Vitamin A Deficiency: Health, Survival and Vision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 (Oxford University Press, New York, 1996).</a:t>
            </a: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sz="1100" dirty="0">
                <a:effectLst/>
                <a:ea typeface="Times New Roman" panose="02020603050405020304" pitchFamily="18" charset="0"/>
              </a:rPr>
              <a:t>R. </a:t>
            </a:r>
            <a:r>
              <a:rPr lang="en-US" sz="1100" dirty="0" err="1">
                <a:effectLst/>
                <a:ea typeface="Times New Roman" panose="02020603050405020304" pitchFamily="18" charset="0"/>
              </a:rPr>
              <a:t>Widoyo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, </a:t>
            </a:r>
            <a:r>
              <a:rPr lang="en-US" sz="1100" dirty="0" err="1">
                <a:effectLst/>
                <a:ea typeface="Times New Roman" panose="02020603050405020304" pitchFamily="18" charset="0"/>
              </a:rPr>
              <a:t>Kesmas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: National Public Health Journal </a:t>
            </a:r>
            <a:r>
              <a:rPr lang="en-US" sz="1100" b="1" dirty="0">
                <a:effectLst/>
                <a:ea typeface="Times New Roman" panose="02020603050405020304" pitchFamily="18" charset="0"/>
              </a:rPr>
              <a:t>11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(1), 46-50 (2016).</a:t>
            </a: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sz="1100" dirty="0">
                <a:effectLst/>
                <a:ea typeface="Times New Roman" panose="02020603050405020304" pitchFamily="18" charset="0"/>
              </a:rPr>
              <a:t>R. </a:t>
            </a:r>
            <a:r>
              <a:rPr lang="en-US" sz="1100" dirty="0" err="1">
                <a:effectLst/>
                <a:ea typeface="Times New Roman" panose="02020603050405020304" pitchFamily="18" charset="0"/>
              </a:rPr>
              <a:t>Machmud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, </a:t>
            </a:r>
            <a:r>
              <a:rPr lang="en-US" sz="1100" dirty="0" err="1">
                <a:effectLst/>
                <a:ea typeface="Times New Roman" panose="02020603050405020304" pitchFamily="18" charset="0"/>
              </a:rPr>
              <a:t>Jurnal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 Kesehatan Masyarakat Nasional </a:t>
            </a:r>
            <a:r>
              <a:rPr lang="en-US" sz="1100" b="1" dirty="0">
                <a:effectLst/>
                <a:ea typeface="Times New Roman" panose="02020603050405020304" pitchFamily="18" charset="0"/>
              </a:rPr>
              <a:t>4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(1), 36-41 (2009).</a:t>
            </a: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sz="1100" dirty="0">
                <a:effectLst/>
                <a:ea typeface="Times New Roman" panose="02020603050405020304" pitchFamily="18" charset="0"/>
              </a:rPr>
              <a:t>L. K. </a:t>
            </a:r>
            <a:r>
              <a:rPr lang="en-US" sz="1100" dirty="0" err="1">
                <a:effectLst/>
                <a:ea typeface="Times New Roman" panose="02020603050405020304" pitchFamily="18" charset="0"/>
              </a:rPr>
              <a:t>Thörn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, R. </a:t>
            </a:r>
            <a:r>
              <a:rPr lang="en-US" sz="1100" dirty="0" err="1">
                <a:effectLst/>
                <a:ea typeface="Times New Roman" panose="02020603050405020304" pitchFamily="18" charset="0"/>
              </a:rPr>
              <a:t>Minamisava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, S. </a:t>
            </a:r>
            <a:r>
              <a:rPr lang="en-US" sz="1100" dirty="0" err="1">
                <a:effectLst/>
                <a:ea typeface="Times New Roman" panose="02020603050405020304" pitchFamily="18" charset="0"/>
              </a:rPr>
              <a:t>Nouer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, L. H. Ribeiro and A. L. Andrade, BMC Infectious Diseases</a:t>
            </a:r>
            <a:r>
              <a:rPr lang="en-US" sz="110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100" b="1" dirty="0">
                <a:effectLst/>
                <a:ea typeface="Times New Roman" panose="02020603050405020304" pitchFamily="18" charset="0"/>
              </a:rPr>
              <a:t>11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(180), 1-10 (2011).</a:t>
            </a: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sz="1100" dirty="0">
                <a:effectLst/>
                <a:ea typeface="Times New Roman" panose="02020603050405020304" pitchFamily="18" charset="0"/>
              </a:rPr>
              <a:t>Indonesian Ministry of Health, </a:t>
            </a:r>
            <a:r>
              <a:rPr lang="en-US" sz="1100" i="1" dirty="0">
                <a:effectLst/>
                <a:ea typeface="Times New Roman" panose="02020603050405020304" pitchFamily="18" charset="0"/>
              </a:rPr>
              <a:t>Indonesia Health Profile 2012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 (Indonesian Ministry of Health, Jakarta, 2013).</a:t>
            </a: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n-US" sz="1100" dirty="0">
                <a:effectLst/>
                <a:ea typeface="Times New Roman" panose="02020603050405020304" pitchFamily="18" charset="0"/>
              </a:rPr>
              <a:t>H. Wu and J. T. Zhang, </a:t>
            </a:r>
            <a:r>
              <a:rPr lang="en-US" sz="1100" i="1" dirty="0">
                <a:effectLst/>
                <a:ea typeface="Times New Roman" panose="02020603050405020304" pitchFamily="18" charset="0"/>
              </a:rPr>
              <a:t>Nonparametric Regression Methods for Longitudinal Data Analysis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 (Wiley-</a:t>
            </a:r>
            <a:r>
              <a:rPr lang="en-US" sz="1100" dirty="0" err="1">
                <a:effectLst/>
                <a:ea typeface="Times New Roman" panose="02020603050405020304" pitchFamily="18" charset="0"/>
              </a:rPr>
              <a:t>Interscience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, Singapore, 2006).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137A42-31BA-471C-BCCF-C1D86FE6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7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B8AA29-605D-4FF1-BAB0-E5531AD6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9DC8AA7-2CF7-41E2-938F-41F0038C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B6B48C6-6E08-43C2-879A-0251FCF7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A1F38B-A6C8-458C-AE57-6C10FB0F5B00}"/>
              </a:ext>
            </a:extLst>
          </p:cNvPr>
          <p:cNvSpPr txBox="1"/>
          <p:nvPr/>
        </p:nvSpPr>
        <p:spPr>
          <a:xfrm>
            <a:off x="1638938" y="2618468"/>
            <a:ext cx="4284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Pneumonia is the </a:t>
            </a:r>
            <a:r>
              <a:rPr lang="en-US" b="1" dirty="0"/>
              <a:t>single largest </a:t>
            </a:r>
            <a:r>
              <a:rPr lang="en-US" dirty="0"/>
              <a:t>infectious cause of death in children worldwide.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15%</a:t>
            </a:r>
            <a:r>
              <a:rPr lang="en-US" dirty="0"/>
              <a:t> of </a:t>
            </a:r>
            <a:r>
              <a:rPr lang="en-US" u="sng" dirty="0"/>
              <a:t>children under five years old </a:t>
            </a:r>
            <a:r>
              <a:rPr lang="en-US" dirty="0"/>
              <a:t>deaths are caused by pneumonia.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7C259-FB6E-4F3A-8346-1D4D95B302D3}"/>
              </a:ext>
            </a:extLst>
          </p:cNvPr>
          <p:cNvSpPr txBox="1"/>
          <p:nvPr/>
        </p:nvSpPr>
        <p:spPr>
          <a:xfrm>
            <a:off x="6264935" y="2616488"/>
            <a:ext cx="549784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incidence of pneumonia </a:t>
            </a:r>
            <a:r>
              <a:rPr lang="en-US" b="1" dirty="0"/>
              <a:t>increased</a:t>
            </a:r>
            <a:r>
              <a:rPr lang="en-US" dirty="0"/>
              <a:t> from </a:t>
            </a:r>
            <a:r>
              <a:rPr lang="en-US" b="1" dirty="0"/>
              <a:t>2.1%</a:t>
            </a:r>
            <a:r>
              <a:rPr lang="en-US" dirty="0"/>
              <a:t> in 2007 to </a:t>
            </a:r>
            <a:r>
              <a:rPr lang="en-US" b="1" dirty="0"/>
              <a:t>2.7%</a:t>
            </a:r>
            <a:r>
              <a:rPr lang="en-US" dirty="0"/>
              <a:t> in 2013.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In 2018, the mortality rate due to pneumonia in </a:t>
            </a:r>
            <a:r>
              <a:rPr lang="en-US" u="sng" dirty="0"/>
              <a:t>children under five</a:t>
            </a:r>
            <a:r>
              <a:rPr lang="en-US" dirty="0"/>
              <a:t> was </a:t>
            </a:r>
            <a:r>
              <a:rPr lang="en-US" b="1" dirty="0"/>
              <a:t>0.08%</a:t>
            </a:r>
            <a:r>
              <a:rPr lang="en-US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mortality rate due to pneumonia in </a:t>
            </a:r>
            <a:r>
              <a:rPr lang="en-US" u="sng" dirty="0"/>
              <a:t>infants</a:t>
            </a:r>
            <a:r>
              <a:rPr lang="en-US" dirty="0"/>
              <a:t> is </a:t>
            </a:r>
            <a:r>
              <a:rPr lang="en-US" b="1" dirty="0"/>
              <a:t>higher</a:t>
            </a:r>
            <a:r>
              <a:rPr lang="en-US" dirty="0"/>
              <a:t> at </a:t>
            </a:r>
            <a:r>
              <a:rPr lang="en-US" b="1" dirty="0"/>
              <a:t>0.16%</a:t>
            </a:r>
            <a:r>
              <a:rPr lang="en-US" dirty="0"/>
              <a:t> compared to the group of children aged 1-4 years by </a:t>
            </a:r>
            <a:r>
              <a:rPr lang="en-US" b="1" dirty="0"/>
              <a:t>0.05%</a:t>
            </a:r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EA58F2-1B2E-483F-B15E-E9EC5479E481}"/>
              </a:ext>
            </a:extLst>
          </p:cNvPr>
          <p:cNvSpPr txBox="1"/>
          <p:nvPr/>
        </p:nvSpPr>
        <p:spPr>
          <a:xfrm>
            <a:off x="4627704" y="5108991"/>
            <a:ext cx="69581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Some provinces in Java, including DKI Jakarta, West Java, and Central Java, have a </a:t>
            </a:r>
            <a:r>
              <a:rPr lang="en-US" b="1" dirty="0"/>
              <a:t>high prevalence</a:t>
            </a:r>
            <a:r>
              <a:rPr lang="en-US" dirty="0"/>
              <a:t> of pneumonia.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prevalence of pneumonia in West Java is the </a:t>
            </a:r>
            <a:r>
              <a:rPr lang="en-US" b="1" dirty="0"/>
              <a:t>same as the national prevalence</a:t>
            </a:r>
            <a:r>
              <a:rPr lang="en-US" dirty="0"/>
              <a:t>, which is 18.5%.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331542-12BD-4978-A99B-4735DB886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944" y="1468409"/>
            <a:ext cx="3366341" cy="12379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5A320D-5C58-4FDD-963D-C0862EF6FBDF}"/>
              </a:ext>
            </a:extLst>
          </p:cNvPr>
          <p:cNvSpPr txBox="1"/>
          <p:nvPr/>
        </p:nvSpPr>
        <p:spPr>
          <a:xfrm>
            <a:off x="1646308" y="1993048"/>
            <a:ext cx="1332648" cy="51077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WORLD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68E45-4EC7-421E-BD83-32DDA0E046A7}"/>
              </a:ext>
            </a:extLst>
          </p:cNvPr>
          <p:cNvSpPr txBox="1"/>
          <p:nvPr/>
        </p:nvSpPr>
        <p:spPr>
          <a:xfrm>
            <a:off x="6272333" y="1993048"/>
            <a:ext cx="1838304" cy="51077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INDONESIA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84C8E49A-0C14-4DA5-8F38-BAD8FF0FC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489" y="1468409"/>
            <a:ext cx="1192124" cy="11921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AFA2A27-6529-41DD-A1BB-11A58C739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274" y="4937418"/>
            <a:ext cx="3315363" cy="105915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165EBCF-D193-4269-892C-49B83C600E17}"/>
              </a:ext>
            </a:extLst>
          </p:cNvPr>
          <p:cNvSpPr txBox="1"/>
          <p:nvPr/>
        </p:nvSpPr>
        <p:spPr>
          <a:xfrm>
            <a:off x="3597386" y="4426640"/>
            <a:ext cx="2078502" cy="51077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JAVA ISLAND</a:t>
            </a:r>
          </a:p>
        </p:txBody>
      </p:sp>
    </p:spTree>
    <p:extLst>
      <p:ext uri="{BB962C8B-B14F-4D97-AF65-F5344CB8AC3E}">
        <p14:creationId xmlns:p14="http://schemas.microsoft.com/office/powerpoint/2010/main" val="331103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5" grpId="0" animBg="1"/>
      <p:bldP spid="12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9DC8AA7-2CF7-41E2-938F-41F0038C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6DA192-D86B-4C2C-BB80-C19D3F3BC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about pneumonia events are recorded every year, it is possible to use </a:t>
            </a:r>
            <a:r>
              <a:rPr lang="en-US" sz="2400" b="1" dirty="0"/>
              <a:t>longitudinal data analysis</a:t>
            </a:r>
            <a:r>
              <a:rPr lang="en-US" sz="2400" dirty="0"/>
              <a:t>. </a:t>
            </a:r>
          </a:p>
          <a:p>
            <a:r>
              <a:rPr lang="en-US" sz="2400" b="1" dirty="0"/>
              <a:t>Regression analysis </a:t>
            </a:r>
            <a:r>
              <a:rPr lang="en-US" sz="2400" dirty="0"/>
              <a:t>use to investigate the pattern of the functional relationship between response variables and predictor variables through curve estimation.</a:t>
            </a:r>
          </a:p>
          <a:p>
            <a:r>
              <a:rPr lang="en-US" sz="2400" dirty="0"/>
              <a:t>The initial study pointed out the factors that influence the pneumonia case in Java Island has </a:t>
            </a:r>
            <a:r>
              <a:rPr lang="en-US" sz="2400" b="1" dirty="0"/>
              <a:t>no specific pattern</a:t>
            </a:r>
            <a:r>
              <a:rPr lang="en-US" sz="2400" dirty="0"/>
              <a:t>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B2B196-8446-4CBC-8D3D-990CCD0D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7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9DC8AA7-2CF7-41E2-938F-41F0038C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Objectives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6DA192-D86B-4C2C-BB80-C19D3F3BC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/>
              <a:t>compare</a:t>
            </a:r>
            <a:r>
              <a:rPr lang="en-US" dirty="0"/>
              <a:t> two estimators' performance to model the percentage of the pneumonia cases in Java Island.</a:t>
            </a:r>
          </a:p>
          <a:p>
            <a:r>
              <a:rPr lang="en-US" dirty="0"/>
              <a:t>Two estimators: truncated spline and Fourier series.</a:t>
            </a:r>
          </a:p>
          <a:p>
            <a:r>
              <a:rPr lang="en-US" dirty="0"/>
              <a:t>The methods will be applied to the pneumonia case dataset in six provinces.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6C09E-219A-4A63-BA1B-905B7198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7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9DC8AA7-2CF7-41E2-938F-41F0038C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66DA192-D86B-4C2C-BB80-C19D3F3BC4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4637112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A nonparametric regression based on truncated spline estimator for longitudinal data follows the model below:</a:t>
                </a:r>
              </a:p>
              <a:p>
                <a:pPr marL="0" indent="0">
                  <a:buNone/>
                  <a:tabLst>
                    <a:tab pos="4852988" algn="ctr"/>
                    <a:tab pos="9199563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𝑗𝑖𝑡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	(1)</a:t>
                </a:r>
              </a:p>
              <a:p>
                <a:pPr marL="225425" indent="-225425"/>
                <a:r>
                  <a:rPr lang="en-US" sz="2000" dirty="0"/>
                  <a:t>Regression curve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𝑗𝑖𝑡</m:t>
                            </m:r>
                          </m:sub>
                        </m:sSub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is linear truncated spline function with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knots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, which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𝑠𝑗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and defined as follows:</a:t>
                </a:r>
              </a:p>
              <a:p>
                <a:pPr marL="0" indent="0" algn="ctr">
                  <a:buNone/>
                  <a:tabLst>
                    <a:tab pos="4797425" algn="ctr"/>
                    <a:tab pos="9199563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𝑗𝑖𝑡</m:t>
                            </m:r>
                          </m:sub>
                        </m:sSub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𝑗𝑖𝑡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𝑢𝑗𝑖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𝑗𝑖𝑡</m:t>
                                    </m:r>
                                  </m:sub>
                                </m:sSub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𝑢𝑗𝑖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	(2)</a:t>
                </a:r>
              </a:p>
              <a:p>
                <a:pPr indent="0">
                  <a:buNone/>
                </a:pPr>
                <a:r>
                  <a:rPr lang="en-US" sz="2000" dirty="0"/>
                  <a:t>with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𝑗𝑖𝑡</m:t>
                                </m:r>
                              </m:sub>
                            </m:s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𝑢𝑗𝑖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𝑗𝑖𝑡</m:t>
                                    </m:r>
                                  </m:sub>
                                </m:sSub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𝑢𝑗𝑖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𝑗𝑖𝑡</m:t>
                                </m:r>
                              </m:sub>
                            </m:s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𝑢𝑗𝑖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                   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𝑗𝑖𝑡</m:t>
                                </m:r>
                              </m:sub>
                            </m:s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𝑢𝑗𝑖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66DA192-D86B-4C2C-BB80-C19D3F3BC4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4637112"/>
              </a:xfrm>
              <a:blipFill>
                <a:blip r:embed="rId2"/>
                <a:stretch>
                  <a:fillRect l="-810" t="-2105" r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FA1E1FD-62E0-42A4-A022-6617B73D5C96}"/>
              </a:ext>
            </a:extLst>
          </p:cNvPr>
          <p:cNvSpPr/>
          <p:nvPr/>
        </p:nvSpPr>
        <p:spPr>
          <a:xfrm>
            <a:off x="8254652" y="797718"/>
            <a:ext cx="3121585" cy="6199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Truncated Spline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Nonparametric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0A542-4712-4DF5-89C4-6C04709F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8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9DC8AA7-2CF7-41E2-938F-41F0038C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66DA192-D86B-4C2C-BB80-C19D3F3BC4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4637112"/>
              </a:xfrm>
            </p:spPr>
            <p:txBody>
              <a:bodyPr>
                <a:noAutofit/>
              </a:bodyPr>
              <a:lstStyle/>
              <a:p>
                <a:pPr marL="246063" indent="-246063"/>
                <a:r>
                  <a:rPr lang="en-US" sz="2000" dirty="0"/>
                  <a:t>Regression model in equation (1) can be expressed as follows: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sz="200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sz="200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sz="200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indent="0" algn="just">
                  <a:buNone/>
                </a:pPr>
                <a:r>
                  <a:rPr lang="en-US" sz="2000" dirty="0"/>
                  <a:t>where: 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𝑖𝑇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𝑖𝑇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</a:p>
              <a:p>
                <a:pPr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sz="16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0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11</m:t>
                                          </m:r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𝑝𝑖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𝑝𝑖</m:t>
                                          </m:r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𝑝𝑖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𝑝𝑖</m:t>
                                          </m:r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𝑠𝑝𝑖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11</m:t>
                                          </m:r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𝑝𝑖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𝑝𝑖</m:t>
                                          </m:r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𝑝𝑖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𝑝𝑖</m:t>
                                          </m:r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𝑠𝑝𝑖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6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6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6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6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6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6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6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6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6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6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𝑖𝑇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𝑖𝑇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11</m:t>
                                          </m:r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𝑖𝑇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𝑝𝑖𝑇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𝑝𝑖𝑇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𝑝𝑖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𝑝𝑖𝑇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𝑠𝑝𝑖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</a:p>
              <a:p>
                <a:pPr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0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11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𝑝𝑖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𝑝𝑖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𝑠𝑝𝑖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  <a:p>
                <a:pPr marL="246063" indent="-246063" algn="just"/>
                <a:r>
                  <a:rPr lang="en-US" sz="2000" dirty="0"/>
                  <a:t>Hence, the model can be rewritten in matrix form as:</a:t>
                </a:r>
              </a:p>
              <a:p>
                <a:pPr marL="0" indent="0" algn="ctr">
                  <a:buNone/>
                  <a:tabLst>
                    <a:tab pos="4797425" algn="ctr"/>
                    <a:tab pos="9144000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2000" dirty="0"/>
                  <a:t>	(3)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66DA192-D86B-4C2C-BB80-C19D3F3BC4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4637112"/>
              </a:xfrm>
              <a:blipFill>
                <a:blip r:embed="rId2"/>
                <a:stretch>
                  <a:fillRect l="-810" t="-2105" b="-1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FA1E1FD-62E0-42A4-A022-6617B73D5C96}"/>
              </a:ext>
            </a:extLst>
          </p:cNvPr>
          <p:cNvSpPr/>
          <p:nvPr/>
        </p:nvSpPr>
        <p:spPr>
          <a:xfrm>
            <a:off x="8254652" y="797718"/>
            <a:ext cx="3121585" cy="6199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Truncated Spline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Nonparametric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0A542-4712-4DF5-89C4-6C04709F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9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9DC8AA7-2CF7-41E2-938F-41F0038C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66DA192-D86B-4C2C-BB80-C19D3F3BC4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The nonparametric regression based on Fourier series estimator for longitudinal data follows the model below:</a:t>
                </a:r>
              </a:p>
              <a:p>
                <a:pPr marL="0" indent="0">
                  <a:buNone/>
                  <a:tabLst>
                    <a:tab pos="4852988" algn="ctr"/>
                    <a:tab pos="9199563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𝑘𝑖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𝑘𝑖𝑡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	(4)</a:t>
                </a:r>
              </a:p>
              <a:p>
                <a:pPr marL="225425" indent="-225425"/>
                <a:r>
                  <a:rPr lang="en-US" sz="2000" dirty="0"/>
                  <a:t>Regression curve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𝑘𝑖𝑡</m:t>
                            </m:r>
                          </m:sub>
                        </m:sSub>
                      </m:e>
                    </m:d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=1,2,…,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000" dirty="0"/>
                  <a:t>is assumed in a continuous functional space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sz="2000" dirty="0"/>
                  <a:t>. Therefore, the curve can be approached by Fourier series function with trend defined by:</a:t>
                </a:r>
              </a:p>
              <a:p>
                <a:pPr marL="0" indent="0" algn="ctr">
                  <a:buNone/>
                  <a:tabLst>
                    <a:tab pos="4797425" algn="ctr"/>
                    <a:tab pos="9199563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𝑘𝑖𝑡</m:t>
                            </m:r>
                          </m:sub>
                        </m:sSub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𝑘𝑖𝑡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h𝑘𝑖</m:t>
                            </m:r>
                          </m:sub>
                        </m:sSub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𝑘𝑖𝑡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r>
                  <a:rPr lang="en-US" sz="2000" dirty="0"/>
                  <a:t>	(5)</a:t>
                </a:r>
              </a:p>
              <a:p>
                <a:pPr marL="225425" indent="-225425"/>
                <a:r>
                  <a:rPr lang="en-US" sz="2000" dirty="0"/>
                  <a:t>The regression model in equation (4) can be rewritten in matrix form as:</a:t>
                </a:r>
              </a:p>
              <a:p>
                <a:pPr marL="3602038" indent="0" algn="ctr">
                  <a:buNone/>
                  <a:tabLst>
                    <a:tab pos="9256713" algn="l"/>
                  </a:tabLst>
                </a:pPr>
                <a14:m>
                  <m:oMath xmlns:m="http://schemas.openxmlformats.org/officeDocument/2006/math"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𝒚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sz="2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𝒁</m:t>
                    </m:r>
                    <m:r>
                      <a:rPr lang="en-US" sz="2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𝜸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en-US" sz="20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𝜺</m:t>
                    </m:r>
                  </m:oMath>
                </a14:m>
                <a:r>
                  <a:rPr lang="en-US" sz="20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(6)</a:t>
                </a:r>
              </a:p>
              <a:p>
                <a:pPr marL="225425" indent="-225425"/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66DA192-D86B-4C2C-BB80-C19D3F3BC4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2133" r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FA1E1FD-62E0-42A4-A022-6617B73D5C96}"/>
              </a:ext>
            </a:extLst>
          </p:cNvPr>
          <p:cNvSpPr/>
          <p:nvPr/>
        </p:nvSpPr>
        <p:spPr>
          <a:xfrm>
            <a:off x="8254652" y="797718"/>
            <a:ext cx="3121585" cy="6199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Fourier Series Nonparametric Regression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F6E7C1F-47A0-489B-84C0-C4114321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9DC8AA7-2CF7-41E2-938F-41F0038C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66DA192-D86B-4C2C-BB80-C19D3F3BC4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4637112"/>
              </a:xfrm>
            </p:spPr>
            <p:txBody>
              <a:bodyPr>
                <a:noAutofit/>
              </a:bodyPr>
              <a:lstStyle/>
              <a:p>
                <a:pPr marL="246063" indent="-246063" algn="just"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en-US" sz="2000" dirty="0"/>
                  <a:t>In consequence, the Fourier nonparametric regression is expressed as:</a:t>
                </a:r>
              </a:p>
              <a:p>
                <a:pPr marL="0" indent="0" algn="just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sz="200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sz="200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sz="200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𝒁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𝒁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𝒁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indent="0" algn="just">
                  <a:buNone/>
                </a:pPr>
                <a:r>
                  <a:rPr lang="en-US" sz="2000" dirty="0"/>
                  <a:t>where:</a:t>
                </a:r>
              </a:p>
              <a:p>
                <a:pPr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𝑖𝑇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𝑖𝑇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𝑘𝑖</m:t>
                                  </m:r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𝑘𝑖</m:t>
                                      </m:r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𝑞𝑖</m:t>
                                      </m:r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𝐻𝑧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𝑘𝑖</m:t>
                                  </m:r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𝑘𝑖</m:t>
                                      </m:r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𝐻𝑧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𝑞𝑖</m:t>
                                      </m:r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𝑖𝑇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𝑖𝑇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𝐻𝑧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𝑖𝑇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𝑘𝑖𝑇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𝑘𝑖𝑇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𝐻𝑧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𝑞𝑖𝑇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,</a:t>
                </a:r>
              </a:p>
              <a:p>
                <a:pPr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01</m:t>
                                      </m:r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𝑞𝑖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𝑞𝑖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𝑞𝑖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𝐻𝑞𝑖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 marL="246063" indent="-246063"/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66DA192-D86B-4C2C-BB80-C19D3F3BC4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4637112"/>
              </a:xfrm>
              <a:blipFill>
                <a:blip r:embed="rId2"/>
                <a:stretch>
                  <a:fillRect l="-810" t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FA1E1FD-62E0-42A4-A022-6617B73D5C96}"/>
              </a:ext>
            </a:extLst>
          </p:cNvPr>
          <p:cNvSpPr/>
          <p:nvPr/>
        </p:nvSpPr>
        <p:spPr>
          <a:xfrm>
            <a:off x="8254652" y="797718"/>
            <a:ext cx="3121585" cy="6199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Fourier Series Nonparametric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272BB-D8D0-4B8D-99F5-946DC425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8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318</TotalTime>
  <Words>2575</Words>
  <Application>Microsoft Office PowerPoint</Application>
  <PresentationFormat>Custom</PresentationFormat>
  <Paragraphs>641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Narrow</vt:lpstr>
      <vt:lpstr>Cambria</vt:lpstr>
      <vt:lpstr>Cambria Math</vt:lpstr>
      <vt:lpstr>Euphemia</vt:lpstr>
      <vt:lpstr>Times New Roman</vt:lpstr>
      <vt:lpstr>Math 16x9</vt:lpstr>
      <vt:lpstr>Modeling the Percentage of Pneumonia Cases  in Java Island Using Two Estimators of Nonparametric Regression for Longitudinal Data</vt:lpstr>
      <vt:lpstr>Outline</vt:lpstr>
      <vt:lpstr>INTRODUCTION</vt:lpstr>
      <vt:lpstr>INTRODUCTION</vt:lpstr>
      <vt:lpstr>Study Objectives</vt:lpstr>
      <vt:lpstr>LITERATURE REVIEW</vt:lpstr>
      <vt:lpstr>LITERATURE REVIEW</vt:lpstr>
      <vt:lpstr>LITERATURE REVIEW</vt:lpstr>
      <vt:lpstr>LITERATURE REVIEW</vt:lpstr>
      <vt:lpstr>DATA COLLECTION</vt:lpstr>
      <vt:lpstr>DATA COLLECTION</vt:lpstr>
      <vt:lpstr>RESULT AND DISCUSSION</vt:lpstr>
      <vt:lpstr>RESULT AND DISCUSSION</vt:lpstr>
      <vt:lpstr>RESULT AND DISCUSSION</vt:lpstr>
      <vt:lpstr>RESULT AND DISCUSSION</vt:lpstr>
      <vt:lpstr>RESULT AND DISCUSSION</vt:lpstr>
      <vt:lpstr>RESULT AND DISCUSSION</vt:lpstr>
      <vt:lpstr>RESULT AND DISCUSSION</vt:lpstr>
      <vt:lpstr>RESULT AND DISCUSSION</vt:lpstr>
      <vt:lpstr>RESULT AND DISCUSSION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taufik</dc:creator>
  <cp:lastModifiedBy>Made Ayu Dwi Octavanny</cp:lastModifiedBy>
  <cp:revision>14</cp:revision>
  <dcterms:created xsi:type="dcterms:W3CDTF">2020-09-15T05:57:11Z</dcterms:created>
  <dcterms:modified xsi:type="dcterms:W3CDTF">2020-09-24T07:12:46Z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