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2" r:id="rId17"/>
    <p:sldId id="28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2" y="1988840"/>
            <a:ext cx="8329031" cy="2680127"/>
          </a:xfrm>
        </p:spPr>
        <p:txBody>
          <a:bodyPr/>
          <a:lstStyle/>
          <a:p>
            <a:r>
              <a:rPr lang="en-US" sz="4400" b="1" dirty="0" smtClean="0"/>
              <a:t>Classification Using Nonparametric Logistic Regression for Predicting Working Status</a:t>
            </a:r>
            <a:endParaRPr lang="en-US" sz="44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33971" y="2708920"/>
            <a:ext cx="8329031" cy="2680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/>
              <a:t>Wahyu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Wibowo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Rahmi</a:t>
            </a:r>
            <a:r>
              <a:rPr lang="en-US" sz="2000" b="1" dirty="0" smtClean="0"/>
              <a:t> Amelia, Fanny </a:t>
            </a:r>
            <a:r>
              <a:rPr lang="en-US" sz="2000" b="1" dirty="0" err="1" smtClean="0"/>
              <a:t>Ayu</a:t>
            </a:r>
            <a:r>
              <a:rPr lang="en-US" sz="2000" b="1" dirty="0" smtClean="0"/>
              <a:t> Octavia, &amp; Regina </a:t>
            </a:r>
            <a:r>
              <a:rPr lang="en-US" sz="2000" b="1" dirty="0" err="1" smtClean="0"/>
              <a:t>Niken</a:t>
            </a:r>
            <a:r>
              <a:rPr lang="en-US" sz="2000" b="1" dirty="0" smtClean="0"/>
              <a:t> W.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Variables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99587"/>
              </p:ext>
            </p:extLst>
          </p:nvPr>
        </p:nvGraphicFramePr>
        <p:xfrm>
          <a:off x="1845940" y="1772816"/>
          <a:ext cx="9100091" cy="367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777"/>
                <a:gridCol w="2811157"/>
                <a:gridCol w="2811157"/>
              </a:tblGrid>
              <a:tr h="52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Indicator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1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Working Status of Housewife (Y)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0: Not-working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Nominal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1: Working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85"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Highest Education (X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: No School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Ordinal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Elementary School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: Junior High School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 : Senior High School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 : Higher Education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Age (X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Ratio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8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Household Expenditure (X</a:t>
                      </a:r>
                      <a:r>
                        <a:rPr lang="id-ID" sz="2000" baseline="-25000" dirty="0">
                          <a:effectLst/>
                        </a:rPr>
                        <a:t>3</a:t>
                      </a:r>
                      <a:r>
                        <a:rPr lang="id-ID" sz="2000" dirty="0">
                          <a:effectLst/>
                        </a:rPr>
                        <a:t>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Ratio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37065"/>
              </p:ext>
            </p:extLst>
          </p:nvPr>
        </p:nvGraphicFramePr>
        <p:xfrm>
          <a:off x="1759157" y="1613108"/>
          <a:ext cx="8973800" cy="247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21"/>
                <a:gridCol w="1896901"/>
                <a:gridCol w="1397141"/>
                <a:gridCol w="2396661"/>
                <a:gridCol w="1422676"/>
              </a:tblGrid>
              <a:tr h="531427">
                <a:tc>
                  <a:txBody>
                    <a:bodyPr/>
                    <a:lstStyle/>
                    <a:p>
                      <a:pPr indent="144145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Expenditure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1427"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Status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id-ID" sz="1800">
                          <a:effectLst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SD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id-ID" sz="1800">
                          <a:effectLst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SD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880"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>
                          <a:effectLst/>
                        </a:rPr>
                        <a:t>Not Working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6390" algn="ctr"/>
                          <a:tab pos="653415" algn="r"/>
                        </a:tabLs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1,505,000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1590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2,916,286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0474">
                <a:tc>
                  <a:txBody>
                    <a:bodyPr/>
                    <a:lstStyle/>
                    <a:p>
                      <a:pPr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0925" algn="l"/>
                        </a:tabLst>
                      </a:pPr>
                      <a:r>
                        <a:rPr lang="en-US" sz="1800" dirty="0">
                          <a:effectLst/>
                        </a:rPr>
                        <a:t>Working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1,885,000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1590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4,242,965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3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781271"/>
              </p:ext>
            </p:extLst>
          </p:nvPr>
        </p:nvGraphicFramePr>
        <p:xfrm>
          <a:off x="1440170" y="2060848"/>
          <a:ext cx="10089332" cy="8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5054600" imgH="444500" progId="Equation.DSMT4">
                  <p:embed/>
                </p:oleObj>
              </mc:Choice>
              <mc:Fallback>
                <p:oleObj r:id="rId3" imgW="5054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170" y="2060848"/>
                        <a:ext cx="10089332" cy="837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16629"/>
              </p:ext>
            </p:extLst>
          </p:nvPr>
        </p:nvGraphicFramePr>
        <p:xfrm>
          <a:off x="1448636" y="3356992"/>
          <a:ext cx="4721903" cy="2198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467"/>
                <a:gridCol w="741467"/>
                <a:gridCol w="741467"/>
                <a:gridCol w="919859"/>
                <a:gridCol w="919859"/>
                <a:gridCol w="657784"/>
              </a:tblGrid>
              <a:tr h="635694">
                <a:tc rowSpan="2"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 Prediction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Testing Prediction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8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20833">
                <a:tc row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1,378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20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75393"/>
              </p:ext>
            </p:extLst>
          </p:nvPr>
        </p:nvGraphicFramePr>
        <p:xfrm>
          <a:off x="6484836" y="3717032"/>
          <a:ext cx="5044666" cy="115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3505200" imgH="698500" progId="Equation.DSMT4">
                  <p:embed/>
                </p:oleObj>
              </mc:Choice>
              <mc:Fallback>
                <p:oleObj r:id="rId5" imgW="35052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836" y="3717032"/>
                        <a:ext cx="5044666" cy="1154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95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764704"/>
            <a:ext cx="6323758" cy="498838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6880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Logistic Regression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89144"/>
              </p:ext>
            </p:extLst>
          </p:nvPr>
        </p:nvGraphicFramePr>
        <p:xfrm>
          <a:off x="1701678" y="1844824"/>
          <a:ext cx="9654915" cy="8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4876800" imgH="444500" progId="Equation.DSMT4">
                  <p:embed/>
                </p:oleObj>
              </mc:Choice>
              <mc:Fallback>
                <p:oleObj r:id="rId3" imgW="4876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78" y="1844824"/>
                        <a:ext cx="9654915" cy="882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86865"/>
              </p:ext>
            </p:extLst>
          </p:nvPr>
        </p:nvGraphicFramePr>
        <p:xfrm>
          <a:off x="1593436" y="3068960"/>
          <a:ext cx="4753130" cy="2032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370"/>
                <a:gridCol w="746370"/>
                <a:gridCol w="746370"/>
                <a:gridCol w="925943"/>
                <a:gridCol w="925943"/>
                <a:gridCol w="662134"/>
              </a:tblGrid>
              <a:tr h="587749">
                <a:tc rowSpan="2"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Prediction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144145" algn="ctr" fontAlgn="base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Prediction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5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81552">
                <a:tc row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8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76194"/>
              </p:ext>
            </p:extLst>
          </p:nvPr>
        </p:nvGraphicFramePr>
        <p:xfrm>
          <a:off x="6598468" y="3645024"/>
          <a:ext cx="515419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3568700" imgH="698500" progId="Equation.DSMT4">
                  <p:embed/>
                </p:oleObj>
              </mc:Choice>
              <mc:Fallback>
                <p:oleObj r:id="rId5" imgW="35687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468" y="3645024"/>
                        <a:ext cx="5154192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4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764704"/>
            <a:ext cx="5525125" cy="489428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8508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03" y="797121"/>
            <a:ext cx="5739838" cy="519894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13892" y="1700808"/>
            <a:ext cx="10515600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ncorporating </a:t>
            </a:r>
            <a:r>
              <a:rPr lang="en-US" dirty="0"/>
              <a:t>nonparametric model to the binary logistic regression model can improve the classification </a:t>
            </a:r>
            <a:r>
              <a:rPr lang="en-US" dirty="0" smtClean="0"/>
              <a:t>accuracy</a:t>
            </a:r>
          </a:p>
          <a:p>
            <a:r>
              <a:rPr lang="en-US" dirty="0"/>
              <a:t>Accuracy and area under curve of nonparametric logistic regression is higher than those of binary logistic regression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33972" y="1628800"/>
            <a:ext cx="8496944" cy="4680520"/>
            <a:chOff x="744627" y="1408067"/>
            <a:chExt cx="9195272" cy="5028596"/>
          </a:xfrm>
        </p:grpSpPr>
        <p:sp>
          <p:nvSpPr>
            <p:cNvPr id="4" name="Rounded Rectangle 3"/>
            <p:cNvSpPr/>
            <p:nvPr/>
          </p:nvSpPr>
          <p:spPr>
            <a:xfrm>
              <a:off x="744627" y="1461379"/>
              <a:ext cx="1990165" cy="1116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Classification 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45651" y="1737492"/>
              <a:ext cx="1541930" cy="633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Fittest model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87514" y="1408067"/>
              <a:ext cx="2003612" cy="11357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 the categorical target feature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273796" y="1737493"/>
              <a:ext cx="537883" cy="633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87514" y="3565170"/>
              <a:ext cx="2252385" cy="105299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Logistic Regression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360706" y="2760014"/>
              <a:ext cx="820271" cy="5723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591017" y="1718234"/>
              <a:ext cx="575983" cy="633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848881" y="5658072"/>
              <a:ext cx="1929649" cy="778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Classical &amp; prominent method</a:t>
              </a:r>
              <a:endParaRPr lang="en-US" sz="1600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8360705" y="4850997"/>
              <a:ext cx="820271" cy="5723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73932" y="332656"/>
            <a:ext cx="9393827" cy="5972045"/>
            <a:chOff x="758677" y="576690"/>
            <a:chExt cx="9393827" cy="5972045"/>
          </a:xfrm>
        </p:grpSpPr>
        <p:sp>
          <p:nvSpPr>
            <p:cNvPr id="4" name="Rounded Rectangle 3"/>
            <p:cNvSpPr/>
            <p:nvPr/>
          </p:nvSpPr>
          <p:spPr>
            <a:xfrm>
              <a:off x="758677" y="892700"/>
              <a:ext cx="1990164" cy="1035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Improving Classification Accuracy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3068304" y="1154916"/>
              <a:ext cx="470647" cy="5109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24649" y="576690"/>
              <a:ext cx="2272550" cy="16674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Nonparametric model </a:t>
              </a:r>
              <a:r>
                <a:rPr lang="en-US" dirty="0" smtClean="0">
                  <a:sym typeface="Wingdings" panose="05000000000000000000" pitchFamily="2" charset="2"/>
                </a:rPr>
                <a:t> Continuous predictor variables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32030" y="3182149"/>
              <a:ext cx="2420474" cy="1284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Relaxes assumption between response &amp; predictor variables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8418023" y="2482880"/>
              <a:ext cx="685802" cy="4168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07886" y="5419186"/>
              <a:ext cx="1889313" cy="11295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More flexible to capture any form of relationship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74393" y="883912"/>
              <a:ext cx="2252385" cy="105299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Logistic Regression</a:t>
              </a:r>
              <a:endParaRPr lang="en-US" dirty="0"/>
            </a:p>
          </p:txBody>
        </p:sp>
        <p:sp>
          <p:nvSpPr>
            <p:cNvPr id="11" name="Plus 10"/>
            <p:cNvSpPr/>
            <p:nvPr/>
          </p:nvSpPr>
          <p:spPr>
            <a:xfrm>
              <a:off x="6311368" y="996911"/>
              <a:ext cx="939617" cy="826997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8542300" y="4726470"/>
              <a:ext cx="692358" cy="4103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3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49996" y="1124744"/>
            <a:ext cx="8565775" cy="4007370"/>
            <a:chOff x="1331258" y="941149"/>
            <a:chExt cx="8565775" cy="4007370"/>
          </a:xfrm>
        </p:grpSpPr>
        <p:sp>
          <p:nvSpPr>
            <p:cNvPr id="4" name="Rounded Rectangle 3"/>
            <p:cNvSpPr/>
            <p:nvPr/>
          </p:nvSpPr>
          <p:spPr>
            <a:xfrm>
              <a:off x="1331258" y="941149"/>
              <a:ext cx="2675965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Nonparametric Logistic Regression Model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44352" y="1330058"/>
              <a:ext cx="1264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VS</a:t>
              </a:r>
              <a:endParaRPr lang="en-US" sz="36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13493" y="952290"/>
              <a:ext cx="2783540" cy="1349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Binary Logistic Regression Model 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5150222" y="2897677"/>
              <a:ext cx="900954" cy="5582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84592" y="4034119"/>
              <a:ext cx="238685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Classification Accuracy ?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7036" y="1628800"/>
            <a:ext cx="10515600" cy="4536504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Nonparametric regression</a:t>
            </a:r>
            <a:r>
              <a:rPr lang="en-US" sz="2400" dirty="0" smtClean="0"/>
              <a:t> assumes that the functional form between response and predictor is unknown.</a:t>
            </a:r>
          </a:p>
          <a:p>
            <a:r>
              <a:rPr lang="en-US" sz="2400" dirty="0" smtClean="0"/>
              <a:t>The key performance of nonparametric regression is its flexibility to model the response and predictor variables.</a:t>
            </a:r>
          </a:p>
          <a:p>
            <a:r>
              <a:rPr lang="en-US" sz="2400" dirty="0" smtClean="0"/>
              <a:t>The nonparametric regression model: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y is continuous target feature, x is input feature, f(x) is unknown function and is assumed smooth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292973"/>
              </p:ext>
            </p:extLst>
          </p:nvPr>
        </p:nvGraphicFramePr>
        <p:xfrm>
          <a:off x="4078188" y="4005064"/>
          <a:ext cx="2097741" cy="5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85800" imgH="190500" progId="Equation.DSMT4">
                  <p:embed/>
                </p:oleObj>
              </mc:Choice>
              <mc:Fallback>
                <p:oleObj r:id="rId3" imgW="685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188" y="4005064"/>
                        <a:ext cx="2097741" cy="582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3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85900" y="404664"/>
            <a:ext cx="10515600" cy="5795682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The estimator of f(x) can be obtained by minimizing: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: </a:t>
            </a:r>
            <a:r>
              <a:rPr lang="en-US" sz="2600" dirty="0" smtClean="0"/>
              <a:t>smoothing parameter </a:t>
            </a:r>
          </a:p>
          <a:p>
            <a:r>
              <a:rPr lang="en-US" sz="2600" b="1" dirty="0" smtClean="0"/>
              <a:t>Logistic Regression</a:t>
            </a:r>
            <a:r>
              <a:rPr lang="en-US" sz="2600" dirty="0" smtClean="0"/>
              <a:t>: </a:t>
            </a:r>
            <a:r>
              <a:rPr lang="en-US" sz="2400" dirty="0" smtClean="0"/>
              <a:t>to model the relationship between categorical target with one or more input variables either metric or non-metric.</a:t>
            </a:r>
          </a:p>
          <a:p>
            <a:r>
              <a:rPr lang="en-US" sz="2400" dirty="0" smtClean="0"/>
              <a:t>If the response variable y consists of 2 categories, “success” (y=1) or “failed” (y=0), and x is the predictor variables, then logistic regression model is</a:t>
            </a:r>
            <a:r>
              <a:rPr lang="en-US" sz="2600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96177"/>
              </p:ext>
            </p:extLst>
          </p:nvPr>
        </p:nvGraphicFramePr>
        <p:xfrm>
          <a:off x="2303875" y="1052736"/>
          <a:ext cx="5912849" cy="51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628900" imgH="279400" progId="Equation.3">
                  <p:embed/>
                </p:oleObj>
              </mc:Choice>
              <mc:Fallback>
                <p:oleObj name="Equation" r:id="rId3" imgW="2628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75" y="1052736"/>
                        <a:ext cx="5912849" cy="510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77340"/>
              </p:ext>
            </p:extLst>
          </p:nvPr>
        </p:nvGraphicFramePr>
        <p:xfrm>
          <a:off x="2129063" y="2060848"/>
          <a:ext cx="349623" cy="44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3" y="2060848"/>
                        <a:ext cx="349623" cy="442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208739"/>
              </p:ext>
            </p:extLst>
          </p:nvPr>
        </p:nvGraphicFramePr>
        <p:xfrm>
          <a:off x="1701924" y="4653136"/>
          <a:ext cx="4591117" cy="100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7" imgW="1803400" imgH="393700" progId="Equation.DSMT4">
                  <p:embed/>
                </p:oleObj>
              </mc:Choice>
              <mc:Fallback>
                <p:oleObj r:id="rId7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4" y="4653136"/>
                        <a:ext cx="4591117" cy="1009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57836"/>
              </p:ext>
            </p:extLst>
          </p:nvPr>
        </p:nvGraphicFramePr>
        <p:xfrm>
          <a:off x="7102524" y="4698583"/>
          <a:ext cx="3346584" cy="91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9" imgW="1459866" imgH="393529" progId="Equation.DSMT4">
                  <p:embed/>
                </p:oleObj>
              </mc:Choice>
              <mc:Fallback>
                <p:oleObj r:id="rId9" imgW="14598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524" y="4698583"/>
                        <a:ext cx="3346584" cy="918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41884" y="620688"/>
            <a:ext cx="10515600" cy="5598739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Nonparametric Logistic Regression </a:t>
            </a:r>
            <a:r>
              <a:rPr lang="en-US" dirty="0" smtClean="0"/>
              <a:t>is developed by combining logistic and nonparametric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Smooth function        obtained by minimizing penalized log-likelihood: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70011"/>
              </p:ext>
            </p:extLst>
          </p:nvPr>
        </p:nvGraphicFramePr>
        <p:xfrm>
          <a:off x="1701924" y="1700808"/>
          <a:ext cx="3882349" cy="94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663700" imgH="393700" progId="Equation.DSMT4">
                  <p:embed/>
                </p:oleObj>
              </mc:Choice>
              <mc:Fallback>
                <p:oleObj r:id="rId3" imgW="1663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4" y="1700808"/>
                        <a:ext cx="3882349" cy="94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54228"/>
              </p:ext>
            </p:extLst>
          </p:nvPr>
        </p:nvGraphicFramePr>
        <p:xfrm>
          <a:off x="6642651" y="1643170"/>
          <a:ext cx="2911216" cy="90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5" imgW="1282700" imgH="393700" progId="Equation.DSMT4">
                  <p:embed/>
                </p:oleObj>
              </mc:Choice>
              <mc:Fallback>
                <p:oleObj r:id="rId5" imgW="1282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651" y="1643170"/>
                        <a:ext cx="2911216" cy="905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13964"/>
              </p:ext>
            </p:extLst>
          </p:nvPr>
        </p:nvGraphicFramePr>
        <p:xfrm>
          <a:off x="2782044" y="4221088"/>
          <a:ext cx="7128274" cy="168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3797300" imgH="889000" progId="Equation.3">
                  <p:embed/>
                </p:oleObj>
              </mc:Choice>
              <mc:Fallback>
                <p:oleObj name="Equation" r:id="rId7" imgW="3797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44" y="4221088"/>
                        <a:ext cx="7128274" cy="1684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88893"/>
              </p:ext>
            </p:extLst>
          </p:nvPr>
        </p:nvGraphicFramePr>
        <p:xfrm>
          <a:off x="4698523" y="3179777"/>
          <a:ext cx="885750" cy="57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9" imgW="291973" imgH="190417" progId="Equation.DSMT4">
                  <p:embed/>
                </p:oleObj>
              </mc:Choice>
              <mc:Fallback>
                <p:oleObj r:id="rId9" imgW="29197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523" y="3179777"/>
                        <a:ext cx="885750" cy="571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76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Classifier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78287"/>
              </p:ext>
            </p:extLst>
          </p:nvPr>
        </p:nvGraphicFramePr>
        <p:xfrm>
          <a:off x="1421030" y="1628800"/>
          <a:ext cx="5869127" cy="246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791"/>
                <a:gridCol w="1517791"/>
                <a:gridCol w="1517791"/>
                <a:gridCol w="1315754"/>
              </a:tblGrid>
              <a:tr h="362493">
                <a:tc rowSpan="2"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Actual Group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Predicted Group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2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51202">
                <a:tc rowSpan="2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 Positive (n</a:t>
                      </a:r>
                      <a:r>
                        <a:rPr lang="en-US" sz="1800" baseline="-25000">
                          <a:effectLst/>
                        </a:rPr>
                        <a:t>11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 Positive (n</a:t>
                      </a:r>
                      <a:r>
                        <a:rPr lang="en-US" sz="1800" baseline="-25000">
                          <a:effectLst/>
                        </a:rPr>
                        <a:t>10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512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False Negative (n</a:t>
                      </a:r>
                      <a:r>
                        <a:rPr lang="en-US" sz="1800" baseline="-25000" dirty="0">
                          <a:effectLst/>
                        </a:rPr>
                        <a:t>01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 Negative (n</a:t>
                      </a:r>
                      <a:r>
                        <a:rPr lang="en-US" sz="1800" baseline="-25000" dirty="0">
                          <a:effectLst/>
                        </a:rPr>
                        <a:t>00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06580" y="1556792"/>
            <a:ext cx="4057688" cy="4680520"/>
          </a:xfrm>
        </p:spPr>
        <p:txBody>
          <a:bodyPr/>
          <a:lstStyle/>
          <a:p>
            <a:r>
              <a:rPr lang="en-US" dirty="0" smtClean="0"/>
              <a:t>1. 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/>
              <a:t>The area under Receiving Operating Characteristic (ROC) curve.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2130"/>
              </p:ext>
            </p:extLst>
          </p:nvPr>
        </p:nvGraphicFramePr>
        <p:xfrm>
          <a:off x="7968913" y="2204864"/>
          <a:ext cx="3333021" cy="7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612900" imgH="381000" progId="Equation.DSMT4">
                  <p:embed/>
                </p:oleObj>
              </mc:Choice>
              <mc:Fallback>
                <p:oleObj r:id="rId3" imgW="1612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913" y="2204864"/>
                        <a:ext cx="3333021" cy="779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41884" y="1556792"/>
            <a:ext cx="10297144" cy="4680520"/>
          </a:xfrm>
        </p:spPr>
        <p:txBody>
          <a:bodyPr/>
          <a:lstStyle/>
          <a:p>
            <a:r>
              <a:rPr lang="en-US" dirty="0" smtClean="0"/>
              <a:t> Secondary data from </a:t>
            </a:r>
            <a:r>
              <a:rPr lang="en-US" dirty="0"/>
              <a:t>Indonesian Family Life Survey (IFLS) phase </a:t>
            </a:r>
            <a:r>
              <a:rPr lang="en-US" dirty="0" smtClean="0"/>
              <a:t>5 in 13 provinces in Indonesia.</a:t>
            </a:r>
          </a:p>
          <a:p>
            <a:endParaRPr lang="en-US" dirty="0"/>
          </a:p>
        </p:txBody>
      </p:sp>
      <p:pic>
        <p:nvPicPr>
          <p:cNvPr id="10" name="Picture 9" descr="C:\Users\USER\Pictures\peta survei no label prov edi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708920"/>
            <a:ext cx="6696744" cy="302433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5945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1004</TotalTime>
  <Words>457</Words>
  <Application>Microsoft Office PowerPoint</Application>
  <PresentationFormat>Custom</PresentationFormat>
  <Paragraphs>135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Euphemia</vt:lpstr>
      <vt:lpstr>Times New Roman</vt:lpstr>
      <vt:lpstr>Wingdings</vt:lpstr>
      <vt:lpstr>Math 16x9</vt:lpstr>
      <vt:lpstr>Equation</vt:lpstr>
      <vt:lpstr>Equation.DSMT4</vt:lpstr>
      <vt:lpstr>Classification Using Nonparametric Logistic Regression for Predicting Working Status</vt:lpstr>
      <vt:lpstr>Introduction</vt:lpstr>
      <vt:lpstr>PowerPoint Presentation</vt:lpstr>
      <vt:lpstr>PowerPoint Presentation</vt:lpstr>
      <vt:lpstr>Materials and Methods</vt:lpstr>
      <vt:lpstr>PowerPoint Presentation</vt:lpstr>
      <vt:lpstr>PowerPoint Presentation</vt:lpstr>
      <vt:lpstr>Goodness of Classifier</vt:lpstr>
      <vt:lpstr>Data</vt:lpstr>
      <vt:lpstr>Research Variables</vt:lpstr>
      <vt:lpstr>Result</vt:lpstr>
      <vt:lpstr>Logistic Regression Model</vt:lpstr>
      <vt:lpstr>PowerPoint Presentation</vt:lpstr>
      <vt:lpstr>Nonparametric Logistic Regression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LENOVO</cp:lastModifiedBy>
  <cp:revision>17</cp:revision>
  <dcterms:created xsi:type="dcterms:W3CDTF">2020-09-15T05:57:11Z</dcterms:created>
  <dcterms:modified xsi:type="dcterms:W3CDTF">2020-09-26T00:48:08Z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