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68" r:id="rId4"/>
    <p:sldId id="273" r:id="rId5"/>
    <p:sldId id="258" r:id="rId6"/>
    <p:sldId id="271" r:id="rId7"/>
    <p:sldId id="260" r:id="rId8"/>
    <p:sldId id="261" r:id="rId9"/>
    <p:sldId id="274" r:id="rId10"/>
    <p:sldId id="272" r:id="rId11"/>
    <p:sldId id="275" r:id="rId12"/>
    <p:sldId id="264" r:id="rId13"/>
    <p:sldId id="276" r:id="rId14"/>
    <p:sldId id="269" r:id="rId15"/>
    <p:sldId id="277" r:id="rId16"/>
    <p:sldId id="262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9" d="100"/>
          <a:sy n="69" d="100"/>
        </p:scale>
        <p:origin x="696" y="4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939040-746B-4002-A186-4B132F7D0442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F598733-5FB8-4BD2-B3D3-FC6C90E27A36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Nonparametric Regression</a:t>
          </a:r>
          <a:endParaRPr lang="id-ID" dirty="0">
            <a:solidFill>
              <a:srgbClr val="FF0000"/>
            </a:solidFill>
          </a:endParaRPr>
        </a:p>
      </dgm:t>
    </dgm:pt>
    <dgm:pt modelId="{AAA16AA9-7B72-4C65-915E-72AD5B87DEBA}" type="parTrans" cxnId="{012B2C3B-F9E7-4805-8D9C-265451795926}">
      <dgm:prSet/>
      <dgm:spPr/>
      <dgm:t>
        <a:bodyPr/>
        <a:lstStyle/>
        <a:p>
          <a:endParaRPr lang="id-ID"/>
        </a:p>
      </dgm:t>
    </dgm:pt>
    <dgm:pt modelId="{1C81B1FF-7AE3-46A1-9565-5E7E6F257959}" type="sibTrans" cxnId="{012B2C3B-F9E7-4805-8D9C-265451795926}">
      <dgm:prSet/>
      <dgm:spPr/>
      <dgm:t>
        <a:bodyPr/>
        <a:lstStyle/>
        <a:p>
          <a:endParaRPr lang="id-ID"/>
        </a:p>
      </dgm:t>
    </dgm:pt>
    <dgm:pt modelId="{95D8665A-8AB4-4467-91B6-974E68F3B6B8}">
      <dgm:prSet phldrT="[Text]"/>
      <dgm:spPr/>
      <dgm:t>
        <a:bodyPr/>
        <a:lstStyle/>
        <a:p>
          <a:r>
            <a:rPr lang="en-US" dirty="0"/>
            <a:t>Kernel PLSR (Nicolai </a:t>
          </a:r>
          <a:r>
            <a:rPr lang="en-US" i="1" dirty="0"/>
            <a:t>et al., </a:t>
          </a:r>
          <a:r>
            <a:rPr lang="en-US" i="0" dirty="0"/>
            <a:t>2007)</a:t>
          </a:r>
          <a:endParaRPr lang="id-ID" dirty="0"/>
        </a:p>
      </dgm:t>
    </dgm:pt>
    <dgm:pt modelId="{2836EDE9-8D12-4615-B0B6-513D46B43CF3}" type="parTrans" cxnId="{560C074E-A109-4CBC-B323-67807C5A0A2A}">
      <dgm:prSet/>
      <dgm:spPr/>
      <dgm:t>
        <a:bodyPr/>
        <a:lstStyle/>
        <a:p>
          <a:endParaRPr lang="id-ID"/>
        </a:p>
      </dgm:t>
    </dgm:pt>
    <dgm:pt modelId="{C4A778DC-AD4C-48FA-A652-F9D2025661D5}" type="sibTrans" cxnId="{560C074E-A109-4CBC-B323-67807C5A0A2A}">
      <dgm:prSet/>
      <dgm:spPr/>
      <dgm:t>
        <a:bodyPr/>
        <a:lstStyle/>
        <a:p>
          <a:endParaRPr lang="id-ID"/>
        </a:p>
      </dgm:t>
    </dgm:pt>
    <dgm:pt modelId="{FE4EC88C-3648-4B06-9F2C-5E33FF0AC06A}">
      <dgm:prSet phldrT="[Text]"/>
      <dgm:spPr/>
      <dgm:t>
        <a:bodyPr/>
        <a:lstStyle/>
        <a:p>
          <a:r>
            <a:rPr lang="en-US" b="1" dirty="0"/>
            <a:t>Parametric Regression </a:t>
          </a:r>
          <a:endParaRPr lang="id-ID" dirty="0"/>
        </a:p>
      </dgm:t>
    </dgm:pt>
    <dgm:pt modelId="{A8D5ECA9-7B12-4BFE-9FAA-0237F7009F2B}" type="parTrans" cxnId="{2F542E42-606B-4741-9FB5-54E55BA6AF54}">
      <dgm:prSet/>
      <dgm:spPr/>
      <dgm:t>
        <a:bodyPr/>
        <a:lstStyle/>
        <a:p>
          <a:endParaRPr lang="id-ID"/>
        </a:p>
      </dgm:t>
    </dgm:pt>
    <dgm:pt modelId="{B26922F9-6312-4EEC-8900-F48826C9A1F4}" type="sibTrans" cxnId="{2F542E42-606B-4741-9FB5-54E55BA6AF54}">
      <dgm:prSet/>
      <dgm:spPr/>
      <dgm:t>
        <a:bodyPr/>
        <a:lstStyle/>
        <a:p>
          <a:endParaRPr lang="id-ID"/>
        </a:p>
      </dgm:t>
    </dgm:pt>
    <dgm:pt modelId="{E3E99BEB-5D43-4340-95ED-6FCBB77C1D77}">
      <dgm:prSet phldrT="[Text]"/>
      <dgm:spPr/>
      <dgm:t>
        <a:bodyPr/>
        <a:lstStyle/>
        <a:p>
          <a:r>
            <a:rPr lang="en-US" dirty="0"/>
            <a:t>PLSR (</a:t>
          </a:r>
          <a:r>
            <a:rPr lang="en-US" dirty="0" err="1"/>
            <a:t>Rungpichayapichet</a:t>
          </a:r>
          <a:r>
            <a:rPr lang="en-US" dirty="0"/>
            <a:t> </a:t>
          </a:r>
          <a:r>
            <a:rPr lang="en-US" i="1" dirty="0"/>
            <a:t>et al., </a:t>
          </a:r>
          <a:r>
            <a:rPr lang="en-US" i="0" dirty="0"/>
            <a:t>2016)</a:t>
          </a:r>
          <a:r>
            <a:rPr lang="en-US" dirty="0"/>
            <a:t> </a:t>
          </a:r>
          <a:endParaRPr lang="id-ID" dirty="0"/>
        </a:p>
      </dgm:t>
    </dgm:pt>
    <dgm:pt modelId="{1C82C706-4576-473F-B111-40E0C98A0196}" type="parTrans" cxnId="{68838305-703A-441E-B04F-3863484F3E58}">
      <dgm:prSet/>
      <dgm:spPr/>
      <dgm:t>
        <a:bodyPr/>
        <a:lstStyle/>
        <a:p>
          <a:endParaRPr lang="id-ID"/>
        </a:p>
      </dgm:t>
    </dgm:pt>
    <dgm:pt modelId="{3C18E327-A34D-4770-9A37-586EC34DEE55}" type="sibTrans" cxnId="{68838305-703A-441E-B04F-3863484F3E58}">
      <dgm:prSet/>
      <dgm:spPr/>
      <dgm:t>
        <a:bodyPr/>
        <a:lstStyle/>
        <a:p>
          <a:endParaRPr lang="id-ID"/>
        </a:p>
      </dgm:t>
    </dgm:pt>
    <dgm:pt modelId="{5E4C7EAA-323C-4357-93F8-22E8C41C178E}">
      <dgm:prSet phldrT="[Text]"/>
      <dgm:spPr/>
      <dgm:t>
        <a:bodyPr/>
        <a:lstStyle/>
        <a:p>
          <a:r>
            <a:rPr lang="en-US" dirty="0"/>
            <a:t>Multiple LR (Jha </a:t>
          </a:r>
          <a:r>
            <a:rPr lang="en-US" i="1" dirty="0"/>
            <a:t>et al., </a:t>
          </a:r>
          <a:r>
            <a:rPr lang="en-US" i="0" dirty="0"/>
            <a:t>2014)</a:t>
          </a:r>
          <a:endParaRPr lang="id-ID" dirty="0"/>
        </a:p>
      </dgm:t>
    </dgm:pt>
    <dgm:pt modelId="{31FE0914-F6D2-4A3B-8BDD-D47B23CB5FF4}" type="parTrans" cxnId="{88749A22-A4E8-42E6-8770-425CA51EDF93}">
      <dgm:prSet/>
      <dgm:spPr/>
      <dgm:t>
        <a:bodyPr/>
        <a:lstStyle/>
        <a:p>
          <a:endParaRPr lang="id-ID"/>
        </a:p>
      </dgm:t>
    </dgm:pt>
    <dgm:pt modelId="{D21C244F-650E-42E4-A1BA-17D68AFEAD33}" type="sibTrans" cxnId="{88749A22-A4E8-42E6-8770-425CA51EDF93}">
      <dgm:prSet/>
      <dgm:spPr/>
      <dgm:t>
        <a:bodyPr/>
        <a:lstStyle/>
        <a:p>
          <a:endParaRPr lang="id-ID"/>
        </a:p>
      </dgm:t>
    </dgm:pt>
    <dgm:pt modelId="{68C46EAF-B1C6-4841-B1B2-434AA46632BD}">
      <dgm:prSet phldrT="[Text]"/>
      <dgm:spPr/>
      <dgm:t>
        <a:bodyPr/>
        <a:lstStyle/>
        <a:p>
          <a:r>
            <a:rPr lang="en-US" dirty="0"/>
            <a:t>Simple LR (</a:t>
          </a:r>
          <a:r>
            <a:rPr lang="en-US" dirty="0" err="1"/>
            <a:t>Watanawan</a:t>
          </a:r>
          <a:r>
            <a:rPr lang="en-US" dirty="0"/>
            <a:t> </a:t>
          </a:r>
          <a:r>
            <a:rPr lang="en-US" i="1" dirty="0"/>
            <a:t>et al., </a:t>
          </a:r>
          <a:r>
            <a:rPr lang="en-US" i="0" dirty="0"/>
            <a:t>2014)</a:t>
          </a:r>
          <a:endParaRPr lang="id-ID" dirty="0"/>
        </a:p>
      </dgm:t>
    </dgm:pt>
    <dgm:pt modelId="{5EFF4A2A-DC49-409C-925B-66DA3B1A07CA}" type="parTrans" cxnId="{37C0ED1D-ECEA-47BD-8741-1EB733DC4A9C}">
      <dgm:prSet/>
      <dgm:spPr/>
      <dgm:t>
        <a:bodyPr/>
        <a:lstStyle/>
        <a:p>
          <a:endParaRPr lang="id-ID"/>
        </a:p>
      </dgm:t>
    </dgm:pt>
    <dgm:pt modelId="{9F4D7363-9564-4BF7-B9FB-0A05C0919CAD}" type="sibTrans" cxnId="{37C0ED1D-ECEA-47BD-8741-1EB733DC4A9C}">
      <dgm:prSet/>
      <dgm:spPr/>
      <dgm:t>
        <a:bodyPr/>
        <a:lstStyle/>
        <a:p>
          <a:endParaRPr lang="id-ID"/>
        </a:p>
      </dgm:t>
    </dgm:pt>
    <dgm:pt modelId="{B5787DB8-0767-4645-89F5-04BF30D7D8F9}" type="pres">
      <dgm:prSet presAssocID="{24939040-746B-4002-A186-4B132F7D0442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2ED1C24C-F593-4C4F-8850-8B5FEB9F4B23}" type="pres">
      <dgm:prSet presAssocID="{24939040-746B-4002-A186-4B132F7D0442}" presName="dummyMaxCanvas" presStyleCnt="0"/>
      <dgm:spPr/>
    </dgm:pt>
    <dgm:pt modelId="{F3DA9C06-44E8-4531-AB43-CE1D59419504}" type="pres">
      <dgm:prSet presAssocID="{24939040-746B-4002-A186-4B132F7D0442}" presName="parentComposite" presStyleCnt="0"/>
      <dgm:spPr/>
    </dgm:pt>
    <dgm:pt modelId="{C3394C69-225C-4E69-BB59-1349191207D4}" type="pres">
      <dgm:prSet presAssocID="{24939040-746B-4002-A186-4B132F7D0442}" presName="parent1" presStyleLbl="alignAccFollowNode1" presStyleIdx="0" presStyleCnt="4" custScaleX="112043">
        <dgm:presLayoutVars>
          <dgm:chMax val="4"/>
        </dgm:presLayoutVars>
      </dgm:prSet>
      <dgm:spPr/>
    </dgm:pt>
    <dgm:pt modelId="{F0D5C523-564D-4E77-8EB7-650BC6C4C88E}" type="pres">
      <dgm:prSet presAssocID="{24939040-746B-4002-A186-4B132F7D0442}" presName="parent2" presStyleLbl="alignAccFollowNode1" presStyleIdx="1" presStyleCnt="4" custScaleX="85963">
        <dgm:presLayoutVars>
          <dgm:chMax val="4"/>
        </dgm:presLayoutVars>
      </dgm:prSet>
      <dgm:spPr/>
    </dgm:pt>
    <dgm:pt modelId="{A9184C85-5E99-4554-BBE0-C58C7A5EBC19}" type="pres">
      <dgm:prSet presAssocID="{24939040-746B-4002-A186-4B132F7D0442}" presName="childrenComposite" presStyleCnt="0"/>
      <dgm:spPr/>
    </dgm:pt>
    <dgm:pt modelId="{2C67DA6E-8C97-4409-80E1-26DA46C98D5C}" type="pres">
      <dgm:prSet presAssocID="{24939040-746B-4002-A186-4B132F7D0442}" presName="dummyMaxCanvas_ChildArea" presStyleCnt="0"/>
      <dgm:spPr/>
    </dgm:pt>
    <dgm:pt modelId="{858B14B5-C4C6-47D2-A00E-A8D56123CB68}" type="pres">
      <dgm:prSet presAssocID="{24939040-746B-4002-A186-4B132F7D0442}" presName="fulcrum" presStyleLbl="alignAccFollowNode1" presStyleIdx="2" presStyleCnt="4"/>
      <dgm:spPr/>
    </dgm:pt>
    <dgm:pt modelId="{938B84F8-A6D6-4551-BE9E-6668EC7BC114}" type="pres">
      <dgm:prSet presAssocID="{24939040-746B-4002-A186-4B132F7D0442}" presName="balance_13" presStyleLbl="alignAccFollowNode1" presStyleIdx="3" presStyleCnt="4">
        <dgm:presLayoutVars>
          <dgm:bulletEnabled val="1"/>
        </dgm:presLayoutVars>
      </dgm:prSet>
      <dgm:spPr/>
    </dgm:pt>
    <dgm:pt modelId="{B08BEA71-5C4E-44FA-B0C5-8553216A962E}" type="pres">
      <dgm:prSet presAssocID="{24939040-746B-4002-A186-4B132F7D0442}" presName="right_13_1" presStyleLbl="node1" presStyleIdx="0" presStyleCnt="4">
        <dgm:presLayoutVars>
          <dgm:bulletEnabled val="1"/>
        </dgm:presLayoutVars>
      </dgm:prSet>
      <dgm:spPr/>
    </dgm:pt>
    <dgm:pt modelId="{08CED5A4-2FC9-441D-84D8-5706DCC787C2}" type="pres">
      <dgm:prSet presAssocID="{24939040-746B-4002-A186-4B132F7D0442}" presName="right_13_2" presStyleLbl="node1" presStyleIdx="1" presStyleCnt="4">
        <dgm:presLayoutVars>
          <dgm:bulletEnabled val="1"/>
        </dgm:presLayoutVars>
      </dgm:prSet>
      <dgm:spPr/>
    </dgm:pt>
    <dgm:pt modelId="{F055576F-7E70-4342-AB53-6DAF8A20ED56}" type="pres">
      <dgm:prSet presAssocID="{24939040-746B-4002-A186-4B132F7D0442}" presName="right_13_3" presStyleLbl="node1" presStyleIdx="2" presStyleCnt="4">
        <dgm:presLayoutVars>
          <dgm:bulletEnabled val="1"/>
        </dgm:presLayoutVars>
      </dgm:prSet>
      <dgm:spPr/>
    </dgm:pt>
    <dgm:pt modelId="{E2473277-7873-4DE4-8967-675138DD2236}" type="pres">
      <dgm:prSet presAssocID="{24939040-746B-4002-A186-4B132F7D0442}" presName="left_13_1" presStyleLbl="node1" presStyleIdx="3" presStyleCnt="4">
        <dgm:presLayoutVars>
          <dgm:bulletEnabled val="1"/>
        </dgm:presLayoutVars>
      </dgm:prSet>
      <dgm:spPr/>
    </dgm:pt>
  </dgm:ptLst>
  <dgm:cxnLst>
    <dgm:cxn modelId="{68838305-703A-441E-B04F-3863484F3E58}" srcId="{FE4EC88C-3648-4B06-9F2C-5E33FF0AC06A}" destId="{E3E99BEB-5D43-4340-95ED-6FCBB77C1D77}" srcOrd="0" destOrd="0" parTransId="{1C82C706-4576-473F-B111-40E0C98A0196}" sibTransId="{3C18E327-A34D-4770-9A37-586EC34DEE55}"/>
    <dgm:cxn modelId="{37C0ED1D-ECEA-47BD-8741-1EB733DC4A9C}" srcId="{FE4EC88C-3648-4B06-9F2C-5E33FF0AC06A}" destId="{68C46EAF-B1C6-4841-B1B2-434AA46632BD}" srcOrd="2" destOrd="0" parTransId="{5EFF4A2A-DC49-409C-925B-66DA3B1A07CA}" sibTransId="{9F4D7363-9564-4BF7-B9FB-0A05C0919CAD}"/>
    <dgm:cxn modelId="{88749A22-A4E8-42E6-8770-425CA51EDF93}" srcId="{FE4EC88C-3648-4B06-9F2C-5E33FF0AC06A}" destId="{5E4C7EAA-323C-4357-93F8-22E8C41C178E}" srcOrd="1" destOrd="0" parTransId="{31FE0914-F6D2-4A3B-8BDD-D47B23CB5FF4}" sibTransId="{D21C244F-650E-42E4-A1BA-17D68AFEAD33}"/>
    <dgm:cxn modelId="{60CEA333-ECC6-4BE7-8D08-5791DEFAE7AA}" type="presOf" srcId="{E3E99BEB-5D43-4340-95ED-6FCBB77C1D77}" destId="{B08BEA71-5C4E-44FA-B0C5-8553216A962E}" srcOrd="0" destOrd="0" presId="urn:microsoft.com/office/officeart/2005/8/layout/balance1"/>
    <dgm:cxn modelId="{012B2C3B-F9E7-4805-8D9C-265451795926}" srcId="{24939040-746B-4002-A186-4B132F7D0442}" destId="{1F598733-5FB8-4BD2-B3D3-FC6C90E27A36}" srcOrd="0" destOrd="0" parTransId="{AAA16AA9-7B72-4C65-915E-72AD5B87DEBA}" sibTransId="{1C81B1FF-7AE3-46A1-9565-5E7E6F257959}"/>
    <dgm:cxn modelId="{E5860740-6264-405E-B03B-93388C448467}" type="presOf" srcId="{24939040-746B-4002-A186-4B132F7D0442}" destId="{B5787DB8-0767-4645-89F5-04BF30D7D8F9}" srcOrd="0" destOrd="0" presId="urn:microsoft.com/office/officeart/2005/8/layout/balance1"/>
    <dgm:cxn modelId="{2F542E42-606B-4741-9FB5-54E55BA6AF54}" srcId="{24939040-746B-4002-A186-4B132F7D0442}" destId="{FE4EC88C-3648-4B06-9F2C-5E33FF0AC06A}" srcOrd="1" destOrd="0" parTransId="{A8D5ECA9-7B12-4BFE-9FAA-0237F7009F2B}" sibTransId="{B26922F9-6312-4EEC-8900-F48826C9A1F4}"/>
    <dgm:cxn modelId="{4E51EA63-EA11-4DED-90D1-2E92B42435A5}" type="presOf" srcId="{FE4EC88C-3648-4B06-9F2C-5E33FF0AC06A}" destId="{F0D5C523-564D-4E77-8EB7-650BC6C4C88E}" srcOrd="0" destOrd="0" presId="urn:microsoft.com/office/officeart/2005/8/layout/balance1"/>
    <dgm:cxn modelId="{560C074E-A109-4CBC-B323-67807C5A0A2A}" srcId="{1F598733-5FB8-4BD2-B3D3-FC6C90E27A36}" destId="{95D8665A-8AB4-4467-91B6-974E68F3B6B8}" srcOrd="0" destOrd="0" parTransId="{2836EDE9-8D12-4615-B0B6-513D46B43CF3}" sibTransId="{C4A778DC-AD4C-48FA-A652-F9D2025661D5}"/>
    <dgm:cxn modelId="{CFF6AB79-C418-42C5-A307-FD3177472FB5}" type="presOf" srcId="{68C46EAF-B1C6-4841-B1B2-434AA46632BD}" destId="{F055576F-7E70-4342-AB53-6DAF8A20ED56}" srcOrd="0" destOrd="0" presId="urn:microsoft.com/office/officeart/2005/8/layout/balance1"/>
    <dgm:cxn modelId="{F267D7D3-C348-4784-B103-A8AC89B1B639}" type="presOf" srcId="{95D8665A-8AB4-4467-91B6-974E68F3B6B8}" destId="{E2473277-7873-4DE4-8967-675138DD2236}" srcOrd="0" destOrd="0" presId="urn:microsoft.com/office/officeart/2005/8/layout/balance1"/>
    <dgm:cxn modelId="{42D849D5-4CC9-4EE3-93AA-7B7740E7EB1E}" type="presOf" srcId="{1F598733-5FB8-4BD2-B3D3-FC6C90E27A36}" destId="{C3394C69-225C-4E69-BB59-1349191207D4}" srcOrd="0" destOrd="0" presId="urn:microsoft.com/office/officeart/2005/8/layout/balance1"/>
    <dgm:cxn modelId="{698ED2D6-B43E-44E7-BA0F-65ABCE190902}" type="presOf" srcId="{5E4C7EAA-323C-4357-93F8-22E8C41C178E}" destId="{08CED5A4-2FC9-441D-84D8-5706DCC787C2}" srcOrd="0" destOrd="0" presId="urn:microsoft.com/office/officeart/2005/8/layout/balance1"/>
    <dgm:cxn modelId="{A30194E1-6D9F-459D-85FB-D2749F2FB6AF}" type="presParOf" srcId="{B5787DB8-0767-4645-89F5-04BF30D7D8F9}" destId="{2ED1C24C-F593-4C4F-8850-8B5FEB9F4B23}" srcOrd="0" destOrd="0" presId="urn:microsoft.com/office/officeart/2005/8/layout/balance1"/>
    <dgm:cxn modelId="{0B7CFCC3-376E-4436-AA75-4ACA3A2A424F}" type="presParOf" srcId="{B5787DB8-0767-4645-89F5-04BF30D7D8F9}" destId="{F3DA9C06-44E8-4531-AB43-CE1D59419504}" srcOrd="1" destOrd="0" presId="urn:microsoft.com/office/officeart/2005/8/layout/balance1"/>
    <dgm:cxn modelId="{2B809348-346E-42E1-91A0-AB4EA31DB180}" type="presParOf" srcId="{F3DA9C06-44E8-4531-AB43-CE1D59419504}" destId="{C3394C69-225C-4E69-BB59-1349191207D4}" srcOrd="0" destOrd="0" presId="urn:microsoft.com/office/officeart/2005/8/layout/balance1"/>
    <dgm:cxn modelId="{0D3A20E4-6954-4D1E-A7C7-ED2F28C976F4}" type="presParOf" srcId="{F3DA9C06-44E8-4531-AB43-CE1D59419504}" destId="{F0D5C523-564D-4E77-8EB7-650BC6C4C88E}" srcOrd="1" destOrd="0" presId="urn:microsoft.com/office/officeart/2005/8/layout/balance1"/>
    <dgm:cxn modelId="{6FFE43D2-8EEC-4B41-9B79-69A84F725E19}" type="presParOf" srcId="{B5787DB8-0767-4645-89F5-04BF30D7D8F9}" destId="{A9184C85-5E99-4554-BBE0-C58C7A5EBC19}" srcOrd="2" destOrd="0" presId="urn:microsoft.com/office/officeart/2005/8/layout/balance1"/>
    <dgm:cxn modelId="{8B302A42-A562-4571-A6D4-3DB5358D8EA5}" type="presParOf" srcId="{A9184C85-5E99-4554-BBE0-C58C7A5EBC19}" destId="{2C67DA6E-8C97-4409-80E1-26DA46C98D5C}" srcOrd="0" destOrd="0" presId="urn:microsoft.com/office/officeart/2005/8/layout/balance1"/>
    <dgm:cxn modelId="{1F1C5E86-08E8-4ED3-92CD-A3F7664CAFD4}" type="presParOf" srcId="{A9184C85-5E99-4554-BBE0-C58C7A5EBC19}" destId="{858B14B5-C4C6-47D2-A00E-A8D56123CB68}" srcOrd="1" destOrd="0" presId="urn:microsoft.com/office/officeart/2005/8/layout/balance1"/>
    <dgm:cxn modelId="{366F4520-8C18-425F-9EF9-465A56A42E3B}" type="presParOf" srcId="{A9184C85-5E99-4554-BBE0-C58C7A5EBC19}" destId="{938B84F8-A6D6-4551-BE9E-6668EC7BC114}" srcOrd="2" destOrd="0" presId="urn:microsoft.com/office/officeart/2005/8/layout/balance1"/>
    <dgm:cxn modelId="{50AB3098-55D0-4141-AB2B-452EF9650902}" type="presParOf" srcId="{A9184C85-5E99-4554-BBE0-C58C7A5EBC19}" destId="{B08BEA71-5C4E-44FA-B0C5-8553216A962E}" srcOrd="3" destOrd="0" presId="urn:microsoft.com/office/officeart/2005/8/layout/balance1"/>
    <dgm:cxn modelId="{FE9BCFCD-D605-4784-B485-5440CFED261D}" type="presParOf" srcId="{A9184C85-5E99-4554-BBE0-C58C7A5EBC19}" destId="{08CED5A4-2FC9-441D-84D8-5706DCC787C2}" srcOrd="4" destOrd="0" presId="urn:microsoft.com/office/officeart/2005/8/layout/balance1"/>
    <dgm:cxn modelId="{149E5E33-FCDB-4A37-810B-882A2EB346B0}" type="presParOf" srcId="{A9184C85-5E99-4554-BBE0-C58C7A5EBC19}" destId="{F055576F-7E70-4342-AB53-6DAF8A20ED56}" srcOrd="5" destOrd="0" presId="urn:microsoft.com/office/officeart/2005/8/layout/balance1"/>
    <dgm:cxn modelId="{C0DE4790-67EA-4847-993C-CB7F6413B0CF}" type="presParOf" srcId="{A9184C85-5E99-4554-BBE0-C58C7A5EBC19}" destId="{E2473277-7873-4DE4-8967-675138DD2236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58CBA3A-9936-4C67-965C-A8DD3074879B}">
      <dgm:prSet phldrT="[Text]"/>
      <dgm:spPr/>
      <dgm:t>
        <a:bodyPr/>
        <a:lstStyle/>
        <a:p>
          <a:r>
            <a:rPr lang="en-US" dirty="0"/>
            <a:t>Materials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/>
        <a:lstStyle/>
        <a:p>
          <a:endParaRPr lang="en-US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en-US"/>
        </a:p>
      </dgm:t>
    </dgm:pt>
    <dgm:pt modelId="{E90264E4-81CE-47E1-80E3-2624D8E5DFE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>
              <a:sym typeface="Wingdings" panose="05000000000000000000" pitchFamily="2" charset="2"/>
            </a:rPr>
            <a:t>100 </a:t>
          </a:r>
          <a:r>
            <a:rPr lang="en-US" sz="1800" dirty="0" err="1">
              <a:sym typeface="Wingdings" panose="05000000000000000000" pitchFamily="2" charset="2"/>
            </a:rPr>
            <a:t>avomangos</a:t>
          </a:r>
          <a:r>
            <a:rPr lang="en-US" sz="1800" dirty="0">
              <a:sym typeface="Wingdings" panose="05000000000000000000" pitchFamily="2" charset="2"/>
            </a:rPr>
            <a:t> were used as samples, harvested by researcher from Mr. </a:t>
          </a:r>
          <a:r>
            <a:rPr lang="en-US" sz="1800" dirty="0" err="1">
              <a:sym typeface="Wingdings" panose="05000000000000000000" pitchFamily="2" charset="2"/>
            </a:rPr>
            <a:t>Sugik’s</a:t>
          </a:r>
          <a:r>
            <a:rPr lang="en-US" sz="1800" dirty="0">
              <a:sym typeface="Wingdings" panose="05000000000000000000" pitchFamily="2" charset="2"/>
            </a:rPr>
            <a:t> garden (</a:t>
          </a:r>
          <a:r>
            <a:rPr lang="en-US" sz="1800" dirty="0" err="1">
              <a:sym typeface="Wingdings" panose="05000000000000000000" pitchFamily="2" charset="2"/>
            </a:rPr>
            <a:t>Pasuruan</a:t>
          </a:r>
          <a:r>
            <a:rPr lang="en-US" sz="1800" dirty="0">
              <a:sym typeface="Wingdings" panose="05000000000000000000" pitchFamily="2" charset="2"/>
            </a:rPr>
            <a:t>). 80 samples as in-sample data and another as out-sample data</a:t>
          </a:r>
          <a:endParaRPr lang="en-US" sz="1800" dirty="0"/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/>
        <a:lstStyle/>
        <a:p>
          <a:endParaRPr lang="en-US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en-US"/>
        </a:p>
      </dgm:t>
    </dgm:pt>
    <dgm:pt modelId="{15031D9C-993C-4715-A26F-56D8831933EB}">
      <dgm:prSet phldrT="[Text]"/>
      <dgm:spPr/>
      <dgm:t>
        <a:bodyPr/>
        <a:lstStyle/>
        <a:p>
          <a:r>
            <a:rPr lang="en-US" dirty="0"/>
            <a:t>Data Collection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n-U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n-US"/>
        </a:p>
      </dgm:t>
    </dgm:pt>
    <dgm:pt modelId="{07B93839-AE15-473C-B47B-27FA5DBEE4E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Samples were tested using </a:t>
          </a:r>
          <a:r>
            <a:rPr lang="en-US" b="1" dirty="0"/>
            <a:t>NIR spectroscopy </a:t>
          </a:r>
          <a:r>
            <a:rPr lang="en-US" dirty="0">
              <a:effectLst/>
              <a:ea typeface="Times New Roman" panose="02020603050405020304" pitchFamily="18" charset="0"/>
            </a:rPr>
            <a:t>with wavelengths between 900 - 1650 nm (</a:t>
          </a:r>
          <a:r>
            <a:rPr lang="en-US" dirty="0" err="1">
              <a:effectLst/>
              <a:ea typeface="Times New Roman" panose="02020603050405020304" pitchFamily="18" charset="0"/>
            </a:rPr>
            <a:t>reflectan</a:t>
          </a:r>
          <a:r>
            <a:rPr lang="en-US" dirty="0">
              <a:effectLst/>
              <a:ea typeface="Times New Roman" panose="02020603050405020304" pitchFamily="18" charset="0"/>
            </a:rPr>
            <a:t> mode) </a:t>
          </a:r>
          <a:r>
            <a:rPr lang="en-US" dirty="0"/>
            <a:t>at the Photonics Engineering Laboratory, Department of Engineering Physics, ITS. In addition, </a:t>
          </a:r>
          <a:r>
            <a:rPr lang="en-US" b="1" dirty="0"/>
            <a:t>pH</a:t>
          </a:r>
          <a:r>
            <a:rPr lang="en-US" dirty="0"/>
            <a:t> was tested using </a:t>
          </a:r>
          <a:r>
            <a:rPr lang="en-US" dirty="0" err="1"/>
            <a:t>pHmeter</a:t>
          </a:r>
          <a:r>
            <a:rPr lang="en-US" dirty="0"/>
            <a:t> at the UTM Laboratory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/>
        <a:lstStyle/>
        <a:p>
          <a:endParaRPr lang="en-US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en-US"/>
        </a:p>
      </dgm:t>
    </dgm:pt>
    <dgm:pt modelId="{2936D842-720E-4365-AD39-F6EAEC441633}">
      <dgm:prSet phldrT="[Text]"/>
      <dgm:spPr/>
      <dgm:t>
        <a:bodyPr/>
        <a:lstStyle/>
        <a:p>
          <a:r>
            <a:rPr lang="en-US" dirty="0"/>
            <a:t>Data processing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n-U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n-US"/>
        </a:p>
      </dgm:t>
    </dgm:pt>
    <dgm:pt modelId="{A05E8D05-15E6-4BEC-B725-D745A48258D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The spectra data (112 variables) were reduced (into 2 variables) using Principal Component Analysis/PCA. The results are used as variable predictors. Meanwhile, pH value was used as the response variable.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n-U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 custScaleY="13265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X="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X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94C69-225C-4E69-BB59-1349191207D4}">
      <dsp:nvSpPr>
        <dsp:cNvPr id="0" name=""/>
        <dsp:cNvSpPr/>
      </dsp:nvSpPr>
      <dsp:spPr>
        <a:xfrm>
          <a:off x="1689510" y="0"/>
          <a:ext cx="2185645" cy="10837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FF0000"/>
              </a:solidFill>
            </a:rPr>
            <a:t>Nonparametric Regression</a:t>
          </a:r>
          <a:endParaRPr lang="id-ID" sz="2300" kern="1200" dirty="0">
            <a:solidFill>
              <a:srgbClr val="FF0000"/>
            </a:solidFill>
          </a:endParaRPr>
        </a:p>
      </dsp:txBody>
      <dsp:txXfrm>
        <a:off x="1721251" y="31741"/>
        <a:ext cx="2122163" cy="1020251"/>
      </dsp:txXfrm>
    </dsp:sp>
    <dsp:sp modelId="{F0D5C523-564D-4E77-8EB7-650BC6C4C88E}">
      <dsp:nvSpPr>
        <dsp:cNvPr id="0" name=""/>
        <dsp:cNvSpPr/>
      </dsp:nvSpPr>
      <dsp:spPr>
        <a:xfrm>
          <a:off x="4761591" y="0"/>
          <a:ext cx="1676897" cy="10837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Parametric Regression </a:t>
          </a:r>
          <a:endParaRPr lang="id-ID" sz="2300" kern="1200" dirty="0"/>
        </a:p>
      </dsp:txBody>
      <dsp:txXfrm>
        <a:off x="4793332" y="31741"/>
        <a:ext cx="1613415" cy="1020251"/>
      </dsp:txXfrm>
    </dsp:sp>
    <dsp:sp modelId="{858B14B5-C4C6-47D2-A00E-A8D56123CB68}">
      <dsp:nvSpPr>
        <dsp:cNvPr id="0" name=""/>
        <dsp:cNvSpPr/>
      </dsp:nvSpPr>
      <dsp:spPr>
        <a:xfrm>
          <a:off x="3657599" y="4605866"/>
          <a:ext cx="812800" cy="8128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B84F8-A6D6-4551-BE9E-6668EC7BC114}">
      <dsp:nvSpPr>
        <dsp:cNvPr id="0" name=""/>
        <dsp:cNvSpPr/>
      </dsp:nvSpPr>
      <dsp:spPr>
        <a:xfrm rot="240000">
          <a:off x="1624855" y="4257573"/>
          <a:ext cx="4878289" cy="3411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BEA71-5C4E-44FA-B0C5-8553216A962E}">
      <dsp:nvSpPr>
        <dsp:cNvPr id="0" name=""/>
        <dsp:cNvSpPr/>
      </dsp:nvSpPr>
      <dsp:spPr>
        <a:xfrm rot="240000">
          <a:off x="4553844" y="3404681"/>
          <a:ext cx="1946391" cy="906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PLSR (</a:t>
          </a:r>
          <a:r>
            <a:rPr lang="en-US" sz="1500" kern="1200" dirty="0" err="1"/>
            <a:t>Rungpichayapichet</a:t>
          </a:r>
          <a:r>
            <a:rPr lang="en-US" sz="1500" kern="1200" dirty="0"/>
            <a:t> </a:t>
          </a:r>
          <a:r>
            <a:rPr lang="en-US" sz="1500" i="1" kern="1200" dirty="0"/>
            <a:t>et al., </a:t>
          </a:r>
          <a:r>
            <a:rPr lang="en-US" sz="1500" i="0" kern="1200" dirty="0"/>
            <a:t>2016)</a:t>
          </a:r>
          <a:r>
            <a:rPr lang="en-US" sz="1500" kern="1200" dirty="0"/>
            <a:t> </a:t>
          </a:r>
          <a:endParaRPr lang="id-ID" sz="1500" kern="1200" dirty="0"/>
        </a:p>
      </dsp:txBody>
      <dsp:txXfrm>
        <a:off x="4598111" y="3448948"/>
        <a:ext cx="1857857" cy="818285"/>
      </dsp:txXfrm>
    </dsp:sp>
    <dsp:sp modelId="{08CED5A4-2FC9-441D-84D8-5706DCC787C2}">
      <dsp:nvSpPr>
        <dsp:cNvPr id="0" name=""/>
        <dsp:cNvSpPr/>
      </dsp:nvSpPr>
      <dsp:spPr>
        <a:xfrm rot="240000">
          <a:off x="4624286" y="2429321"/>
          <a:ext cx="1946391" cy="906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Multiple LR (Jha </a:t>
          </a:r>
          <a:r>
            <a:rPr lang="en-US" sz="1500" i="1" kern="1200" dirty="0"/>
            <a:t>et al., </a:t>
          </a:r>
          <a:r>
            <a:rPr lang="en-US" sz="1500" i="0" kern="1200" dirty="0"/>
            <a:t>2014)</a:t>
          </a:r>
          <a:endParaRPr lang="id-ID" sz="1500" kern="1200" dirty="0"/>
        </a:p>
      </dsp:txBody>
      <dsp:txXfrm>
        <a:off x="4668553" y="2473588"/>
        <a:ext cx="1857857" cy="818285"/>
      </dsp:txXfrm>
    </dsp:sp>
    <dsp:sp modelId="{F055576F-7E70-4342-AB53-6DAF8A20ED56}">
      <dsp:nvSpPr>
        <dsp:cNvPr id="0" name=""/>
        <dsp:cNvSpPr/>
      </dsp:nvSpPr>
      <dsp:spPr>
        <a:xfrm rot="240000">
          <a:off x="4694729" y="1475635"/>
          <a:ext cx="1946391" cy="906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Simple LR (</a:t>
          </a:r>
          <a:r>
            <a:rPr lang="en-US" sz="1500" kern="1200" dirty="0" err="1"/>
            <a:t>Watanawan</a:t>
          </a:r>
          <a:r>
            <a:rPr lang="en-US" sz="1500" kern="1200" dirty="0"/>
            <a:t> </a:t>
          </a:r>
          <a:r>
            <a:rPr lang="en-US" sz="1500" i="1" kern="1200" dirty="0"/>
            <a:t>et al., </a:t>
          </a:r>
          <a:r>
            <a:rPr lang="en-US" sz="1500" i="0" kern="1200" dirty="0"/>
            <a:t>2014)</a:t>
          </a:r>
          <a:endParaRPr lang="id-ID" sz="1500" kern="1200" dirty="0"/>
        </a:p>
      </dsp:txBody>
      <dsp:txXfrm>
        <a:off x="4738996" y="1519902"/>
        <a:ext cx="1857857" cy="818285"/>
      </dsp:txXfrm>
    </dsp:sp>
    <dsp:sp modelId="{E2473277-7873-4DE4-8967-675138DD2236}">
      <dsp:nvSpPr>
        <dsp:cNvPr id="0" name=""/>
        <dsp:cNvSpPr/>
      </dsp:nvSpPr>
      <dsp:spPr>
        <a:xfrm rot="240000">
          <a:off x="1763230" y="3209609"/>
          <a:ext cx="1946391" cy="906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Kernel PLSR (Nicolai </a:t>
          </a:r>
          <a:r>
            <a:rPr lang="en-US" sz="1500" i="1" kern="1200" dirty="0"/>
            <a:t>et al., </a:t>
          </a:r>
          <a:r>
            <a:rPr lang="en-US" sz="1500" i="0" kern="1200" dirty="0"/>
            <a:t>2007)</a:t>
          </a:r>
          <a:endParaRPr lang="id-ID" sz="1500" kern="1200" dirty="0"/>
        </a:p>
      </dsp:txBody>
      <dsp:txXfrm>
        <a:off x="1807497" y="3253876"/>
        <a:ext cx="1857857" cy="818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462962" y="464038"/>
          <a:ext cx="1960429" cy="10345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Materials</a:t>
          </a:r>
        </a:p>
      </dsp:txBody>
      <dsp:txXfrm rot="-5400000">
        <a:off x="1" y="518327"/>
        <a:ext cx="1034504" cy="925925"/>
      </dsp:txXfrm>
    </dsp:sp>
    <dsp:sp modelId="{0E09DE89-66C0-478D-8170-8F0BC920F1EB}">
      <dsp:nvSpPr>
        <dsp:cNvPr id="0" name=""/>
        <dsp:cNvSpPr/>
      </dsp:nvSpPr>
      <dsp:spPr>
        <a:xfrm rot="5400000">
          <a:off x="4928140" y="-3651276"/>
          <a:ext cx="960611" cy="8747882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ym typeface="Wingdings" panose="05000000000000000000" pitchFamily="2" charset="2"/>
            </a:rPr>
            <a:t>100 </a:t>
          </a:r>
          <a:r>
            <a:rPr lang="en-US" sz="1800" kern="1200" dirty="0" err="1">
              <a:sym typeface="Wingdings" panose="05000000000000000000" pitchFamily="2" charset="2"/>
            </a:rPr>
            <a:t>avomangos</a:t>
          </a:r>
          <a:r>
            <a:rPr lang="en-US" sz="1800" kern="1200" dirty="0">
              <a:sym typeface="Wingdings" panose="05000000000000000000" pitchFamily="2" charset="2"/>
            </a:rPr>
            <a:t> were used as samples, harvested by researcher from Mr. </a:t>
          </a:r>
          <a:r>
            <a:rPr lang="en-US" sz="1800" kern="1200" dirty="0" err="1">
              <a:sym typeface="Wingdings" panose="05000000000000000000" pitchFamily="2" charset="2"/>
            </a:rPr>
            <a:t>Sugik’s</a:t>
          </a:r>
          <a:r>
            <a:rPr lang="en-US" sz="1800" kern="1200" dirty="0">
              <a:sym typeface="Wingdings" panose="05000000000000000000" pitchFamily="2" charset="2"/>
            </a:rPr>
            <a:t> garden (</a:t>
          </a:r>
          <a:r>
            <a:rPr lang="en-US" sz="1800" kern="1200" dirty="0" err="1">
              <a:sym typeface="Wingdings" panose="05000000000000000000" pitchFamily="2" charset="2"/>
            </a:rPr>
            <a:t>Pasuruan</a:t>
          </a:r>
          <a:r>
            <a:rPr lang="en-US" sz="1800" kern="1200" dirty="0">
              <a:sym typeface="Wingdings" panose="05000000000000000000" pitchFamily="2" charset="2"/>
            </a:rPr>
            <a:t>). 80 samples as in-sample data and another as out-sample data</a:t>
          </a:r>
          <a:endParaRPr lang="en-US" sz="1800" kern="1200" dirty="0"/>
        </a:p>
      </dsp:txBody>
      <dsp:txXfrm rot="-5400000">
        <a:off x="1034505" y="289252"/>
        <a:ext cx="8700989" cy="866825"/>
      </dsp:txXfrm>
    </dsp:sp>
    <dsp:sp modelId="{29EA1718-F619-46D8-B505-CF1DDA71B8BF}">
      <dsp:nvSpPr>
        <dsp:cNvPr id="0" name=""/>
        <dsp:cNvSpPr/>
      </dsp:nvSpPr>
      <dsp:spPr>
        <a:xfrm rot="5400000">
          <a:off x="-221679" y="2010031"/>
          <a:ext cx="1477863" cy="10345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Collection</a:t>
          </a:r>
        </a:p>
      </dsp:txBody>
      <dsp:txXfrm rot="-5400000">
        <a:off x="1" y="2305603"/>
        <a:ext cx="1034504" cy="443359"/>
      </dsp:txXfrm>
    </dsp:sp>
    <dsp:sp modelId="{C96267EA-EF01-411B-8D37-95F44BBB68D3}">
      <dsp:nvSpPr>
        <dsp:cNvPr id="0" name=""/>
        <dsp:cNvSpPr/>
      </dsp:nvSpPr>
      <dsp:spPr>
        <a:xfrm rot="5400000">
          <a:off x="4928140" y="-2105284"/>
          <a:ext cx="960611" cy="8747882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/>
            <a:t>Samples were tested using </a:t>
          </a:r>
          <a:r>
            <a:rPr lang="en-US" sz="1600" b="1" kern="1200" dirty="0"/>
            <a:t>NIR spectroscopy </a:t>
          </a:r>
          <a:r>
            <a:rPr lang="en-US" sz="1600" kern="1200" dirty="0">
              <a:effectLst/>
              <a:ea typeface="Times New Roman" panose="02020603050405020304" pitchFamily="18" charset="0"/>
            </a:rPr>
            <a:t>with wavelengths between 900 - 1650 nm (</a:t>
          </a:r>
          <a:r>
            <a:rPr lang="en-US" sz="1600" kern="1200" dirty="0" err="1">
              <a:effectLst/>
              <a:ea typeface="Times New Roman" panose="02020603050405020304" pitchFamily="18" charset="0"/>
            </a:rPr>
            <a:t>reflectan</a:t>
          </a:r>
          <a:r>
            <a:rPr lang="en-US" sz="1600" kern="1200" dirty="0">
              <a:effectLst/>
              <a:ea typeface="Times New Roman" panose="02020603050405020304" pitchFamily="18" charset="0"/>
            </a:rPr>
            <a:t> mode) </a:t>
          </a:r>
          <a:r>
            <a:rPr lang="en-US" sz="1600" kern="1200" dirty="0"/>
            <a:t>at the Photonics Engineering Laboratory, Department of Engineering Physics, ITS. In addition, </a:t>
          </a:r>
          <a:r>
            <a:rPr lang="en-US" sz="1600" b="1" kern="1200" dirty="0"/>
            <a:t>pH</a:t>
          </a:r>
          <a:r>
            <a:rPr lang="en-US" sz="1600" kern="1200" dirty="0"/>
            <a:t> was tested using </a:t>
          </a:r>
          <a:r>
            <a:rPr lang="en-US" sz="1600" kern="1200" dirty="0" err="1"/>
            <a:t>pHmeter</a:t>
          </a:r>
          <a:r>
            <a:rPr lang="en-US" sz="1600" kern="1200" dirty="0"/>
            <a:t> at the UTM Laboratory</a:t>
          </a:r>
        </a:p>
      </dsp:txBody>
      <dsp:txXfrm rot="-5400000">
        <a:off x="1034505" y="1835244"/>
        <a:ext cx="8700989" cy="866825"/>
      </dsp:txXfrm>
    </dsp:sp>
    <dsp:sp modelId="{E7C44091-B50A-4CB0-98F0-E70A01DD36F4}">
      <dsp:nvSpPr>
        <dsp:cNvPr id="0" name=""/>
        <dsp:cNvSpPr/>
      </dsp:nvSpPr>
      <dsp:spPr>
        <a:xfrm rot="5400000">
          <a:off x="-221679" y="3314740"/>
          <a:ext cx="1477863" cy="10345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processing</a:t>
          </a:r>
        </a:p>
      </dsp:txBody>
      <dsp:txXfrm rot="-5400000">
        <a:off x="1" y="3610312"/>
        <a:ext cx="1034504" cy="443359"/>
      </dsp:txXfrm>
    </dsp:sp>
    <dsp:sp modelId="{68EF0610-07B4-40C7-AD99-F2285099C2E4}">
      <dsp:nvSpPr>
        <dsp:cNvPr id="0" name=""/>
        <dsp:cNvSpPr/>
      </dsp:nvSpPr>
      <dsp:spPr>
        <a:xfrm rot="5400000">
          <a:off x="4928140" y="-800575"/>
          <a:ext cx="960611" cy="8747882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/>
            <a:t>The spectra data (112 variables) were reduced (into 2 variables) using Principal Component Analysis/PCA. The results are used as variable predictors. Meanwhile, pH value was used as the response variable.</a:t>
          </a:r>
        </a:p>
      </dsp:txBody>
      <dsp:txXfrm rot="-5400000">
        <a:off x="1034505" y="3139953"/>
        <a:ext cx="8700989" cy="866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6660" y="6356351"/>
            <a:ext cx="2243338" cy="365125"/>
          </a:xfrm>
        </p:spPr>
        <p:txBody>
          <a:bodyPr/>
          <a:lstStyle>
            <a:lvl1pPr algn="r">
              <a:defRPr sz="2400" b="1" cap="none" baseline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8571" y="476672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234469" y="1092939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2" y="294043"/>
            <a:ext cx="918077" cy="918077"/>
          </a:xfrm>
          <a:prstGeom prst="rect">
            <a:avLst/>
          </a:prstGeom>
        </p:spPr>
      </p:pic>
      <p:pic>
        <p:nvPicPr>
          <p:cNvPr id="21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614122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6528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pic>
        <p:nvPicPr>
          <p:cNvPr id="7" name="Picture 2" descr="Hasil gambar untuk mangga alpukat pasuruan">
            <a:extLst>
              <a:ext uri="{FF2B5EF4-FFF2-40B4-BE49-F238E27FC236}">
                <a16:creationId xmlns:a16="http://schemas.microsoft.com/office/drawing/2014/main" id="{175C2C27-757F-4791-9AD9-4B975094E5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908" y="5372010"/>
            <a:ext cx="1657390" cy="1657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pic>
        <p:nvPicPr>
          <p:cNvPr id="15" name="Picture 2" descr="Hasil gambar untuk mangga alpukat pasuruan">
            <a:extLst>
              <a:ext uri="{FF2B5EF4-FFF2-40B4-BE49-F238E27FC236}">
                <a16:creationId xmlns:a16="http://schemas.microsoft.com/office/drawing/2014/main" id="{77B9EEAE-7576-4657-8540-3BAF400F44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212" y="5343505"/>
            <a:ext cx="1657390" cy="1657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ICOMCOS 2020, 29</a:t>
            </a:r>
            <a:r>
              <a:rPr lang="en-US" baseline="30000" dirty="0"/>
              <a:t>TH</a:t>
            </a:r>
            <a:r>
              <a:rPr lang="en-US" dirty="0"/>
              <a:t> September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pic>
        <p:nvPicPr>
          <p:cNvPr id="7" name="Picture 2" descr="Hasil gambar untuk mangga alpukat pasuruan">
            <a:extLst>
              <a:ext uri="{FF2B5EF4-FFF2-40B4-BE49-F238E27FC236}">
                <a16:creationId xmlns:a16="http://schemas.microsoft.com/office/drawing/2014/main" id="{032A2049-9577-4FAB-A4F3-9B5515D738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908" y="5300002"/>
            <a:ext cx="1657390" cy="1657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958571" y="770137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7462564" y="150911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" y="436078"/>
            <a:ext cx="918077" cy="918077"/>
          </a:xfrm>
          <a:prstGeom prst="rect">
            <a:avLst/>
          </a:prstGeom>
        </p:spPr>
      </p:pic>
      <p:pic>
        <p:nvPicPr>
          <p:cNvPr id="3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613906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74991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pic>
        <p:nvPicPr>
          <p:cNvPr id="10" name="Picture 2" descr="Hasil gambar untuk mangga alpukat pasuruan">
            <a:extLst>
              <a:ext uri="{FF2B5EF4-FFF2-40B4-BE49-F238E27FC236}">
                <a16:creationId xmlns:a16="http://schemas.microsoft.com/office/drawing/2014/main" id="{4DFBAEDF-6CC8-4C59-A727-94EBEF4A8E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710" y="5329427"/>
            <a:ext cx="1657390" cy="1657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pic>
        <p:nvPicPr>
          <p:cNvPr id="6" name="Picture 2" descr="Hasil gambar untuk mangga alpukat pasuruan">
            <a:extLst>
              <a:ext uri="{FF2B5EF4-FFF2-40B4-BE49-F238E27FC236}">
                <a16:creationId xmlns:a16="http://schemas.microsoft.com/office/drawing/2014/main" id="{E83C573A-60CC-49EC-8BAF-F5CD085244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379" y="5373216"/>
            <a:ext cx="1657390" cy="1657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pic>
        <p:nvPicPr>
          <p:cNvPr id="10" name="Picture 2" descr="Hasil gambar untuk mangga alpukat pasuruan">
            <a:extLst>
              <a:ext uri="{FF2B5EF4-FFF2-40B4-BE49-F238E27FC236}">
                <a16:creationId xmlns:a16="http://schemas.microsoft.com/office/drawing/2014/main" id="{B53690F2-9980-44D8-93C3-99528847C6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998" y="5301208"/>
            <a:ext cx="1657390" cy="1657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pic>
        <p:nvPicPr>
          <p:cNvPr id="12" name="Picture 2" descr="Hasil gambar untuk mangga alpukat pasuruan">
            <a:extLst>
              <a:ext uri="{FF2B5EF4-FFF2-40B4-BE49-F238E27FC236}">
                <a16:creationId xmlns:a16="http://schemas.microsoft.com/office/drawing/2014/main" id="{17A882A9-47DE-4E03-BA89-9B6CB6FADC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762" y="5343505"/>
            <a:ext cx="1657390" cy="1657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asil gambar untuk mangga alpukat pasuruan">
            <a:extLst>
              <a:ext uri="{FF2B5EF4-FFF2-40B4-BE49-F238E27FC236}">
                <a16:creationId xmlns:a16="http://schemas.microsoft.com/office/drawing/2014/main" id="{48A20659-3CF4-4FC5-8F76-B3DA4B71A6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435" y="5368481"/>
            <a:ext cx="1657390" cy="1657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ICOMCOS 2020, 29</a:t>
            </a:r>
            <a:r>
              <a:rPr lang="en-US" baseline="30000" dirty="0"/>
              <a:t>TH</a:t>
            </a:r>
            <a:r>
              <a:rPr lang="en-US" dirty="0"/>
              <a:t> September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77" y="6249382"/>
            <a:ext cx="1755140" cy="57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87" y="6020384"/>
            <a:ext cx="740705" cy="7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" y="548680"/>
            <a:ext cx="918077" cy="9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8329031" cy="2404864"/>
          </a:xfrm>
        </p:spPr>
        <p:txBody>
          <a:bodyPr/>
          <a:lstStyle/>
          <a:p>
            <a:r>
              <a:rPr lang="en-US" sz="3600" b="1" cap="none" dirty="0">
                <a:latin typeface="+mn-lt"/>
              </a:rPr>
              <a:t>Multi-predictor Local Polynomial Regression for Predicting The Acidity Level of </a:t>
            </a:r>
            <a:r>
              <a:rPr lang="en-US" sz="3600" b="1" cap="none" dirty="0" err="1">
                <a:latin typeface="+mn-lt"/>
              </a:rPr>
              <a:t>Avomango</a:t>
            </a:r>
            <a:r>
              <a:rPr lang="en-US" sz="3600" b="1" cap="none" dirty="0">
                <a:latin typeface="+mn-lt"/>
              </a:rPr>
              <a:t> (</a:t>
            </a:r>
            <a:r>
              <a:rPr lang="en-US" sz="3600" b="1" i="1" cap="none" dirty="0" err="1">
                <a:latin typeface="+mn-lt"/>
              </a:rPr>
              <a:t>Gadung</a:t>
            </a:r>
            <a:r>
              <a:rPr lang="en-US" sz="3600" b="1" i="1" cap="none" dirty="0">
                <a:latin typeface="+mn-lt"/>
              </a:rPr>
              <a:t> </a:t>
            </a:r>
            <a:r>
              <a:rPr lang="en-US" sz="3600" b="1" i="1" cap="none" dirty="0" err="1">
                <a:latin typeface="+mn-lt"/>
              </a:rPr>
              <a:t>Klonal</a:t>
            </a:r>
            <a:r>
              <a:rPr lang="en-US" sz="3600" b="1" i="1" cap="none" dirty="0">
                <a:latin typeface="+mn-lt"/>
              </a:rPr>
              <a:t> </a:t>
            </a:r>
            <a:r>
              <a:rPr lang="en-US" sz="3600" b="1" cap="none" dirty="0">
                <a:latin typeface="+mn-lt"/>
              </a:rPr>
              <a:t>21)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Millatul Ulya</a:t>
            </a:r>
          </a:p>
          <a:p>
            <a:r>
              <a:rPr lang="en-US" dirty="0"/>
              <a:t>Nur </a:t>
            </a:r>
            <a:r>
              <a:rPr lang="en-US" dirty="0" err="1"/>
              <a:t>Chamidah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1EDC5-7156-4B48-8A52-7F0094FC0E00}"/>
              </a:ext>
            </a:extLst>
          </p:cNvPr>
          <p:cNvSpPr txBox="1"/>
          <p:nvPr/>
        </p:nvSpPr>
        <p:spPr>
          <a:xfrm>
            <a:off x="4726260" y="5659980"/>
            <a:ext cx="6500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Study Program of Mathematics and Natural Science</a:t>
            </a:r>
            <a:endParaRPr lang="id-ID" b="1" dirty="0"/>
          </a:p>
          <a:p>
            <a:pPr algn="r"/>
            <a:r>
              <a:rPr lang="id-ID" b="1" dirty="0"/>
              <a:t>Faculty</a:t>
            </a:r>
            <a:r>
              <a:rPr lang="en-US" b="1" dirty="0"/>
              <a:t> of Science and Technology</a:t>
            </a:r>
            <a:endParaRPr lang="id-ID" b="1" dirty="0"/>
          </a:p>
          <a:p>
            <a:pPr algn="r"/>
            <a:r>
              <a:rPr lang="en-US" b="1" dirty="0" err="1"/>
              <a:t>Airlangga</a:t>
            </a:r>
            <a:r>
              <a:rPr lang="en-US" b="1" dirty="0"/>
              <a:t> </a:t>
            </a:r>
            <a:r>
              <a:rPr lang="id-ID" b="1" dirty="0"/>
              <a:t>University</a:t>
            </a:r>
          </a:p>
          <a:p>
            <a:pPr algn="r"/>
            <a:r>
              <a:rPr lang="id-ID" b="1" dirty="0"/>
              <a:t>Indonesia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36" y="260648"/>
            <a:ext cx="3457826" cy="2327920"/>
          </a:xfrm>
        </p:spPr>
        <p:txBody>
          <a:bodyPr>
            <a:noAutofit/>
          </a:bodyPr>
          <a:lstStyle/>
          <a:p>
            <a:r>
              <a:rPr lang="en-US" b="1" dirty="0"/>
              <a:t>Multi-predictor local polynomial regression (</a:t>
            </a:r>
            <a:r>
              <a:rPr lang="en-US" b="1" dirty="0" err="1"/>
              <a:t>Mlpr</a:t>
            </a:r>
            <a:r>
              <a:rPr lang="en-US" b="1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2F2929-CACC-419B-A9D2-28F00BC3FCA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95065" y="786325"/>
            <a:ext cx="6196012" cy="77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X1 = second order local polynomial, </a:t>
            </a:r>
            <a:r>
              <a:rPr lang="en-US" sz="1800" i="1" dirty="0"/>
              <a:t>h </a:t>
            </a:r>
            <a:r>
              <a:rPr lang="en-US" sz="1800" dirty="0"/>
              <a:t>opt = 0.1</a:t>
            </a:r>
          </a:p>
          <a:p>
            <a:r>
              <a:rPr lang="en-US" sz="1800" dirty="0"/>
              <a:t>X2 = First order local polynomial, </a:t>
            </a:r>
            <a:r>
              <a:rPr lang="en-US" sz="1800" i="1" dirty="0"/>
              <a:t>h </a:t>
            </a:r>
            <a:r>
              <a:rPr lang="en-US" sz="1800" dirty="0"/>
              <a:t>opt = 0.09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A9264E-A20D-49E8-822A-7E84D8CFF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2734" b="-3073"/>
          <a:stretch/>
        </p:blipFill>
        <p:spPr>
          <a:xfrm>
            <a:off x="4798269" y="2598080"/>
            <a:ext cx="7128791" cy="400109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211EA0D-EF52-4491-85F3-4D0D895901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424525"/>
              </p:ext>
            </p:extLst>
          </p:nvPr>
        </p:nvGraphicFramePr>
        <p:xfrm>
          <a:off x="3862164" y="1988840"/>
          <a:ext cx="8327139" cy="44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3704650" imgH="200507" progId="Equation.DSMT4">
                  <p:embed/>
                </p:oleObj>
              </mc:Choice>
              <mc:Fallback>
                <p:oleObj name="Equation" r:id="rId4" imgW="3704650" imgH="20050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62164" y="1988840"/>
                        <a:ext cx="8327139" cy="449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623D7C7-8DC8-49E2-B738-CE9BBCE29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805" y="3207028"/>
            <a:ext cx="9721079" cy="35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080450"/>
          </a:xfrm>
        </p:spPr>
        <p:txBody>
          <a:bodyPr/>
          <a:lstStyle/>
          <a:p>
            <a:r>
              <a:rPr lang="en-US" dirty="0"/>
              <a:t>MLPR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A0E97C4-A796-409F-B477-0641D9C705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393104"/>
              </p:ext>
            </p:extLst>
          </p:nvPr>
        </p:nvGraphicFramePr>
        <p:xfrm>
          <a:off x="1597834" y="2555613"/>
          <a:ext cx="9469528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4762500" imgH="203200" progId="Equation.DSMT4">
                  <p:embed/>
                </p:oleObj>
              </mc:Choice>
              <mc:Fallback>
                <p:oleObj name="Equation" r:id="rId3" imgW="4762500" imgH="203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3E4CA13-70F5-4725-A279-E9C2113F14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834" y="2555613"/>
                        <a:ext cx="9469528" cy="369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027CFBD-8F14-442A-AC1C-B71A16B35C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556736"/>
              </p:ext>
            </p:extLst>
          </p:nvPr>
        </p:nvGraphicFramePr>
        <p:xfrm>
          <a:off x="2836700" y="3021554"/>
          <a:ext cx="2346544" cy="31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5" imgW="1295400" imgH="190500" progId="Equation.DSMT4">
                  <p:embed/>
                </p:oleObj>
              </mc:Choice>
              <mc:Fallback>
                <p:oleObj name="Equation" r:id="rId5" imgW="1295400" imgH="1905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D546196-FC91-426B-A1FA-753B01B743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700" y="3021554"/>
                        <a:ext cx="2346544" cy="310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B7DFB86-DBA2-4777-9A48-F1E0B8B05E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007962"/>
              </p:ext>
            </p:extLst>
          </p:nvPr>
        </p:nvGraphicFramePr>
        <p:xfrm>
          <a:off x="5764113" y="2989315"/>
          <a:ext cx="2511174" cy="367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7" imgW="1168400" imgH="190500" progId="Equation.DSMT4">
                  <p:embed/>
                </p:oleObj>
              </mc:Choice>
              <mc:Fallback>
                <p:oleObj name="Equation" r:id="rId7" imgW="1168400" imgH="1905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65C27D01-210F-4D71-BE1C-E3A685ED8A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113" y="2989315"/>
                        <a:ext cx="2511174" cy="3676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8FADF88-0CB6-4BFB-8FE1-BDE7B937FB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170406"/>
              </p:ext>
            </p:extLst>
          </p:nvPr>
        </p:nvGraphicFramePr>
        <p:xfrm>
          <a:off x="1429327" y="3995772"/>
          <a:ext cx="10065685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9" imgW="5778500" imgH="203200" progId="Equation.DSMT4">
                  <p:embed/>
                </p:oleObj>
              </mc:Choice>
              <mc:Fallback>
                <p:oleObj name="Equation" r:id="rId9" imgW="5778500" imgH="203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A92661C-7F0C-40FD-8FC3-203923D04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327" y="3995772"/>
                        <a:ext cx="10065685" cy="369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5959370-4628-4238-A9FC-7FD9F1717A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595731"/>
              </p:ext>
            </p:extLst>
          </p:nvPr>
        </p:nvGraphicFramePr>
        <p:xfrm>
          <a:off x="1413893" y="4434504"/>
          <a:ext cx="1152128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11" imgW="583947" imgH="190417" progId="Equation.DSMT4">
                  <p:embed/>
                </p:oleObj>
              </mc:Choice>
              <mc:Fallback>
                <p:oleObj name="Equation" r:id="rId11" imgW="583947" imgH="190417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B5845BA-9A3F-49C4-B53C-6FE3ABE690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893" y="4434504"/>
                        <a:ext cx="1152128" cy="369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17">
            <a:extLst>
              <a:ext uri="{FF2B5EF4-FFF2-40B4-BE49-F238E27FC236}">
                <a16:creationId xmlns:a16="http://schemas.microsoft.com/office/drawing/2014/main" id="{02C050EC-0534-4607-BACB-1B4704D3D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436" y="1438618"/>
            <a:ext cx="94695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20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For examples in the 6</a:t>
            </a:r>
            <a:r>
              <a:rPr kumimoji="0" lang="en-US" altLang="id-ID" sz="2000" b="0" i="0" u="none" strike="noStrike" cap="none" normalizeH="0" baseline="30000" dirty="0">
                <a:ln>
                  <a:noFill/>
                </a:ln>
                <a:effectLst/>
                <a:ea typeface="Times New Roman" panose="02020603050405020304" pitchFamily="18" charset="0"/>
              </a:rPr>
              <a:t>th </a:t>
            </a:r>
            <a:r>
              <a:rPr kumimoji="0" lang="en-US" altLang="id-ID" sz="20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data, where x</a:t>
            </a:r>
            <a:r>
              <a:rPr kumimoji="0" lang="en-US" altLang="id-ID" sz="2000" b="0" i="0" u="none" strike="noStrike" cap="none" normalizeH="0" baseline="-30000" dirty="0">
                <a:ln>
                  <a:noFill/>
                </a:ln>
                <a:effectLst/>
                <a:ea typeface="Times New Roman" panose="02020603050405020304" pitchFamily="18" charset="0"/>
              </a:rPr>
              <a:t>01</a:t>
            </a:r>
            <a:r>
              <a:rPr kumimoji="0" lang="en-US" altLang="id-ID" sz="20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 =-12.442 and x</a:t>
            </a:r>
            <a:r>
              <a:rPr kumimoji="0" lang="en-US" altLang="id-ID" sz="2000" b="0" i="0" u="none" strike="noStrike" cap="none" normalizeH="0" baseline="-30000" dirty="0">
                <a:ln>
                  <a:noFill/>
                </a:ln>
                <a:effectLst/>
                <a:ea typeface="Times New Roman" panose="02020603050405020304" pitchFamily="18" charset="0"/>
              </a:rPr>
              <a:t>02</a:t>
            </a:r>
            <a:r>
              <a:rPr kumimoji="0" lang="en-US" altLang="id-ID" sz="20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 = -3.708 produces the estimated values of </a:t>
            </a:r>
            <a:r>
              <a:rPr kumimoji="0" lang="en-US" altLang="id-ID" sz="2000" b="0" i="1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β</a:t>
            </a:r>
            <a:r>
              <a:rPr kumimoji="0" lang="en-US" altLang="id-ID" sz="2000" b="0" i="0" u="none" strike="noStrike" cap="none" normalizeH="0" baseline="-30000" dirty="0">
                <a:ln>
                  <a:noFill/>
                </a:ln>
                <a:effectLst/>
                <a:ea typeface="Times New Roman" panose="02020603050405020304" pitchFamily="18" charset="0"/>
              </a:rPr>
              <a:t>01</a:t>
            </a:r>
            <a:r>
              <a:rPr kumimoji="0" lang="en-US" altLang="id-ID" sz="20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, </a:t>
            </a:r>
            <a:r>
              <a:rPr kumimoji="0" lang="en-US" altLang="id-ID" sz="2000" b="0" i="1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β</a:t>
            </a:r>
            <a:r>
              <a:rPr kumimoji="0" lang="en-US" altLang="id-ID" sz="2000" b="0" i="0" u="none" strike="noStrike" cap="none" normalizeH="0" baseline="-30000" dirty="0">
                <a:ln>
                  <a:noFill/>
                </a:ln>
                <a:effectLst/>
                <a:ea typeface="Times New Roman" panose="02020603050405020304" pitchFamily="18" charset="0"/>
              </a:rPr>
              <a:t>11</a:t>
            </a:r>
            <a:r>
              <a:rPr kumimoji="0" lang="en-US" altLang="id-ID" sz="20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, </a:t>
            </a:r>
            <a:r>
              <a:rPr kumimoji="0" lang="en-US" altLang="id-ID" sz="2000" b="0" i="1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β</a:t>
            </a:r>
            <a:r>
              <a:rPr kumimoji="0" lang="en-US" altLang="id-ID" sz="2000" b="0" i="0" u="none" strike="noStrike" cap="none" normalizeH="0" baseline="-30000" dirty="0">
                <a:ln>
                  <a:noFill/>
                </a:ln>
                <a:effectLst/>
                <a:ea typeface="Times New Roman" panose="02020603050405020304" pitchFamily="18" charset="0"/>
              </a:rPr>
              <a:t>21</a:t>
            </a:r>
            <a:r>
              <a:rPr kumimoji="0" lang="en-US" altLang="id-ID" sz="20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, and </a:t>
            </a:r>
            <a:r>
              <a:rPr kumimoji="0" lang="en-US" altLang="id-ID" sz="2000" b="0" i="1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β</a:t>
            </a:r>
            <a:r>
              <a:rPr kumimoji="0" lang="en-US" altLang="id-ID" sz="2000" b="0" i="0" u="none" strike="noStrike" cap="none" normalizeH="0" baseline="-30000" dirty="0">
                <a:ln>
                  <a:noFill/>
                </a:ln>
                <a:effectLst/>
                <a:ea typeface="Times New Roman" panose="02020603050405020304" pitchFamily="18" charset="0"/>
              </a:rPr>
              <a:t>12 </a:t>
            </a:r>
            <a:r>
              <a:rPr kumimoji="0" lang="en-US" altLang="id-ID" sz="20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were 4.3209, 5.8922, -3.7712 and 1.0174, respectively. So that, the estimated equation was:</a:t>
            </a:r>
            <a:endParaRPr kumimoji="0" lang="id-ID" altLang="id-ID" sz="4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7" name="Rectangle 120">
            <a:extLst>
              <a:ext uri="{FF2B5EF4-FFF2-40B4-BE49-F238E27FC236}">
                <a16:creationId xmlns:a16="http://schemas.microsoft.com/office/drawing/2014/main" id="{1FE5E646-3D98-4D72-8505-FDC2FC46B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739" y="3484110"/>
            <a:ext cx="84959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If the value of x</a:t>
            </a:r>
            <a:r>
              <a:rPr kumimoji="0" lang="en-US" altLang="id-ID" b="0" i="0" u="none" strike="noStrike" cap="none" normalizeH="0" baseline="-3000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51</a:t>
            </a:r>
            <a:r>
              <a:rPr kumimoji="0" lang="en-US" altLang="id-ID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-12.442 and x</a:t>
            </a:r>
            <a:r>
              <a:rPr kumimoji="0" lang="en-US" altLang="id-ID" b="0" i="0" u="none" strike="noStrike" cap="none" normalizeH="0" baseline="-3000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52 </a:t>
            </a:r>
            <a:r>
              <a:rPr kumimoji="0" lang="en-US" altLang="id-ID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-3.708, then equation (15) </a:t>
            </a:r>
            <a:r>
              <a:rPr kumimoji="0" lang="en-US" altLang="id-ID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bec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ame:</a:t>
            </a:r>
            <a:endParaRPr kumimoji="0" lang="id-ID" altLang="id-ID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75F8D8-242C-4578-86C1-24ED334C41BD}"/>
              </a:ext>
            </a:extLst>
          </p:cNvPr>
          <p:cNvSpPr txBox="1"/>
          <p:nvPr/>
        </p:nvSpPr>
        <p:spPr>
          <a:xfrm>
            <a:off x="1999974" y="2978071"/>
            <a:ext cx="9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</a:t>
            </a:r>
            <a:endParaRPr lang="id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4E42EA-C477-4B5C-A9F7-998ECD880374}"/>
              </a:ext>
            </a:extLst>
          </p:cNvPr>
          <p:cNvSpPr txBox="1"/>
          <p:nvPr/>
        </p:nvSpPr>
        <p:spPr>
          <a:xfrm>
            <a:off x="4956513" y="2982395"/>
            <a:ext cx="9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</a:t>
            </a:r>
            <a:endParaRPr lang="id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E02F8D-78D0-4F7E-AB42-F2F774E0F3A9}"/>
              </a:ext>
            </a:extLst>
          </p:cNvPr>
          <p:cNvSpPr txBox="1"/>
          <p:nvPr/>
        </p:nvSpPr>
        <p:spPr>
          <a:xfrm>
            <a:off x="2259463" y="4859868"/>
            <a:ext cx="613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actual pH value is 4.29, so the MAPE is 0.72%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253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44624"/>
            <a:ext cx="3508004" cy="160829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Multiple polynomial regression (</a:t>
            </a:r>
            <a:r>
              <a:rPr lang="en-US" sz="3200" b="1" dirty="0" err="1"/>
              <a:t>Mpr</a:t>
            </a:r>
            <a:r>
              <a:rPr lang="en-US" sz="3200" b="1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5AE39-7EB6-4137-B839-8953E6560715}"/>
              </a:ext>
            </a:extLst>
          </p:cNvPr>
          <p:cNvSpPr txBox="1"/>
          <p:nvPr/>
        </p:nvSpPr>
        <p:spPr>
          <a:xfrm>
            <a:off x="524707" y="206084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X1 = second order; X2 = First order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D6B0EF-8C66-4668-A59D-09EAFB37E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2708921"/>
            <a:ext cx="9649072" cy="4010178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47650A6-51FB-4C29-8F38-DA8A32370E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865894"/>
              </p:ext>
            </p:extLst>
          </p:nvPr>
        </p:nvGraphicFramePr>
        <p:xfrm>
          <a:off x="5374332" y="1933289"/>
          <a:ext cx="5809254" cy="55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4" imgW="2076216" imgH="200507" progId="Equation.DSMT4">
                  <p:embed/>
                </p:oleObj>
              </mc:Choice>
              <mc:Fallback>
                <p:oleObj name="Equation" r:id="rId4" imgW="2076216" imgH="20050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74332" y="1933289"/>
                        <a:ext cx="5809254" cy="5596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080450"/>
          </a:xfrm>
        </p:spPr>
        <p:txBody>
          <a:bodyPr/>
          <a:lstStyle/>
          <a:p>
            <a:r>
              <a:rPr lang="en-US" dirty="0"/>
              <a:t>MPR</a:t>
            </a:r>
          </a:p>
        </p:txBody>
      </p:sp>
      <p:sp>
        <p:nvSpPr>
          <p:cNvPr id="16" name="Rectangle 117">
            <a:extLst>
              <a:ext uri="{FF2B5EF4-FFF2-40B4-BE49-F238E27FC236}">
                <a16:creationId xmlns:a16="http://schemas.microsoft.com/office/drawing/2014/main" id="{02C050EC-0534-4607-BACB-1B4704D3D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436" y="1592506"/>
            <a:ext cx="94695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20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For examples in the 6</a:t>
            </a:r>
            <a:r>
              <a:rPr kumimoji="0" lang="en-US" altLang="id-ID" sz="2000" b="0" i="0" u="none" strike="noStrike" cap="none" normalizeH="0" baseline="30000" dirty="0">
                <a:ln>
                  <a:noFill/>
                </a:ln>
                <a:effectLst/>
                <a:ea typeface="Times New Roman" panose="02020603050405020304" pitchFamily="18" charset="0"/>
              </a:rPr>
              <a:t>th </a:t>
            </a:r>
            <a:r>
              <a:rPr kumimoji="0" lang="en-US" altLang="id-ID" sz="20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data, where x</a:t>
            </a:r>
            <a:r>
              <a:rPr kumimoji="0" lang="en-US" altLang="id-ID" sz="2000" b="0" i="0" u="none" strike="noStrike" cap="none" normalizeH="0" baseline="-30000" dirty="0">
                <a:ln>
                  <a:noFill/>
                </a:ln>
                <a:effectLst/>
                <a:ea typeface="Times New Roman" panose="02020603050405020304" pitchFamily="18" charset="0"/>
              </a:rPr>
              <a:t>01</a:t>
            </a:r>
            <a:r>
              <a:rPr kumimoji="0" lang="en-US" altLang="id-ID" sz="20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 =-12.442 and x</a:t>
            </a:r>
            <a:r>
              <a:rPr kumimoji="0" lang="en-US" altLang="id-ID" sz="2000" b="0" i="0" u="none" strike="noStrike" cap="none" normalizeH="0" baseline="-30000" dirty="0">
                <a:ln>
                  <a:noFill/>
                </a:ln>
                <a:effectLst/>
                <a:ea typeface="Times New Roman" panose="02020603050405020304" pitchFamily="18" charset="0"/>
              </a:rPr>
              <a:t>02</a:t>
            </a:r>
            <a:r>
              <a:rPr kumimoji="0" lang="en-US" altLang="id-ID" sz="20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 = -3.708. Then, the equation became:</a:t>
            </a:r>
            <a:endParaRPr kumimoji="0" lang="id-ID" altLang="id-ID" sz="4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E02F8D-78D0-4F7E-AB42-F2F774E0F3A9}"/>
              </a:ext>
            </a:extLst>
          </p:cNvPr>
          <p:cNvSpPr txBox="1"/>
          <p:nvPr/>
        </p:nvSpPr>
        <p:spPr>
          <a:xfrm>
            <a:off x="1604393" y="3678432"/>
            <a:ext cx="960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actual pH value is 4.29, so the MAPE </a:t>
            </a:r>
            <a:r>
              <a:rPr lang="en-US" dirty="0">
                <a:cs typeface="Times New Roman" panose="02020603050405020304" pitchFamily="18" charset="0"/>
              </a:rPr>
              <a:t>So, the MAPE of this point is 2.028%</a:t>
            </a:r>
            <a:endParaRPr lang="id-ID" dirty="0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5427E6A4-9533-4C21-B40E-6EE52C79EE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335167"/>
              </p:ext>
            </p:extLst>
          </p:nvPr>
        </p:nvGraphicFramePr>
        <p:xfrm>
          <a:off x="2566019" y="2370549"/>
          <a:ext cx="705678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3266585" imgH="200507" progId="Equation.DSMT4">
                  <p:embed/>
                </p:oleObj>
              </mc:Choice>
              <mc:Fallback>
                <p:oleObj name="Equation" r:id="rId3" imgW="3266585" imgH="200507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4E9B2D6-A175-4396-B336-73B2B1886F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019" y="2370549"/>
                        <a:ext cx="7056785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74907DC-2AA1-4F3B-8AD4-B8EA0019BA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521136"/>
              </p:ext>
            </p:extLst>
          </p:nvPr>
        </p:nvGraphicFramePr>
        <p:xfrm>
          <a:off x="2554678" y="2715841"/>
          <a:ext cx="461609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5" imgW="1933314" imgH="181394" progId="Equation.DSMT4">
                  <p:embed/>
                </p:oleObj>
              </mc:Choice>
              <mc:Fallback>
                <p:oleObj name="Equation" r:id="rId5" imgW="1933314" imgH="181394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A45A433-27E0-4D7F-B5B8-05DA207371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4678" y="2715841"/>
                        <a:ext cx="461609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25C03D32-85A9-4B52-AE56-560A4C6E88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830725"/>
              </p:ext>
            </p:extLst>
          </p:nvPr>
        </p:nvGraphicFramePr>
        <p:xfrm>
          <a:off x="2554678" y="3031637"/>
          <a:ext cx="125066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7" imgW="523733" imgH="181394" progId="Equation.DSMT4">
                  <p:embed/>
                </p:oleObj>
              </mc:Choice>
              <mc:Fallback>
                <p:oleObj name="Equation" r:id="rId7" imgW="523733" imgH="181394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9DC4EC1-DB5E-4250-9225-9197B2D9F3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4678" y="3031637"/>
                        <a:ext cx="1250665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58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090960"/>
          </a:xfrm>
        </p:spPr>
        <p:txBody>
          <a:bodyPr/>
          <a:lstStyle/>
          <a:p>
            <a:r>
              <a:rPr lang="en-US" dirty="0"/>
              <a:t>MLPR and MPR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97868" y="4251678"/>
            <a:ext cx="10765672" cy="19360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MSE and MAPE value of MLPR is less than MPR approach.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MAPE value of MLPR is 6.23% less than 10%, so it is categorized as high accurate prediction (Moreno </a:t>
            </a:r>
            <a:r>
              <a:rPr lang="en-US" sz="2000" i="1" dirty="0"/>
              <a:t>et al. </a:t>
            </a:r>
            <a:r>
              <a:rPr lang="en-US" sz="2000" dirty="0"/>
              <a:t>2013)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MLPR approach has better performance than MPR approach in predicting pH value of </a:t>
            </a:r>
            <a:r>
              <a:rPr lang="en-US" sz="2000" dirty="0" err="1"/>
              <a:t>avomango</a:t>
            </a:r>
            <a:endParaRPr lang="id-ID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2C85C0-D6E7-4759-8705-6302B7F9D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245"/>
              </p:ext>
            </p:extLst>
          </p:nvPr>
        </p:nvGraphicFramePr>
        <p:xfrm>
          <a:off x="1593436" y="1772816"/>
          <a:ext cx="9217024" cy="2442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6693">
                  <a:extLst>
                    <a:ext uri="{9D8B030D-6E8A-4147-A177-3AD203B41FA5}">
                      <a16:colId xmlns:a16="http://schemas.microsoft.com/office/drawing/2014/main" val="3303237571"/>
                    </a:ext>
                  </a:extLst>
                </a:gridCol>
                <a:gridCol w="2253747">
                  <a:extLst>
                    <a:ext uri="{9D8B030D-6E8A-4147-A177-3AD203B41FA5}">
                      <a16:colId xmlns:a16="http://schemas.microsoft.com/office/drawing/2014/main" val="4291040142"/>
                    </a:ext>
                  </a:extLst>
                </a:gridCol>
                <a:gridCol w="1764672">
                  <a:extLst>
                    <a:ext uri="{9D8B030D-6E8A-4147-A177-3AD203B41FA5}">
                      <a16:colId xmlns:a16="http://schemas.microsoft.com/office/drawing/2014/main" val="2801755386"/>
                    </a:ext>
                  </a:extLst>
                </a:gridCol>
                <a:gridCol w="1907736">
                  <a:extLst>
                    <a:ext uri="{9D8B030D-6E8A-4147-A177-3AD203B41FA5}">
                      <a16:colId xmlns:a16="http://schemas.microsoft.com/office/drawing/2014/main" val="424904851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499569865"/>
                    </a:ext>
                  </a:extLst>
                </a:gridCol>
              </a:tblGrid>
              <a:tr h="462908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</a:t>
                      </a:r>
                      <a:endParaRPr lang="id-ID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MLPR (nonparametric regression)</a:t>
                      </a:r>
                      <a:endParaRPr lang="id-ID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MPR (parametric regression)</a:t>
                      </a:r>
                      <a:endParaRPr lang="id-ID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127124"/>
                  </a:ext>
                </a:extLst>
              </a:tr>
              <a:tr h="462908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MSE</a:t>
                      </a:r>
                      <a:endParaRPr lang="id-ID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12775" indent="0" algn="ctr" defTabSz="1538288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MAPE (%)</a:t>
                      </a:r>
                      <a:endParaRPr lang="id-ID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MSE</a:t>
                      </a:r>
                      <a:endParaRPr lang="id-ID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MAPE (%)</a:t>
                      </a:r>
                      <a:endParaRPr lang="id-ID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6543853"/>
                  </a:ext>
                </a:extLst>
              </a:tr>
              <a:tr h="4629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In-sample</a:t>
                      </a:r>
                      <a:endParaRPr lang="id-ID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0.054</a:t>
                      </a:r>
                      <a:endParaRPr lang="id-ID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1277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2.90</a:t>
                      </a:r>
                      <a:endParaRPr lang="id-ID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0.191</a:t>
                      </a:r>
                      <a:endParaRPr lang="id-ID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47942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7.63</a:t>
                      </a:r>
                      <a:endParaRPr lang="id-ID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4679235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Out-sample</a:t>
                      </a:r>
                      <a:endParaRPr lang="id-ID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2.695</a:t>
                      </a:r>
                      <a:endParaRPr lang="id-ID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12775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800" dirty="0">
                          <a:effectLst/>
                        </a:rPr>
                        <a:t>19.57</a:t>
                      </a:r>
                      <a:endParaRPr lang="id-ID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1.004</a:t>
                      </a:r>
                      <a:endParaRPr lang="id-ID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47942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23.42</a:t>
                      </a:r>
                      <a:endParaRPr lang="id-ID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1934379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Overall</a:t>
                      </a:r>
                      <a:endParaRPr lang="id-ID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0.582</a:t>
                      </a:r>
                      <a:endParaRPr lang="id-ID" sz="18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1277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6.23</a:t>
                      </a:r>
                      <a:endParaRPr lang="id-ID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0.354</a:t>
                      </a:r>
                      <a:endParaRPr lang="id-ID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47942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10.79</a:t>
                      </a:r>
                      <a:endParaRPr lang="id-ID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43543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D9E96C-53CE-4E3B-BB64-5230605456CE}"/>
              </a:ext>
            </a:extLst>
          </p:cNvPr>
          <p:cNvSpPr txBox="1"/>
          <p:nvPr/>
        </p:nvSpPr>
        <p:spPr>
          <a:xfrm>
            <a:off x="1835696" y="134076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1. </a:t>
            </a:r>
            <a:r>
              <a:rPr lang="en-US" dirty="0"/>
              <a:t>The performance of prediction model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36" y="453008"/>
            <a:ext cx="3457826" cy="2327920"/>
          </a:xfrm>
        </p:spPr>
        <p:txBody>
          <a:bodyPr>
            <a:no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2F2929-CACC-419B-A9D2-28F00BC3FCA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70276" y="1146013"/>
            <a:ext cx="6840760" cy="344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model prediction of TSS value of </a:t>
            </a:r>
            <a:r>
              <a:rPr lang="en-US" sz="2400" dirty="0" err="1"/>
              <a:t>avomango</a:t>
            </a:r>
            <a:r>
              <a:rPr lang="en-US" sz="2400" dirty="0"/>
              <a:t> using MLPR approach categorized as high accurate prediction with MAPE value is 6.23%.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performance of MLPR (nonparametric regression) approach is better than MPR (parametric regression) approach in predicting The pH value of </a:t>
            </a:r>
            <a:r>
              <a:rPr lang="en-US" sz="2400" dirty="0" err="1"/>
              <a:t>avomango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71387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3CE64E-1900-4AC1-BB5C-551EAF92A335}"/>
              </a:ext>
            </a:extLst>
          </p:cNvPr>
          <p:cNvSpPr txBox="1">
            <a:spLocks/>
          </p:cNvSpPr>
          <p:nvPr/>
        </p:nvSpPr>
        <p:spPr>
          <a:xfrm>
            <a:off x="2638028" y="2495271"/>
            <a:ext cx="6597830" cy="1149753"/>
          </a:xfrm>
          <a:prstGeom prst="rect">
            <a:avLst/>
          </a:prstGeom>
          <a:scene3d>
            <a:camera prst="obliqueTopRight"/>
            <a:lightRig rig="threePt" dir="t"/>
          </a:scene3d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872" indent="0" algn="ctr">
              <a:buFont typeface="Euphemia" pitchFamily="34" charset="0"/>
              <a:buNone/>
            </a:pPr>
            <a:r>
              <a:rPr lang="id-ID" sz="7200">
                <a:latin typeface="Mistral" panose="03090702030407020403" pitchFamily="66" charset="0"/>
              </a:rPr>
              <a:t>Thank You</a:t>
            </a:r>
            <a:endParaRPr lang="id-ID" sz="7200" dirty="0"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44624"/>
            <a:ext cx="9782801" cy="1239837"/>
          </a:xfrm>
        </p:spPr>
        <p:txBody>
          <a:bodyPr/>
          <a:lstStyle/>
          <a:p>
            <a:r>
              <a:rPr lang="id-ID" b="1" dirty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acidity level is one of the fruit quality. The ripe the fruit, the less acidic the fruit is. </a:t>
            </a:r>
          </a:p>
          <a:p>
            <a:r>
              <a:rPr lang="en-US" sz="2800" dirty="0"/>
              <a:t>It can be measured using analysis of </a:t>
            </a:r>
            <a:r>
              <a:rPr lang="en-US" sz="2800" dirty="0">
                <a:sym typeface="Wingdings" panose="05000000000000000000" pitchFamily="2" charset="2"/>
              </a:rPr>
              <a:t>pH Destructive analysis</a:t>
            </a:r>
          </a:p>
          <a:p>
            <a:r>
              <a:rPr lang="en-US" sz="2800" dirty="0">
                <a:sym typeface="Wingdings" panose="05000000000000000000" pitchFamily="2" charset="2"/>
              </a:rPr>
              <a:t>NIR spectroscopy method  Non-destructive analysis to determine pH</a:t>
            </a:r>
          </a:p>
          <a:p>
            <a:r>
              <a:rPr lang="en-US" sz="2800" dirty="0">
                <a:sym typeface="Wingdings" panose="05000000000000000000" pitchFamily="2" charset="2"/>
              </a:rPr>
              <a:t>NIR spectroscopy produced spectra data  multi-predictor, used to predict pH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6D4484-2248-442F-802B-33220FD53D5F}"/>
              </a:ext>
            </a:extLst>
          </p:cNvPr>
          <p:cNvSpPr/>
          <p:nvPr/>
        </p:nvSpPr>
        <p:spPr>
          <a:xfrm>
            <a:off x="6166420" y="5334308"/>
            <a:ext cx="648072" cy="576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7A998-A947-41A8-A569-B23A29BFD74A}"/>
              </a:ext>
            </a:extLst>
          </p:cNvPr>
          <p:cNvSpPr txBox="1"/>
          <p:nvPr/>
        </p:nvSpPr>
        <p:spPr>
          <a:xfrm>
            <a:off x="4582244" y="5982379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Prediction Model using </a:t>
            </a:r>
            <a:r>
              <a:rPr lang="en-US" sz="2400" b="1" dirty="0"/>
              <a:t>Regression Approach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33502"/>
            <a:ext cx="9782801" cy="123983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18FC6-302F-4859-AFD0-ED2BAE1D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541" y="1600200"/>
            <a:ext cx="4608512" cy="4572000"/>
          </a:xfrm>
        </p:spPr>
        <p:txBody>
          <a:bodyPr>
            <a:normAutofit/>
          </a:bodyPr>
          <a:lstStyle/>
          <a:p>
            <a:r>
              <a:rPr lang="en-US" sz="2400" dirty="0"/>
              <a:t>pH Prediction model has the value of </a:t>
            </a:r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0,69-0,70 (Jha </a:t>
            </a:r>
            <a:r>
              <a:rPr lang="en-US" sz="2400" i="1" dirty="0">
                <a:solidFill>
                  <a:schemeClr val="tx1"/>
                </a:solidFill>
              </a:rPr>
              <a:t>et al</a:t>
            </a:r>
            <a:r>
              <a:rPr lang="en-US" sz="2400" dirty="0">
                <a:solidFill>
                  <a:schemeClr val="tx1"/>
                </a:solidFill>
              </a:rPr>
              <a:t>., 2012)</a:t>
            </a:r>
            <a:r>
              <a:rPr lang="en-US" sz="2400" dirty="0"/>
              <a:t> </a:t>
            </a:r>
          </a:p>
          <a:p>
            <a:r>
              <a:rPr lang="en-US" sz="2400" dirty="0"/>
              <a:t>Nicolai </a:t>
            </a:r>
            <a:r>
              <a:rPr lang="en-US" sz="2400" i="1" dirty="0"/>
              <a:t>et al. </a:t>
            </a:r>
            <a:r>
              <a:rPr lang="en-US" sz="2400" dirty="0"/>
              <a:t>(2007) used nonparametric regression to predict the fruit quality and maturity</a:t>
            </a:r>
          </a:p>
          <a:p>
            <a:endParaRPr lang="id-ID" sz="24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8FD272A-AB00-4A37-947E-D47A523BC5AF}"/>
              </a:ext>
            </a:extLst>
          </p:cNvPr>
          <p:cNvSpPr/>
          <p:nvPr/>
        </p:nvSpPr>
        <p:spPr>
          <a:xfrm>
            <a:off x="8398668" y="4509120"/>
            <a:ext cx="576064" cy="604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7287A-A7DF-4497-9355-208C99A60400}"/>
              </a:ext>
            </a:extLst>
          </p:cNvPr>
          <p:cNvSpPr txBox="1"/>
          <p:nvPr/>
        </p:nvSpPr>
        <p:spPr>
          <a:xfrm flipH="1">
            <a:off x="6621779" y="5374957"/>
            <a:ext cx="408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Multi-predictor Local Polynomial Regression</a:t>
            </a:r>
            <a:endParaRPr lang="id-ID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551142C-D535-4186-A489-88001DDAC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7700970"/>
              </p:ext>
            </p:extLst>
          </p:nvPr>
        </p:nvGraphicFramePr>
        <p:xfrm>
          <a:off x="414684" y="13947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46B6-24E7-4DE1-87A4-40FC80C6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7795C-6243-4005-8A42-8A80C6C1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aims of this research: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dirty="0"/>
              <a:t>Predict the pH value of </a:t>
            </a:r>
            <a:r>
              <a:rPr lang="en-US" dirty="0" err="1"/>
              <a:t>avomango</a:t>
            </a:r>
            <a:r>
              <a:rPr lang="en-US" dirty="0"/>
              <a:t> using Multi-predictor Local Polynomial Regression (MLPR)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dirty="0"/>
              <a:t>Compare the MLPR model performance with Multiple Polynomial Regression (MPR) approach to determine the pH value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12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44624"/>
            <a:ext cx="9782801" cy="1239837"/>
          </a:xfrm>
        </p:spPr>
        <p:txBody>
          <a:bodyPr/>
          <a:lstStyle/>
          <a:p>
            <a:r>
              <a:rPr lang="en-US" b="1" dirty="0"/>
              <a:t>Materials and Method</a:t>
            </a:r>
          </a:p>
        </p:txBody>
      </p:sp>
      <p:graphicFrame>
        <p:nvGraphicFramePr>
          <p:cNvPr id="6" name="Content Placeholder 5" descr="Vertical Chevron List diagram showing 3 groups arranged one below the other with bullet pointed tasks in each group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85388794"/>
              </p:ext>
            </p:extLst>
          </p:nvPr>
        </p:nvGraphicFramePr>
        <p:xfrm>
          <a:off x="1593849" y="1600200"/>
          <a:ext cx="978238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090960"/>
          </a:xfrm>
        </p:spPr>
        <p:txBody>
          <a:bodyPr/>
          <a:lstStyle/>
          <a:p>
            <a:r>
              <a:rPr lang="en-US" b="1" dirty="0"/>
              <a:t>Developing Prediction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3436" y="1502372"/>
            <a:ext cx="9541536" cy="493883"/>
          </a:xfrm>
        </p:spPr>
        <p:txBody>
          <a:bodyPr/>
          <a:lstStyle/>
          <a:p>
            <a:r>
              <a:rPr lang="en-US" dirty="0"/>
              <a:t>Multi-predictor local polynomial regression (</a:t>
            </a:r>
            <a:r>
              <a:rPr lang="en-US" dirty="0" err="1"/>
              <a:t>mlpr</a:t>
            </a:r>
            <a:r>
              <a:rPr lang="en-US" dirty="0"/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196324" y="3573016"/>
            <a:ext cx="6910420" cy="630919"/>
          </a:xfrm>
        </p:spPr>
        <p:txBody>
          <a:bodyPr/>
          <a:lstStyle/>
          <a:p>
            <a:pPr algn="ctr"/>
            <a:r>
              <a:rPr lang="en-US" dirty="0"/>
              <a:t>Multiple polynomial regression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DC3C454-7307-46A8-86D3-F2328D2B8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916" y="3004790"/>
            <a:ext cx="878767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d-ID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with </a:t>
            </a:r>
            <a:endParaRPr kumimoji="0" lang="it-IT" altLang="id-ID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E9C5716-C0F9-43CE-8EFF-8B36CAC232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921049"/>
              </p:ext>
            </p:extLst>
          </p:nvPr>
        </p:nvGraphicFramePr>
        <p:xfrm>
          <a:off x="1629916" y="2221033"/>
          <a:ext cx="936104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8839306" imgH="754560" progId="Equation.DSMT4">
                  <p:embed/>
                </p:oleObj>
              </mc:Choice>
              <mc:Fallback>
                <p:oleObj name="Equation" r:id="rId3" imgW="8839306" imgH="75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9916" y="2221033"/>
                        <a:ext cx="9361040" cy="75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592185B-C212-41BF-B82F-59BB9E0785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068994"/>
              </p:ext>
            </p:extLst>
          </p:nvPr>
        </p:nvGraphicFramePr>
        <p:xfrm>
          <a:off x="2422004" y="3004130"/>
          <a:ext cx="26066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5" imgW="2606273" imgH="507607" progId="Equation.DSMT4">
                  <p:embed/>
                </p:oleObj>
              </mc:Choice>
              <mc:Fallback>
                <p:oleObj name="Equation" r:id="rId5" imgW="2606273" imgH="50760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2004" y="3004130"/>
                        <a:ext cx="2606675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096CB5D-2048-490F-8181-C94DC33DE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360033"/>
              </p:ext>
            </p:extLst>
          </p:nvPr>
        </p:nvGraphicFramePr>
        <p:xfrm>
          <a:off x="5836616" y="4293096"/>
          <a:ext cx="37861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7" imgW="3785806" imgH="422164" progId="Equation.DSMT4">
                  <p:embed/>
                </p:oleObj>
              </mc:Choice>
              <mc:Fallback>
                <p:oleObj name="Equation" r:id="rId7" imgW="3785806" imgH="4221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36616" y="4293096"/>
                        <a:ext cx="3786188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D3C029-1019-4425-8D6A-10F1037C1251}"/>
              </a:ext>
            </a:extLst>
          </p:cNvPr>
          <p:cNvSpPr txBox="1"/>
          <p:nvPr/>
        </p:nvSpPr>
        <p:spPr>
          <a:xfrm>
            <a:off x="1133668" y="4725144"/>
            <a:ext cx="3309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The Goodness of Fit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13950B1A-4658-4467-9DFD-BCCD544518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186093"/>
              </p:ext>
            </p:extLst>
          </p:nvPr>
        </p:nvGraphicFramePr>
        <p:xfrm>
          <a:off x="3242644" y="5343685"/>
          <a:ext cx="3355824" cy="802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9" imgW="1552483" imgH="372164" progId="Equation.DSMT4">
                  <p:embed/>
                </p:oleObj>
              </mc:Choice>
              <mc:Fallback>
                <p:oleObj name="Equation" r:id="rId9" imgW="1552483" imgH="3721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42644" y="5343685"/>
                        <a:ext cx="3355824" cy="802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F27106A8-0C89-4011-BF30-365BF6B70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107971"/>
              </p:ext>
            </p:extLst>
          </p:nvPr>
        </p:nvGraphicFramePr>
        <p:xfrm>
          <a:off x="6886500" y="5343685"/>
          <a:ext cx="3309529" cy="832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11" imgW="1552483" imgH="391277" progId="Equation.DSMT4">
                  <p:embed/>
                </p:oleObj>
              </mc:Choice>
              <mc:Fallback>
                <p:oleObj name="Equation" r:id="rId11" imgW="1552483" imgH="39127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86500" y="5343685"/>
                        <a:ext cx="3309529" cy="832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080450"/>
          </a:xfrm>
        </p:spPr>
        <p:txBody>
          <a:bodyPr/>
          <a:lstStyle/>
          <a:p>
            <a:r>
              <a:rPr lang="en-US" b="1" dirty="0"/>
              <a:t>The Research Stages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20BAE-68BB-4E43-BBE3-A178CE060719}"/>
              </a:ext>
            </a:extLst>
          </p:cNvPr>
          <p:cNvSpPr txBox="1"/>
          <p:nvPr/>
        </p:nvSpPr>
        <p:spPr>
          <a:xfrm>
            <a:off x="1618794" y="2186567"/>
            <a:ext cx="9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/>
            <a:r>
              <a:rPr lang="en-US" dirty="0"/>
              <a:t>3.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Determine optimal bandwidth values ​​(</a:t>
            </a:r>
            <a:r>
              <a:rPr lang="en-US" sz="18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at first and second polynomial degrees. Bandwidth (</a:t>
            </a:r>
            <a:r>
              <a:rPr lang="en-US" sz="18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is a smoothing parameter that controls the smoothness of the curve. The selection of optimum bandwidth is based on the bandwidth that has the minimum Cross-Validation (CV) value.</a:t>
            </a:r>
            <a:endParaRPr lang="id-ID" sz="1800" dirty="0">
              <a:effectLst/>
              <a:ea typeface="Times New Roman" panose="02020603050405020304" pitchFamily="18" charset="0"/>
            </a:endParaRPr>
          </a:p>
          <a:p>
            <a:pPr marL="223838" indent="-223838"/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5DE71-0805-4052-8C5C-5650E4097D47}"/>
              </a:ext>
            </a:extLst>
          </p:cNvPr>
          <p:cNvSpPr txBox="1"/>
          <p:nvPr/>
        </p:nvSpPr>
        <p:spPr>
          <a:xfrm>
            <a:off x="1618794" y="4813740"/>
            <a:ext cx="89366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0513" indent="-290513"/>
            <a:r>
              <a:rPr lang="en-US" dirty="0"/>
              <a:t>5.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Predict the </a:t>
            </a:r>
            <a:r>
              <a:rPr lang="en-US" dirty="0">
                <a:ea typeface="Times New Roman" panose="02020603050405020304" pitchFamily="18" charset="0"/>
              </a:rPr>
              <a:t>pH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value on the </a:t>
            </a:r>
            <a:r>
              <a:rPr lang="en-US" dirty="0">
                <a:ea typeface="Times New Roman" panose="02020603050405020304" pitchFamily="18" charset="0"/>
              </a:rPr>
              <a:t>out-sample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data based on the optimal bandwidth (</a:t>
            </a:r>
            <a:r>
              <a:rPr lang="en-US" sz="1800" i="1" dirty="0" err="1">
                <a:effectLst/>
                <a:ea typeface="Times New Roman" panose="02020603050405020304" pitchFamily="18" charset="0"/>
              </a:rPr>
              <a:t>h</a:t>
            </a:r>
            <a:r>
              <a:rPr lang="en-US" sz="1800" i="1" baseline="-25000" dirty="0" err="1">
                <a:effectLst/>
                <a:ea typeface="Times New Roman" panose="02020603050405020304" pitchFamily="18" charset="0"/>
              </a:rPr>
              <a:t>j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) value. </a:t>
            </a:r>
            <a:r>
              <a:rPr lang="en-US" dirty="0"/>
              <a:t>Calculate MSE and MAPE values in out-sample data and overall data</a:t>
            </a:r>
          </a:p>
          <a:p>
            <a:pPr marL="290513" indent="-290513"/>
            <a:r>
              <a:rPr lang="en-US" dirty="0"/>
              <a:t>6. Do points 4 – 5 using the MPR approach. compare MSE and MAPE values between MLPR and MPR approach.</a:t>
            </a:r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FDFA3-7AED-4E31-8DA5-1CDEC21A5CAF}"/>
              </a:ext>
            </a:extLst>
          </p:cNvPr>
          <p:cNvSpPr txBox="1"/>
          <p:nvPr/>
        </p:nvSpPr>
        <p:spPr>
          <a:xfrm>
            <a:off x="4150196" y="6093296"/>
            <a:ext cx="5701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analysis was performed using </a:t>
            </a:r>
            <a:r>
              <a:rPr lang="en-US" sz="1800" b="1" dirty="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Source Software - R</a:t>
            </a:r>
            <a:endParaRPr lang="id-ID" sz="2800" b="1" dirty="0">
              <a:solidFill>
                <a:schemeClr val="tx2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F52D1-F886-458E-8E0A-806FB88E83AE}"/>
              </a:ext>
            </a:extLst>
          </p:cNvPr>
          <p:cNvSpPr txBox="1"/>
          <p:nvPr/>
        </p:nvSpPr>
        <p:spPr>
          <a:xfrm>
            <a:off x="1633394" y="4190083"/>
            <a:ext cx="9329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0513" indent="-290513"/>
            <a:r>
              <a:rPr lang="en-US" sz="1800" dirty="0">
                <a:effectLst/>
                <a:ea typeface="Times New Roman" panose="02020603050405020304" pitchFamily="18" charset="0"/>
              </a:rPr>
              <a:t>4. Fit the </a:t>
            </a:r>
            <a:r>
              <a:rPr lang="en-US" dirty="0">
                <a:ea typeface="Times New Roman" panose="02020603050405020304" pitchFamily="18" charset="0"/>
              </a:rPr>
              <a:t>pH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model in </a:t>
            </a:r>
            <a:r>
              <a:rPr lang="en-US" dirty="0">
                <a:ea typeface="Times New Roman" panose="02020603050405020304" pitchFamily="18" charset="0"/>
              </a:rPr>
              <a:t>in-sample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data using MLPR. Plot The actual </a:t>
            </a:r>
            <a:r>
              <a:rPr lang="en-US" dirty="0">
                <a:ea typeface="Times New Roman" panose="02020603050405020304" pitchFamily="18" charset="0"/>
              </a:rPr>
              <a:t>pH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value and predicted </a:t>
            </a:r>
            <a:r>
              <a:rPr lang="en-US" dirty="0">
                <a:ea typeface="Times New Roman" panose="02020603050405020304" pitchFamily="18" charset="0"/>
              </a:rPr>
              <a:t>pH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value and calculate MSE and MAPE values ​​in </a:t>
            </a:r>
            <a:r>
              <a:rPr lang="en-US" dirty="0">
                <a:ea typeface="Times New Roman" panose="02020603050405020304" pitchFamily="18" charset="0"/>
              </a:rPr>
              <a:t>in-sample data</a:t>
            </a:r>
            <a:endParaRPr lang="en-US" sz="18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72018-ED07-4F58-A79F-14975EEABC83}"/>
              </a:ext>
            </a:extLst>
          </p:cNvPr>
          <p:cNvSpPr txBox="1"/>
          <p:nvPr/>
        </p:nvSpPr>
        <p:spPr>
          <a:xfrm>
            <a:off x="1633394" y="1304850"/>
            <a:ext cx="864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8" indent="-223838"/>
            <a:r>
              <a:rPr lang="en-US" dirty="0"/>
              <a:t>1.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Input the </a:t>
            </a:r>
            <a:r>
              <a:rPr lang="en-US" dirty="0">
                <a:ea typeface="Times New Roman" panose="02020603050405020304" pitchFamily="18" charset="0"/>
              </a:rPr>
              <a:t>pH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value as the response variable and 2 predictor variables</a:t>
            </a:r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4486F-ECB6-4D7F-ACA7-43B08472F8DA}"/>
              </a:ext>
            </a:extLst>
          </p:cNvPr>
          <p:cNvSpPr txBox="1"/>
          <p:nvPr/>
        </p:nvSpPr>
        <p:spPr>
          <a:xfrm>
            <a:off x="1618794" y="1736898"/>
            <a:ext cx="864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8" indent="-223838"/>
            <a:r>
              <a:rPr lang="en-US" dirty="0"/>
              <a:t>2.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Scatter Plot X Vs Y</a:t>
            </a:r>
            <a:endParaRPr lang="id-ID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243CD3F-D454-4266-A4EE-BAE857D85F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928447"/>
              </p:ext>
            </p:extLst>
          </p:nvPr>
        </p:nvGraphicFramePr>
        <p:xfrm>
          <a:off x="3862164" y="3297758"/>
          <a:ext cx="4346407" cy="92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837927" imgH="391277" progId="Equation.DSMT4">
                  <p:embed/>
                </p:oleObj>
              </mc:Choice>
              <mc:Fallback>
                <p:oleObj name="Equation" r:id="rId3" imgW="1837927" imgH="39127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2164" y="3297758"/>
                        <a:ext cx="4346407" cy="923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92</TotalTime>
  <Words>848</Words>
  <Application>Microsoft Office PowerPoint</Application>
  <PresentationFormat>Custom</PresentationFormat>
  <Paragraphs>95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Euphemia</vt:lpstr>
      <vt:lpstr>Mistral</vt:lpstr>
      <vt:lpstr>Times New Roman</vt:lpstr>
      <vt:lpstr>Wingdings</vt:lpstr>
      <vt:lpstr>Math 16x9</vt:lpstr>
      <vt:lpstr>MathType 7.0 Equation</vt:lpstr>
      <vt:lpstr>Equation</vt:lpstr>
      <vt:lpstr>Multi-predictor Local Polynomial Regression for Predicting The Acidity Level of Avomango (Gadung Klonal 21)</vt:lpstr>
      <vt:lpstr>INTRODUCTION</vt:lpstr>
      <vt:lpstr>INTRODUCTION</vt:lpstr>
      <vt:lpstr>INTRODUCTION</vt:lpstr>
      <vt:lpstr>Materials and Method</vt:lpstr>
      <vt:lpstr>Materials and Method</vt:lpstr>
      <vt:lpstr>Developing Prediction Model</vt:lpstr>
      <vt:lpstr>The Research Stages</vt:lpstr>
      <vt:lpstr>Results and Discussions</vt:lpstr>
      <vt:lpstr>Multi-predictor local polynomial regression (Mlpr)</vt:lpstr>
      <vt:lpstr>MLPR</vt:lpstr>
      <vt:lpstr>Multiple polynomial regression (Mpr)</vt:lpstr>
      <vt:lpstr>MPR</vt:lpstr>
      <vt:lpstr>MLPR and MPR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taufik</dc:creator>
  <cp:lastModifiedBy>Millatul Ulya</cp:lastModifiedBy>
  <cp:revision>11</cp:revision>
  <dcterms:created xsi:type="dcterms:W3CDTF">2020-09-15T05:57:11Z</dcterms:created>
  <dcterms:modified xsi:type="dcterms:W3CDTF">2020-09-26T13:13:56Z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