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/>
    <p:restoredTop sz="94592"/>
  </p:normalViewPr>
  <p:slideViewPr>
    <p:cSldViewPr snapToGrid="0" snapToObjects="1">
      <p:cViewPr varScale="1">
        <p:scale>
          <a:sx n="85" d="100"/>
          <a:sy n="85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91FF-8C54-344D-9AC3-EBCB4457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3BFB-65A4-B647-BD11-9C65E6073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A117-E3E6-9749-99FA-E8DE1907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12E69-3F1C-2C4A-B068-E27B2F50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82AD-A611-B34A-B63C-0195FE1D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5837-F5C1-1147-BE14-DE76A1B9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B1F36-686D-6A43-9005-1E0A22D4A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462C-2157-2146-BDAE-069B7E4D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3A324-C3CE-0846-8382-584F5528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54A0-C9EA-DB42-A95D-75B87515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4478D-AEA0-F747-9596-E7D78D923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0F48C-44A4-F449-BC4E-87B4600DD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AFFF0-5EBF-8948-8781-BDF0ACF2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C444-E06E-0243-BE78-D3B1451A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8FDF-57D2-104E-933D-95144FDD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36D1-E8F3-384A-A8A7-03E8BC6A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5ED1-16B0-0546-815F-DE2B7F27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D6D0-15DA-2A44-AE33-5E469FD6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EDF8-F107-9544-A5F5-EFF4D048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298C8-1FE7-514F-8B36-B9812E37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1BEF-5536-3643-A2B7-4E3F3022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94E62-8438-7744-8EDD-5BC964CE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8BDF-BF37-CA45-9305-D5E0D8ED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F308-FC96-4343-A6CB-AA231D4F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91F2-34AD-834E-A30F-B623C3D5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0633-D061-CE4C-BAD1-A48C98B6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5106-A30C-8F4A-A98D-F42A5E456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D237A-D9DC-3A47-89DB-2273EFABB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29A34-A7D5-8046-BC26-7ABCE0BB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48DB1-8C0B-EC49-A249-E634BFA1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8949-1676-3449-A5F2-3EDAAEF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E02C-42CD-A44A-AD86-055A0AB1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D205-2B01-8148-96A4-8E970C25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BFBE-F64F-5F45-8B03-5AE818ED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1CF9B-7111-804C-968C-AD8D6C47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EF30C-51F8-9D41-B46F-C3EDC16F7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79F5-74AA-2643-872D-A90BD894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4C8A4-CF96-BE44-8142-5E7BA0C9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D11C4-42C0-4D4C-8B93-B60F39D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3A03-9CA9-1446-B1CF-8BD7923E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50DD9-E473-9C43-839D-972AF9A6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605C-DF8F-574C-A510-64C1884C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A89C7-7114-6245-8BA8-AD30D70C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748EA-D05E-2946-83D8-36DB3AF4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0529E-C3B1-0D45-81D7-5A86EDA4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4EF6A-D3AD-E441-81F3-58C7A684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C20-B08F-3146-8719-87F7D4F4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4AA6-078A-8842-8DEE-BD2D432B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E2B25-BFB6-084E-8949-2A09DD2FF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5BAA4-FD23-AB41-ACB7-18832649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62B7F-4CBD-1940-8D2C-AEA46F14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54A07-62FB-7C43-AEA2-7D60A122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451E-4289-FF4D-9BF4-B9D4A541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BB8B8-D700-7F4E-987B-FBDA78204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FFE6A-93F0-5749-948A-5C70964A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919E2-4849-1C49-A12E-23B11027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9D898-0F55-A143-B163-3323D786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26B36-D2A3-5B42-B024-017F84E8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0AC49-0B28-1E4B-950D-5F76A487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8759-B400-DA4E-ADA0-033B5E1F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F7B5-B78F-234A-AA34-B9B544D56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C713-800A-E141-AE71-5BD5AAC6368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1094-60E9-FA47-978C-F25D1E485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754B-8361-E449-86B7-217BABF27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F638-E778-C047-9A51-21227696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B9D9-B5CC-8A42-B769-DDD9AFD5B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Data Analytics and Machine Learning to Predict Data Scientists 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F9065-B8B8-C341-8D0D-F7FCF8D1B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Tammi Hawa</a:t>
            </a:r>
          </a:p>
          <a:p>
            <a:r>
              <a:rPr lang="en-US" dirty="0"/>
              <a:t>1000311655</a:t>
            </a:r>
          </a:p>
        </p:txBody>
      </p:sp>
    </p:spTree>
    <p:extLst>
      <p:ext uri="{BB962C8B-B14F-4D97-AF65-F5344CB8AC3E}">
        <p14:creationId xmlns:p14="http://schemas.microsoft.com/office/powerpoint/2010/main" val="25603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CF96-D42D-B546-84A1-172249F6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D449-6856-2345-93FE-5090D7B3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location of respondents, level of education, as well as job title were all investigated because these seemed like the obvious reasons why salaries would vary.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FOUND: </a:t>
            </a:r>
            <a:r>
              <a:rPr lang="en-US" dirty="0"/>
              <a:t>Most of the respondents were from the United State or India, had attained either a master’s or bachelors degree, and worked under the title of data scientist, software engineer, or data analyst (with a large number of respondents also being students).</a:t>
            </a:r>
          </a:p>
          <a:p>
            <a:r>
              <a:rPr lang="en-US" dirty="0"/>
              <a:t>Additionally, a correlation matrix was constructed to determine which features had a strong correlation to yearly compensation.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FOUND: </a:t>
            </a:r>
            <a:r>
              <a:rPr lang="en-US" dirty="0"/>
              <a:t>age, years of experience, years writing code to analyze data, years use machine learning methods, and living in the USA, all had a noticeable positive correlation with yearly compensation ( &gt;=0.2)</a:t>
            </a:r>
          </a:p>
        </p:txBody>
      </p:sp>
    </p:spTree>
    <p:extLst>
      <p:ext uri="{BB962C8B-B14F-4D97-AF65-F5344CB8AC3E}">
        <p14:creationId xmlns:p14="http://schemas.microsoft.com/office/powerpoint/2010/main" val="374014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F2B33A-6521-2045-8C94-E1AB7DAE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16" y="4037350"/>
            <a:ext cx="5641300" cy="282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50A1A-C231-D14E-9EEC-AA2F2E8D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- Graphs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008BF-63CA-FD49-BDCD-5FEA1462F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893" y="1349114"/>
            <a:ext cx="5906126" cy="295306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B662A47-452A-FA42-81F8-98734D0B93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0" t="6413" r="8386"/>
          <a:stretch/>
        </p:blipFill>
        <p:spPr>
          <a:xfrm>
            <a:off x="6071019" y="1598355"/>
            <a:ext cx="4886794" cy="2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2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2B5A-F7B4-FF48-A774-90D16A93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 Importance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7E3BE-FA9D-264E-AF75-799FC5D6C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861"/>
            <a:ext cx="10515600" cy="5027014"/>
          </a:xfrm>
        </p:spPr>
        <p:txBody>
          <a:bodyPr>
            <a:normAutofit fontScale="92500"/>
          </a:bodyPr>
          <a:lstStyle/>
          <a:p>
            <a:r>
              <a:rPr lang="en-US" dirty="0"/>
              <a:t>One-hot encoding was used to handle categorical features</a:t>
            </a:r>
          </a:p>
          <a:p>
            <a:r>
              <a:rPr lang="en-US" dirty="0"/>
              <a:t>Lasso Regression was used to determine which features in the models were significant. Coefficients with a value of 0 were discarded from the model.</a:t>
            </a:r>
          </a:p>
          <a:p>
            <a:pPr lvl="1"/>
            <a:r>
              <a:rPr lang="en-US" dirty="0"/>
              <a:t>Highly positive coefficients (represent a positive correlation with yearly income):</a:t>
            </a:r>
          </a:p>
          <a:p>
            <a:pPr lvl="2"/>
            <a:r>
              <a:rPr lang="en-US" dirty="0" err="1"/>
              <a:t>country_United</a:t>
            </a:r>
            <a:r>
              <a:rPr lang="en-US" dirty="0"/>
              <a:t> States of America (58,351)</a:t>
            </a:r>
          </a:p>
          <a:p>
            <a:pPr lvl="2"/>
            <a:r>
              <a:rPr lang="en-US" dirty="0" err="1"/>
              <a:t>country_Switzerland</a:t>
            </a:r>
            <a:r>
              <a:rPr lang="en-US" dirty="0"/>
              <a:t> (55,551)</a:t>
            </a:r>
          </a:p>
          <a:p>
            <a:pPr lvl="1"/>
            <a:r>
              <a:rPr lang="en-US" dirty="0"/>
              <a:t>Highly negative coefficients ( represent a negative correlation with yearly income)</a:t>
            </a:r>
          </a:p>
          <a:p>
            <a:pPr lvl="2"/>
            <a:r>
              <a:rPr lang="en-US" dirty="0" err="1"/>
              <a:t>Data_vis_library_Altair</a:t>
            </a:r>
            <a:r>
              <a:rPr lang="en-US" dirty="0"/>
              <a:t> (-30,921)</a:t>
            </a:r>
          </a:p>
          <a:p>
            <a:pPr lvl="2"/>
            <a:r>
              <a:rPr lang="en-US" dirty="0" err="1"/>
              <a:t>language_Julia</a:t>
            </a:r>
            <a:r>
              <a:rPr lang="en-US" dirty="0"/>
              <a:t> (-21,893)</a:t>
            </a:r>
          </a:p>
          <a:p>
            <a:pPr lvl="1"/>
            <a:r>
              <a:rPr lang="en-US" dirty="0"/>
              <a:t>Coefficients with value 0 (does not affect yearly income, removed)</a:t>
            </a:r>
          </a:p>
          <a:p>
            <a:pPr lvl="2"/>
            <a:r>
              <a:rPr lang="en-US" dirty="0" err="1"/>
              <a:t>country_Italy</a:t>
            </a:r>
            <a:r>
              <a:rPr lang="en-US" dirty="0"/>
              <a:t>, </a:t>
            </a:r>
            <a:r>
              <a:rPr lang="en-US" dirty="0" err="1"/>
              <a:t>data_type_Numerical</a:t>
            </a:r>
            <a:r>
              <a:rPr lang="en-US" dirty="0"/>
              <a:t> Data, </a:t>
            </a:r>
            <a:r>
              <a:rPr lang="en-US" dirty="0" err="1"/>
              <a:t>education_Master’s</a:t>
            </a:r>
            <a:r>
              <a:rPr lang="en-US" dirty="0"/>
              <a:t> degree, </a:t>
            </a:r>
            <a:r>
              <a:rPr lang="en-US" dirty="0" err="1"/>
              <a:t>industry_Marketing</a:t>
            </a:r>
            <a:r>
              <a:rPr lang="en-US" dirty="0"/>
              <a:t>/CRM, </a:t>
            </a:r>
            <a:r>
              <a:rPr lang="en-US" dirty="0" err="1"/>
              <a:t>language_R</a:t>
            </a:r>
            <a:r>
              <a:rPr lang="en-US" dirty="0"/>
              <a:t>, </a:t>
            </a:r>
            <a:r>
              <a:rPr lang="en-US" dirty="0" err="1"/>
              <a:t>major_A</a:t>
            </a:r>
            <a:r>
              <a:rPr lang="en-US" dirty="0"/>
              <a:t> business discipline, Data_scientist?_</a:t>
            </a:r>
            <a:r>
              <a:rPr lang="en-US" dirty="0" err="1"/>
              <a:t>Probably_yes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6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0260-50BB-E54D-BDCE-F01E0179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B7EDF-D688-CC4C-A122-1DA840F83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models were trained against the training data and accuracy score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was used to measure the fit of the trained model to the data:</a:t>
                </a:r>
              </a:p>
              <a:p>
                <a:pPr lvl="1"/>
                <a:r>
                  <a:rPr lang="en-US" dirty="0"/>
                  <a:t>LASSO Regression – leveraged because it is normalized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norm, is supposed to decrease error due to variance.</a:t>
                </a:r>
              </a:p>
              <a:p>
                <a:pPr lvl="1"/>
                <a:r>
                  <a:rPr lang="en-US" dirty="0"/>
                  <a:t>Ridge Regression – leveraged because it is normalized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norm, is supposed to decrease error due to variance (and wanted to compare its performance to the Lasso regression)</a:t>
                </a:r>
              </a:p>
              <a:p>
                <a:pPr lvl="1"/>
                <a:r>
                  <a:rPr lang="en-US" dirty="0"/>
                  <a:t>KNN Regression – leveraged because it works based on feature similarity</a:t>
                </a:r>
              </a:p>
              <a:p>
                <a:pPr lvl="1"/>
                <a:r>
                  <a:rPr lang="en-US" dirty="0"/>
                  <a:t>Random Forest Regression – leveraged because its an ensemble method and can handle diversity and a large number of features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B7EDF-D688-CC4C-A122-1DA840F83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04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554E-A1D5-5E4A-BFB4-FE75F42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9D6BF-39D1-DC41-B5F7-A977BE967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4772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 first ran 10-fold cross validation on each model, then conducted hyperparameter tuning to identify the optimal parameters for each model, and then again ran 10-fold cross validation</a:t>
                </a:r>
              </a:p>
              <a:p>
                <a:r>
                  <a:rPr lang="en-US" dirty="0"/>
                  <a:t>The selected model was: Random Forest Regression</a:t>
                </a:r>
              </a:p>
              <a:p>
                <a:pPr lvl="1"/>
                <a:r>
                  <a:rPr lang="en-US" dirty="0"/>
                  <a:t>Ideal parameters: samples with bootstrapping, has 30 decision trees, considers the square root of the number of features when making a split, and splits on the mean absolute error.</a:t>
                </a:r>
              </a:p>
              <a:p>
                <a:pPr lvl="1"/>
                <a:r>
                  <a:rPr lang="en-US" dirty="0"/>
                  <a:t>In the hyperparameter tuning stage, this model had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of 0.89, significantly higher than the other models (all hovering around an accuracy score of 0.49)</a:t>
                </a:r>
              </a:p>
              <a:p>
                <a:pPr lvl="1"/>
                <a:r>
                  <a:rPr lang="en-US" dirty="0"/>
                  <a:t>However, after the ideal parameters were identified and cross validation was performed,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of dropped to 0.45, possibly because less data was available in each training stage</a:t>
                </a:r>
              </a:p>
              <a:p>
                <a:pPr lvl="1"/>
                <a:r>
                  <a:rPr lang="en-US" dirty="0"/>
                  <a:t>When I trained the model identified in the hyperparameter tuning and tested it on the test data,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 comparing the test set to the predictions was 0.41</a:t>
                </a:r>
              </a:p>
              <a:p>
                <a:pPr lvl="2"/>
                <a:r>
                  <a:rPr lang="en-US" dirty="0"/>
                  <a:t>The model was overfitted to the training data, possibly because not enough trees in the forest were built and the high complexity of each decision tree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9D6BF-39D1-DC41-B5F7-A977BE967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477253"/>
              </a:xfrm>
              <a:blipFill>
                <a:blip r:embed="rId2"/>
                <a:stretch>
                  <a:fillRect l="-844" t="-2083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96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611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Leveraging Data Analytics and Machine Learning to Predict Data Scientists Salaries</vt:lpstr>
      <vt:lpstr>Exploratory Analysis</vt:lpstr>
      <vt:lpstr>Exploratory Analysis - Graphs</vt:lpstr>
      <vt:lpstr>Model Feature Importance</vt:lpstr>
      <vt:lpstr>Models Used</vt:lpstr>
      <vt:lpstr>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Data Analytics and Machine Learning to Predict Data Scientists Salaries</dc:title>
  <dc:creator>Tammi Hawa</dc:creator>
  <cp:lastModifiedBy>Tammi Hawa</cp:lastModifiedBy>
  <cp:revision>9</cp:revision>
  <dcterms:created xsi:type="dcterms:W3CDTF">2018-12-13T21:22:43Z</dcterms:created>
  <dcterms:modified xsi:type="dcterms:W3CDTF">2018-12-13T22:53:20Z</dcterms:modified>
</cp:coreProperties>
</file>