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1" r:id="rId5"/>
    <p:sldId id="262" r:id="rId6"/>
    <p:sldId id="263" r:id="rId7"/>
    <p:sldId id="257" r:id="rId8"/>
    <p:sldId id="258" r:id="rId9"/>
    <p:sldId id="265" r:id="rId10"/>
    <p:sldId id="267" r:id="rId11"/>
    <p:sldId id="266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195A7C-702D-4DBE-986B-87B148B5A052}">
          <p14:sldIdLst>
            <p14:sldId id="256"/>
            <p14:sldId id="268"/>
            <p14:sldId id="259"/>
            <p14:sldId id="261"/>
            <p14:sldId id="262"/>
            <p14:sldId id="263"/>
            <p14:sldId id="257"/>
            <p14:sldId id="258"/>
            <p14:sldId id="265"/>
            <p14:sldId id="267"/>
            <p14:sldId id="266"/>
            <p14:sldId id="269"/>
            <p14:sldId id="270"/>
            <p14:sldId id="272"/>
          </p14:sldIdLst>
        </p14:section>
        <p14:section name="Untitled Section" id="{2BB98DFD-8909-4F8B-8259-895A7229286D}">
          <p14:sldIdLst>
            <p14:sldId id="271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2D8D-BD40-4D70-BBD5-83276D15C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1E77-3191-4910-A3D8-F71F084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A3B5-2724-4328-BA09-E3D231FE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46B3-8DAB-41D0-9DA2-39F98C8C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8E77-B5A3-4498-978D-0D5302C8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08B9-51E1-4317-A8A4-2414F9B0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58EAF-2CE9-407A-BCF4-D0A29870F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6F5E-4D9C-4275-98D2-02640557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95B8-4410-4901-800D-C46C4E97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BBE5-A15B-48DD-9F78-37A5347E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9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E63A3-0821-48FC-A8AC-56F94D9D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60D88-1A86-480F-94C2-8D1049BF7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60A6-4D06-49B3-BD34-FAA66B94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64EC-4BFB-4072-AD9C-D687FB8E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A3F4-0855-431E-84A8-4B0868C2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7205-4360-4960-BBFC-16FEEF10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AAE5-B532-43BA-BDD9-A596C1C0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0620A-4653-46FB-B9E4-643689BA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6CBE-E9E3-4806-B384-2D0B50CD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484E-7743-4F88-B9FA-3AF51700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511-0E17-4CD9-8175-1130E731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12D6-33F5-4A82-ABAD-5ED43A04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628B-89FA-477E-B20E-CCD2201B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BBF9-F0E3-405A-901A-CFB0D646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D9EF6-DC19-4A15-9E4A-87CECD28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9724-906C-468A-9CC4-9427F14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8A0C-D5B1-48CF-8A12-1A626F01F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CCA9-3D5F-47FB-903F-9941B3C7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4DFE8-67A1-4AB6-B446-6AE43853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F3B8-1FCE-41AD-AD4E-AF3DBE3B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FDA7-6E03-44D9-9837-7354731E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AE66-06B2-4536-9CF6-E8E9DA1E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663C-8A8B-485C-8B26-06E4D8B6F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0E23-2A89-44C4-B5B9-AD562443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4369F-8F27-4164-AF2B-A1B95DF75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6A91C-4DDC-40B9-935F-328FE17E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C2857-CBE9-497A-B470-22866482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17B74-4D31-4D72-A209-8F4579F0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8D7D-45D5-48B9-A919-52EEB1F1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380F-F746-4860-84B2-994E2F5C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00DF7-F840-4E1E-85B4-91D20D4C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30BBF-7ED0-4DE9-A91A-26ED97F1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7F7BB-CECA-4B4F-A677-6382E0BB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C23B5-6DA8-4F8C-836D-E1759D4D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C4B1D-FDCC-4E35-9189-2102492F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6B3E9-15B9-4491-9064-1BB9AC15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A827-6CEF-4171-BCCB-EE374F2D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9349-A816-4C46-8E2D-46A17F5A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32687-4D04-4B79-ACAC-A1035339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BC41B-C40A-4BD1-AB58-F304B010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7D237-ABBC-4E82-995E-84B4CAD0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A9FF-AB4C-4E4F-B290-C3E7508C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FF3A-D315-4736-93E1-F429B261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A04F7-9987-40FB-86A8-5B5F12895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49175-835C-440D-914B-05F711E3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CD276-06B9-427C-91F4-0987A9F6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0AB8-83FD-4C0A-B28D-22AC629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E3A9-DC87-40AE-B7CD-17D5E2E7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D738D-3603-4163-A0E4-4AC1FB3E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A3C9F-F133-4D3D-BCE8-8943EE85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7D9FC-6337-464C-8F14-3DB723AF1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8BB1-4BB6-4190-828C-F6F7BED5EB4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AF3B0-61A8-4D5E-B8CB-333A0A460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F73F-B19C-44EB-AEA1-BBE0684F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7EE4-6B1B-40A3-AE77-38A44D9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AA39-1FD9-4A22-9879-537584FD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776" y="308631"/>
            <a:ext cx="9144000" cy="1310444"/>
          </a:xfrm>
        </p:spPr>
        <p:txBody>
          <a:bodyPr/>
          <a:lstStyle/>
          <a:p>
            <a:r>
              <a:rPr lang="th-TH" dirty="0"/>
              <a:t>โครงสร้างของหน่วยประมวลผล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1142788-8B8F-4828-B511-ACD04DB69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71754"/>
              </p:ext>
            </p:extLst>
          </p:nvPr>
        </p:nvGraphicFramePr>
        <p:xfrm>
          <a:off x="2264714" y="1950141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3A722AB-FA98-466D-931C-5C544C789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714" y="1950141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75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686F-ABE0-47C5-BC38-EB8FC71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97" y="365125"/>
            <a:ext cx="10515600" cy="1325563"/>
          </a:xfrm>
        </p:spPr>
        <p:txBody>
          <a:bodyPr/>
          <a:lstStyle/>
          <a:p>
            <a:r>
              <a:rPr lang="en-US" dirty="0"/>
              <a:t>Execute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B9FE4CC-6B30-46BE-9F76-8B0E98595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555884"/>
              </p:ext>
            </p:extLst>
          </p:nvPr>
        </p:nvGraphicFramePr>
        <p:xfrm>
          <a:off x="716897" y="1480122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B9FE4CC-6B30-46BE-9F76-8B0E98595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97" y="1480122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C64D31D-3FA7-4361-923B-C1627F3B6730}"/>
              </a:ext>
            </a:extLst>
          </p:cNvPr>
          <p:cNvSpPr/>
          <p:nvPr/>
        </p:nvSpPr>
        <p:spPr>
          <a:xfrm>
            <a:off x="362333" y="1561816"/>
            <a:ext cx="1506411" cy="447684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C0C936-EB22-46A9-AF13-A2AAEFA0C7BB}"/>
              </a:ext>
            </a:extLst>
          </p:cNvPr>
          <p:cNvSpPr/>
          <p:nvPr/>
        </p:nvSpPr>
        <p:spPr>
          <a:xfrm>
            <a:off x="4655970" y="1212949"/>
            <a:ext cx="4301413" cy="4478694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58FD49-13E4-4699-A393-B3DCF48E1E3E}"/>
              </a:ext>
            </a:extLst>
          </p:cNvPr>
          <p:cNvSpPr/>
          <p:nvPr/>
        </p:nvSpPr>
        <p:spPr>
          <a:xfrm>
            <a:off x="2144628" y="3302567"/>
            <a:ext cx="701204" cy="70644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8095BC-EFA8-46BB-AD88-F641456FCD90}"/>
              </a:ext>
            </a:extLst>
          </p:cNvPr>
          <p:cNvSpPr txBox="1">
            <a:spLocks/>
          </p:cNvSpPr>
          <p:nvPr/>
        </p:nvSpPr>
        <p:spPr>
          <a:xfrm>
            <a:off x="8957383" y="1276627"/>
            <a:ext cx="3113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 Instruction Generate Control Signal to data path</a:t>
            </a:r>
          </a:p>
          <a:p>
            <a:r>
              <a:rPr lang="en-US" dirty="0"/>
              <a:t>Data path Execute</a:t>
            </a:r>
          </a:p>
          <a:p>
            <a:r>
              <a:rPr lang="en-US" dirty="0"/>
              <a:t>Result Ready</a:t>
            </a:r>
          </a:p>
        </p:txBody>
      </p:sp>
    </p:spTree>
    <p:extLst>
      <p:ext uri="{BB962C8B-B14F-4D97-AF65-F5344CB8AC3E}">
        <p14:creationId xmlns:p14="http://schemas.microsoft.com/office/powerpoint/2010/main" val="385584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686F-ABE0-47C5-BC38-EB8FC71B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Result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B9FE4CC-6B30-46BE-9F76-8B0E98595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80122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B9FE4CC-6B30-46BE-9F76-8B0E98595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80122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C64D31D-3FA7-4361-923B-C1627F3B6730}"/>
              </a:ext>
            </a:extLst>
          </p:cNvPr>
          <p:cNvSpPr/>
          <p:nvPr/>
        </p:nvSpPr>
        <p:spPr>
          <a:xfrm>
            <a:off x="483636" y="1561816"/>
            <a:ext cx="1506411" cy="447684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C0C936-EB22-46A9-AF13-A2AAEFA0C7BB}"/>
              </a:ext>
            </a:extLst>
          </p:cNvPr>
          <p:cNvSpPr/>
          <p:nvPr/>
        </p:nvSpPr>
        <p:spPr>
          <a:xfrm>
            <a:off x="6428791" y="4009014"/>
            <a:ext cx="830425" cy="781092"/>
          </a:xfrm>
          <a:prstGeom prst="ellipse">
            <a:avLst/>
          </a:prstGeom>
          <a:solidFill>
            <a:schemeClr val="accent6">
              <a:lumMod val="60000"/>
              <a:lumOff val="40000"/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58FD49-13E4-4699-A393-B3DCF48E1E3E}"/>
              </a:ext>
            </a:extLst>
          </p:cNvPr>
          <p:cNvSpPr/>
          <p:nvPr/>
        </p:nvSpPr>
        <p:spPr>
          <a:xfrm>
            <a:off x="2265931" y="3302567"/>
            <a:ext cx="701204" cy="70644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E4738-0DBD-48E7-B626-A6E385D082CB}"/>
              </a:ext>
            </a:extLst>
          </p:cNvPr>
          <p:cNvSpPr/>
          <p:nvPr/>
        </p:nvSpPr>
        <p:spPr>
          <a:xfrm>
            <a:off x="5458408" y="2510800"/>
            <a:ext cx="830425" cy="781092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02CCF-1975-4B46-9F15-9B83ABE6A400}"/>
              </a:ext>
            </a:extLst>
          </p:cNvPr>
          <p:cNvSpPr/>
          <p:nvPr/>
        </p:nvSpPr>
        <p:spPr>
          <a:xfrm>
            <a:off x="4352100" y="3019147"/>
            <a:ext cx="830425" cy="781092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1A93D8-0142-478C-84D9-2A7A1E8BECA8}"/>
              </a:ext>
            </a:extLst>
          </p:cNvPr>
          <p:cNvSpPr txBox="1">
            <a:spLocks/>
          </p:cNvSpPr>
          <p:nvPr/>
        </p:nvSpPr>
        <p:spPr>
          <a:xfrm>
            <a:off x="8966719" y="1624570"/>
            <a:ext cx="29671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 Generate Control Signal to data path</a:t>
            </a:r>
          </a:p>
          <a:p>
            <a:r>
              <a:rPr lang="en-US" dirty="0"/>
              <a:t>Result Store to Register or Memory</a:t>
            </a:r>
          </a:p>
          <a:p>
            <a:r>
              <a:rPr lang="en-US" dirty="0"/>
              <a:t>Micro instruction jump to the start of  fetch operation </a:t>
            </a:r>
          </a:p>
        </p:txBody>
      </p:sp>
    </p:spTree>
    <p:extLst>
      <p:ext uri="{BB962C8B-B14F-4D97-AF65-F5344CB8AC3E}">
        <p14:creationId xmlns:p14="http://schemas.microsoft.com/office/powerpoint/2010/main" val="130336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B476-F00B-42B5-BC13-F154F073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การออกแบบและจำลองการทำงาน </a:t>
            </a:r>
            <a:r>
              <a:rPr lang="en-US" dirty="0"/>
              <a:t>CPU </a:t>
            </a:r>
            <a:r>
              <a:rPr lang="th-TH" dirty="0"/>
              <a:t>ด้วย </a:t>
            </a:r>
            <a:r>
              <a:rPr lang="en-US" dirty="0" err="1"/>
              <a:t>LogicWorks</a:t>
            </a:r>
            <a:r>
              <a:rPr lang="en-US" dirty="0"/>
              <a:t>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637938-4B32-4566-9BC2-9B1D2ABC01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58" y="1438731"/>
            <a:ext cx="6893029" cy="5054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06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8D37F6-8645-4C24-B828-5CCDAAE17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49980"/>
              </p:ext>
            </p:extLst>
          </p:nvPr>
        </p:nvGraphicFramePr>
        <p:xfrm>
          <a:off x="1087546" y="125070"/>
          <a:ext cx="10319820" cy="6399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1136">
                  <a:extLst>
                    <a:ext uri="{9D8B030D-6E8A-4147-A177-3AD203B41FA5}">
                      <a16:colId xmlns:a16="http://schemas.microsoft.com/office/drawing/2014/main" val="2057214166"/>
                    </a:ext>
                  </a:extLst>
                </a:gridCol>
                <a:gridCol w="4746587">
                  <a:extLst>
                    <a:ext uri="{9D8B030D-6E8A-4147-A177-3AD203B41FA5}">
                      <a16:colId xmlns:a16="http://schemas.microsoft.com/office/drawing/2014/main" val="2099240427"/>
                    </a:ext>
                  </a:extLst>
                </a:gridCol>
                <a:gridCol w="3182097">
                  <a:extLst>
                    <a:ext uri="{9D8B030D-6E8A-4147-A177-3AD203B41FA5}">
                      <a16:colId xmlns:a16="http://schemas.microsoft.com/office/drawing/2014/main" val="345788441"/>
                    </a:ext>
                  </a:extLst>
                </a:gridCol>
              </a:tblGrid>
              <a:tr h="663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</a:rPr>
                        <a:t>ชื่ออุปกรณ์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</a:rPr>
                        <a:t>อธิบาย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</a:rPr>
                        <a:t>หมายเหตุ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109936"/>
                  </a:ext>
                </a:extLst>
              </a:tr>
              <a:tr h="955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+5V  </a:t>
                      </a:r>
                      <a:r>
                        <a:rPr lang="th-TH" sz="1800" dirty="0">
                          <a:effectLst/>
                        </a:rPr>
                        <a:t>  </a:t>
                      </a:r>
                      <a:r>
                        <a:rPr lang="th-TH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</a:rPr>
                        <a:t>ไฟ 5 </a:t>
                      </a:r>
                      <a:r>
                        <a:rPr lang="en-US" sz="1800">
                          <a:effectLst/>
                        </a:rPr>
                        <a:t>Volt </a:t>
                      </a:r>
                      <a:r>
                        <a:rPr lang="th-TH" sz="2400">
                          <a:effectLst/>
                        </a:rPr>
                        <a:t>หรือ </a:t>
                      </a:r>
                      <a:r>
                        <a:rPr lang="en-US" sz="1800">
                          <a:effectLst/>
                        </a:rPr>
                        <a:t>logic 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765743"/>
                  </a:ext>
                </a:extLst>
              </a:tr>
              <a:tr h="955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GND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</a:rPr>
                        <a:t>กราวด์ หรือ </a:t>
                      </a:r>
                      <a:r>
                        <a:rPr lang="en-US" sz="1800">
                          <a:effectLst/>
                        </a:rPr>
                        <a:t>logic 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659702"/>
                  </a:ext>
                </a:extLst>
              </a:tr>
              <a:tr h="955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Binary switch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</a:rPr>
                        <a:t>หน่วยอินพุตฐานสองขนาด 1 บิต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895433"/>
                  </a:ext>
                </a:extLst>
              </a:tr>
              <a:tr h="955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Hex Keyboard</a:t>
                      </a:r>
                      <a:r>
                        <a:rPr lang="th-TH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</a:rPr>
                        <a:t>หน่วยอินพุตฐานสิบหก 1 หลัก  (ฐานสองขนาด 4 บิต)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182547"/>
                  </a:ext>
                </a:extLst>
              </a:tr>
              <a:tr h="955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Binary Probe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</a:rPr>
                        <a:t>หน่วยแสดงผลฐานสอง 1 บิต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output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3185990"/>
                  </a:ext>
                </a:extLst>
              </a:tr>
              <a:tr h="955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Hex Display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</a:rPr>
                        <a:t>หน่วยแสดงผลฐานสิบหก 1 หลัก  (ฐานสองขนาด 4 บิต)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output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11233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247F960-0B2E-4DBE-A567-1FFA1400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04" y="3694373"/>
            <a:ext cx="902278" cy="8446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03359-214A-4992-BA8B-2EF98C52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52" y="2765080"/>
            <a:ext cx="977156" cy="8063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3FD06-43B9-411E-9AB7-30E6DC95A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125" y="5619622"/>
            <a:ext cx="708372" cy="8446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1498E7-9428-47B3-B11B-F90A06710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966" y="4661605"/>
            <a:ext cx="690637" cy="870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8AC253-0E4E-4DCB-9C10-C4D94A9C4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479" y="1797848"/>
            <a:ext cx="749682" cy="8442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03775C-B429-48FF-8937-E6DB17DEB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958" y="876449"/>
            <a:ext cx="563017" cy="7984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2864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8D37F6-8645-4C24-B828-5CCDAAE17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444536"/>
              </p:ext>
            </p:extLst>
          </p:nvPr>
        </p:nvGraphicFramePr>
        <p:xfrm>
          <a:off x="425349" y="172015"/>
          <a:ext cx="11072551" cy="6482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5546">
                  <a:extLst>
                    <a:ext uri="{9D8B030D-6E8A-4147-A177-3AD203B41FA5}">
                      <a16:colId xmlns:a16="http://schemas.microsoft.com/office/drawing/2014/main" val="2057214166"/>
                    </a:ext>
                  </a:extLst>
                </a:gridCol>
                <a:gridCol w="5092805">
                  <a:extLst>
                    <a:ext uri="{9D8B030D-6E8A-4147-A177-3AD203B41FA5}">
                      <a16:colId xmlns:a16="http://schemas.microsoft.com/office/drawing/2014/main" val="2099240427"/>
                    </a:ext>
                  </a:extLst>
                </a:gridCol>
                <a:gridCol w="3414200">
                  <a:extLst>
                    <a:ext uri="{9D8B030D-6E8A-4147-A177-3AD203B41FA5}">
                      <a16:colId xmlns:a16="http://schemas.microsoft.com/office/drawing/2014/main" val="345788441"/>
                    </a:ext>
                  </a:extLst>
                </a:gridCol>
              </a:tblGrid>
              <a:tr h="1079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</a:rPr>
                        <a:t>ชื่ออุปกรณ์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</a:rPr>
                        <a:t>อธิบาย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</a:rPr>
                        <a:t>หมายเหตุ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109936"/>
                  </a:ext>
                </a:extLst>
              </a:tr>
              <a:tr h="800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อิน</a:t>
                      </a:r>
                      <a:r>
                        <a:rPr lang="th-TH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เวอร์เต</a:t>
                      </a: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อร์เกต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ดิจิตอลลอจิกเกต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8898215"/>
                  </a:ext>
                </a:extLst>
              </a:tr>
              <a:tr h="841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แอนด์เกต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ดิจิตอลลอจิกเกต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5329774"/>
                  </a:ext>
                </a:extLst>
              </a:tr>
              <a:tr h="7917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nand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แนน</a:t>
                      </a:r>
                      <a:r>
                        <a:rPr lang="th-TH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ด์</a:t>
                      </a: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ดิจิตอลลอจิกเกต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6654745"/>
                  </a:ext>
                </a:extLst>
              </a:tr>
              <a:tr h="725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ออร์เกต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ดิจิตอลลอจิกเกต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1050738"/>
                  </a:ext>
                </a:extLst>
              </a:tr>
              <a:tr h="824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นอร์เกต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ดิจิตอลลอจิกเกต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7915653"/>
                  </a:ext>
                </a:extLst>
              </a:tr>
              <a:tr h="643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เอก</a:t>
                      </a:r>
                      <a:r>
                        <a:rPr lang="th-TH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ซ์</a:t>
                      </a: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คล</a:t>
                      </a:r>
                      <a:r>
                        <a:rPr lang="th-TH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ูซีฟอ</a:t>
                      </a: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อร์เกต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ดิจิตอลลอจิกเกต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2066735"/>
                  </a:ext>
                </a:extLst>
              </a:tr>
              <a:tr h="775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xnor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เอก</a:t>
                      </a:r>
                      <a:r>
                        <a:rPr lang="th-TH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ซ์</a:t>
                      </a: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คล</a:t>
                      </a:r>
                      <a:r>
                        <a:rPr lang="th-TH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ูซีฟน</a:t>
                      </a: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อร์เกต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ดิจิตอลลอจิกเกต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891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E37E42-8155-4160-A4C8-0CE330EC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75" y="2079742"/>
            <a:ext cx="1277058" cy="77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E67A9-6FE7-449F-AA24-00DDB962B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875" y="3730165"/>
            <a:ext cx="1066408" cy="6447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D2663-2F7A-4951-B95D-70CF14D60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734" y="1304975"/>
            <a:ext cx="1029103" cy="6867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37D8A0-0819-408C-8122-E09763346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253" y="2941554"/>
            <a:ext cx="1214676" cy="6867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563EE3-CDC0-41B3-AD12-6817D0E5B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874" y="4476733"/>
            <a:ext cx="1214679" cy="6867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BC5453-B8B6-4E13-A8EF-B3287F2DA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8874" y="5265344"/>
            <a:ext cx="1015449" cy="57414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823943-C6F8-4ACC-8D7A-1ADE871A1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874" y="5941310"/>
            <a:ext cx="1071864" cy="57414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6817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D82FE6-27F0-4A82-B079-563C79103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032359"/>
              </p:ext>
            </p:extLst>
          </p:nvPr>
        </p:nvGraphicFramePr>
        <p:xfrm>
          <a:off x="593746" y="114519"/>
          <a:ext cx="10840771" cy="6612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1842">
                  <a:extLst>
                    <a:ext uri="{9D8B030D-6E8A-4147-A177-3AD203B41FA5}">
                      <a16:colId xmlns:a16="http://schemas.microsoft.com/office/drawing/2014/main" val="2349838269"/>
                    </a:ext>
                  </a:extLst>
                </a:gridCol>
                <a:gridCol w="4986198">
                  <a:extLst>
                    <a:ext uri="{9D8B030D-6E8A-4147-A177-3AD203B41FA5}">
                      <a16:colId xmlns:a16="http://schemas.microsoft.com/office/drawing/2014/main" val="425341794"/>
                    </a:ext>
                  </a:extLst>
                </a:gridCol>
                <a:gridCol w="3342731">
                  <a:extLst>
                    <a:ext uri="{9D8B030D-6E8A-4147-A177-3AD203B41FA5}">
                      <a16:colId xmlns:a16="http://schemas.microsoft.com/office/drawing/2014/main" val="3385412548"/>
                    </a:ext>
                  </a:extLst>
                </a:gridCol>
              </a:tblGrid>
              <a:tr h="638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</a:rPr>
                        <a:t>ชื่ออุปกรณ์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</a:rPr>
                        <a:t>อธิบาย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</a:rPr>
                        <a:t>หมายเหตุ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2052777"/>
                  </a:ext>
                </a:extLst>
              </a:tr>
              <a:tr h="18099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วงจรบวก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S = A+B   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CI </a:t>
                      </a:r>
                      <a:r>
                        <a:rPr lang="th-TH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คือ ตัวทดเข้า และ 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CO </a:t>
                      </a:r>
                      <a:r>
                        <a:rPr lang="th-TH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คือตัวทดออก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วงจรบวกเลขฐานสอง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2691174"/>
                  </a:ext>
                </a:extLst>
              </a:tr>
              <a:tr h="1836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subtractor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วงจรลบ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S = A-B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CI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คือ ตัวยืมเข้า (ขอจากหลักทางขวามือที่ผ่านมา)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และ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CO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คือตัวยืมออก(ขอยืมไปยังหลักถัดไปทางซ้ายมือ)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วงจรลบเลขฐานสอง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0027523"/>
                  </a:ext>
                </a:extLst>
              </a:tr>
              <a:tr h="2327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mux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มัลติเพล็ก</a:t>
                      </a:r>
                      <a:r>
                        <a:rPr lang="th-TH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เซอร์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EN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คือค่า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enable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ให้วงจรทำงานเมื่อเป็น 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เป็นวงจรเลือกค่าอินพุตด้านซ้ายมือให้เอาต์พุตด้านขวา  (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4Q,3Q,2Q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,1Q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)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ควบคุมการเลือกด้วยขา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S0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โดย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เป็น 0  คือเลือกชุด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4D0, 3D0, 2D0, 1D0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 ออกที่เอาต์พุต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เป็น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คือเลือกชุด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4D1, 3D1, 2D1, 1D1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ออกที่เอาต์พุต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วงจรเลือกสัญญาณ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15578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19203FA-F487-48CF-AD42-18B68A18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24" y="815834"/>
            <a:ext cx="1077802" cy="16942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5AF19-200D-4EC3-85F4-60BE4C4A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82" y="2617468"/>
            <a:ext cx="1077802" cy="16942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E239C-CCF9-4DE6-A6A7-F50B4C98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82" y="4446261"/>
            <a:ext cx="1204706" cy="220263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7711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C0516F-437F-4D7A-A80E-5E3A39519A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70" y="1246449"/>
            <a:ext cx="594360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84273-C299-40BA-9826-0561E2B7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96"/>
            <a:ext cx="10515600" cy="1325563"/>
          </a:xfrm>
        </p:spPr>
        <p:txBody>
          <a:bodyPr/>
          <a:lstStyle/>
          <a:p>
            <a:r>
              <a:rPr lang="th-TH" dirty="0"/>
              <a:t>วิธีการวาดวงจร</a:t>
            </a: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3906F58-D38D-42FD-8873-FAE835B5926C}"/>
              </a:ext>
            </a:extLst>
          </p:cNvPr>
          <p:cNvSpPr/>
          <p:nvPr/>
        </p:nvSpPr>
        <p:spPr>
          <a:xfrm>
            <a:off x="3790946" y="2187043"/>
            <a:ext cx="2781300" cy="581025"/>
          </a:xfrm>
          <a:prstGeom prst="wedgeRoundRectCallout">
            <a:avLst>
              <a:gd name="adj1" fmla="val 68012"/>
              <a:gd name="adj2" fmla="val 10916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ช่อง </a:t>
            </a: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Filter </a:t>
            </a:r>
            <a:r>
              <a:rPr lang="th-TH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เป็นการกรองอุปกรณ์ให้สัมพันธ์กับที่ระบุ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B189DF8-4098-4A04-A5C5-566082289391}"/>
              </a:ext>
            </a:extLst>
          </p:cNvPr>
          <p:cNvSpPr/>
          <p:nvPr/>
        </p:nvSpPr>
        <p:spPr>
          <a:xfrm>
            <a:off x="3569514" y="4045608"/>
            <a:ext cx="2781300" cy="704850"/>
          </a:xfrm>
          <a:prstGeom prst="wedgeRoundRectCallout">
            <a:avLst>
              <a:gd name="adj1" fmla="val 68012"/>
              <a:gd name="adj2" fmla="val -1426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การคล</a:t>
            </a:r>
            <a:r>
              <a:rPr lang="th-TH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ิ๊ก</a:t>
            </a:r>
            <a:r>
              <a:rPr lang="th-TH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ที่รายชื่ออุปกรณ์นั้น จะปรากฏเป็นแถบสี และมีภาพโดยย่อของอุปกรณ์นั้นแสดงให้ดู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D70951E-855E-4C39-8593-DF04AF97C241}"/>
              </a:ext>
            </a:extLst>
          </p:cNvPr>
          <p:cNvSpPr/>
          <p:nvPr/>
        </p:nvSpPr>
        <p:spPr>
          <a:xfrm>
            <a:off x="8172258" y="3273077"/>
            <a:ext cx="2098329" cy="1545061"/>
          </a:xfrm>
          <a:prstGeom prst="wedgeRoundRectCallout">
            <a:avLst>
              <a:gd name="adj1" fmla="val -89880"/>
              <a:gd name="adj2" fmla="val -8917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1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การ</a:t>
            </a:r>
            <a:r>
              <a:rPr lang="th-TH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คล</a:t>
            </a:r>
            <a:r>
              <a:rPr lang="th-TH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ิ๊ก</a:t>
            </a:r>
            <a:r>
              <a:rPr lang="th-TH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ที่รูปอุปกรณ์แล้วลากไปวางในตำแหน่งที่ต้องการภายในพื้นที่ด้านซ้ายมือ ปล่อยปุ่มเมาส์เมื่อต้องการวาง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961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5460-0B72-495B-A9AF-E276580D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การวางอุปกรณ์และวาดสายเชื่อมต่อ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ED5FB6-C68E-4C30-8885-5D38F46C6F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731" y="1341565"/>
            <a:ext cx="5334744" cy="33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492391C-9DBB-46FE-8F76-2EA01083FB18}"/>
              </a:ext>
            </a:extLst>
          </p:cNvPr>
          <p:cNvSpPr/>
          <p:nvPr/>
        </p:nvSpPr>
        <p:spPr>
          <a:xfrm>
            <a:off x="3552825" y="2032834"/>
            <a:ext cx="1200150" cy="400050"/>
          </a:xfrm>
          <a:prstGeom prst="wedgeRoundRectCallout">
            <a:avLst>
              <a:gd name="adj1" fmla="val 58145"/>
              <a:gd name="adj2" fmla="val 873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Hex Keyboard</a:t>
            </a:r>
            <a:endParaRPr lang="en-US" sz="14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8E9EA7E-3797-424E-9CF5-E8199638E097}"/>
              </a:ext>
            </a:extLst>
          </p:cNvPr>
          <p:cNvSpPr/>
          <p:nvPr/>
        </p:nvSpPr>
        <p:spPr>
          <a:xfrm>
            <a:off x="6422962" y="1341565"/>
            <a:ext cx="1200150" cy="400050"/>
          </a:xfrm>
          <a:prstGeom prst="wedgeRoundRectCallout">
            <a:avLst>
              <a:gd name="adj1" fmla="val 58145"/>
              <a:gd name="adj2" fmla="val 873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Binary Probe</a:t>
            </a:r>
            <a:endParaRPr lang="en-US" sz="14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D938FB2-3376-485E-B8E4-06444F8820A1}"/>
              </a:ext>
            </a:extLst>
          </p:cNvPr>
          <p:cNvSpPr/>
          <p:nvPr/>
        </p:nvSpPr>
        <p:spPr>
          <a:xfrm>
            <a:off x="8153400" y="2432884"/>
            <a:ext cx="1200150" cy="400050"/>
          </a:xfrm>
          <a:prstGeom prst="wedgeRoundRectCallout">
            <a:avLst>
              <a:gd name="adj1" fmla="val -52172"/>
              <a:gd name="adj2" fmla="val 897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Hex Display</a:t>
            </a:r>
            <a:endParaRPr lang="en-US" sz="14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CE50148-6FB2-49E1-A448-8BE7AF7C18B2}"/>
              </a:ext>
            </a:extLst>
          </p:cNvPr>
          <p:cNvSpPr/>
          <p:nvPr/>
        </p:nvSpPr>
        <p:spPr>
          <a:xfrm>
            <a:off x="6943725" y="3833059"/>
            <a:ext cx="1910564" cy="656704"/>
          </a:xfrm>
          <a:prstGeom prst="wedgeRoundRectCallout">
            <a:avLst>
              <a:gd name="adj1" fmla="val 2165"/>
              <a:gd name="adj2" fmla="val -11090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เครื่องหมายบอก ตำแหน่ง</a:t>
            </a:r>
            <a:r>
              <a:rPr lang="th-TH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ขา</a:t>
            </a:r>
            <a:r>
              <a:rPr lang="th-TH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นัยสำคัญต่ำสุด</a:t>
            </a:r>
            <a:endParaRPr lang="en-US" sz="1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DEDFFF0-6525-41B3-8CDA-A72E15B163B1}"/>
              </a:ext>
            </a:extLst>
          </p:cNvPr>
          <p:cNvSpPr/>
          <p:nvPr/>
        </p:nvSpPr>
        <p:spPr>
          <a:xfrm>
            <a:off x="5010150" y="4226367"/>
            <a:ext cx="1200150" cy="314325"/>
          </a:xfrm>
          <a:prstGeom prst="wedgeRoundRectCallout">
            <a:avLst>
              <a:gd name="adj1" fmla="val -32331"/>
              <a:gd name="adj2" fmla="val -937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Binary Switch</a:t>
            </a:r>
            <a:endParaRPr lang="en-US" sz="14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C365EAC-712D-4BCC-9063-264D3CFB0BEE}"/>
              </a:ext>
            </a:extLst>
          </p:cNvPr>
          <p:cNvSpPr/>
          <p:nvPr/>
        </p:nvSpPr>
        <p:spPr>
          <a:xfrm>
            <a:off x="3076575" y="4089713"/>
            <a:ext cx="1200150" cy="400050"/>
          </a:xfrm>
          <a:prstGeom prst="wedgeRoundRectCallout">
            <a:avLst>
              <a:gd name="adj1" fmla="val 50128"/>
              <a:gd name="adj2" fmla="val -15560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จุดปลายสุด</a:t>
            </a:r>
            <a:endParaRPr lang="en-US" sz="1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05EA4-F3D1-4759-9884-1936755647FF}"/>
              </a:ext>
            </a:extLst>
          </p:cNvPr>
          <p:cNvSpPr/>
          <p:nvPr/>
        </p:nvSpPr>
        <p:spPr>
          <a:xfrm>
            <a:off x="476817" y="5011531"/>
            <a:ext cx="10764569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latin typeface="Calibri" panose="020F0502020204030204" pitchFamily="34" charset="0"/>
                <a:ea typeface="Calibri" panose="020F0502020204030204" pitchFamily="34" charset="0"/>
              </a:rPr>
              <a:t>เมื่อเลือกอุปกรณ์ สามารถเลื่อนเมาส์ไปยังตำแหน่งที่ต้องการ และปล่อยคลิกเพื่อวางอุปกรณ์   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latin typeface="Calibri" panose="020F0502020204030204" pitchFamily="34" charset="0"/>
                <a:ea typeface="Calibri" panose="020F0502020204030204" pitchFamily="34" charset="0"/>
              </a:rPr>
              <a:t>บางครั้งเมื่อวางแล้วไม่สามารถใช้เมาส์คล</a:t>
            </a:r>
            <a:r>
              <a:rPr lang="th-TH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ิ๊ก</a:t>
            </a:r>
            <a:r>
              <a:rPr lang="th-TH" sz="2400" dirty="0">
                <a:latin typeface="Calibri" panose="020F0502020204030204" pitchFamily="34" charset="0"/>
                <a:ea typeface="Calibri" panose="020F0502020204030204" pitchFamily="34" charset="0"/>
              </a:rPr>
              <a:t>เพื่อเลื่อนได้อีก 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latin typeface="Calibri" panose="020F0502020204030204" pitchFamily="34" charset="0"/>
                <a:ea typeface="Calibri" panose="020F0502020204030204" pitchFamily="34" charset="0"/>
              </a:rPr>
              <a:t>หากต้องการเลื่อนให้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click </a:t>
            </a:r>
            <a:r>
              <a:rPr lang="th-TH" sz="2400" dirty="0">
                <a:latin typeface="Calibri" panose="020F0502020204030204" pitchFamily="34" charset="0"/>
                <a:ea typeface="Calibri" panose="020F0502020204030204" pitchFamily="34" charset="0"/>
              </a:rPr>
              <a:t>เลือกอุปกรณ์นั้นแล้วใช้แป้นลูกศร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(Arrow Key)</a:t>
            </a:r>
            <a:r>
              <a:rPr lang="th-TH" sz="2400" dirty="0">
                <a:latin typeface="Calibri" panose="020F0502020204030204" pitchFamily="34" charset="0"/>
                <a:ea typeface="Calibri" panose="020F0502020204030204" pitchFamily="34" charset="0"/>
              </a:rPr>
              <a:t>ในการเลื่อนไปยังตำแหน่งที่ต้องการ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324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8432-70B7-4920-82FD-CA8F800A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การเชื่อมต่อวงจร</a:t>
            </a:r>
            <a:br>
              <a:rPr lang="th-TH" b="1" dirty="0"/>
            </a:br>
            <a:r>
              <a:rPr lang="th-TH" b="1" dirty="0"/>
              <a:t>วิธีที่ 1 การวาดสายเชื่อมต่อระหว่างอุปกรณ์ (วิธีลากสายไฟ)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6D20-9C05-4306-B861-DB8C192A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6811"/>
            <a:ext cx="10515600" cy="7901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h-TH" dirty="0"/>
              <a:t>	ให้เลื่อนเมาส์ไปชี้ที่ปลายสุดของจุดต่อสายของอุปกรณ์ คลิกซ้ายค้างแล้วขยับมือจะเป็นการลากสายไฟ ให้ขยับมือจากปลายข้างหนึ่งไปยังจุดต่อสายซึ่งเป็นปลายของอุปกรณ์ แล้วปล่อยคล</a:t>
            </a:r>
            <a:r>
              <a:rPr lang="th-TH" dirty="0" err="1"/>
              <a:t>ิ๊ก</a:t>
            </a:r>
            <a:r>
              <a:rPr lang="th-TH" dirty="0"/>
              <a:t> ก็จะวาดสายจากจุดเริ่มต้นไปยังจุดที่ปล่อยมือ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8B270-0120-4FCC-BA20-7EBEE9A569A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628" y="1477367"/>
            <a:ext cx="5334744" cy="33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084594B-34A3-4B1A-9267-A8C280E3FAC1}"/>
              </a:ext>
            </a:extLst>
          </p:cNvPr>
          <p:cNvSpPr/>
          <p:nvPr/>
        </p:nvSpPr>
        <p:spPr>
          <a:xfrm>
            <a:off x="3076575" y="4089713"/>
            <a:ext cx="1200150" cy="400050"/>
          </a:xfrm>
          <a:prstGeom prst="wedgeRoundRectCallout">
            <a:avLst>
              <a:gd name="adj1" fmla="val 50882"/>
              <a:gd name="adj2" fmla="val -1171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จุดปลายสุด</a:t>
            </a:r>
            <a:endParaRPr lang="en-US" sz="1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EFFFAF5-C277-4207-802C-8FAB8FB48A68}"/>
              </a:ext>
            </a:extLst>
          </p:cNvPr>
          <p:cNvSpPr/>
          <p:nvPr/>
        </p:nvSpPr>
        <p:spPr>
          <a:xfrm>
            <a:off x="4895850" y="4483639"/>
            <a:ext cx="1200150" cy="400050"/>
          </a:xfrm>
          <a:prstGeom prst="wedgeRoundRectCallout">
            <a:avLst>
              <a:gd name="adj1" fmla="val 26742"/>
              <a:gd name="adj2" fmla="val -2144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จุดปลายสุด</a:t>
            </a:r>
            <a:endParaRPr lang="en-US" sz="1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476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1CD9-CF11-4812-AC8A-106C7409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25" y="120681"/>
            <a:ext cx="10515600" cy="1325563"/>
          </a:xfrm>
        </p:spPr>
        <p:txBody>
          <a:bodyPr/>
          <a:lstStyle/>
          <a:p>
            <a:r>
              <a:rPr lang="th-TH" dirty="0"/>
              <a:t>การเชื่อมต่อวงจร</a:t>
            </a:r>
            <a:br>
              <a:rPr lang="th-TH" dirty="0"/>
            </a:br>
            <a:r>
              <a:rPr lang="th-TH" dirty="0"/>
              <a:t>วิธีที่ 2 การระบุชื่อเพื่ออ้างอิงจุดเชื่อมต่อ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98A49-9740-49CC-8A44-F59D1BE4A1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9" y="1498512"/>
            <a:ext cx="6246892" cy="46979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0274BD-CFD1-4844-BA0B-1A49F770B8CB}"/>
              </a:ext>
            </a:extLst>
          </p:cNvPr>
          <p:cNvSpPr/>
          <p:nvPr/>
        </p:nvSpPr>
        <p:spPr>
          <a:xfrm>
            <a:off x="6898741" y="2139309"/>
            <a:ext cx="48617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3600" dirty="0">
                <a:latin typeface="Calibri" panose="020F0502020204030204" pitchFamily="34" charset="0"/>
                <a:ea typeface="Calibri" panose="020F0502020204030204" pitchFamily="34" charset="0"/>
              </a:rPr>
              <a:t>คลิกเมาส์ขวามือที่ปลายจุดเชื่อมต่อสาย เลือกรายการ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Name </a:t>
            </a:r>
            <a:r>
              <a:rPr lang="th-TH" sz="3600" dirty="0">
                <a:latin typeface="Calibri" panose="020F0502020204030204" pitchFamily="34" charset="0"/>
                <a:ea typeface="Calibri" panose="020F0502020204030204" pitchFamily="34" charset="0"/>
              </a:rPr>
              <a:t> แล้วกรอกชื่ออ้างอิงในกรอบ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3600" dirty="0">
                <a:latin typeface="Calibri" panose="020F0502020204030204" pitchFamily="34" charset="0"/>
                <a:ea typeface="Calibri" panose="020F0502020204030204" pitchFamily="34" charset="0"/>
              </a:rPr>
              <a:t>จุดเดียวกัน ชื่อจะต้องเหมือนกัน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3600" dirty="0">
                <a:latin typeface="Calibri" panose="020F0502020204030204" pitchFamily="34" charset="0"/>
                <a:ea typeface="Calibri" panose="020F0502020204030204" pitchFamily="34" charset="0"/>
              </a:rPr>
              <a:t>เมื่อตั้งชื่อแล้ว ต้องการแก้ไข ให้คล</a:t>
            </a:r>
            <a:r>
              <a:rPr lang="th-TH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ิ๊กข</a:t>
            </a:r>
            <a:r>
              <a:rPr lang="th-TH" sz="3600" dirty="0">
                <a:latin typeface="Calibri" panose="020F0502020204030204" pitchFamily="34" charset="0"/>
                <a:ea typeface="Calibri" panose="020F0502020204030204" pitchFamily="34" charset="0"/>
              </a:rPr>
              <a:t>วาแล้วเลือก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Edit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334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84AD-6C98-432D-B645-A0078F5D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Princeton VS Harvard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4691B1-441C-459C-B5D0-D5B6BE75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42" y="2037699"/>
            <a:ext cx="4739176" cy="32491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271C9-D128-47F6-BB31-07C5F1C46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0" y="2037699"/>
            <a:ext cx="4739176" cy="20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5577-B278-4EB4-8100-A1D6E5F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ทดลองวาดวงจรบวก โดยป้อนอินพุต </a:t>
            </a:r>
            <a:r>
              <a:rPr lang="en-US" sz="4000" dirty="0"/>
              <a:t>X </a:t>
            </a:r>
            <a:r>
              <a:rPr lang="th-TH" sz="4000" dirty="0"/>
              <a:t>และ </a:t>
            </a:r>
            <a:r>
              <a:rPr lang="en-US" sz="4000" dirty="0"/>
              <a:t>Y </a:t>
            </a:r>
            <a:r>
              <a:rPr lang="th-TH" sz="4000" dirty="0"/>
              <a:t>ดูผลลัพธ์ ที่ </a:t>
            </a:r>
            <a:r>
              <a:rPr lang="en-US" sz="4000" dirty="0"/>
              <a:t>S </a:t>
            </a:r>
            <a:r>
              <a:rPr lang="th-TH" sz="4000" dirty="0"/>
              <a:t>และ </a:t>
            </a:r>
            <a:r>
              <a:rPr lang="en-US" sz="4000" dirty="0" err="1"/>
              <a:t>Cout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863F01-A815-4CDF-BD13-2AC5F038E3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33" y="2019817"/>
            <a:ext cx="5533333" cy="3962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82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66C7-7F74-4FAE-A568-8CD03D3D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การออกแบบส่วน  </a:t>
            </a:r>
            <a:r>
              <a:rPr lang="en-US" dirty="0"/>
              <a:t>Data  path </a:t>
            </a:r>
            <a:r>
              <a:rPr lang="th-TH" dirty="0"/>
              <a:t>(ในกรอบสีฟ้า)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67EE801-15FC-4001-9AE1-FAA748ED862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56700" y="1690688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67EE801-15FC-4001-9AE1-FAA748ED8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00" y="1690688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004180-80E3-42AF-834B-0BC321491BBF}"/>
              </a:ext>
            </a:extLst>
          </p:cNvPr>
          <p:cNvSpPr/>
          <p:nvPr/>
        </p:nvSpPr>
        <p:spPr>
          <a:xfrm>
            <a:off x="5113176" y="1673874"/>
            <a:ext cx="3294182" cy="3214353"/>
          </a:xfrm>
          <a:prstGeom prst="rect">
            <a:avLst/>
          </a:prstGeom>
          <a:solidFill>
            <a:schemeClr val="accent1">
              <a:alpha val="12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A69592-3970-487A-906D-81FFC983CD81}"/>
              </a:ext>
            </a:extLst>
          </p:cNvPr>
          <p:cNvCxnSpPr>
            <a:cxnSpLocks/>
          </p:cNvCxnSpPr>
          <p:nvPr/>
        </p:nvCxnSpPr>
        <p:spPr>
          <a:xfrm>
            <a:off x="8416212" y="2118049"/>
            <a:ext cx="408209" cy="195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A3F41-B598-4FAD-965F-5FD62F358942}"/>
              </a:ext>
            </a:extLst>
          </p:cNvPr>
          <p:cNvSpPr txBox="1"/>
          <p:nvPr/>
        </p:nvSpPr>
        <p:spPr>
          <a:xfrm>
            <a:off x="8829242" y="1989921"/>
            <a:ext cx="31037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/>
              <a:t>ทำการออกแบบจาก </a:t>
            </a:r>
            <a:r>
              <a:rPr lang="en-US" dirty="0"/>
              <a:t>bottom up </a:t>
            </a:r>
            <a:endParaRPr lang="th-TH" dirty="0"/>
          </a:p>
          <a:p>
            <a:r>
              <a:rPr lang="th-TH" dirty="0"/>
              <a:t>ทำจากหน่วย</a:t>
            </a:r>
            <a:r>
              <a:rPr lang="th-TH" dirty="0" err="1"/>
              <a:t>เล็กๆ</a:t>
            </a:r>
            <a:r>
              <a:rPr lang="th-TH" dirty="0"/>
              <a:t> ประกอบกันเป็นหน่วยใหญ่ๆ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36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2E44-BF74-491E-B8CE-C4F54D21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 </a:t>
            </a:r>
            <a:r>
              <a:rPr lang="en-US" dirty="0"/>
              <a:t>Data Bus</a:t>
            </a:r>
            <a:r>
              <a:rPr lang="th-TH" dirty="0"/>
              <a:t>  สร้าง </a:t>
            </a:r>
            <a:r>
              <a:rPr lang="en-US" dirty="0"/>
              <a:t>Register X,Y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8E48-1F1D-47A9-9752-EC66D3CC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37" y="153591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นำ</a:t>
            </a:r>
            <a:r>
              <a:rPr lang="en-US" dirty="0"/>
              <a:t>ALU</a:t>
            </a:r>
            <a:r>
              <a:rPr lang="th-TH" dirty="0"/>
              <a:t>ที่ได้ออกแบบไว้แล้วมาจัดโครงสร้างใหม่</a:t>
            </a:r>
            <a:r>
              <a:rPr lang="en-US" dirty="0"/>
              <a:t> </a:t>
            </a:r>
            <a:r>
              <a:rPr lang="th-TH" dirty="0"/>
              <a:t>ให้สอดคล้องกับโจทย์</a:t>
            </a:r>
            <a:endParaRPr lang="en-US" dirty="0"/>
          </a:p>
          <a:p>
            <a:pPr lvl="1"/>
            <a:r>
              <a:rPr lang="th-TH" dirty="0"/>
              <a:t>เปลี่ยนวงจรให้สามารถทำ </a:t>
            </a:r>
            <a:r>
              <a:rPr lang="en-US" dirty="0"/>
              <a:t>Operation </a:t>
            </a:r>
            <a:r>
              <a:rPr lang="th-TH" dirty="0"/>
              <a:t>การลบได้   โดยที่ </a:t>
            </a:r>
            <a:r>
              <a:rPr lang="en-US" dirty="0"/>
              <a:t>X-Y </a:t>
            </a:r>
            <a:r>
              <a:rPr lang="th-TH" dirty="0"/>
              <a:t>ก็คือ</a:t>
            </a:r>
            <a:r>
              <a:rPr lang="en-US" dirty="0"/>
              <a:t>  X </a:t>
            </a:r>
            <a:r>
              <a:rPr lang="th-TH" dirty="0"/>
              <a:t>บวกด้วย</a:t>
            </a:r>
            <a:r>
              <a:rPr lang="en-US" dirty="0"/>
              <a:t>2’s Complement </a:t>
            </a:r>
            <a:r>
              <a:rPr lang="th-TH" dirty="0"/>
              <a:t>ของ </a:t>
            </a:r>
            <a:r>
              <a:rPr lang="en-US" dirty="0"/>
              <a:t>Y</a:t>
            </a:r>
          </a:p>
          <a:p>
            <a:pPr lvl="1"/>
            <a:r>
              <a:rPr lang="th-TH" dirty="0"/>
              <a:t>เติมสายควบคุม</a:t>
            </a:r>
            <a:r>
              <a:rPr lang="en-US" dirty="0"/>
              <a:t> (S_PM) </a:t>
            </a:r>
            <a:r>
              <a:rPr lang="th-TH" dirty="0"/>
              <a:t>เพื่อสั่งให้การบวกหรือการลบได้</a:t>
            </a:r>
            <a:endParaRPr lang="en-US" dirty="0"/>
          </a:p>
          <a:p>
            <a:pPr lvl="1"/>
            <a:r>
              <a:rPr lang="th-TH" dirty="0"/>
              <a:t>เติม</a:t>
            </a:r>
            <a:r>
              <a:rPr lang="en-US" dirty="0"/>
              <a:t>Multiplexer 2 </a:t>
            </a:r>
            <a:r>
              <a:rPr lang="th-TH" dirty="0"/>
              <a:t>ตัวเพื่อเลือกสัญญาณ ระหว่าง </a:t>
            </a:r>
            <a:r>
              <a:rPr lang="en-US" dirty="0"/>
              <a:t>Y3-Y0</a:t>
            </a:r>
            <a:r>
              <a:rPr lang="th-TH" dirty="0"/>
              <a:t> กับ </a:t>
            </a:r>
            <a:r>
              <a:rPr lang="en-US" dirty="0"/>
              <a:t>0001 </a:t>
            </a:r>
            <a:r>
              <a:rPr lang="th-TH" dirty="0"/>
              <a:t>และ </a:t>
            </a:r>
            <a:r>
              <a:rPr lang="en-US" dirty="0"/>
              <a:t>0000 </a:t>
            </a:r>
            <a:r>
              <a:rPr lang="th-TH" dirty="0"/>
              <a:t>เพื่อนำไปทำเป็นวงจร</a:t>
            </a:r>
            <a:r>
              <a:rPr lang="en-US" dirty="0"/>
              <a:t> ALU</a:t>
            </a:r>
            <a:r>
              <a:rPr lang="th-TH" dirty="0"/>
              <a:t> ที่มีฟังก์ชันเพิ่มเติม  คือ </a:t>
            </a:r>
            <a:r>
              <a:rPr lang="en-US" dirty="0"/>
              <a:t>X+Y  X-Y </a:t>
            </a:r>
            <a:r>
              <a:rPr lang="th-TH" dirty="0"/>
              <a:t> </a:t>
            </a:r>
            <a:r>
              <a:rPr lang="en-US" dirty="0"/>
              <a:t>X+0 X-0 X+1 </a:t>
            </a:r>
            <a:r>
              <a:rPr lang="th-TH" dirty="0"/>
              <a:t>และ </a:t>
            </a:r>
            <a:r>
              <a:rPr lang="en-US" dirty="0"/>
              <a:t>X-1</a:t>
            </a:r>
          </a:p>
          <a:p>
            <a:pPr lvl="1"/>
            <a:r>
              <a:rPr lang="th-TH" dirty="0"/>
              <a:t>เติมวงจรตรวจสอบ ผลลัพธ์เป็น 0 เรียกว่า </a:t>
            </a:r>
            <a:r>
              <a:rPr lang="en-US" dirty="0"/>
              <a:t>Flag  =  ~(S3+S2+S1+S0)   </a:t>
            </a:r>
            <a:r>
              <a:rPr lang="th-TH" dirty="0"/>
              <a:t>ใช้ </a:t>
            </a:r>
            <a:r>
              <a:rPr lang="en-US" dirty="0"/>
              <a:t>Nor Gate 4 input</a:t>
            </a:r>
            <a:endParaRPr lang="th-TH" dirty="0"/>
          </a:p>
          <a:p>
            <a:r>
              <a:rPr lang="th-TH" dirty="0"/>
              <a:t>ใช้ </a:t>
            </a:r>
            <a:r>
              <a:rPr lang="en-US" dirty="0"/>
              <a:t>Register</a:t>
            </a:r>
            <a:r>
              <a:rPr lang="th-TH" dirty="0"/>
              <a:t> ขนาด 4 บิต 2 ตัว เพื่อเก็บค่า</a:t>
            </a:r>
            <a:r>
              <a:rPr lang="en-US" dirty="0"/>
              <a:t> X</a:t>
            </a:r>
            <a:r>
              <a:rPr lang="th-TH" dirty="0"/>
              <a:t> และ</a:t>
            </a:r>
            <a:r>
              <a:rPr lang="en-US" dirty="0"/>
              <a:t> Y</a:t>
            </a:r>
            <a:endParaRPr lang="th-TH" dirty="0"/>
          </a:p>
          <a:p>
            <a:r>
              <a:rPr lang="th-TH" dirty="0"/>
              <a:t>ใช้ </a:t>
            </a:r>
            <a:r>
              <a:rPr lang="en-US" dirty="0"/>
              <a:t>Register </a:t>
            </a:r>
            <a:r>
              <a:rPr lang="th-TH" dirty="0"/>
              <a:t>ขนาด 1 บิต เก็บค่า </a:t>
            </a:r>
            <a:r>
              <a:rPr lang="en-US" dirty="0"/>
              <a:t>Flag</a:t>
            </a:r>
            <a:endParaRPr lang="th-TH" dirty="0"/>
          </a:p>
          <a:p>
            <a:r>
              <a:rPr lang="th-TH" dirty="0"/>
              <a:t>ใช้ </a:t>
            </a:r>
            <a:r>
              <a:rPr lang="en-US" dirty="0"/>
              <a:t>Multiplexer </a:t>
            </a:r>
            <a:r>
              <a:rPr lang="th-TH" dirty="0"/>
              <a:t> เพื่อเลือกสัญญาณ ให้กับขาอินพุตของ</a:t>
            </a:r>
            <a:r>
              <a:rPr lang="en-US" dirty="0"/>
              <a:t> Register</a:t>
            </a:r>
            <a:r>
              <a:rPr lang="th-TH" dirty="0"/>
              <a:t> </a:t>
            </a:r>
            <a:r>
              <a:rPr lang="en-US" dirty="0"/>
              <a:t>X </a:t>
            </a:r>
            <a:r>
              <a:rPr lang="th-TH" dirty="0"/>
              <a:t>เพื่อเลือกสัญญาณระหว่าง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th-TH" dirty="0"/>
              <a:t>นำผลลัพธ์จาก</a:t>
            </a:r>
            <a:r>
              <a:rPr lang="en-US" dirty="0"/>
              <a:t>ALU (</a:t>
            </a:r>
            <a:r>
              <a:rPr lang="th-TH" dirty="0"/>
              <a:t>ขา </a:t>
            </a:r>
            <a:r>
              <a:rPr lang="en-US" dirty="0"/>
              <a:t>S3-S0) </a:t>
            </a:r>
            <a:r>
              <a:rPr lang="th-TH" dirty="0"/>
              <a:t> หรือนำข้อมูลจาก </a:t>
            </a:r>
            <a:r>
              <a:rPr lang="en-US" dirty="0"/>
              <a:t>data bus </a:t>
            </a:r>
            <a:r>
              <a:rPr lang="th-TH" dirty="0"/>
              <a:t> เข้ามาเก็บที่</a:t>
            </a:r>
            <a:r>
              <a:rPr lang="en-US" dirty="0"/>
              <a:t>Register</a:t>
            </a:r>
            <a:r>
              <a:rPr lang="th-TH" dirty="0"/>
              <a:t> </a:t>
            </a:r>
            <a:r>
              <a:rPr lang="en-US" dirty="0"/>
              <a:t>X</a:t>
            </a:r>
          </a:p>
          <a:p>
            <a:r>
              <a:rPr lang="th-TH" dirty="0"/>
              <a:t>ต่อหน่วยแสดงผล เพื่อใช้ในการตรวจติดตามดูสถานะ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3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65569-F56B-408F-BEAF-8F11F31A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70" y="434567"/>
            <a:ext cx="7725871" cy="61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7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66C7-7F74-4FAE-A568-8CD03D3D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แบ่งออกเป็น 2  ส่วนคือ  </a:t>
            </a:r>
            <a:r>
              <a:rPr lang="en-US" dirty="0"/>
              <a:t>Data  path </a:t>
            </a:r>
            <a:r>
              <a:rPr lang="th-TH" dirty="0"/>
              <a:t>และ </a:t>
            </a:r>
            <a:r>
              <a:rPr lang="en-US" dirty="0"/>
              <a:t>Control  Path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67EE801-15FC-4001-9AE1-FAA748ED8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74612"/>
              </p:ext>
            </p:extLst>
          </p:nvPr>
        </p:nvGraphicFramePr>
        <p:xfrm>
          <a:off x="1056700" y="1690688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1142788-8B8F-4828-B511-ACD04DB69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00" y="1690688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004180-80E3-42AF-834B-0BC321491BBF}"/>
              </a:ext>
            </a:extLst>
          </p:cNvPr>
          <p:cNvSpPr/>
          <p:nvPr/>
        </p:nvSpPr>
        <p:spPr>
          <a:xfrm>
            <a:off x="5113176" y="1673874"/>
            <a:ext cx="3294182" cy="3214353"/>
          </a:xfrm>
          <a:prstGeom prst="rect">
            <a:avLst/>
          </a:prstGeom>
          <a:solidFill>
            <a:schemeClr val="accent1">
              <a:alpha val="12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A69592-3970-487A-906D-81FFC983CD81}"/>
              </a:ext>
            </a:extLst>
          </p:cNvPr>
          <p:cNvCxnSpPr/>
          <p:nvPr/>
        </p:nvCxnSpPr>
        <p:spPr>
          <a:xfrm>
            <a:off x="8416212" y="2118049"/>
            <a:ext cx="1007706" cy="7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A3F41-B598-4FAD-965F-5FD62F358942}"/>
              </a:ext>
            </a:extLst>
          </p:cNvPr>
          <p:cNvSpPr txBox="1"/>
          <p:nvPr/>
        </p:nvSpPr>
        <p:spPr>
          <a:xfrm>
            <a:off x="9444877" y="2008028"/>
            <a:ext cx="2125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path</a:t>
            </a:r>
          </a:p>
          <a:p>
            <a:r>
              <a:rPr lang="th-TH" dirty="0"/>
              <a:t>กลุ่มของวงจรต่าง ๆ</a:t>
            </a:r>
          </a:p>
          <a:p>
            <a:r>
              <a:rPr lang="th-TH" dirty="0"/>
              <a:t>ตามเส้นทางเดินของข้อมูล</a:t>
            </a:r>
          </a:p>
          <a:p>
            <a:r>
              <a:rPr lang="th-TH" dirty="0"/>
              <a:t>ซึ่งจะต้องมี </a:t>
            </a:r>
            <a:r>
              <a:rPr lang="en-US" dirty="0"/>
              <a:t>ALU</a:t>
            </a:r>
            <a:r>
              <a:rPr lang="th-TH" dirty="0"/>
              <a:t> เป็นพื้นฐาน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66C7-7F74-4FAE-A568-8CD03D3D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แบ่งออกเป็น 2  ส่วนคือ  </a:t>
            </a:r>
            <a:r>
              <a:rPr lang="en-US" dirty="0"/>
              <a:t>Data Path </a:t>
            </a:r>
            <a:r>
              <a:rPr lang="th-TH" dirty="0"/>
              <a:t>และ </a:t>
            </a:r>
            <a:r>
              <a:rPr lang="en-US" dirty="0"/>
              <a:t>Control  Path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67EE801-15FC-4001-9AE1-FAA748ED8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6700" y="1690688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67EE801-15FC-4001-9AE1-FAA748ED8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00" y="1690688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004180-80E3-42AF-834B-0BC321491BBF}"/>
              </a:ext>
            </a:extLst>
          </p:cNvPr>
          <p:cNvSpPr/>
          <p:nvPr/>
        </p:nvSpPr>
        <p:spPr>
          <a:xfrm>
            <a:off x="5133315" y="1700019"/>
            <a:ext cx="3255381" cy="3214353"/>
          </a:xfrm>
          <a:prstGeom prst="rect">
            <a:avLst/>
          </a:prstGeom>
          <a:solidFill>
            <a:schemeClr val="accent1">
              <a:alpha val="12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7D1-4B53-4D03-87D5-FFB8E098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1" y="365124"/>
            <a:ext cx="10868608" cy="1325563"/>
          </a:xfrm>
        </p:spPr>
        <p:txBody>
          <a:bodyPr/>
          <a:lstStyle/>
          <a:p>
            <a:r>
              <a:rPr lang="th-TH" dirty="0"/>
              <a:t>ขนาดของ </a:t>
            </a:r>
            <a:r>
              <a:rPr lang="en-US" dirty="0"/>
              <a:t>CPU </a:t>
            </a:r>
            <a:r>
              <a:rPr lang="th-TH" dirty="0"/>
              <a:t>นิยมกำหนดด้วยจำนวนบิตของ</a:t>
            </a:r>
            <a:r>
              <a:rPr lang="en-US" dirty="0"/>
              <a:t> data path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3E75C7A-1CB1-4647-852D-D23067D91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16140"/>
              </p:ext>
            </p:extLst>
          </p:nvPr>
        </p:nvGraphicFramePr>
        <p:xfrm>
          <a:off x="1056700" y="1690688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67EE801-15FC-4001-9AE1-FAA748ED8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00" y="1690688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A0FC6C1-6A05-4641-B617-BCD28697306B}"/>
              </a:ext>
            </a:extLst>
          </p:cNvPr>
          <p:cNvSpPr/>
          <p:nvPr/>
        </p:nvSpPr>
        <p:spPr>
          <a:xfrm>
            <a:off x="7329113" y="3648274"/>
            <a:ext cx="331318" cy="31723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BC9FC9-E1A1-4D2A-B5E3-FFB9A1BA9E60}"/>
              </a:ext>
            </a:extLst>
          </p:cNvPr>
          <p:cNvSpPr/>
          <p:nvPr/>
        </p:nvSpPr>
        <p:spPr>
          <a:xfrm>
            <a:off x="6545342" y="3648274"/>
            <a:ext cx="331318" cy="31723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024B7-F3FE-4076-AEB9-B1A9C5A15657}"/>
              </a:ext>
            </a:extLst>
          </p:cNvPr>
          <p:cNvSpPr/>
          <p:nvPr/>
        </p:nvSpPr>
        <p:spPr>
          <a:xfrm>
            <a:off x="6965055" y="4273425"/>
            <a:ext cx="331318" cy="31723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E42B3-DAE8-4174-AD43-2E146EDC6796}"/>
              </a:ext>
            </a:extLst>
          </p:cNvPr>
          <p:cNvSpPr/>
          <p:nvPr/>
        </p:nvSpPr>
        <p:spPr>
          <a:xfrm>
            <a:off x="6046238" y="2857632"/>
            <a:ext cx="536428" cy="48272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87BE79-0881-4739-8E87-D208B57325CD}"/>
              </a:ext>
            </a:extLst>
          </p:cNvPr>
          <p:cNvSpPr/>
          <p:nvPr/>
        </p:nvSpPr>
        <p:spPr>
          <a:xfrm>
            <a:off x="6696841" y="2886553"/>
            <a:ext cx="536428" cy="48272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8AC04D-C1A0-4919-B75E-8D3CC0F7E097}"/>
              </a:ext>
            </a:extLst>
          </p:cNvPr>
          <p:cNvCxnSpPr>
            <a:cxnSpLocks/>
            <a:stCxn id="16" idx="1"/>
            <a:endCxn id="6" idx="6"/>
          </p:cNvCxnSpPr>
          <p:nvPr/>
        </p:nvCxnSpPr>
        <p:spPr>
          <a:xfrm flipH="1" flipV="1">
            <a:off x="7660431" y="3806893"/>
            <a:ext cx="1654866" cy="1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456E0F-3B52-42CC-95BF-EC86460E173E}"/>
              </a:ext>
            </a:extLst>
          </p:cNvPr>
          <p:cNvSpPr txBox="1"/>
          <p:nvPr/>
        </p:nvSpPr>
        <p:spPr>
          <a:xfrm>
            <a:off x="9315297" y="3503846"/>
            <a:ext cx="221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ขีดความสามารถในการคำนวณ</a:t>
            </a:r>
          </a:p>
          <a:p>
            <a:r>
              <a:rPr lang="th-TH" dirty="0"/>
              <a:t>จะเป็นผลมาจากจำนวนบิตที่สามารถนำมาคำนวณใน</a:t>
            </a:r>
            <a:r>
              <a:rPr lang="en-US" dirty="0"/>
              <a:t> ALU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A27DEE-63B0-400C-ABC8-2BE7B02067D4}"/>
              </a:ext>
            </a:extLst>
          </p:cNvPr>
          <p:cNvSpPr/>
          <p:nvPr/>
        </p:nvSpPr>
        <p:spPr>
          <a:xfrm>
            <a:off x="4913721" y="3429666"/>
            <a:ext cx="331318" cy="31723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8CD0B5-CE22-47DC-A029-7580B1DAB031}"/>
              </a:ext>
            </a:extLst>
          </p:cNvPr>
          <p:cNvSpPr/>
          <p:nvPr/>
        </p:nvSpPr>
        <p:spPr>
          <a:xfrm>
            <a:off x="4873342" y="2449647"/>
            <a:ext cx="331318" cy="31723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EB824D-5C7A-47C8-B963-748BFE4BFB57}"/>
              </a:ext>
            </a:extLst>
          </p:cNvPr>
          <p:cNvSpPr/>
          <p:nvPr/>
        </p:nvSpPr>
        <p:spPr>
          <a:xfrm>
            <a:off x="7249718" y="2805042"/>
            <a:ext cx="536428" cy="48272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29E52-7557-44BC-BECB-1545E2ACEEA8}"/>
              </a:ext>
            </a:extLst>
          </p:cNvPr>
          <p:cNvSpPr/>
          <p:nvPr/>
        </p:nvSpPr>
        <p:spPr>
          <a:xfrm>
            <a:off x="7773756" y="2786300"/>
            <a:ext cx="536428" cy="48272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8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0953-7B19-4CDE-A97F-15FD36BF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จำนวนตำแหน่งของหน่วยความจำ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6BC3-926C-4262-B6A9-7112B342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718" y="2136710"/>
            <a:ext cx="2901823" cy="3023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Address Bus </a:t>
            </a:r>
          </a:p>
          <a:p>
            <a:pPr marL="0" indent="0">
              <a:buNone/>
            </a:pPr>
            <a:r>
              <a:rPr lang="th-TH" dirty="0"/>
              <a:t>จำนวนบิต บ่งบอกถึงจำนวนตำแหน่งที่สามารถอ้างอิงได้</a:t>
            </a:r>
          </a:p>
          <a:p>
            <a:pPr marL="0" indent="0">
              <a:buNone/>
            </a:pPr>
            <a:r>
              <a:rPr lang="en-US" dirty="0"/>
              <a:t>Max (Mem) = 2</a:t>
            </a:r>
            <a:r>
              <a:rPr lang="en-US" baseline="30000" dirty="0"/>
              <a:t>n</a:t>
            </a:r>
          </a:p>
          <a:p>
            <a:pPr marL="0" indent="0">
              <a:buNone/>
            </a:pPr>
            <a:r>
              <a:rPr lang="th-TH" dirty="0"/>
              <a:t>เมื่อ  </a:t>
            </a:r>
            <a:r>
              <a:rPr lang="en-US" dirty="0"/>
              <a:t>n </a:t>
            </a:r>
            <a:r>
              <a:rPr lang="th-TH" dirty="0"/>
              <a:t>คือจำนวนบิตของ </a:t>
            </a:r>
            <a:r>
              <a:rPr lang="en-US" dirty="0"/>
              <a:t>address bus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C8287B-19F3-4F12-9480-6B4400718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480099"/>
              </p:ext>
            </p:extLst>
          </p:nvPr>
        </p:nvGraphicFramePr>
        <p:xfrm>
          <a:off x="720796" y="1690688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3E75C7A-1CB1-4647-852D-D23067D91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96" y="1690688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AE37079-BBA5-4AB3-9D0D-944B4472184C}"/>
              </a:ext>
            </a:extLst>
          </p:cNvPr>
          <p:cNvSpPr/>
          <p:nvPr/>
        </p:nvSpPr>
        <p:spPr>
          <a:xfrm>
            <a:off x="3825552" y="2136710"/>
            <a:ext cx="541176" cy="531845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3DE5F9-D08D-4878-A13C-E46CAFAB5DB9}"/>
              </a:ext>
            </a:extLst>
          </p:cNvPr>
          <p:cNvSpPr/>
          <p:nvPr/>
        </p:nvSpPr>
        <p:spPr>
          <a:xfrm>
            <a:off x="3825552" y="4842588"/>
            <a:ext cx="541176" cy="531845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DB22-F925-4308-A2FC-8309E5E2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 State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FB4AD37-43F3-4304-9E45-D047C7F1D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714" y="1810374"/>
            <a:ext cx="187747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3A722AB-FA98-466D-931C-5C544C789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839729"/>
              </p:ext>
            </p:extLst>
          </p:nvPr>
        </p:nvGraphicFramePr>
        <p:xfrm>
          <a:off x="838200" y="1480122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C7E976F-8EF1-462A-B623-5FE1409B8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80122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18BB2E-A60D-41D2-8A40-4D826494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855" y="1193236"/>
            <a:ext cx="2819795" cy="52759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66B14C-A02F-4221-9924-43379E70823E}"/>
              </a:ext>
            </a:extLst>
          </p:cNvPr>
          <p:cNvSpPr/>
          <p:nvPr/>
        </p:nvSpPr>
        <p:spPr>
          <a:xfrm>
            <a:off x="3284377" y="4219901"/>
            <a:ext cx="536428" cy="48272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755920-F290-4802-BB28-C07663959307}"/>
              </a:ext>
            </a:extLst>
          </p:cNvPr>
          <p:cNvSpPr/>
          <p:nvPr/>
        </p:nvSpPr>
        <p:spPr>
          <a:xfrm>
            <a:off x="7193904" y="4219900"/>
            <a:ext cx="536428" cy="48272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87FF5F-2681-4592-9BCC-FA449B3A0828}"/>
              </a:ext>
            </a:extLst>
          </p:cNvPr>
          <p:cNvSpPr/>
          <p:nvPr/>
        </p:nvSpPr>
        <p:spPr>
          <a:xfrm>
            <a:off x="2369978" y="3158851"/>
            <a:ext cx="536428" cy="48272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B178C2-0F90-48B8-B23B-91A9CED171EC}"/>
              </a:ext>
            </a:extLst>
          </p:cNvPr>
          <p:cNvSpPr/>
          <p:nvPr/>
        </p:nvSpPr>
        <p:spPr>
          <a:xfrm>
            <a:off x="5827786" y="2631228"/>
            <a:ext cx="536428" cy="48272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FCDD99-6918-4F50-8DDF-D4D640F9F58F}"/>
              </a:ext>
            </a:extLst>
          </p:cNvPr>
          <p:cNvSpPr/>
          <p:nvPr/>
        </p:nvSpPr>
        <p:spPr>
          <a:xfrm>
            <a:off x="6444790" y="2631227"/>
            <a:ext cx="536428" cy="48272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0BB5B5-AAFA-4BFD-B129-3679F458859B}"/>
              </a:ext>
            </a:extLst>
          </p:cNvPr>
          <p:cNvSpPr/>
          <p:nvPr/>
        </p:nvSpPr>
        <p:spPr>
          <a:xfrm>
            <a:off x="3284377" y="2946273"/>
            <a:ext cx="536428" cy="48272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686F-ABE0-47C5-BC38-EB8FC71B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F8B6-9680-4C43-B873-3AF94C5E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685" y="1480122"/>
            <a:ext cx="2855167" cy="4351338"/>
          </a:xfrm>
        </p:spPr>
        <p:txBody>
          <a:bodyPr/>
          <a:lstStyle/>
          <a:p>
            <a:r>
              <a:rPr lang="en-US" dirty="0" err="1"/>
              <a:t>Addr</a:t>
            </a:r>
            <a:r>
              <a:rPr lang="en-US" dirty="0"/>
              <a:t> =P-AR</a:t>
            </a:r>
          </a:p>
          <a:p>
            <a:r>
              <a:rPr lang="en-US" dirty="0"/>
              <a:t>MEM EN</a:t>
            </a:r>
          </a:p>
          <a:p>
            <a:r>
              <a:rPr lang="en-US" dirty="0"/>
              <a:t>MEM OE</a:t>
            </a:r>
          </a:p>
          <a:p>
            <a:r>
              <a:rPr lang="en-US" dirty="0"/>
              <a:t>MEM DATA OUT </a:t>
            </a:r>
          </a:p>
          <a:p>
            <a:r>
              <a:rPr lang="en-US" dirty="0"/>
              <a:t>IR Get Data From PGM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B9FE4CC-6B30-46BE-9F76-8B0E98595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80122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3A722AB-FA98-466D-931C-5C544C789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80122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C64D31D-3FA7-4361-923B-C1627F3B6730}"/>
              </a:ext>
            </a:extLst>
          </p:cNvPr>
          <p:cNvSpPr/>
          <p:nvPr/>
        </p:nvSpPr>
        <p:spPr>
          <a:xfrm>
            <a:off x="3769568" y="4665307"/>
            <a:ext cx="541176" cy="531845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E83949-F0BD-45C7-96BF-72D66B761C4F}"/>
              </a:ext>
            </a:extLst>
          </p:cNvPr>
          <p:cNvSpPr/>
          <p:nvPr/>
        </p:nvSpPr>
        <p:spPr>
          <a:xfrm>
            <a:off x="4820501" y="5029201"/>
            <a:ext cx="541176" cy="531845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C0C936-EB22-46A9-AF13-A2AAEFA0C7BB}"/>
              </a:ext>
            </a:extLst>
          </p:cNvPr>
          <p:cNvSpPr/>
          <p:nvPr/>
        </p:nvSpPr>
        <p:spPr>
          <a:xfrm>
            <a:off x="3870796" y="5377945"/>
            <a:ext cx="541176" cy="531845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58FD49-13E4-4699-A393-B3DCF48E1E3E}"/>
              </a:ext>
            </a:extLst>
          </p:cNvPr>
          <p:cNvSpPr/>
          <p:nvPr/>
        </p:nvSpPr>
        <p:spPr>
          <a:xfrm>
            <a:off x="2704470" y="3693803"/>
            <a:ext cx="541176" cy="531845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686F-ABE0-47C5-BC38-EB8FC71B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F8B6-9680-4C43-B873-3AF94C5E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389" y="1480122"/>
            <a:ext cx="2976464" cy="4351338"/>
          </a:xfrm>
        </p:spPr>
        <p:txBody>
          <a:bodyPr/>
          <a:lstStyle/>
          <a:p>
            <a:r>
              <a:rPr lang="en-US" dirty="0"/>
              <a:t>CU decode from IR and jump to micro instruction</a:t>
            </a:r>
          </a:p>
          <a:p>
            <a:r>
              <a:rPr lang="en-US" dirty="0"/>
              <a:t>Pointer to Next Instruction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B9FE4CC-6B30-46BE-9F76-8B0E98595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80122"/>
          <a:ext cx="7964602" cy="442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3" imgW="5171957" imgH="2876575" progId="Visio.Drawing.15">
                  <p:embed/>
                </p:oleObj>
              </mc:Choice>
              <mc:Fallback>
                <p:oleObj name="Visio" r:id="rId3" imgW="5171957" imgH="287657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B9FE4CC-6B30-46BE-9F76-8B0E98595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80122"/>
                        <a:ext cx="7964602" cy="4429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C64D31D-3FA7-4361-923B-C1627F3B6730}"/>
              </a:ext>
            </a:extLst>
          </p:cNvPr>
          <p:cNvSpPr/>
          <p:nvPr/>
        </p:nvSpPr>
        <p:spPr>
          <a:xfrm>
            <a:off x="483636" y="1561816"/>
            <a:ext cx="1506411" cy="447684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C0C936-EB22-46A9-AF13-A2AAEFA0C7BB}"/>
              </a:ext>
            </a:extLst>
          </p:cNvPr>
          <p:cNvSpPr/>
          <p:nvPr/>
        </p:nvSpPr>
        <p:spPr>
          <a:xfrm>
            <a:off x="3125755" y="4136973"/>
            <a:ext cx="931654" cy="531845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58FD49-13E4-4699-A393-B3DCF48E1E3E}"/>
              </a:ext>
            </a:extLst>
          </p:cNvPr>
          <p:cNvSpPr/>
          <p:nvPr/>
        </p:nvSpPr>
        <p:spPr>
          <a:xfrm>
            <a:off x="2265931" y="3302567"/>
            <a:ext cx="701204" cy="706447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860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Visio</vt:lpstr>
      <vt:lpstr>โครงสร้างของหน่วยประมวลผล</vt:lpstr>
      <vt:lpstr>Princeton VS Harvard Architecture</vt:lpstr>
      <vt:lpstr>แบ่งออกเป็น 2  ส่วนคือ  Data  path และ Control  Path</vt:lpstr>
      <vt:lpstr>แบ่งออกเป็น 2  ส่วนคือ  Data Path และ Control  Path</vt:lpstr>
      <vt:lpstr>ขนาดของ CPU นิยมกำหนดด้วยจำนวนบิตของ data path</vt:lpstr>
      <vt:lpstr>จำนวนตำแหน่งของหน่วยความจำ</vt:lpstr>
      <vt:lpstr>Reset  State</vt:lpstr>
      <vt:lpstr>Fetch</vt:lpstr>
      <vt:lpstr>Decode</vt:lpstr>
      <vt:lpstr>Execute</vt:lpstr>
      <vt:lpstr>Store Result</vt:lpstr>
      <vt:lpstr>การออกแบบและจำลองการทำงาน CPU ด้วย LogicWorks 5</vt:lpstr>
      <vt:lpstr>PowerPoint Presentation</vt:lpstr>
      <vt:lpstr>PowerPoint Presentation</vt:lpstr>
      <vt:lpstr>PowerPoint Presentation</vt:lpstr>
      <vt:lpstr>วิธีการวาดวงจร</vt:lpstr>
      <vt:lpstr>การวางอุปกรณ์และวาดสายเชื่อมต่อ</vt:lpstr>
      <vt:lpstr>การเชื่อมต่อวงจร วิธีที่ 1 การวาดสายเชื่อมต่อระหว่างอุปกรณ์ (วิธีลากสายไฟ)</vt:lpstr>
      <vt:lpstr>การเชื่อมต่อวงจร วิธีที่ 2 การระบุชื่อเพื่ออ้างอิงจุดเชื่อมต่อ</vt:lpstr>
      <vt:lpstr>ทดลองวาดวงจรบวก โดยป้อนอินพุต X และ Y ดูผลลัพธ์ ที่ S และ Cout</vt:lpstr>
      <vt:lpstr>การออกแบบส่วน  Data  path (ในกรอบสีฟ้า)</vt:lpstr>
      <vt:lpstr>การสร้าง Data Bus  สร้าง Register X,Y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โครงสร้างของหน่วยประมวลผล</dc:title>
  <dc:creator>Tawan Phurat</dc:creator>
  <cp:lastModifiedBy>Tawan Phurat</cp:lastModifiedBy>
  <cp:revision>29</cp:revision>
  <dcterms:created xsi:type="dcterms:W3CDTF">2017-10-06T21:16:23Z</dcterms:created>
  <dcterms:modified xsi:type="dcterms:W3CDTF">2019-02-25T20:53:05Z</dcterms:modified>
</cp:coreProperties>
</file>