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23" r:id="rId1"/>
  </p:sldMasterIdLst>
  <p:notesMasterIdLst>
    <p:notesMasterId r:id="rId19"/>
  </p:notesMasterIdLst>
  <p:sldIdLst>
    <p:sldId id="263" r:id="rId2"/>
    <p:sldId id="331" r:id="rId3"/>
    <p:sldId id="339" r:id="rId4"/>
    <p:sldId id="343" r:id="rId5"/>
    <p:sldId id="340" r:id="rId6"/>
    <p:sldId id="341" r:id="rId7"/>
    <p:sldId id="342" r:id="rId8"/>
    <p:sldId id="337" r:id="rId9"/>
    <p:sldId id="347" r:id="rId10"/>
    <p:sldId id="344" r:id="rId11"/>
    <p:sldId id="348" r:id="rId12"/>
    <p:sldId id="349" r:id="rId13"/>
    <p:sldId id="350" r:id="rId14"/>
    <p:sldId id="351" r:id="rId15"/>
    <p:sldId id="352" r:id="rId16"/>
    <p:sldId id="353" r:id="rId17"/>
    <p:sldId id="329" r:id="rId18"/>
  </p:sldIdLst>
  <p:sldSz cx="12192000" cy="6858000"/>
  <p:notesSz cx="6858000" cy="9144000"/>
  <p:embeddedFontLs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Museo Sans Cyrl 500" panose="02000000000000000000" charset="-52"/>
      <p:regular r:id="rId24"/>
      <p:italic r:id="rId25"/>
    </p:embeddedFont>
    <p:embeddedFont>
      <p:font typeface="Museo Sans Cyrl 700" panose="02000000000000000000" charset="-52"/>
      <p:regular r:id="rId26"/>
      <p:bold r:id="rId27"/>
      <p: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7"/>
    <a:srgbClr val="3C3D3B"/>
    <a:srgbClr val="DB342A"/>
    <a:srgbClr val="CE3428"/>
    <a:srgbClr val="9E9F9E"/>
    <a:srgbClr val="D4D4D4"/>
    <a:srgbClr val="B4B6B8"/>
    <a:srgbClr val="6600CC"/>
    <a:srgbClr val="7430E8"/>
    <a:srgbClr val="640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9"/>
    <p:restoredTop sz="94704"/>
  </p:normalViewPr>
  <p:slideViewPr>
    <p:cSldViewPr snapToGrid="0" snapToObjects="1">
      <p:cViewPr varScale="1">
        <p:scale>
          <a:sx n="106" d="100"/>
          <a:sy n="106" d="100"/>
        </p:scale>
        <p:origin x="115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1FA1C-5E15-3C4C-A932-7C934C80D78B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3EC26-0790-BD4A-A04B-A7E2FC830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0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3EC26-0790-BD4A-A04B-A7E2FC830D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774" y="1196976"/>
            <a:ext cx="8426454" cy="3365500"/>
          </a:xfrm>
        </p:spPr>
        <p:txBody>
          <a:bodyPr anchor="b">
            <a:normAutofit/>
          </a:bodyPr>
          <a:lstStyle>
            <a:lvl1pPr>
              <a:defRPr sz="4800" b="0" i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2774" y="4760259"/>
            <a:ext cx="8426454" cy="162149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576" y="1196975"/>
            <a:ext cx="42104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5999" y="1196975"/>
            <a:ext cx="5472113" cy="51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2773" y="2868706"/>
            <a:ext cx="4213225" cy="3513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5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ключительный слайд">
    <p:bg>
      <p:bgPr>
        <a:solidFill>
          <a:srgbClr val="DB3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3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773" y="2223246"/>
            <a:ext cx="9685339" cy="2339229"/>
          </a:xfrm>
        </p:spPr>
        <p:txBody>
          <a:bodyPr anchor="b">
            <a:normAutofit/>
          </a:bodyPr>
          <a:lstStyle>
            <a:lvl1pPr>
              <a:defRPr sz="3200" b="0" i="0">
                <a:solidFill>
                  <a:srgbClr val="F4F4F7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2773" y="4625787"/>
            <a:ext cx="9685339" cy="1755963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1600">
                <a:solidFill>
                  <a:srgbClr val="D4D4D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2" y="344205"/>
            <a:ext cx="1260000" cy="9315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590742" y="491177"/>
            <a:ext cx="3977371" cy="852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1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129226, г. Москва, 2-й Сельскохозяйственный проезд, 4</a:t>
            </a:r>
            <a:endParaRPr lang="en-US" sz="1100" dirty="0">
              <a:solidFill>
                <a:srgbClr val="3C3D3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  <a:p>
            <a:pPr>
              <a:lnSpc>
                <a:spcPct val="114000"/>
              </a:lnSpc>
            </a:pPr>
            <a:r>
              <a:rPr lang="en-US" sz="1100" dirty="0" err="1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info@mgpu.ru</a:t>
            </a:r>
            <a:endParaRPr lang="en-US" sz="1100" dirty="0">
              <a:solidFill>
                <a:srgbClr val="3C3D3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  <a:p>
            <a:pPr>
              <a:lnSpc>
                <a:spcPct val="114000"/>
              </a:lnSpc>
            </a:pPr>
            <a:r>
              <a:rPr lang="en-US" sz="11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+7 (499) 181-24-62</a:t>
            </a:r>
            <a:br>
              <a:rPr lang="en-US" sz="11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rPr>
            </a:br>
            <a:r>
              <a:rPr lang="en-US" sz="1100" dirty="0" err="1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www.mgpu.ru</a:t>
            </a:r>
            <a:endParaRPr lang="ru-RU" sz="1100" dirty="0">
              <a:solidFill>
                <a:srgbClr val="3C3D3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2774" y="1981201"/>
            <a:ext cx="8426453" cy="4195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774" y="1196976"/>
            <a:ext cx="8426454" cy="2232024"/>
          </a:xfrm>
        </p:spPr>
        <p:txBody>
          <a:bodyPr anchor="b">
            <a:normAutofit/>
          </a:bodyPr>
          <a:lstStyle>
            <a:lvl1pPr>
              <a:defRPr sz="3600" b="0" i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2774" y="3496235"/>
            <a:ext cx="8426454" cy="288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82774" y="1981199"/>
            <a:ext cx="4213226" cy="4195763"/>
          </a:xfrm>
        </p:spPr>
        <p:txBody>
          <a:bodyPr>
            <a:normAutofit/>
          </a:bodyPr>
          <a:lstStyle>
            <a:lvl1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1pPr>
            <a:lvl2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2pPr>
            <a:lvl3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3pPr>
            <a:lvl4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4pPr>
            <a:lvl5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sz="half" idx="13"/>
          </p:nvPr>
        </p:nvSpPr>
        <p:spPr>
          <a:xfrm>
            <a:off x="6096000" y="1981199"/>
            <a:ext cx="4213226" cy="4195763"/>
          </a:xfrm>
        </p:spPr>
        <p:txBody>
          <a:bodyPr>
            <a:normAutofit/>
          </a:bodyPr>
          <a:lstStyle>
            <a:lvl1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1pPr>
            <a:lvl2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2pPr>
            <a:lvl3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3pPr>
            <a:lvl4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4pPr>
            <a:lvl5pPr mar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03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2774" y="2093119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882774" y="2989263"/>
            <a:ext cx="4213226" cy="3200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6095999" y="2093119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half" idx="14"/>
          </p:nvPr>
        </p:nvSpPr>
        <p:spPr>
          <a:xfrm>
            <a:off x="6095999" y="2989263"/>
            <a:ext cx="4213226" cy="3200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8830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82774" y="1995947"/>
            <a:ext cx="3060000" cy="418101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95444" y="1995947"/>
            <a:ext cx="3060000" cy="418101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3"/>
          <p:cNvSpPr>
            <a:spLocks noGrp="1"/>
          </p:cNvSpPr>
          <p:nvPr>
            <p:ph sz="half" idx="13"/>
          </p:nvPr>
        </p:nvSpPr>
        <p:spPr>
          <a:xfrm>
            <a:off x="8508113" y="1995946"/>
            <a:ext cx="3060000" cy="418101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 smtClean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ru-RU" sz="1600" kern="1200" dirty="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6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71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9" y="1196975"/>
            <a:ext cx="5472113" cy="51847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5576" y="1196975"/>
            <a:ext cx="42104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half" idx="2"/>
          </p:nvPr>
        </p:nvSpPr>
        <p:spPr>
          <a:xfrm>
            <a:off x="1882773" y="2868706"/>
            <a:ext cx="4213225" cy="3513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5171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775" y="1196975"/>
            <a:ext cx="8426452" cy="72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82775" y="2035277"/>
            <a:ext cx="8426452" cy="414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882774" y="6176962"/>
            <a:ext cx="8426453" cy="4838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rgbClr val="9E9F9E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6168" y="6176962"/>
            <a:ext cx="576000" cy="4838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rgbClr val="9E9F9E"/>
                </a:solidFill>
                <a:latin typeface="Museo Sans Cyrl 700" charset="0"/>
                <a:ea typeface="Museo Sans Cyrl 700" charset="0"/>
                <a:cs typeface="Museo Sans Cyrl 700" charset="0"/>
              </a:defRPr>
            </a:lvl1pPr>
          </a:lstStyle>
          <a:p>
            <a:fld id="{B8D437A8-D5C6-7B44-BC16-48B1FA963B2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0"/>
            <a:ext cx="982663" cy="6858000"/>
          </a:xfrm>
          <a:prstGeom prst="rect">
            <a:avLst/>
          </a:prstGeom>
          <a:solidFill>
            <a:srgbClr val="DB3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1DE0F0-22BD-CA49-B0E4-8B33FFD6CB6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98113" y="656975"/>
            <a:ext cx="1170000" cy="8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35" r:id="rId6"/>
    <p:sldLayoutId id="2147483729" r:id="rId7"/>
    <p:sldLayoutId id="2147483730" r:id="rId8"/>
    <p:sldLayoutId id="2147483731" r:id="rId9"/>
    <p:sldLayoutId id="2147483732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3D3B"/>
          </a:solidFill>
          <a:latin typeface="Museo Sans Cyrl 500" charset="0"/>
          <a:ea typeface="Museo Sans Cyrl 500" charset="0"/>
          <a:cs typeface="Museo Sans Cyrl 500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rgbClr val="3C3D3B"/>
          </a:solidFill>
          <a:latin typeface="Museo Sans Cyrl 500" charset="0"/>
          <a:ea typeface="Museo Sans Cyrl 500" charset="0"/>
          <a:cs typeface="Museo Sans Cyrl 500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kern="1200">
          <a:solidFill>
            <a:srgbClr val="3C3D3B"/>
          </a:solidFill>
          <a:latin typeface="Museo Sans Cyrl 500" charset="0"/>
          <a:ea typeface="Museo Sans Cyrl 500" charset="0"/>
          <a:cs typeface="Museo Sans Cyrl 500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rgbClr val="3C3D3B"/>
          </a:solidFill>
          <a:latin typeface="Museo Sans Cyrl 500" charset="0"/>
          <a:ea typeface="Museo Sans Cyrl 500" charset="0"/>
          <a:cs typeface="Museo Sans Cyrl 500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rgbClr val="3C3D3B"/>
          </a:solidFill>
          <a:latin typeface="Museo Sans Cyrl 500" charset="0"/>
          <a:ea typeface="Museo Sans Cyrl 500" charset="0"/>
          <a:cs typeface="Museo Sans Cyrl 500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rgbClr val="3C3D3B"/>
          </a:solidFill>
          <a:latin typeface="Museo Sans Cyrl 500" charset="0"/>
          <a:ea typeface="Museo Sans Cyrl 500" charset="0"/>
          <a:cs typeface="Museo Sans Cyrl 5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186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92724" y="1131683"/>
            <a:ext cx="9732475" cy="3277354"/>
          </a:xfrm>
        </p:spPr>
        <p:txBody>
          <a:bodyPr>
            <a:normAutofit/>
          </a:bodyPr>
          <a:lstStyle/>
          <a:p>
            <a:pPr algn="ctr">
              <a:lnSpc>
                <a:spcPct val="105000"/>
              </a:lnSpc>
              <a:spcAft>
                <a:spcPts val="30"/>
              </a:spcAft>
            </a:pPr>
            <a:r>
              <a:rPr lang="ru-RU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Мастер-класс. Искусственный интеллект в распознавании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73119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81AAF-650E-7288-CEC1-FBA15A6F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491" y="483841"/>
            <a:ext cx="8426452" cy="720315"/>
          </a:xfrm>
        </p:spPr>
        <p:txBody>
          <a:bodyPr/>
          <a:lstStyle/>
          <a:p>
            <a:r>
              <a:rPr lang="ru-RU" dirty="0">
                <a:latin typeface="Candara" panose="020E0502030303020204" pitchFamily="34" charset="0"/>
              </a:rPr>
              <a:t>Попробуем распознать?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0FB7E-21BC-7494-170D-5DD6F9DB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809" y="1381000"/>
            <a:ext cx="8426453" cy="163027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Откройте доступный браузер и введите в поисковой строке </a:t>
            </a:r>
            <a:r>
              <a:rPr lang="en-US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colab.research.google.com</a:t>
            </a:r>
            <a:endParaRPr lang="ru-RU" sz="20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Создайте пустой блокнот для работы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26F118-F082-D11C-4901-8410EF81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7263D5-4D39-6EB4-7D3A-DB0FC70F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6"/>
          <a:stretch/>
        </p:blipFill>
        <p:spPr>
          <a:xfrm>
            <a:off x="1406434" y="3157396"/>
            <a:ext cx="10227268" cy="2484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92300-73CC-2BB8-E1B9-56EEFF20E9C3}"/>
              </a:ext>
            </a:extLst>
          </p:cNvPr>
          <p:cNvSpPr txBox="1"/>
          <p:nvPr/>
        </p:nvSpPr>
        <p:spPr>
          <a:xfrm>
            <a:off x="1801293" y="5156879"/>
            <a:ext cx="195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рабочий каталог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EB800-1950-91A0-6F89-3E855C1A8239}"/>
              </a:ext>
            </a:extLst>
          </p:cNvPr>
          <p:cNvSpPr txBox="1"/>
          <p:nvPr/>
        </p:nvSpPr>
        <p:spPr>
          <a:xfrm>
            <a:off x="3148343" y="3600653"/>
            <a:ext cx="25734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добавление элементов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EBC13-4315-BCE0-6E2E-FD8F3057C22E}"/>
              </a:ext>
            </a:extLst>
          </p:cNvPr>
          <p:cNvSpPr txBox="1"/>
          <p:nvPr/>
        </p:nvSpPr>
        <p:spPr>
          <a:xfrm>
            <a:off x="2286754" y="4116052"/>
            <a:ext cx="25734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блок кода</a:t>
            </a:r>
          </a:p>
        </p:txBody>
      </p:sp>
    </p:spTree>
    <p:extLst>
      <p:ext uri="{BB962C8B-B14F-4D97-AF65-F5344CB8AC3E}">
        <p14:creationId xmlns:p14="http://schemas.microsoft.com/office/powerpoint/2010/main" val="341723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EFCBA-4C41-3A71-5364-B64214E3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315" y="681037"/>
            <a:ext cx="8426452" cy="720315"/>
          </a:xfrm>
        </p:spPr>
        <p:txBody>
          <a:bodyPr/>
          <a:lstStyle/>
          <a:p>
            <a:r>
              <a:rPr lang="ru-RU" dirty="0">
                <a:latin typeface="Candara" panose="020E0502030303020204" pitchFamily="34" charset="0"/>
              </a:rPr>
              <a:t>Используем готовый блокнот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E8BD0E-8E17-BED2-AF5C-FB91A4A6E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691" y="3516447"/>
            <a:ext cx="8426450" cy="251000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147168-83A9-DA21-AFE3-3AF78BED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11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534AC60-6B50-20B4-40AA-7AE23B125F83}"/>
              </a:ext>
            </a:extLst>
          </p:cNvPr>
          <p:cNvSpPr txBox="1">
            <a:spLocks/>
          </p:cNvSpPr>
          <p:nvPr/>
        </p:nvSpPr>
        <p:spPr>
          <a:xfrm>
            <a:off x="1623718" y="1746760"/>
            <a:ext cx="8426453" cy="19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Font typeface="Arial"/>
              <a:buAutoNum type="arabicPeriod"/>
            </a:pP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Откройте доступный браузер и введите в поисковой строке </a:t>
            </a:r>
            <a:r>
              <a:rPr lang="en-US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github.com/hawk20434</a:t>
            </a:r>
            <a:endParaRPr lang="ru-RU" sz="20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/>
              <a:buAutoNum type="arabicPeriod"/>
            </a:pP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Откройте репозиторий </a:t>
            </a:r>
            <a:r>
              <a:rPr lang="en-US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MGPU_AI</a:t>
            </a:r>
            <a:endParaRPr lang="ru-RU" sz="20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33B70FF-EEC4-B341-351C-B85EF964DA8B}"/>
              </a:ext>
            </a:extLst>
          </p:cNvPr>
          <p:cNvCxnSpPr/>
          <p:nvPr/>
        </p:nvCxnSpPr>
        <p:spPr>
          <a:xfrm flipH="1">
            <a:off x="7460055" y="5306138"/>
            <a:ext cx="1276539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57929E-C193-0DD8-91B7-BEC6F1C4CA5A}"/>
              </a:ext>
            </a:extLst>
          </p:cNvPr>
          <p:cNvSpPr txBox="1"/>
          <p:nvPr/>
        </p:nvSpPr>
        <p:spPr>
          <a:xfrm>
            <a:off x="7319320" y="5436340"/>
            <a:ext cx="1906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наш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31577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B63602-9CB8-FF28-CDA5-BDF09A3E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12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357715-540F-AD03-CD7B-62E31CE8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14" y="1068412"/>
            <a:ext cx="8679603" cy="72031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ndara" panose="020E0502030303020204" pitchFamily="34" charset="0"/>
              </a:rPr>
              <a:t>Скачаем и загрузим готовый блокнот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E326882-A4BA-78F1-E92A-BAA4EB9E7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64" y="2293738"/>
            <a:ext cx="7240312" cy="2749042"/>
          </a:xfr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7C1DA6-9509-9D9A-8524-6CAEF1DF5E24}"/>
              </a:ext>
            </a:extLst>
          </p:cNvPr>
          <p:cNvCxnSpPr>
            <a:cxnSpLocks/>
          </p:cNvCxnSpPr>
          <p:nvPr/>
        </p:nvCxnSpPr>
        <p:spPr>
          <a:xfrm flipH="1">
            <a:off x="3266160" y="4156348"/>
            <a:ext cx="95966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A0150F-0FBD-771F-FE01-DB7037A22560}"/>
              </a:ext>
            </a:extLst>
          </p:cNvPr>
          <p:cNvSpPr txBox="1"/>
          <p:nvPr/>
        </p:nvSpPr>
        <p:spPr>
          <a:xfrm>
            <a:off x="5275217" y="3987071"/>
            <a:ext cx="1906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блокнот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D1BA1-C679-041B-E83C-89B561D7B6E3}"/>
              </a:ext>
            </a:extLst>
          </p:cNvPr>
          <p:cNvSpPr txBox="1"/>
          <p:nvPr/>
        </p:nvSpPr>
        <p:spPr>
          <a:xfrm>
            <a:off x="8633988" y="2290512"/>
            <a:ext cx="319818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ndara" panose="020E0502030303020204" pitchFamily="34" charset="0"/>
                <a:cs typeface="Times New Roman" panose="02020603050405020304" pitchFamily="18" charset="0"/>
              </a:rPr>
              <a:t>Папка </a:t>
            </a:r>
            <a:r>
              <a:rPr lang="en-US" b="1" dirty="0" err="1">
                <a:latin typeface="Candara" panose="020E0502030303020204" pitchFamily="34" charset="0"/>
                <a:cs typeface="Times New Roman" panose="02020603050405020304" pitchFamily="18" charset="0"/>
              </a:rPr>
              <a:t>Data_collection</a:t>
            </a:r>
            <a:r>
              <a:rPr lang="en-US" b="1" dirty="0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содержит файлы фотографий, для работы с блокнотом.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D6AAE-05C2-7B34-4D76-D71E06D1C175}"/>
              </a:ext>
            </a:extLst>
          </p:cNvPr>
          <p:cNvSpPr txBox="1"/>
          <p:nvPr/>
        </p:nvSpPr>
        <p:spPr>
          <a:xfrm>
            <a:off x="8633988" y="4155894"/>
            <a:ext cx="319818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ndara" panose="020E0502030303020204" pitchFamily="34" charset="0"/>
                <a:cs typeface="Times New Roman" panose="02020603050405020304" pitchFamily="18" charset="0"/>
              </a:rPr>
              <a:t>Файл «Лабораторный практикум» 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содержит краткий теоретический экскурс и практическое задание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9D24F8-6F25-D938-02B0-7BF6CF1C9A43}"/>
              </a:ext>
            </a:extLst>
          </p:cNvPr>
          <p:cNvSpPr txBox="1"/>
          <p:nvPr/>
        </p:nvSpPr>
        <p:spPr>
          <a:xfrm>
            <a:off x="1339913" y="5332586"/>
            <a:ext cx="456739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ndara" panose="020E0502030303020204" pitchFamily="34" charset="0"/>
                <a:cs typeface="Times New Roman" panose="02020603050405020304" pitchFamily="18" charset="0"/>
              </a:rPr>
              <a:t>Файл </a:t>
            </a:r>
            <a:r>
              <a:rPr lang="en-US" b="1" dirty="0">
                <a:latin typeface="Candara" panose="020E0502030303020204" pitchFamily="34" charset="0"/>
                <a:cs typeface="Times New Roman" panose="02020603050405020304" pitchFamily="18" charset="0"/>
              </a:rPr>
              <a:t>README 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 текстовый файл проекта, для описания происходящего.</a:t>
            </a:r>
          </a:p>
        </p:txBody>
      </p:sp>
    </p:spTree>
    <p:extLst>
      <p:ext uri="{BB962C8B-B14F-4D97-AF65-F5344CB8AC3E}">
        <p14:creationId xmlns:p14="http://schemas.microsoft.com/office/powerpoint/2010/main" val="162964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8E28B-43B1-2B74-E100-F64B2424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4" y="756106"/>
            <a:ext cx="5287571" cy="720315"/>
          </a:xfrm>
        </p:spPr>
        <p:txBody>
          <a:bodyPr>
            <a:norm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Работа с блокнотом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9BFB33-FCEC-25C9-51EB-782E9F2B0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924" y="1712017"/>
            <a:ext cx="9761162" cy="4534873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1E42D9-8616-A0C7-96B4-70AEC71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13</a:t>
            </a:fld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1D45679-E090-A5D6-FC51-732256DFD2B7}"/>
              </a:ext>
            </a:extLst>
          </p:cNvPr>
          <p:cNvCxnSpPr>
            <a:cxnSpLocks/>
          </p:cNvCxnSpPr>
          <p:nvPr/>
        </p:nvCxnSpPr>
        <p:spPr>
          <a:xfrm>
            <a:off x="9089679" y="2146479"/>
            <a:ext cx="69711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EB30AD-42F7-857E-AE38-0B406072B589}"/>
              </a:ext>
            </a:extLst>
          </p:cNvPr>
          <p:cNvSpPr txBox="1"/>
          <p:nvPr/>
        </p:nvSpPr>
        <p:spPr>
          <a:xfrm>
            <a:off x="6934955" y="1977202"/>
            <a:ext cx="237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подключитесь к среде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C44F534-3DB8-E149-2FE2-DC679033EFCD}"/>
              </a:ext>
            </a:extLst>
          </p:cNvPr>
          <p:cNvCxnSpPr>
            <a:cxnSpLocks/>
          </p:cNvCxnSpPr>
          <p:nvPr/>
        </p:nvCxnSpPr>
        <p:spPr>
          <a:xfrm flipH="1" flipV="1">
            <a:off x="1745179" y="1977202"/>
            <a:ext cx="959668" cy="16927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CFDC0D-6A80-8CAD-3F1D-674D99277D64}"/>
              </a:ext>
            </a:extLst>
          </p:cNvPr>
          <p:cNvSpPr txBox="1"/>
          <p:nvPr/>
        </p:nvSpPr>
        <p:spPr>
          <a:xfrm>
            <a:off x="2704847" y="1960325"/>
            <a:ext cx="1658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загрузите файл</a:t>
            </a:r>
          </a:p>
        </p:txBody>
      </p:sp>
    </p:spTree>
    <p:extLst>
      <p:ext uri="{BB962C8B-B14F-4D97-AF65-F5344CB8AC3E}">
        <p14:creationId xmlns:p14="http://schemas.microsoft.com/office/powerpoint/2010/main" val="260009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09E40BA8-F932-137F-CC8C-C53F4248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46" y="2272439"/>
            <a:ext cx="8426450" cy="1300245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B37D70-99C0-4CB9-5EEC-23B1BD6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C1D75DC-EEBE-FE5E-8A96-217F41F7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6" y="448820"/>
            <a:ext cx="8426450" cy="105762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ndara" panose="020E0502030303020204" pitchFamily="34" charset="0"/>
              </a:rPr>
              <a:t>Попробуйте использовать свое изображение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E5980-F089-C239-C4F8-E92F11840AD1}"/>
              </a:ext>
            </a:extLst>
          </p:cNvPr>
          <p:cNvSpPr txBox="1"/>
          <p:nvPr/>
        </p:nvSpPr>
        <p:spPr>
          <a:xfrm>
            <a:off x="1285246" y="1785215"/>
            <a:ext cx="992294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Используйте собственное изображение (желательно чтобы было больше 2 объектов на фото)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022ED-7F2A-7D1A-6718-D5DE1EF4D13F}"/>
              </a:ext>
            </a:extLst>
          </p:cNvPr>
          <p:cNvSpPr txBox="1"/>
          <p:nvPr/>
        </p:nvSpPr>
        <p:spPr>
          <a:xfrm>
            <a:off x="1285246" y="3572684"/>
            <a:ext cx="608427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Если изображения нет, скачайте любое из репозитория: </a:t>
            </a:r>
            <a:r>
              <a:rPr lang="en-US" b="1" dirty="0">
                <a:latin typeface="Candara" panose="020E0502030303020204" pitchFamily="34" charset="0"/>
                <a:cs typeface="Times New Roman" panose="02020603050405020304" pitchFamily="18" charset="0"/>
              </a:rPr>
              <a:t>github.com/hawk20434/MGPU_AI/tree/main/</a:t>
            </a:r>
            <a:r>
              <a:rPr lang="en-US" b="1" dirty="0" err="1">
                <a:latin typeface="Candara" panose="020E0502030303020204" pitchFamily="34" charset="0"/>
                <a:cs typeface="Times New Roman" panose="02020603050405020304" pitchFamily="18" charset="0"/>
              </a:rPr>
              <a:t>Data_collection</a:t>
            </a:r>
            <a:endParaRPr lang="en-US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721A31-FC2A-FFF4-2BE7-A4CDC7D3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653"/>
          <a:stretch/>
        </p:blipFill>
        <p:spPr>
          <a:xfrm>
            <a:off x="1367073" y="4550655"/>
            <a:ext cx="7967050" cy="2003025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56E446A-2F8F-14CD-3461-DF3337ED88C9}"/>
              </a:ext>
            </a:extLst>
          </p:cNvPr>
          <p:cNvCxnSpPr>
            <a:cxnSpLocks/>
          </p:cNvCxnSpPr>
          <p:nvPr/>
        </p:nvCxnSpPr>
        <p:spPr>
          <a:xfrm flipH="1">
            <a:off x="2668631" y="6102843"/>
            <a:ext cx="95966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E3BB30-8651-9281-ECD1-32190F1A6117}"/>
              </a:ext>
            </a:extLst>
          </p:cNvPr>
          <p:cNvSpPr txBox="1"/>
          <p:nvPr/>
        </p:nvSpPr>
        <p:spPr>
          <a:xfrm>
            <a:off x="3628299" y="5933566"/>
            <a:ext cx="1658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фотография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A9170E2-9CB1-CAB4-1358-581BCFA3C984}"/>
              </a:ext>
            </a:extLst>
          </p:cNvPr>
          <p:cNvCxnSpPr>
            <a:cxnSpLocks/>
          </p:cNvCxnSpPr>
          <p:nvPr/>
        </p:nvCxnSpPr>
        <p:spPr>
          <a:xfrm flipH="1">
            <a:off x="3628299" y="2923567"/>
            <a:ext cx="95966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9ECE5E-42C2-9CDF-139D-9F8ABFE6D650}"/>
              </a:ext>
            </a:extLst>
          </p:cNvPr>
          <p:cNvSpPr txBox="1"/>
          <p:nvPr/>
        </p:nvSpPr>
        <p:spPr>
          <a:xfrm>
            <a:off x="4610160" y="2716249"/>
            <a:ext cx="4959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при запуске ячейки, выберите фотографию с ПК</a:t>
            </a:r>
          </a:p>
        </p:txBody>
      </p:sp>
    </p:spTree>
    <p:extLst>
      <p:ext uri="{BB962C8B-B14F-4D97-AF65-F5344CB8AC3E}">
        <p14:creationId xmlns:p14="http://schemas.microsoft.com/office/powerpoint/2010/main" val="38389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926B15-39A5-7A22-46C9-D960C25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15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C0022A-8F8E-F770-DE17-4871BF49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99" y="2055351"/>
            <a:ext cx="8737999" cy="4353829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57AE45B-4457-EBAE-F21E-AACB6B02A137}"/>
              </a:ext>
            </a:extLst>
          </p:cNvPr>
          <p:cNvSpPr txBox="1">
            <a:spLocks/>
          </p:cNvSpPr>
          <p:nvPr/>
        </p:nvSpPr>
        <p:spPr>
          <a:xfrm>
            <a:off x="1043399" y="778311"/>
            <a:ext cx="8426450" cy="105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</a:lstStyle>
          <a:p>
            <a:r>
              <a:rPr lang="ru-RU" dirty="0">
                <a:latin typeface="Candara" panose="020E0502030303020204" pitchFamily="34" charset="0"/>
              </a:rPr>
              <a:t>Подберите параметры для лучшего результата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DAFE2D-223F-EE18-CB29-C0E69DCE2585}"/>
              </a:ext>
            </a:extLst>
          </p:cNvPr>
          <p:cNvCxnSpPr>
            <a:cxnSpLocks/>
          </p:cNvCxnSpPr>
          <p:nvPr/>
        </p:nvCxnSpPr>
        <p:spPr>
          <a:xfrm flipH="1">
            <a:off x="3546818" y="2814925"/>
            <a:ext cx="95966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4AFDA1-36DF-A64E-6083-B99C1A90DBDB}"/>
              </a:ext>
            </a:extLst>
          </p:cNvPr>
          <p:cNvCxnSpPr>
            <a:cxnSpLocks/>
          </p:cNvCxnSpPr>
          <p:nvPr/>
        </p:nvCxnSpPr>
        <p:spPr>
          <a:xfrm flipH="1">
            <a:off x="5274521" y="5330279"/>
            <a:ext cx="95966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119A7-5C5C-C40C-3205-8053F1743ED5}"/>
              </a:ext>
            </a:extLst>
          </p:cNvPr>
          <p:cNvSpPr txBox="1"/>
          <p:nvPr/>
        </p:nvSpPr>
        <p:spPr>
          <a:xfrm>
            <a:off x="4582936" y="2645648"/>
            <a:ext cx="1658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модель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31FDE-99B8-B78E-FA00-FB19E91C3F3F}"/>
              </a:ext>
            </a:extLst>
          </p:cNvPr>
          <p:cNvSpPr txBox="1"/>
          <p:nvPr/>
        </p:nvSpPr>
        <p:spPr>
          <a:xfrm>
            <a:off x="6241859" y="5161002"/>
            <a:ext cx="186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Candara" panose="020E0502030303020204" pitchFamily="34" charset="0"/>
              </a:rPr>
              <a:t>гиперпараметры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213607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D24A1-8AE3-813A-E60C-201FAC65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16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CB911B-593F-2D32-278A-53554F653FEB}"/>
              </a:ext>
            </a:extLst>
          </p:cNvPr>
          <p:cNvSpPr txBox="1">
            <a:spLocks/>
          </p:cNvSpPr>
          <p:nvPr/>
        </p:nvSpPr>
        <p:spPr>
          <a:xfrm>
            <a:off x="1242575" y="882942"/>
            <a:ext cx="8426450" cy="1057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C3D3B"/>
                </a:solidFill>
                <a:latin typeface="Museo Sans Cyrl 500" charset="0"/>
                <a:ea typeface="Museo Sans Cyrl 500" charset="0"/>
                <a:cs typeface="Museo Sans Cyrl 500" charset="0"/>
              </a:defRPr>
            </a:lvl1pPr>
          </a:lstStyle>
          <a:p>
            <a:r>
              <a:rPr lang="ru-RU" dirty="0">
                <a:latin typeface="Candara" panose="020E0502030303020204" pitchFamily="34" charset="0"/>
              </a:rPr>
              <a:t>Аналитические вопросы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4CFB9-0D4B-26A6-F67E-89220EB6FBF6}"/>
              </a:ext>
            </a:extLst>
          </p:cNvPr>
          <p:cNvSpPr txBox="1"/>
          <p:nvPr/>
        </p:nvSpPr>
        <p:spPr>
          <a:xfrm>
            <a:off x="1167898" y="2186200"/>
            <a:ext cx="10465094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Сколько объектов было обнаружено из общего количества?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Какое количество элементов скелета было правильно определено?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Какие элементы модели работают наиболее эффективно, а какие допускают ошибки?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За счет каких факторов меняется точность распознавания поз (освещение, фон, угол съемки)?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Как качество изображения (разрешение, шум) влияет на результат?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Какие ситуации (например, перекрытие людей или динамичные сцены) вызывают затруднения у модели?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i="1" dirty="0">
                <a:latin typeface="Candara" panose="020E0502030303020204" pitchFamily="34" charset="0"/>
                <a:cs typeface="Times New Roman" panose="02020603050405020304" pitchFamily="18" charset="0"/>
              </a:rPr>
              <a:t>Какие перспективы развития у технологий распознавания поз в ближайшие 5 лет?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i="1" dirty="0">
                <a:latin typeface="Candara" panose="020E0502030303020204" pitchFamily="34" charset="0"/>
                <a:cs typeface="Times New Roman" panose="02020603050405020304" pitchFamily="18" charset="0"/>
              </a:rPr>
              <a:t>Какой вклад могут внести дополнительные датасеты с редкими позами или сложными сценами?</a:t>
            </a:r>
          </a:p>
        </p:txBody>
      </p:sp>
    </p:spTree>
    <p:extLst>
      <p:ext uri="{BB962C8B-B14F-4D97-AF65-F5344CB8AC3E}">
        <p14:creationId xmlns:p14="http://schemas.microsoft.com/office/powerpoint/2010/main" val="8245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EB5C43D-6A4C-3FA2-F9BF-4E1CFA29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959" y="1783533"/>
            <a:ext cx="6953409" cy="887239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andara" panose="020E0502030303020204" pitchFamily="34" charset="0"/>
              </a:rPr>
              <a:t>Спасибо </a:t>
            </a:r>
            <a:r>
              <a:rPr lang="ru-RU" sz="5400" dirty="0">
                <a:latin typeface="Candara" panose="020E0502030303020204" pitchFamily="34" charset="0"/>
              </a:rPr>
              <a:t>за</a:t>
            </a:r>
            <a:r>
              <a:rPr lang="ru-RU" sz="4800" dirty="0">
                <a:latin typeface="Candara" panose="020E0502030303020204" pitchFamily="34" charset="0"/>
              </a:rPr>
              <a:t> внимание!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2A92C5-853D-FB1E-A6BD-2975654A2F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8" y="6176963"/>
            <a:ext cx="576262" cy="484187"/>
          </a:xfrm>
        </p:spPr>
        <p:txBody>
          <a:bodyPr/>
          <a:lstStyle/>
          <a:p>
            <a:fld id="{B8D437A8-D5C6-7B44-BC16-48B1FA963B23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74089B-5C0E-CE05-6080-4E08DC4D19C1}"/>
              </a:ext>
            </a:extLst>
          </p:cNvPr>
          <p:cNvSpPr/>
          <p:nvPr/>
        </p:nvSpPr>
        <p:spPr>
          <a:xfrm>
            <a:off x="7432895" y="289711"/>
            <a:ext cx="4381877" cy="1167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4FE1C-8E9C-491A-EB04-0F8116F16C00}"/>
              </a:ext>
            </a:extLst>
          </p:cNvPr>
          <p:cNvSpPr txBox="1"/>
          <p:nvPr/>
        </p:nvSpPr>
        <p:spPr>
          <a:xfrm>
            <a:off x="242181" y="2675144"/>
            <a:ext cx="593228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4F4F7"/>
                </a:solidFill>
                <a:latin typeface="Candara" panose="020E0502030303020204" pitchFamily="34" charset="0"/>
              </a:rPr>
              <a:t>Ключевые выводы: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rgbClr val="F4F4F7"/>
              </a:solidFill>
              <a:latin typeface="Candara" panose="020E0502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4F4F7"/>
                </a:solidFill>
                <a:latin typeface="Candara" panose="020E0502030303020204" pitchFamily="34" charset="0"/>
              </a:rPr>
              <a:t>Технологии распознавания поз открывают новые горизонты в медицине, спорте, AR/VR и безопасности.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4F4F7"/>
                </a:solidFill>
                <a:latin typeface="Candara" panose="020E0502030303020204" pitchFamily="34" charset="0"/>
              </a:rPr>
              <a:t>Постоянное улучшение алгоритмов и моделей расширяет их точность и возможности.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4F4F7"/>
                </a:solidFill>
                <a:latin typeface="Candara" panose="020E0502030303020204" pitchFamily="34" charset="0"/>
              </a:rPr>
              <a:t>Будущее за интеграцией с искусственным интеллектом и приложениями в реальном времени.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619AC-648C-7851-5E87-732E9AC43870}"/>
              </a:ext>
            </a:extLst>
          </p:cNvPr>
          <p:cNvSpPr txBox="1"/>
          <p:nvPr/>
        </p:nvSpPr>
        <p:spPr>
          <a:xfrm>
            <a:off x="6651280" y="2541760"/>
            <a:ext cx="42483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F4F4F7"/>
                </a:solidFill>
              </a:rPr>
              <a:t>📩 Контакты:</a:t>
            </a:r>
          </a:p>
          <a:p>
            <a:endParaRPr lang="en-US" dirty="0">
              <a:solidFill>
                <a:srgbClr val="F4F4F7"/>
              </a:solidFill>
            </a:endParaRPr>
          </a:p>
          <a:p>
            <a:endParaRPr lang="ru-RU" dirty="0">
              <a:solidFill>
                <a:srgbClr val="F4F4F7"/>
              </a:solidFill>
            </a:endParaRPr>
          </a:p>
          <a:p>
            <a:r>
              <a:rPr lang="en-US" dirty="0">
                <a:solidFill>
                  <a:srgbClr val="F4F4F7"/>
                </a:solidFill>
              </a:rPr>
              <a:t>E-mail: LyginMV@mgpu.ru</a:t>
            </a:r>
            <a:endParaRPr lang="ru-RU" dirty="0">
              <a:solidFill>
                <a:srgbClr val="F4F4F7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28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EF51173-E1AE-FAE5-570C-3A09DD3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25" y="860138"/>
            <a:ext cx="8426452" cy="720315"/>
          </a:xfrm>
        </p:spPr>
        <p:txBody>
          <a:bodyPr>
            <a:normAutofit/>
          </a:bodyPr>
          <a:lstStyle/>
          <a:p>
            <a:r>
              <a:rPr lang="ru-RU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ц</a:t>
            </a:r>
            <a:r>
              <a:rPr lang="ru-RU" sz="4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ели</a:t>
            </a:r>
            <a:r>
              <a:rPr lang="ru-RU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преследуем?</a:t>
            </a:r>
            <a:endParaRPr lang="ru-RU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5F55496-6900-27DD-0509-5B41912F9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25" y="1933461"/>
            <a:ext cx="10692143" cy="407148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машинного обучения (ML) и его роль в анализе изображений.</a:t>
            </a:r>
            <a:endParaRPr lang="ru-RU" sz="2400" b="1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Понять, что такое анализ поз и его ключевые принципы.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Разобраться, как определяются ключевые точки тела и их связь с позой.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Ознакомиться с практическим использованием моделей для автоматического распознавания поз.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96E0B6-D2D8-EFDA-E9C8-34AAA1B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41CD6-DD5E-50CE-718F-938FCE1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941" y="668865"/>
            <a:ext cx="6835712" cy="720315"/>
          </a:xfrm>
        </p:spPr>
        <p:txBody>
          <a:bodyPr/>
          <a:lstStyle/>
          <a:p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Обучение 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vs 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Интеллект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6F8C71-10EC-B182-9A76-D3AB0CB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3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D9928C9-DABE-1541-D27A-19DFE493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11" t="7419" r="8689" b="3419"/>
          <a:stretch/>
        </p:blipFill>
        <p:spPr>
          <a:xfrm>
            <a:off x="1321806" y="1718380"/>
            <a:ext cx="5241956" cy="32907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5EE578-50C2-D442-D987-2AEC893E470B}"/>
              </a:ext>
            </a:extLst>
          </p:cNvPr>
          <p:cNvSpPr txBox="1"/>
          <p:nvPr/>
        </p:nvSpPr>
        <p:spPr>
          <a:xfrm>
            <a:off x="6636190" y="1857319"/>
            <a:ext cx="483455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Искусственный интеллект </a:t>
            </a: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— название всей области, как биология или химия.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44972-CCB7-C82E-472C-8A01425BD2D0}"/>
              </a:ext>
            </a:extLst>
          </p:cNvPr>
          <p:cNvSpPr txBox="1"/>
          <p:nvPr/>
        </p:nvSpPr>
        <p:spPr>
          <a:xfrm>
            <a:off x="1321806" y="5257879"/>
            <a:ext cx="562220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Машинное обучение </a:t>
            </a: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— это раздел искусственного интеллекта куда входят множество методов и задач.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49E38-F49E-4E60-987C-65E4DFB802E4}"/>
              </a:ext>
            </a:extLst>
          </p:cNvPr>
          <p:cNvSpPr txBox="1"/>
          <p:nvPr/>
        </p:nvSpPr>
        <p:spPr>
          <a:xfrm>
            <a:off x="7515129" y="4962509"/>
            <a:ext cx="3340729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Нейросети</a:t>
            </a: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 — один из видов машинного обучения.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40207-92A3-DF24-0FEF-5524831A5F2F}"/>
              </a:ext>
            </a:extLst>
          </p:cNvPr>
          <p:cNvSpPr txBox="1"/>
          <p:nvPr/>
        </p:nvSpPr>
        <p:spPr>
          <a:xfrm>
            <a:off x="6704845" y="3244523"/>
            <a:ext cx="496129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Candara" panose="020E0502030303020204" pitchFamily="34" charset="0"/>
                <a:cs typeface="Times New Roman" panose="02020603050405020304" pitchFamily="18" charset="0"/>
              </a:rPr>
              <a:t>Глубокое обучение </a:t>
            </a:r>
            <a:r>
              <a:rPr lang="ru-RU" sz="2000" dirty="0">
                <a:latin typeface="Candara" panose="020E0502030303020204" pitchFamily="34" charset="0"/>
                <a:cs typeface="Times New Roman" panose="02020603050405020304" pitchFamily="18" charset="0"/>
              </a:rPr>
              <a:t>— архитектура нейросетей, один из подходов к их построению и обучению. </a:t>
            </a:r>
          </a:p>
        </p:txBody>
      </p:sp>
    </p:spTree>
    <p:extLst>
      <p:ext uri="{BB962C8B-B14F-4D97-AF65-F5344CB8AC3E}">
        <p14:creationId xmlns:p14="http://schemas.microsoft.com/office/powerpoint/2010/main" val="41842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4A42-C4B4-B5B5-3CEA-0457485A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34" y="678946"/>
            <a:ext cx="8426452" cy="720315"/>
          </a:xfrm>
        </p:spPr>
        <p:txBody>
          <a:bodyPr/>
          <a:lstStyle/>
          <a:p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На чем держится ИИ?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CA7A0F-A033-0553-3E12-E8E15852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544" t="4352" r="13096" b="3727"/>
          <a:stretch/>
        </p:blipFill>
        <p:spPr>
          <a:xfrm>
            <a:off x="4372824" y="1738266"/>
            <a:ext cx="4282289" cy="385677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A824C3-2E06-DF6D-3B50-EB0506CE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444C4-DF53-F3DF-B0C3-064019BA0876}"/>
              </a:ext>
            </a:extLst>
          </p:cNvPr>
          <p:cNvSpPr txBox="1"/>
          <p:nvPr/>
        </p:nvSpPr>
        <p:spPr>
          <a:xfrm>
            <a:off x="1032095" y="1741987"/>
            <a:ext cx="3340729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ndara" panose="020E0502030303020204" pitchFamily="34" charset="0"/>
                <a:cs typeface="Times New Roman" panose="02020603050405020304" pitchFamily="18" charset="0"/>
              </a:rPr>
              <a:t>Данные. 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Хотим определять спам — нужны примеры спам-писем, предсказывать курс акций — нужна история цен. Данных нужно как можно больше. Десятки тысяч примеров — это самый злой минимум.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FB20A-AED6-208A-C116-2A0A1B2E414C}"/>
              </a:ext>
            </a:extLst>
          </p:cNvPr>
          <p:cNvSpPr txBox="1"/>
          <p:nvPr/>
        </p:nvSpPr>
        <p:spPr>
          <a:xfrm>
            <a:off x="8655112" y="1745707"/>
            <a:ext cx="304045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ndara" panose="020E0502030303020204" pitchFamily="34" charset="0"/>
                <a:cs typeface="Times New Roman" panose="02020603050405020304" pitchFamily="18" charset="0"/>
              </a:rPr>
              <a:t>Признаки. 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Мы называем их фичами (</a:t>
            </a:r>
            <a:r>
              <a:rPr lang="ru-RU" dirty="0" err="1">
                <a:latin typeface="Candara" panose="020E0502030303020204" pitchFamily="34" charset="0"/>
                <a:cs typeface="Times New Roman" panose="02020603050405020304" pitchFamily="18" charset="0"/>
              </a:rPr>
              <a:t>features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). Фичи, свойства, характеристики, признаки — ими могут быть пробег автомобиля, пол пользователя, цена акций.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CF42A-4A5E-13E9-57FB-95ABFAAA9D11}"/>
              </a:ext>
            </a:extLst>
          </p:cNvPr>
          <p:cNvSpPr txBox="1"/>
          <p:nvPr/>
        </p:nvSpPr>
        <p:spPr>
          <a:xfrm>
            <a:off x="1841150" y="5449104"/>
            <a:ext cx="970301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Candara" panose="020E0502030303020204" pitchFamily="34" charset="0"/>
                <a:cs typeface="Times New Roman" panose="02020603050405020304" pitchFamily="18" charset="0"/>
              </a:rPr>
              <a:t>Алгоритм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 Одну задачу можно решить разными методами примерно всегда. От выбора метода зависит точность, скорость работы и размер готовой модели. Но есть один нюанс: если данные</a:t>
            </a:r>
            <a:r>
              <a:rPr lang="en-US" dirty="0"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плохие, даже самый лучший алгоритм не поможет. </a:t>
            </a:r>
          </a:p>
        </p:txBody>
      </p:sp>
    </p:spTree>
    <p:extLst>
      <p:ext uri="{BB962C8B-B14F-4D97-AF65-F5344CB8AC3E}">
        <p14:creationId xmlns:p14="http://schemas.microsoft.com/office/powerpoint/2010/main" val="24903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3CBD9-0842-868D-3382-A33DE983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37" y="313336"/>
            <a:ext cx="8426452" cy="720315"/>
          </a:xfrm>
        </p:spPr>
        <p:txBody>
          <a:bodyPr/>
          <a:lstStyle/>
          <a:p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Карты машинного обучения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AD04590-E6E3-F1B6-AAE0-67B7365FB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388" t="4024" r="4642" b="3754"/>
          <a:stretch/>
        </p:blipFill>
        <p:spPr>
          <a:xfrm>
            <a:off x="1628352" y="1187364"/>
            <a:ext cx="4727181" cy="5473412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986403-7EF2-9243-FD0A-FF0C95B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F882D8-1DF1-245B-21AA-02651FF8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45" y="2426329"/>
            <a:ext cx="4777740" cy="31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1F3C2-3E22-5461-C578-ACC8A324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5" y="686850"/>
            <a:ext cx="6500734" cy="720315"/>
          </a:xfrm>
        </p:spPr>
        <p:txBody>
          <a:bodyPr/>
          <a:lstStyle/>
          <a:p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Как распознает машина?</a:t>
            </a:r>
          </a:p>
        </p:txBody>
      </p:sp>
      <p:pic>
        <p:nvPicPr>
          <p:cNvPr id="7" name="Объект 6" descr="Изображение выглядит как текст, кот&#10;&#10;Автоматически созданное описание">
            <a:extLst>
              <a:ext uri="{FF2B5EF4-FFF2-40B4-BE49-F238E27FC236}">
                <a16:creationId xmlns:a16="http://schemas.microsoft.com/office/drawing/2014/main" id="{46549496-726D-B6DB-D3FC-31CB76C80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392" y="2226933"/>
            <a:ext cx="10485829" cy="2404134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54D12-25C9-ACFC-835B-936A87C8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6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48ACF-5107-FE8F-C846-7795037AF051}"/>
              </a:ext>
            </a:extLst>
          </p:cNvPr>
          <p:cNvSpPr txBox="1"/>
          <p:nvPr/>
        </p:nvSpPr>
        <p:spPr>
          <a:xfrm>
            <a:off x="1384834" y="5209005"/>
            <a:ext cx="913529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>
                <a:latin typeface="Candara" panose="020E0502030303020204" pitchFamily="34" charset="0"/>
                <a:cs typeface="Times New Roman" panose="02020603050405020304" pitchFamily="18" charset="0"/>
              </a:rPr>
              <a:t>Дай нейросети рыбу — она сможет определять рыбу до конца жизни. Дай нейросети удочку — она сможет определять и удочку до конца жизни...</a:t>
            </a:r>
          </a:p>
        </p:txBody>
      </p:sp>
    </p:spTree>
    <p:extLst>
      <p:ext uri="{BB962C8B-B14F-4D97-AF65-F5344CB8AC3E}">
        <p14:creationId xmlns:p14="http://schemas.microsoft.com/office/powerpoint/2010/main" val="265552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3B43A-4952-6FE2-86A3-7DC3D1BB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941" y="900356"/>
            <a:ext cx="8426452" cy="720315"/>
          </a:xfrm>
        </p:spPr>
        <p:txBody>
          <a:bodyPr/>
          <a:lstStyle/>
          <a:p>
            <a:r>
              <a:rPr lang="ru-RU" dirty="0" err="1">
                <a:latin typeface="Candara" panose="020E0502030303020204" pitchFamily="34" charset="0"/>
                <a:cs typeface="Times New Roman" panose="02020603050405020304" pitchFamily="18" charset="0"/>
              </a:rPr>
              <a:t>Свёрточные</a:t>
            </a:r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 Нейросети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EBE720-DBBE-8BB1-9699-FF43D58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8" descr="Изображение выглядит как текс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6F5F106-6AAF-DC86-AD9A-6F6683D9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112" b="7419"/>
          <a:stretch/>
        </p:blipFill>
        <p:spPr>
          <a:xfrm>
            <a:off x="1258086" y="1939940"/>
            <a:ext cx="10483761" cy="37390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46FCC6-F6E7-C026-DFB0-CD57E82D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5" y="4731470"/>
            <a:ext cx="3587187" cy="18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E4B4E-4F31-4584-DC0C-18E1A379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04" y="547700"/>
            <a:ext cx="8426452" cy="932542"/>
          </a:xfrm>
        </p:spPr>
        <p:txBody>
          <a:bodyPr>
            <a:normAutofit/>
          </a:bodyPr>
          <a:lstStyle/>
          <a:p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Примеры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F65A5-32D1-F40F-5ABD-40D0DAAC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123" y="1783533"/>
            <a:ext cx="9214104" cy="4877243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latin typeface="Candara" panose="020E0502030303020204" pitchFamily="34" charset="0"/>
                <a:cs typeface="Times New Roman" panose="02020603050405020304" pitchFamily="18" charset="0"/>
              </a:rPr>
              <a:t>Робототехника. </a:t>
            </a:r>
            <a:r>
              <a:rPr lang="ru-RU" sz="2600" dirty="0">
                <a:latin typeface="Candara" panose="020E0502030303020204" pitchFamily="34" charset="0"/>
                <a:cs typeface="Times New Roman" panose="02020603050405020304" pitchFamily="18" charset="0"/>
              </a:rPr>
              <a:t>Программирование робота на выполнение определённой процедуры.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latin typeface="Candara" panose="020E0502030303020204" pitchFamily="34" charset="0"/>
                <a:cs typeface="Times New Roman" panose="02020603050405020304" pitchFamily="18" charset="0"/>
              </a:rPr>
              <a:t>Захват движений и дополненная реальность. </a:t>
            </a:r>
            <a:r>
              <a:rPr lang="ru-RU" sz="2600" dirty="0">
                <a:latin typeface="Candara" panose="020E0502030303020204" pitchFamily="34" charset="0"/>
                <a:cs typeface="Times New Roman" panose="02020603050405020304" pitchFamily="18" charset="0"/>
              </a:rPr>
              <a:t>Создание компьютерной графики для спецэффектов, загадочных существ, инопланетных сцен.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latin typeface="Candara" panose="020E0502030303020204" pitchFamily="34" charset="0"/>
                <a:cs typeface="Times New Roman" panose="02020603050405020304" pitchFamily="18" charset="0"/>
              </a:rPr>
              <a:t>Распознавание поз спортсменов. </a:t>
            </a:r>
            <a:r>
              <a:rPr lang="ru-RU" sz="2600" dirty="0">
                <a:latin typeface="Candara" panose="020E0502030303020204" pitchFamily="34" charset="0"/>
                <a:cs typeface="Times New Roman" panose="02020603050405020304" pitchFamily="18" charset="0"/>
              </a:rPr>
              <a:t>Распознавание поз может помочь игрокам совершенствовать их технику и улучшать результаты.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latin typeface="Candara" panose="020E0502030303020204" pitchFamily="34" charset="0"/>
                <a:cs typeface="Times New Roman" panose="02020603050405020304" pitchFamily="18" charset="0"/>
              </a:rPr>
              <a:t>Отслеживание движения для игр. </a:t>
            </a:r>
            <a:r>
              <a:rPr lang="ru-RU" sz="2600" dirty="0">
                <a:latin typeface="Candara" panose="020E0502030303020204" pitchFamily="34" charset="0"/>
                <a:cs typeface="Times New Roman" panose="02020603050405020304" pitchFamily="18" charset="0"/>
              </a:rPr>
              <a:t>Игроки могут применять функции захвата движений для переноса поз в игровое окружение.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latin typeface="Candara" panose="020E0502030303020204" pitchFamily="34" charset="0"/>
                <a:cs typeface="Times New Roman" panose="02020603050405020304" pitchFamily="18" charset="0"/>
              </a:rPr>
              <a:t>Анализ движений младенцев. </a:t>
            </a:r>
            <a:r>
              <a:rPr lang="ru-RU" sz="2600" dirty="0">
                <a:latin typeface="Candara" panose="020E0502030303020204" pitchFamily="34" charset="0"/>
                <a:cs typeface="Times New Roman" panose="02020603050405020304" pitchFamily="18" charset="0"/>
              </a:rPr>
              <a:t>Полезно для анализа поведения ребёнка в процессе его роста, особенно для оценки его физического развития.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6BABE-E0AF-D64B-EAAC-DEB1DB36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8F138-F398-6F76-21A4-45CA566B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82" y="778960"/>
            <a:ext cx="9259025" cy="720315"/>
          </a:xfrm>
        </p:spPr>
        <p:txBody>
          <a:bodyPr>
            <a:normAutofit/>
          </a:bodyPr>
          <a:lstStyle/>
          <a:p>
            <a:r>
              <a:rPr lang="ru-RU" dirty="0">
                <a:latin typeface="Candara" panose="020E0502030303020204" pitchFamily="34" charset="0"/>
                <a:cs typeface="Times New Roman" panose="02020603050405020304" pitchFamily="18" charset="0"/>
              </a:rPr>
              <a:t>Популярные модели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B5CCF4-BD5E-DBAE-19A6-424B43BD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37A8-D5C6-7B44-BC16-48B1FA963B23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3749FD7-7990-022A-1AA9-35BB14077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97743"/>
              </p:ext>
            </p:extLst>
          </p:nvPr>
        </p:nvGraphicFramePr>
        <p:xfrm>
          <a:off x="1200082" y="1852211"/>
          <a:ext cx="10235445" cy="455726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715134">
                  <a:extLst>
                    <a:ext uri="{9D8B030D-6E8A-4147-A177-3AD203B41FA5}">
                      <a16:colId xmlns:a16="http://schemas.microsoft.com/office/drawing/2014/main" val="3946207999"/>
                    </a:ext>
                  </a:extLst>
                </a:gridCol>
                <a:gridCol w="2227152">
                  <a:extLst>
                    <a:ext uri="{9D8B030D-6E8A-4147-A177-3AD203B41FA5}">
                      <a16:colId xmlns:a16="http://schemas.microsoft.com/office/drawing/2014/main" val="2349530773"/>
                    </a:ext>
                  </a:extLst>
                </a:gridCol>
                <a:gridCol w="2198981">
                  <a:extLst>
                    <a:ext uri="{9D8B030D-6E8A-4147-A177-3AD203B41FA5}">
                      <a16:colId xmlns:a16="http://schemas.microsoft.com/office/drawing/2014/main" val="4067854272"/>
                    </a:ext>
                  </a:extLst>
                </a:gridCol>
                <a:gridCol w="1712116">
                  <a:extLst>
                    <a:ext uri="{9D8B030D-6E8A-4147-A177-3AD203B41FA5}">
                      <a16:colId xmlns:a16="http://schemas.microsoft.com/office/drawing/2014/main" val="1834560692"/>
                    </a:ext>
                  </a:extLst>
                </a:gridCol>
                <a:gridCol w="2382062">
                  <a:extLst>
                    <a:ext uri="{9D8B030D-6E8A-4147-A177-3AD203B41FA5}">
                      <a16:colId xmlns:a16="http://schemas.microsoft.com/office/drawing/2014/main" val="866739484"/>
                    </a:ext>
                  </a:extLst>
                </a:gridCol>
              </a:tblGrid>
              <a:tr h="82234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ndara" panose="020E0502030303020204" pitchFamily="34" charset="0"/>
                        </a:rPr>
                        <a:t>Модель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ndara" panose="020E0502030303020204" pitchFamily="34" charset="0"/>
                        </a:rPr>
                        <a:t>Количество параметров (млн)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ndara" panose="020E0502030303020204" pitchFamily="34" charset="0"/>
                        </a:rPr>
                        <a:t>Количество точек скелета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ndara" panose="020E0502030303020204" pitchFamily="34" charset="0"/>
                        </a:rPr>
                        <a:t>Скорость обработки (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fps)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ndara" panose="020E0502030303020204" pitchFamily="34" charset="0"/>
                        </a:rPr>
                        <a:t>Область применения</a:t>
                      </a:r>
                    </a:p>
                    <a:p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52719"/>
                  </a:ext>
                </a:extLst>
              </a:tr>
              <a:tr h="106904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OpenPose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25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15</a:t>
                      </a:r>
                      <a:r>
                        <a:rPr lang="ru-RU" dirty="0">
                          <a:latin typeface="Candara" panose="020E0502030303020204" pitchFamily="34" charset="0"/>
                        </a:rPr>
                        <a:t>/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18</a:t>
                      </a:r>
                      <a:r>
                        <a:rPr lang="ru-RU" dirty="0">
                          <a:latin typeface="Candara" panose="020E0502030303020204" pitchFamily="34" charset="0"/>
                        </a:rPr>
                        <a:t>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5-10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ndara" panose="020E0502030303020204" pitchFamily="34" charset="0"/>
                        </a:rPr>
                        <a:t>Анализ движений в спорте, медицине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60108"/>
                  </a:ext>
                </a:extLst>
              </a:tr>
              <a:tr h="74501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HRNet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  <a:p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30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17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15-20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ndara" panose="020E0502030303020204" pitchFamily="34" charset="0"/>
                        </a:rPr>
                        <a:t>Высокоточная сегментация, мониторинг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45418"/>
                  </a:ext>
                </a:extLst>
              </a:tr>
              <a:tr h="74501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PoseNet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5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17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30-50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AR-</a:t>
                      </a:r>
                      <a:r>
                        <a:rPr lang="ru-RU" dirty="0">
                          <a:latin typeface="Candara" panose="020E0502030303020204" pitchFamily="34" charset="0"/>
                        </a:rPr>
                        <a:t>приложения, мобильные устройства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01612"/>
                  </a:ext>
                </a:extLst>
              </a:tr>
              <a:tr h="74501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Ultralytics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YOLO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ndara" panose="020E0502030303020204" pitchFamily="34" charset="0"/>
                        </a:rPr>
                        <a:t>2,9 – 50,8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18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8-12</a:t>
                      </a:r>
                      <a:endParaRPr lang="ru-RU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ndara" panose="020E0502030303020204" pitchFamily="34" charset="0"/>
                        </a:rPr>
                        <a:t>Анализ поведения людей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5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765156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УКЭСИ.pptx" id="{9D7C701E-F3D7-7B4E-A0A9-79094BABD70A}" vid="{9CAC9407-DA55-E741-87DC-DEF11B132EC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731</Words>
  <Application>Microsoft Office PowerPoint</Application>
  <PresentationFormat>Широкоэкранный</PresentationFormat>
  <Paragraphs>115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Candara</vt:lpstr>
      <vt:lpstr>Museo Sans Cyrl 500</vt:lpstr>
      <vt:lpstr>Museo Sans Cyrl 700</vt:lpstr>
      <vt:lpstr>Arial</vt:lpstr>
      <vt:lpstr>Calibri</vt:lpstr>
      <vt:lpstr>Специальное оформление</vt:lpstr>
      <vt:lpstr>Мастер-класс. Искусственный интеллект в распознавании изображений</vt:lpstr>
      <vt:lpstr>Какие цели преследуем?</vt:lpstr>
      <vt:lpstr>Обучение vs Интеллект</vt:lpstr>
      <vt:lpstr>На чем держится ИИ?</vt:lpstr>
      <vt:lpstr>Карты машинного обучения</vt:lpstr>
      <vt:lpstr>Как распознает машина?</vt:lpstr>
      <vt:lpstr>Свёрточные Нейросети</vt:lpstr>
      <vt:lpstr>Примеры применения</vt:lpstr>
      <vt:lpstr>Популярные модели</vt:lpstr>
      <vt:lpstr>Попробуем распознать?</vt:lpstr>
      <vt:lpstr>Используем готовый блокнот</vt:lpstr>
      <vt:lpstr>Скачаем и загрузим готовый блокнот</vt:lpstr>
      <vt:lpstr>Работа с блокнотом</vt:lpstr>
      <vt:lpstr>Попробуйте использовать свое изображение</vt:lpstr>
      <vt:lpstr>Презентация PowerPoint</vt:lpstr>
      <vt:lpstr>Презентация PowerPoint</vt:lpstr>
      <vt:lpstr>Спасибо за внимание!</vt:lpstr>
    </vt:vector>
  </TitlesOfParts>
  <Manager/>
  <Company>Московский городской университет МГПУ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subject/>
  <dc:creator/>
  <cp:keywords/>
  <dc:description/>
  <cp:lastModifiedBy>Лыгин Михаил Вадимович</cp:lastModifiedBy>
  <cp:revision>315</cp:revision>
  <cp:lastPrinted>2017-05-20T15:29:27Z</cp:lastPrinted>
  <dcterms:created xsi:type="dcterms:W3CDTF">2016-03-02T10:13:19Z</dcterms:created>
  <dcterms:modified xsi:type="dcterms:W3CDTF">2024-11-21T08:09:15Z</dcterms:modified>
  <cp:category/>
</cp:coreProperties>
</file>