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8" r:id="rId7"/>
    <p:sldId id="259" r:id="rId8"/>
    <p:sldId id="260" r:id="rId9"/>
    <p:sldId id="265" r:id="rId10"/>
    <p:sldId id="261" r:id="rId11"/>
    <p:sldId id="262" r:id="rId12"/>
    <p:sldId id="263" r:id="rId13"/>
    <p:sldId id="264"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1EE35-10AF-4E8C-9283-93E700461F3E}" v="217" dt="2023-05-20T14:25:22.517"/>
    <p1510:client id="{56D664F6-47EE-4299-9930-DA5C4DEF51F0}" v="4" dt="2023-05-20T14:27:04.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tableStyles" Target="tableStyles.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theme" Target="theme/theme1.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viewProps" Target="viewProps.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presProps" Target="presProps.xml" Id="rId23" /><Relationship Type="http://schemas.microsoft.com/office/2015/10/relationships/revisionInfo" Target="revisionInfo.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255886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262095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869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3608165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8356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67156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2786583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334807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40823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406141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174439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102372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200585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395891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12695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B5038A3-9727-49CE-9477-1338965BAC2D}" type="datetimeFigureOut">
              <a:rPr lang="it-IT" smtClean="0"/>
              <a:t>20/05/2023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503F3921-B426-41D4-9E58-BB56569FEA71}" type="slidenum">
              <a:rPr lang="it-IT" smtClean="0"/>
              <a:t>‹N›</a:t>
            </a:fld>
            <a:endParaRPr lang="it-IT" dirty="0"/>
          </a:p>
        </p:txBody>
      </p:sp>
    </p:spTree>
    <p:extLst>
      <p:ext uri="{BB962C8B-B14F-4D97-AF65-F5344CB8AC3E}">
        <p14:creationId xmlns:p14="http://schemas.microsoft.com/office/powerpoint/2010/main" val="326039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5038A3-9727-49CE-9477-1338965BAC2D}" type="datetimeFigureOut">
              <a:rPr lang="it-IT" smtClean="0"/>
              <a:t>20/05/2023</a:t>
            </a:fld>
            <a:endParaRPr lang="it-IT"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3F3921-B426-41D4-9E58-BB56569FEA71}" type="slidenum">
              <a:rPr lang="it-IT" smtClean="0"/>
              <a:t>‹N›</a:t>
            </a:fld>
            <a:endParaRPr lang="it-IT" dirty="0"/>
          </a:p>
        </p:txBody>
      </p:sp>
    </p:spTree>
    <p:extLst>
      <p:ext uri="{BB962C8B-B14F-4D97-AF65-F5344CB8AC3E}">
        <p14:creationId xmlns:p14="http://schemas.microsoft.com/office/powerpoint/2010/main" val="232167342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1A7FF1-FBC6-1FCE-51CE-18B5D669AF35}"/>
              </a:ext>
            </a:extLst>
          </p:cNvPr>
          <p:cNvSpPr>
            <a:spLocks noGrp="1"/>
          </p:cNvSpPr>
          <p:nvPr>
            <p:ph type="ctrTitle"/>
          </p:nvPr>
        </p:nvSpPr>
        <p:spPr>
          <a:xfrm>
            <a:off x="1507067" y="706363"/>
            <a:ext cx="7766936" cy="1003905"/>
          </a:xfrm>
        </p:spPr>
        <p:txBody>
          <a:bodyPr/>
          <a:lstStyle/>
          <a:p>
            <a:pPr algn="ctr"/>
            <a:r>
              <a:rPr lang="it-IT" dirty="0"/>
              <a:t>GIOCO AUTO 2</a:t>
            </a:r>
          </a:p>
        </p:txBody>
      </p:sp>
      <p:sp>
        <p:nvSpPr>
          <p:cNvPr id="7" name="CasellaDiTesto 6">
            <a:extLst>
              <a:ext uri="{FF2B5EF4-FFF2-40B4-BE49-F238E27FC236}">
                <a16:creationId xmlns:a16="http://schemas.microsoft.com/office/drawing/2014/main" id="{259D5470-3F3A-2F2F-0C5A-06B478B47224}"/>
              </a:ext>
            </a:extLst>
          </p:cNvPr>
          <p:cNvSpPr txBox="1"/>
          <p:nvPr/>
        </p:nvSpPr>
        <p:spPr>
          <a:xfrm>
            <a:off x="3234744" y="2251116"/>
            <a:ext cx="4549643" cy="2585323"/>
          </a:xfrm>
          <a:prstGeom prst="rect">
            <a:avLst/>
          </a:prstGeom>
          <a:noFill/>
        </p:spPr>
        <p:txBody>
          <a:bodyPr wrap="none" rtlCol="0">
            <a:spAutoFit/>
          </a:bodyPr>
          <a:lstStyle/>
          <a:p>
            <a:pPr algn="ctr"/>
            <a:r>
              <a:rPr lang="it-IT" sz="1800" dirty="0">
                <a:effectLst/>
                <a:latin typeface="Arial" panose="020B0604020202020204" pitchFamily="34" charset="0"/>
              </a:rPr>
              <a:t>Relazione progetto </a:t>
            </a:r>
            <a:r>
              <a:rPr lang="it-IT" sz="1800" b="1" dirty="0">
                <a:effectLst/>
                <a:latin typeface="Arial" panose="020B0604020202020204" pitchFamily="34" charset="0"/>
              </a:rPr>
              <a:t>Programmazione III e</a:t>
            </a:r>
            <a:br>
              <a:rPr lang="it-IT" sz="1800" b="1" dirty="0"/>
            </a:br>
            <a:r>
              <a:rPr lang="it-IT" sz="1800" b="1" dirty="0">
                <a:effectLst/>
                <a:latin typeface="Arial" panose="020B0604020202020204" pitchFamily="34" charset="0"/>
              </a:rPr>
              <a:t>Laboratorio di Programmazione III</a:t>
            </a:r>
            <a:br>
              <a:rPr lang="it-IT" sz="1800" dirty="0"/>
            </a:br>
            <a:r>
              <a:rPr lang="it-IT" sz="1800" dirty="0">
                <a:effectLst/>
                <a:latin typeface="Arial" panose="020B0604020202020204" pitchFamily="34" charset="0"/>
              </a:rPr>
              <a:t>Prof. Angelo Ciaramella</a:t>
            </a:r>
          </a:p>
          <a:p>
            <a:pPr algn="ctr"/>
            <a:r>
              <a:rPr lang="it-IT" dirty="0">
                <a:latin typeface="Arial" panose="020B0604020202020204" pitchFamily="34" charset="0"/>
              </a:rPr>
              <a:t>Emanuel Di Nardo</a:t>
            </a:r>
          </a:p>
          <a:p>
            <a:pPr algn="ctr"/>
            <a:endParaRPr lang="it-IT" sz="1800" dirty="0">
              <a:effectLst/>
              <a:latin typeface="Arial" panose="020B0604020202020204" pitchFamily="34" charset="0"/>
            </a:endParaRPr>
          </a:p>
          <a:p>
            <a:pPr algn="ctr"/>
            <a:r>
              <a:rPr lang="it-IT" dirty="0">
                <a:latin typeface="Arial" panose="020B0604020202020204" pitchFamily="34" charset="0"/>
              </a:rPr>
              <a:t>A cura di </a:t>
            </a:r>
          </a:p>
          <a:p>
            <a:pPr algn="ctr"/>
            <a:r>
              <a:rPr lang="it-IT" sz="1800" dirty="0">
                <a:effectLst/>
                <a:latin typeface="Arial" panose="020B0604020202020204" pitchFamily="34" charset="0"/>
              </a:rPr>
              <a:t>Lorenzo Guerrini:0124002</a:t>
            </a:r>
            <a:r>
              <a:rPr lang="it-IT" dirty="0">
                <a:latin typeface="Arial" panose="020B0604020202020204" pitchFamily="34" charset="0"/>
              </a:rPr>
              <a:t>183</a:t>
            </a:r>
          </a:p>
          <a:p>
            <a:pPr algn="ctr"/>
            <a:r>
              <a:rPr lang="it-IT" dirty="0">
                <a:latin typeface="Arial" panose="020B0604020202020204" pitchFamily="34" charset="0"/>
              </a:rPr>
              <a:t>Pasquale Marzocchi:0124001891</a:t>
            </a:r>
            <a:endParaRPr lang="it-IT" sz="1800" dirty="0">
              <a:effectLst/>
              <a:latin typeface="Arial" panose="020B0604020202020204" pitchFamily="34" charset="0"/>
            </a:endParaRPr>
          </a:p>
          <a:p>
            <a:endParaRPr lang="it-IT" dirty="0"/>
          </a:p>
        </p:txBody>
      </p:sp>
    </p:spTree>
    <p:extLst>
      <p:ext uri="{BB962C8B-B14F-4D97-AF65-F5344CB8AC3E}">
        <p14:creationId xmlns:p14="http://schemas.microsoft.com/office/powerpoint/2010/main" val="366318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3E13CF-6EAD-890D-ADBF-4F1381DA06B5}"/>
              </a:ext>
            </a:extLst>
          </p:cNvPr>
          <p:cNvSpPr>
            <a:spLocks noGrp="1"/>
          </p:cNvSpPr>
          <p:nvPr>
            <p:ph type="title"/>
          </p:nvPr>
        </p:nvSpPr>
        <p:spPr>
          <a:xfrm>
            <a:off x="1153584" y="228600"/>
            <a:ext cx="8596668" cy="1320800"/>
          </a:xfrm>
        </p:spPr>
        <p:txBody>
          <a:bodyPr/>
          <a:lstStyle/>
          <a:p>
            <a:pPr algn="ctr"/>
            <a:r>
              <a:rPr lang="it-IT" dirty="0"/>
              <a:t>   FACTORY </a:t>
            </a:r>
          </a:p>
        </p:txBody>
      </p:sp>
      <p:pic>
        <p:nvPicPr>
          <p:cNvPr id="5" name="Segnaposto contenuto 4" descr="Immagine che contiene testo, schermata, diagramma&#10;&#10;Descrizione generata automaticamente">
            <a:extLst>
              <a:ext uri="{FF2B5EF4-FFF2-40B4-BE49-F238E27FC236}">
                <a16:creationId xmlns:a16="http://schemas.microsoft.com/office/drawing/2014/main" id="{337E3BF1-5C1D-6387-2FCE-8FB5B6B72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36" y="1038225"/>
            <a:ext cx="6858314" cy="5591175"/>
          </a:xfrm>
        </p:spPr>
      </p:pic>
      <p:sp>
        <p:nvSpPr>
          <p:cNvPr id="6" name="CasellaDiTesto 5">
            <a:extLst>
              <a:ext uri="{FF2B5EF4-FFF2-40B4-BE49-F238E27FC236}">
                <a16:creationId xmlns:a16="http://schemas.microsoft.com/office/drawing/2014/main" id="{A84A222F-7185-E444-547B-886F1D8AF3A3}"/>
              </a:ext>
            </a:extLst>
          </p:cNvPr>
          <p:cNvSpPr txBox="1"/>
          <p:nvPr/>
        </p:nvSpPr>
        <p:spPr>
          <a:xfrm>
            <a:off x="7219950" y="1038225"/>
            <a:ext cx="4009053" cy="4524315"/>
          </a:xfrm>
          <a:prstGeom prst="rect">
            <a:avLst/>
          </a:prstGeom>
          <a:noFill/>
        </p:spPr>
        <p:txBody>
          <a:bodyPr wrap="square" lIns="91440" tIns="45720" rIns="91440" bIns="45720" rtlCol="0" anchor="t">
            <a:spAutoFit/>
          </a:bodyPr>
          <a:lstStyle/>
          <a:p>
            <a:r>
              <a:rPr lang="it-IT" sz="1600" dirty="0">
                <a:latin typeface="Verdana"/>
                <a:ea typeface="Verdana"/>
              </a:rPr>
              <a:t>Utilizzando </a:t>
            </a:r>
            <a:r>
              <a:rPr lang="it-IT" sz="1600" dirty="0" err="1">
                <a:latin typeface="Verdana"/>
                <a:ea typeface="Verdana"/>
              </a:rPr>
              <a:t>Factory</a:t>
            </a:r>
            <a:r>
              <a:rPr lang="it-IT" sz="1600" dirty="0">
                <a:latin typeface="Verdana"/>
                <a:ea typeface="Verdana"/>
              </a:rPr>
              <a:t>, si possono  creare oggetti senza preoccuparti della logica specifica di creazione e della classe concreta degli oggetti.  Factory si occupa di restituire l'oggetto appropriato in base al metodo di creazione chiamato.</a:t>
            </a:r>
          </a:p>
          <a:p>
            <a:r>
              <a:rPr lang="it-IT" sz="1600" dirty="0">
                <a:latin typeface="Verdana"/>
                <a:ea typeface="Verdana"/>
              </a:rPr>
              <a:t>Il pattern Factory ti permette di creare oggetti senza dover conoscere la classe concreta e di delegare la responsabilità di creazione degli oggetti a una classe </a:t>
            </a:r>
            <a:r>
              <a:rPr lang="it-IT" sz="1600" dirty="0" err="1">
                <a:latin typeface="Verdana"/>
                <a:ea typeface="Verdana"/>
              </a:rPr>
              <a:t>Factory</a:t>
            </a:r>
            <a:r>
              <a:rPr lang="it-IT" sz="1600" dirty="0">
                <a:latin typeface="Verdana"/>
                <a:ea typeface="Verdana"/>
              </a:rPr>
              <a:t> dedicata. Nel nostro codice fornisce metodi per creare diversi oggetti utilizzati nel gioco, semplificando così il processo di creazione degli oggetti.</a:t>
            </a:r>
          </a:p>
        </p:txBody>
      </p:sp>
    </p:spTree>
    <p:extLst>
      <p:ext uri="{BB962C8B-B14F-4D97-AF65-F5344CB8AC3E}">
        <p14:creationId xmlns:p14="http://schemas.microsoft.com/office/powerpoint/2010/main" val="345278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0B151D-09AC-9CBF-A734-2AC46673B1DC}"/>
              </a:ext>
            </a:extLst>
          </p:cNvPr>
          <p:cNvSpPr>
            <a:spLocks noGrp="1"/>
          </p:cNvSpPr>
          <p:nvPr>
            <p:ph type="title"/>
          </p:nvPr>
        </p:nvSpPr>
        <p:spPr>
          <a:xfrm>
            <a:off x="974374" y="301487"/>
            <a:ext cx="8596668" cy="1320800"/>
          </a:xfrm>
        </p:spPr>
        <p:txBody>
          <a:bodyPr/>
          <a:lstStyle/>
          <a:p>
            <a:pPr algn="ctr"/>
            <a:r>
              <a:rPr lang="it-IT"/>
              <a:t>UML PROGETTO</a:t>
            </a:r>
            <a:endParaRPr lang="it-IT" dirty="0"/>
          </a:p>
        </p:txBody>
      </p:sp>
      <p:pic>
        <p:nvPicPr>
          <p:cNvPr id="5" name="Segnaposto contenuto 4">
            <a:extLst>
              <a:ext uri="{FF2B5EF4-FFF2-40B4-BE49-F238E27FC236}">
                <a16:creationId xmlns:a16="http://schemas.microsoft.com/office/drawing/2014/main" id="{7B13DCCE-812C-75F4-6480-3E4722A450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4678" y="1361246"/>
            <a:ext cx="10048461" cy="4999383"/>
          </a:xfrm>
        </p:spPr>
      </p:pic>
    </p:spTree>
    <p:extLst>
      <p:ext uri="{BB962C8B-B14F-4D97-AF65-F5344CB8AC3E}">
        <p14:creationId xmlns:p14="http://schemas.microsoft.com/office/powerpoint/2010/main" val="215645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23C36B-2AB4-7C29-EB4E-49671948C3A1}"/>
              </a:ext>
            </a:extLst>
          </p:cNvPr>
          <p:cNvSpPr>
            <a:spLocks noGrp="1"/>
          </p:cNvSpPr>
          <p:nvPr>
            <p:ph type="title"/>
          </p:nvPr>
        </p:nvSpPr>
        <p:spPr>
          <a:xfrm>
            <a:off x="279769" y="609600"/>
            <a:ext cx="8596668" cy="1320800"/>
          </a:xfrm>
        </p:spPr>
        <p:txBody>
          <a:bodyPr/>
          <a:lstStyle/>
          <a:p>
            <a:pPr algn="ctr"/>
            <a:r>
              <a:rPr lang="it-IT" dirty="0"/>
              <a:t>Come si presenta il gioco</a:t>
            </a:r>
          </a:p>
        </p:txBody>
      </p:sp>
      <p:pic>
        <p:nvPicPr>
          <p:cNvPr id="5" name="Segnaposto contenuto 4" descr="Immagine che contiene schermata, testo, cielo">
            <a:extLst>
              <a:ext uri="{FF2B5EF4-FFF2-40B4-BE49-F238E27FC236}">
                <a16:creationId xmlns:a16="http://schemas.microsoft.com/office/drawing/2014/main" id="{75F2D751-80E0-4DD8-D868-48092CC9F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37" y="1437806"/>
            <a:ext cx="6248617" cy="3627824"/>
          </a:xfrm>
        </p:spPr>
      </p:pic>
      <p:sp>
        <p:nvSpPr>
          <p:cNvPr id="7" name="CasellaDiTesto 6">
            <a:extLst>
              <a:ext uri="{FF2B5EF4-FFF2-40B4-BE49-F238E27FC236}">
                <a16:creationId xmlns:a16="http://schemas.microsoft.com/office/drawing/2014/main" id="{78C1870C-DF98-5851-4FE1-B08D95362244}"/>
              </a:ext>
            </a:extLst>
          </p:cNvPr>
          <p:cNvSpPr txBox="1"/>
          <p:nvPr/>
        </p:nvSpPr>
        <p:spPr>
          <a:xfrm flipH="1">
            <a:off x="6333754" y="1437806"/>
            <a:ext cx="3281943" cy="3693319"/>
          </a:xfrm>
          <a:prstGeom prst="rect">
            <a:avLst/>
          </a:prstGeom>
          <a:noFill/>
        </p:spPr>
        <p:txBody>
          <a:bodyPr wrap="square" rtlCol="0">
            <a:spAutoFit/>
          </a:bodyPr>
          <a:lstStyle/>
          <a:p>
            <a:r>
              <a:rPr lang="it-IT" dirty="0">
                <a:latin typeface="Verdana" panose="020B0604030504040204" pitchFamily="34" charset="0"/>
                <a:ea typeface="Verdana" panose="020B0604030504040204" pitchFamily="34" charset="0"/>
              </a:rPr>
              <a:t>Il gioco si presenta con un menu contenente 3 button</a:t>
            </a:r>
          </a:p>
          <a:p>
            <a:pPr marL="285750" indent="-285750">
              <a:buFont typeface="Arial" panose="020B0604020202020204" pitchFamily="34" charset="0"/>
              <a:buChar char="•"/>
            </a:pPr>
            <a:r>
              <a:rPr lang="it-IT" b="1" dirty="0">
                <a:latin typeface="Verdana" panose="020B0604030504040204" pitchFamily="34" charset="0"/>
                <a:ea typeface="Verdana" panose="020B0604030504040204" pitchFamily="34" charset="0"/>
              </a:rPr>
              <a:t>START</a:t>
            </a:r>
            <a:r>
              <a:rPr lang="it-IT" dirty="0">
                <a:latin typeface="Verdana" panose="020B0604030504040204" pitchFamily="34" charset="0"/>
                <a:ea typeface="Verdana" panose="020B0604030504040204" pitchFamily="34" charset="0"/>
              </a:rPr>
              <a:t>:permette di avviare la partita(soltanto dopo aver eseguito il login).</a:t>
            </a:r>
          </a:p>
          <a:p>
            <a:pPr marL="285750" indent="-285750">
              <a:buFont typeface="Arial" panose="020B0604020202020204" pitchFamily="34" charset="0"/>
              <a:buChar char="•"/>
            </a:pPr>
            <a:r>
              <a:rPr lang="it-IT" b="1" dirty="0">
                <a:latin typeface="Verdana" panose="020B0604030504040204" pitchFamily="34" charset="0"/>
                <a:ea typeface="Verdana" panose="020B0604030504040204" pitchFamily="34" charset="0"/>
              </a:rPr>
              <a:t>LOG</a:t>
            </a:r>
            <a:r>
              <a:rPr lang="it-IT" dirty="0">
                <a:latin typeface="Verdana" panose="020B0604030504040204" pitchFamily="34" charset="0"/>
                <a:ea typeface="Verdana" panose="020B0604030504040204" pitchFamily="34" charset="0"/>
              </a:rPr>
              <a:t> </a:t>
            </a:r>
            <a:r>
              <a:rPr lang="it-IT" b="1" dirty="0">
                <a:latin typeface="Verdana" panose="020B0604030504040204" pitchFamily="34" charset="0"/>
                <a:ea typeface="Verdana" panose="020B0604030504040204" pitchFamily="34" charset="0"/>
              </a:rPr>
              <a:t>IN</a:t>
            </a:r>
            <a:r>
              <a:rPr lang="it-IT" dirty="0">
                <a:latin typeface="Verdana" panose="020B0604030504040204" pitchFamily="34" charset="0"/>
                <a:ea typeface="Verdana" panose="020B0604030504040204" pitchFamily="34" charset="0"/>
              </a:rPr>
              <a:t>: permette all’utente di eseguire il login per iniziare il gioco e salvare i propri dati.</a:t>
            </a:r>
          </a:p>
          <a:p>
            <a:pPr marL="285750" indent="-285750">
              <a:buFont typeface="Arial" panose="020B0604020202020204" pitchFamily="34" charset="0"/>
              <a:buChar char="•"/>
            </a:pPr>
            <a:r>
              <a:rPr lang="it-IT" b="1" dirty="0">
                <a:latin typeface="Verdana" panose="020B0604030504040204" pitchFamily="34" charset="0"/>
                <a:ea typeface="Verdana" panose="020B0604030504040204" pitchFamily="34" charset="0"/>
              </a:rPr>
              <a:t>SIGN</a:t>
            </a:r>
            <a:r>
              <a:rPr lang="it-IT" dirty="0">
                <a:latin typeface="Verdana" panose="020B0604030504040204" pitchFamily="34" charset="0"/>
                <a:ea typeface="Verdana" panose="020B0604030504040204" pitchFamily="34" charset="0"/>
              </a:rPr>
              <a:t> </a:t>
            </a:r>
            <a:r>
              <a:rPr lang="it-IT" b="1" dirty="0">
                <a:latin typeface="Verdana" panose="020B0604030504040204" pitchFamily="34" charset="0"/>
                <a:ea typeface="Verdana" panose="020B0604030504040204" pitchFamily="34" charset="0"/>
              </a:rPr>
              <a:t>IN</a:t>
            </a:r>
            <a:r>
              <a:rPr lang="it-IT" dirty="0">
                <a:latin typeface="Verdana" panose="020B0604030504040204" pitchFamily="34" charset="0"/>
                <a:ea typeface="Verdana" panose="020B0604030504040204" pitchFamily="34" charset="0"/>
              </a:rPr>
              <a:t> : permette all’utente di eseguire la registrazione.</a:t>
            </a:r>
          </a:p>
        </p:txBody>
      </p:sp>
    </p:spTree>
    <p:extLst>
      <p:ext uri="{BB962C8B-B14F-4D97-AF65-F5344CB8AC3E}">
        <p14:creationId xmlns:p14="http://schemas.microsoft.com/office/powerpoint/2010/main" val="100310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 schermata, Carattere, numero&#10;&#10;Descrizione generata automaticamente">
            <a:extLst>
              <a:ext uri="{FF2B5EF4-FFF2-40B4-BE49-F238E27FC236}">
                <a16:creationId xmlns:a16="http://schemas.microsoft.com/office/drawing/2014/main" id="{6A324360-FA51-0C6A-A17B-AFBC3C125B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633" y="113992"/>
            <a:ext cx="2781541" cy="3134033"/>
          </a:xfrm>
        </p:spPr>
      </p:pic>
      <p:pic>
        <p:nvPicPr>
          <p:cNvPr id="7" name="Immagine 6" descr="Immagine che contiene testo, schermata, Carattere, numero&#10;&#10;Descrizione generata automaticamente">
            <a:extLst>
              <a:ext uri="{FF2B5EF4-FFF2-40B4-BE49-F238E27FC236}">
                <a16:creationId xmlns:a16="http://schemas.microsoft.com/office/drawing/2014/main" id="{28C9C283-68C5-AFB0-022A-51B90EB13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400" y="113993"/>
            <a:ext cx="2766300" cy="3421677"/>
          </a:xfrm>
          <a:prstGeom prst="rect">
            <a:avLst/>
          </a:prstGeom>
        </p:spPr>
      </p:pic>
      <p:pic>
        <p:nvPicPr>
          <p:cNvPr id="9" name="Immagine 8" descr="Immagine che contiene testo, schermata, Carattere&#10;&#10;Descrizione generata automaticamente">
            <a:extLst>
              <a:ext uri="{FF2B5EF4-FFF2-40B4-BE49-F238E27FC236}">
                <a16:creationId xmlns:a16="http://schemas.microsoft.com/office/drawing/2014/main" id="{59B301FC-2BCA-0CBF-B560-512803AE8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33" y="3840470"/>
            <a:ext cx="4907583" cy="2705334"/>
          </a:xfrm>
          <a:prstGeom prst="rect">
            <a:avLst/>
          </a:prstGeom>
        </p:spPr>
      </p:pic>
      <p:pic>
        <p:nvPicPr>
          <p:cNvPr id="11" name="Immagine 10" descr="Immagine che contiene testo, schermata, Carattere&#10;&#10;Descrizione generata automaticamente">
            <a:extLst>
              <a:ext uri="{FF2B5EF4-FFF2-40B4-BE49-F238E27FC236}">
                <a16:creationId xmlns:a16="http://schemas.microsoft.com/office/drawing/2014/main" id="{076A3DE6-1B61-C994-37D7-8A6C30530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7070" y="3840470"/>
            <a:ext cx="4907583" cy="2149026"/>
          </a:xfrm>
          <a:prstGeom prst="rect">
            <a:avLst/>
          </a:prstGeom>
        </p:spPr>
      </p:pic>
      <p:cxnSp>
        <p:nvCxnSpPr>
          <p:cNvPr id="13" name="Connettore 2 12">
            <a:extLst>
              <a:ext uri="{FF2B5EF4-FFF2-40B4-BE49-F238E27FC236}">
                <a16:creationId xmlns:a16="http://schemas.microsoft.com/office/drawing/2014/main" id="{5CFB8F37-B8F7-067A-B221-4A5C47A3DA9A}"/>
              </a:ext>
            </a:extLst>
          </p:cNvPr>
          <p:cNvCxnSpPr>
            <a:cxnSpLocks/>
          </p:cNvCxnSpPr>
          <p:nvPr/>
        </p:nvCxnSpPr>
        <p:spPr>
          <a:xfrm>
            <a:off x="2369976" y="3248025"/>
            <a:ext cx="727787" cy="59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C8063651-2402-4628-DE3C-0874385946C2}"/>
              </a:ext>
            </a:extLst>
          </p:cNvPr>
          <p:cNvCxnSpPr>
            <a:cxnSpLocks/>
          </p:cNvCxnSpPr>
          <p:nvPr/>
        </p:nvCxnSpPr>
        <p:spPr>
          <a:xfrm flipH="1">
            <a:off x="5866982" y="3213010"/>
            <a:ext cx="579418" cy="627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6956657C-4EBD-56F9-A169-125D0231768C}"/>
              </a:ext>
            </a:extLst>
          </p:cNvPr>
          <p:cNvSpPr txBox="1"/>
          <p:nvPr/>
        </p:nvSpPr>
        <p:spPr>
          <a:xfrm flipH="1">
            <a:off x="3610947" y="839755"/>
            <a:ext cx="2379306" cy="1200329"/>
          </a:xfrm>
          <a:prstGeom prst="rect">
            <a:avLst/>
          </a:prstGeom>
          <a:noFill/>
        </p:spPr>
        <p:txBody>
          <a:bodyPr wrap="square" rtlCol="0">
            <a:spAutoFit/>
          </a:bodyPr>
          <a:lstStyle/>
          <a:p>
            <a:r>
              <a:rPr lang="it-IT" b="1" dirty="0">
                <a:solidFill>
                  <a:schemeClr val="accent1"/>
                </a:solidFill>
                <a:latin typeface="Verdana" panose="020B0604030504040204" pitchFamily="34" charset="0"/>
                <a:ea typeface="Verdana" panose="020B0604030504040204" pitchFamily="34" charset="0"/>
              </a:rPr>
              <a:t>Come si presentano  le due finestre all’utente</a:t>
            </a:r>
          </a:p>
        </p:txBody>
      </p:sp>
    </p:spTree>
    <p:extLst>
      <p:ext uri="{BB962C8B-B14F-4D97-AF65-F5344CB8AC3E}">
        <p14:creationId xmlns:p14="http://schemas.microsoft.com/office/powerpoint/2010/main" val="407291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4939E2-28B0-B69E-F86D-0A98426B68D1}"/>
              </a:ext>
            </a:extLst>
          </p:cNvPr>
          <p:cNvSpPr>
            <a:spLocks noGrp="1"/>
          </p:cNvSpPr>
          <p:nvPr>
            <p:ph type="title"/>
          </p:nvPr>
        </p:nvSpPr>
        <p:spPr>
          <a:xfrm>
            <a:off x="523875" y="0"/>
            <a:ext cx="8596668" cy="1320800"/>
          </a:xfrm>
        </p:spPr>
        <p:txBody>
          <a:bodyPr/>
          <a:lstStyle/>
          <a:p>
            <a:pPr algn="ctr"/>
            <a:r>
              <a:rPr lang="it-IT">
                <a:latin typeface="Verdana" panose="020B0604030504040204" pitchFamily="34" charset="0"/>
                <a:ea typeface="Verdana" panose="020B0604030504040204" pitchFamily="34" charset="0"/>
              </a:rPr>
              <a:t>Il gioco</a:t>
            </a:r>
            <a:endParaRPr lang="it-IT" dirty="0">
              <a:latin typeface="Verdana" panose="020B0604030504040204" pitchFamily="34" charset="0"/>
              <a:ea typeface="Verdana" panose="020B0604030504040204" pitchFamily="34" charset="0"/>
            </a:endParaRPr>
          </a:p>
        </p:txBody>
      </p:sp>
      <p:pic>
        <p:nvPicPr>
          <p:cNvPr id="5" name="Segnaposto contenuto 4" descr="Immagine che contiene schermata, testo, linea, Rettangolo&#10;&#10;Descrizione generata automaticamente">
            <a:extLst>
              <a:ext uri="{FF2B5EF4-FFF2-40B4-BE49-F238E27FC236}">
                <a16:creationId xmlns:a16="http://schemas.microsoft.com/office/drawing/2014/main" id="{9BB98845-1A98-A869-A36E-A93E8FB4F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875" y="1270000"/>
            <a:ext cx="5125528" cy="4556125"/>
          </a:xfrm>
        </p:spPr>
      </p:pic>
      <p:sp>
        <p:nvSpPr>
          <p:cNvPr id="6" name="CasellaDiTesto 5">
            <a:extLst>
              <a:ext uri="{FF2B5EF4-FFF2-40B4-BE49-F238E27FC236}">
                <a16:creationId xmlns:a16="http://schemas.microsoft.com/office/drawing/2014/main" id="{91CC8C94-8072-0737-EFDB-E64E1C280766}"/>
              </a:ext>
            </a:extLst>
          </p:cNvPr>
          <p:cNvSpPr txBox="1"/>
          <p:nvPr/>
        </p:nvSpPr>
        <p:spPr>
          <a:xfrm>
            <a:off x="5741910" y="1270000"/>
            <a:ext cx="3286125" cy="1754326"/>
          </a:xfrm>
          <a:prstGeom prst="rect">
            <a:avLst/>
          </a:prstGeom>
          <a:noFill/>
        </p:spPr>
        <p:txBody>
          <a:bodyPr wrap="square" rtlCol="0">
            <a:spAutoFit/>
          </a:bodyPr>
          <a:lstStyle/>
          <a:p>
            <a:r>
              <a:rPr lang="it-IT" dirty="0">
                <a:latin typeface="Verdana" panose="020B0604030504040204" pitchFamily="34" charset="0"/>
                <a:ea typeface="Verdana" panose="020B0604030504040204" pitchFamily="34" charset="0"/>
              </a:rPr>
              <a:t>Il gioco offre all’utente 4 button per interagire. Inoltre mostra anche le vite disponibili e gli oggetti raccolti durante la corsa</a:t>
            </a:r>
          </a:p>
        </p:txBody>
      </p:sp>
    </p:spTree>
    <p:extLst>
      <p:ext uri="{BB962C8B-B14F-4D97-AF65-F5344CB8AC3E}">
        <p14:creationId xmlns:p14="http://schemas.microsoft.com/office/powerpoint/2010/main" val="372664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4B806D-D088-C917-A1A7-2A6ACD069460}"/>
              </a:ext>
            </a:extLst>
          </p:cNvPr>
          <p:cNvSpPr>
            <a:spLocks noGrp="1"/>
          </p:cNvSpPr>
          <p:nvPr>
            <p:ph type="title"/>
          </p:nvPr>
        </p:nvSpPr>
        <p:spPr/>
        <p:txBody>
          <a:bodyPr/>
          <a:lstStyle/>
          <a:p>
            <a:pPr algn="ctr"/>
            <a:r>
              <a:rPr lang="it-IT" dirty="0">
                <a:latin typeface="Verdana" panose="020B0604030504040204" pitchFamily="34" charset="0"/>
                <a:ea typeface="Verdana" panose="020B0604030504040204" pitchFamily="34" charset="0"/>
              </a:rPr>
              <a:t>Start e Pausa</a:t>
            </a:r>
          </a:p>
        </p:txBody>
      </p:sp>
      <p:pic>
        <p:nvPicPr>
          <p:cNvPr id="5" name="Segnaposto contenuto 4" descr="Immagine che contiene testo, Carattere, giallo, Biglietto Post-it&#10;&#10;Descrizione generata automaticamente">
            <a:extLst>
              <a:ext uri="{FF2B5EF4-FFF2-40B4-BE49-F238E27FC236}">
                <a16:creationId xmlns:a16="http://schemas.microsoft.com/office/drawing/2014/main" id="{C0153BC1-27AE-1844-6C21-2367FCDD32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579" y="1660753"/>
            <a:ext cx="2653577" cy="1704845"/>
          </a:xfrm>
        </p:spPr>
      </p:pic>
      <p:sp>
        <p:nvSpPr>
          <p:cNvPr id="6" name="CasellaDiTesto 5">
            <a:extLst>
              <a:ext uri="{FF2B5EF4-FFF2-40B4-BE49-F238E27FC236}">
                <a16:creationId xmlns:a16="http://schemas.microsoft.com/office/drawing/2014/main" id="{E034016B-72B4-6A72-BFFF-4B0A07D86115}"/>
              </a:ext>
            </a:extLst>
          </p:cNvPr>
          <p:cNvSpPr txBox="1"/>
          <p:nvPr/>
        </p:nvSpPr>
        <p:spPr>
          <a:xfrm>
            <a:off x="677333" y="4125297"/>
            <a:ext cx="2868299" cy="1754326"/>
          </a:xfrm>
          <a:prstGeom prst="rect">
            <a:avLst/>
          </a:prstGeom>
          <a:noFill/>
        </p:spPr>
        <p:txBody>
          <a:bodyPr wrap="square" rtlCol="0">
            <a:spAutoFit/>
          </a:bodyPr>
          <a:lstStyle/>
          <a:p>
            <a:r>
              <a:rPr lang="it-IT" dirty="0">
                <a:latin typeface="Verdana" panose="020B0604030504040204" pitchFamily="34" charset="0"/>
                <a:ea typeface="Verdana" panose="020B0604030504040204" pitchFamily="34" charset="0"/>
              </a:rPr>
              <a:t>Start avvia la partita.</a:t>
            </a:r>
          </a:p>
          <a:p>
            <a:r>
              <a:rPr lang="it-IT" dirty="0">
                <a:latin typeface="Verdana" panose="020B0604030504040204" pitchFamily="34" charset="0"/>
                <a:ea typeface="Verdana" panose="020B0604030504040204" pitchFamily="34" charset="0"/>
              </a:rPr>
              <a:t>NB: il button start viene disabilitato dopo essere stato premuto per evitare errori durante la partita.</a:t>
            </a:r>
          </a:p>
        </p:txBody>
      </p:sp>
      <p:pic>
        <p:nvPicPr>
          <p:cNvPr id="8" name="Immagine 7" descr="Immagine che contiene testo, schermata, Carattere, linea&#10;&#10;Descrizione generata automaticamente">
            <a:extLst>
              <a:ext uri="{FF2B5EF4-FFF2-40B4-BE49-F238E27FC236}">
                <a16:creationId xmlns:a16="http://schemas.microsoft.com/office/drawing/2014/main" id="{F59E8E2D-2621-9028-EF53-02835243E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686" y="4179041"/>
            <a:ext cx="4107536" cy="2118544"/>
          </a:xfrm>
          <a:prstGeom prst="rect">
            <a:avLst/>
          </a:prstGeom>
        </p:spPr>
      </p:pic>
      <p:cxnSp>
        <p:nvCxnSpPr>
          <p:cNvPr id="10" name="Connettore 2 9">
            <a:extLst>
              <a:ext uri="{FF2B5EF4-FFF2-40B4-BE49-F238E27FC236}">
                <a16:creationId xmlns:a16="http://schemas.microsoft.com/office/drawing/2014/main" id="{FB26B613-576B-DB41-8191-1B5D052292AC}"/>
              </a:ext>
            </a:extLst>
          </p:cNvPr>
          <p:cNvCxnSpPr>
            <a:cxnSpLocks/>
          </p:cNvCxnSpPr>
          <p:nvPr/>
        </p:nvCxnSpPr>
        <p:spPr>
          <a:xfrm>
            <a:off x="5344163" y="2996532"/>
            <a:ext cx="1118438" cy="119888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68215564-3430-8E44-C51E-47AF4398A6D8}"/>
              </a:ext>
            </a:extLst>
          </p:cNvPr>
          <p:cNvCxnSpPr>
            <a:cxnSpLocks/>
          </p:cNvCxnSpPr>
          <p:nvPr/>
        </p:nvCxnSpPr>
        <p:spPr>
          <a:xfrm flipH="1">
            <a:off x="1768599" y="2945311"/>
            <a:ext cx="1965674" cy="96737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5" name="CasellaDiTesto 14">
            <a:extLst>
              <a:ext uri="{FF2B5EF4-FFF2-40B4-BE49-F238E27FC236}">
                <a16:creationId xmlns:a16="http://schemas.microsoft.com/office/drawing/2014/main" id="{43A32B8D-240B-E189-31FD-64DFC783F506}"/>
              </a:ext>
            </a:extLst>
          </p:cNvPr>
          <p:cNvSpPr txBox="1"/>
          <p:nvPr/>
        </p:nvSpPr>
        <p:spPr>
          <a:xfrm>
            <a:off x="6712928" y="2576577"/>
            <a:ext cx="3069772" cy="1200329"/>
          </a:xfrm>
          <a:prstGeom prst="rect">
            <a:avLst/>
          </a:prstGeom>
          <a:noFill/>
        </p:spPr>
        <p:txBody>
          <a:bodyPr wrap="square" rtlCol="0">
            <a:spAutoFit/>
          </a:bodyPr>
          <a:lstStyle/>
          <a:p>
            <a:r>
              <a:rPr lang="it-IT" dirty="0">
                <a:latin typeface="Verdana" panose="020B0604030504040204" pitchFamily="34" charset="0"/>
                <a:ea typeface="Verdana" panose="020B0604030504040204" pitchFamily="34" charset="0"/>
              </a:rPr>
              <a:t>Pausa permetterà all’utente di riprendere a giocare o di tornare al menu principale</a:t>
            </a:r>
          </a:p>
        </p:txBody>
      </p:sp>
      <p:cxnSp>
        <p:nvCxnSpPr>
          <p:cNvPr id="19" name="Connettore 2 18">
            <a:extLst>
              <a:ext uri="{FF2B5EF4-FFF2-40B4-BE49-F238E27FC236}">
                <a16:creationId xmlns:a16="http://schemas.microsoft.com/office/drawing/2014/main" id="{56BFF28D-D849-2A84-F171-0FA52E843D21}"/>
              </a:ext>
            </a:extLst>
          </p:cNvPr>
          <p:cNvCxnSpPr>
            <a:cxnSpLocks/>
          </p:cNvCxnSpPr>
          <p:nvPr/>
        </p:nvCxnSpPr>
        <p:spPr>
          <a:xfrm flipV="1">
            <a:off x="3310867" y="4310743"/>
            <a:ext cx="1982584" cy="40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86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FB9E0-0EE7-CCA3-479A-90F706C76D5C}"/>
              </a:ext>
            </a:extLst>
          </p:cNvPr>
          <p:cNvSpPr>
            <a:spLocks noGrp="1"/>
          </p:cNvSpPr>
          <p:nvPr>
            <p:ph type="title"/>
          </p:nvPr>
        </p:nvSpPr>
        <p:spPr/>
        <p:txBody>
          <a:bodyPr/>
          <a:lstStyle/>
          <a:p>
            <a:pPr algn="ctr"/>
            <a:r>
              <a:rPr lang="it-IT" dirty="0">
                <a:latin typeface="Verdana" panose="020B0604030504040204" pitchFamily="34" charset="0"/>
                <a:ea typeface="Verdana" panose="020B0604030504040204" pitchFamily="34" charset="0"/>
              </a:rPr>
              <a:t>SalvaPartita e CaricaPartita</a:t>
            </a:r>
          </a:p>
        </p:txBody>
      </p:sp>
      <p:pic>
        <p:nvPicPr>
          <p:cNvPr id="5" name="Segnaposto contenuto 4" descr="Immagine che contiene testo, Carattere, schermata, Elementi grafici&#10;&#10;Descrizione generata automaticamente">
            <a:extLst>
              <a:ext uri="{FF2B5EF4-FFF2-40B4-BE49-F238E27FC236}">
                <a16:creationId xmlns:a16="http://schemas.microsoft.com/office/drawing/2014/main" id="{5C9C6E24-A0DA-F454-EE2D-A7A0810E2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66850"/>
            <a:ext cx="4109059" cy="2264943"/>
          </a:xfrm>
        </p:spPr>
      </p:pic>
      <p:pic>
        <p:nvPicPr>
          <p:cNvPr id="7" name="Immagine 6" descr="Immagine che contiene testo, schermata, Carattere, software&#10;&#10;Descrizione generata automaticamente">
            <a:extLst>
              <a:ext uri="{FF2B5EF4-FFF2-40B4-BE49-F238E27FC236}">
                <a16:creationId xmlns:a16="http://schemas.microsoft.com/office/drawing/2014/main" id="{5EE116BC-74BA-7765-293A-4B148D703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57" y="4026905"/>
            <a:ext cx="4941939" cy="2278577"/>
          </a:xfrm>
          <a:prstGeom prst="rect">
            <a:avLst/>
          </a:prstGeom>
        </p:spPr>
      </p:pic>
      <p:pic>
        <p:nvPicPr>
          <p:cNvPr id="9" name="Immagine 8" descr="Immagine che contiene testo, schermata, Carattere&#10;&#10;Descrizione generata automaticamente">
            <a:extLst>
              <a:ext uri="{FF2B5EF4-FFF2-40B4-BE49-F238E27FC236}">
                <a16:creationId xmlns:a16="http://schemas.microsoft.com/office/drawing/2014/main" id="{3967B2B8-73C6-C65E-0878-7D41BA258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535" y="2403704"/>
            <a:ext cx="4744864" cy="1623201"/>
          </a:xfrm>
          <a:prstGeom prst="rect">
            <a:avLst/>
          </a:prstGeom>
        </p:spPr>
      </p:pic>
      <p:cxnSp>
        <p:nvCxnSpPr>
          <p:cNvPr id="11" name="Connettore 2 10">
            <a:extLst>
              <a:ext uri="{FF2B5EF4-FFF2-40B4-BE49-F238E27FC236}">
                <a16:creationId xmlns:a16="http://schemas.microsoft.com/office/drawing/2014/main" id="{E751E760-4344-437D-87D8-EB7F90D37180}"/>
              </a:ext>
            </a:extLst>
          </p:cNvPr>
          <p:cNvCxnSpPr>
            <a:cxnSpLocks/>
          </p:cNvCxnSpPr>
          <p:nvPr/>
        </p:nvCxnSpPr>
        <p:spPr>
          <a:xfrm flipH="1">
            <a:off x="1408922" y="3090115"/>
            <a:ext cx="353108" cy="93679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5" name="Connettore 2 14">
            <a:extLst>
              <a:ext uri="{FF2B5EF4-FFF2-40B4-BE49-F238E27FC236}">
                <a16:creationId xmlns:a16="http://schemas.microsoft.com/office/drawing/2014/main" id="{26FCE2A0-B46B-66BA-4E87-39887090A669}"/>
              </a:ext>
            </a:extLst>
          </p:cNvPr>
          <p:cNvCxnSpPr>
            <a:cxnSpLocks/>
          </p:cNvCxnSpPr>
          <p:nvPr/>
        </p:nvCxnSpPr>
        <p:spPr>
          <a:xfrm flipV="1">
            <a:off x="3801851" y="2271162"/>
            <a:ext cx="1511684" cy="51648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9" name="CasellaDiTesto 18">
            <a:extLst>
              <a:ext uri="{FF2B5EF4-FFF2-40B4-BE49-F238E27FC236}">
                <a16:creationId xmlns:a16="http://schemas.microsoft.com/office/drawing/2014/main" id="{7EE9F835-18D2-7704-83C8-72D5505462F1}"/>
              </a:ext>
            </a:extLst>
          </p:cNvPr>
          <p:cNvSpPr txBox="1"/>
          <p:nvPr/>
        </p:nvSpPr>
        <p:spPr>
          <a:xfrm>
            <a:off x="5271796" y="4500209"/>
            <a:ext cx="3816220" cy="1323439"/>
          </a:xfrm>
          <a:prstGeom prst="rect">
            <a:avLst/>
          </a:prstGeom>
          <a:noFill/>
        </p:spPr>
        <p:txBody>
          <a:bodyPr wrap="square" rtlCol="0">
            <a:spAutoFit/>
          </a:bodyPr>
          <a:lstStyle/>
          <a:p>
            <a:r>
              <a:rPr lang="it-IT" sz="1600" b="1" dirty="0">
                <a:latin typeface="Verdana" panose="020B0604030504040204" pitchFamily="34" charset="0"/>
                <a:ea typeface="Verdana" panose="020B0604030504040204" pitchFamily="34" charset="0"/>
              </a:rPr>
              <a:t>saveGame</a:t>
            </a:r>
            <a:r>
              <a:rPr lang="it-IT" sz="1600" dirty="0">
                <a:latin typeface="Verdana" panose="020B0604030504040204" pitchFamily="34" charset="0"/>
                <a:ea typeface="Verdana" panose="020B0604030504040204" pitchFamily="34" charset="0"/>
              </a:rPr>
              <a:t> salva i dati della partita insieme al nome e cognome dell’utente ,creando il file del salvataggio GAMES_DIRECTORY_PATH</a:t>
            </a:r>
          </a:p>
        </p:txBody>
      </p:sp>
      <p:sp>
        <p:nvSpPr>
          <p:cNvPr id="21" name="CasellaDiTesto 20">
            <a:extLst>
              <a:ext uri="{FF2B5EF4-FFF2-40B4-BE49-F238E27FC236}">
                <a16:creationId xmlns:a16="http://schemas.microsoft.com/office/drawing/2014/main" id="{4BE4F317-1EE6-E696-0C8E-9CBAAEA3914F}"/>
              </a:ext>
            </a:extLst>
          </p:cNvPr>
          <p:cNvSpPr txBox="1"/>
          <p:nvPr/>
        </p:nvSpPr>
        <p:spPr>
          <a:xfrm>
            <a:off x="5371429" y="1572707"/>
            <a:ext cx="4786603" cy="830997"/>
          </a:xfrm>
          <a:prstGeom prst="rect">
            <a:avLst/>
          </a:prstGeom>
          <a:noFill/>
        </p:spPr>
        <p:txBody>
          <a:bodyPr wrap="square" rtlCol="0">
            <a:spAutoFit/>
          </a:bodyPr>
          <a:lstStyle/>
          <a:p>
            <a:r>
              <a:rPr lang="it-IT" sz="1600" b="1" dirty="0">
                <a:latin typeface="Verdana" panose="020B0604030504040204" pitchFamily="34" charset="0"/>
                <a:ea typeface="Verdana" panose="020B0604030504040204" pitchFamily="34" charset="0"/>
              </a:rPr>
              <a:t>loadGame</a:t>
            </a:r>
            <a:r>
              <a:rPr lang="it-IT" sz="1600" dirty="0">
                <a:latin typeface="Verdana" panose="020B0604030504040204" pitchFamily="34" charset="0"/>
                <a:ea typeface="Verdana" panose="020B0604030504040204" pitchFamily="34" charset="0"/>
              </a:rPr>
              <a:t>  caricherà la partita tramite i dati ricevuti da GAMES.DIRECTORY_PATH, leggendoli tramite il BufferReader</a:t>
            </a:r>
          </a:p>
        </p:txBody>
      </p:sp>
    </p:spTree>
    <p:extLst>
      <p:ext uri="{BB962C8B-B14F-4D97-AF65-F5344CB8AC3E}">
        <p14:creationId xmlns:p14="http://schemas.microsoft.com/office/powerpoint/2010/main" val="348675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DEEFE7-CBFE-9334-9B46-96BC7CBB9CEF}"/>
              </a:ext>
            </a:extLst>
          </p:cNvPr>
          <p:cNvSpPr>
            <a:spLocks noGrp="1"/>
          </p:cNvSpPr>
          <p:nvPr>
            <p:ph type="title"/>
          </p:nvPr>
        </p:nvSpPr>
        <p:spPr>
          <a:xfrm>
            <a:off x="701308" y="313087"/>
            <a:ext cx="8596668" cy="1320800"/>
          </a:xfrm>
        </p:spPr>
        <p:txBody>
          <a:bodyPr/>
          <a:lstStyle/>
          <a:p>
            <a:pPr algn="ctr"/>
            <a:r>
              <a:rPr lang="it-IT" dirty="0">
                <a:latin typeface="Verdana" panose="020B0604030504040204" pitchFamily="34" charset="0"/>
                <a:ea typeface="Verdana" panose="020B0604030504040204" pitchFamily="34" charset="0"/>
              </a:rPr>
              <a:t>Raccogli Oggetti e Scontra Ostacoli</a:t>
            </a:r>
          </a:p>
        </p:txBody>
      </p:sp>
      <p:pic>
        <p:nvPicPr>
          <p:cNvPr id="5" name="Segnaposto contenuto 4" descr="Immagine che contiene veicolo, Veicolo terrestre, ruota, luce&#10;&#10;Descrizione generata automaticamente">
            <a:extLst>
              <a:ext uri="{FF2B5EF4-FFF2-40B4-BE49-F238E27FC236}">
                <a16:creationId xmlns:a16="http://schemas.microsoft.com/office/drawing/2014/main" id="{6F27F2E9-8B54-F389-8BF5-31346CFCD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356" y="1476051"/>
            <a:ext cx="2415749" cy="1021168"/>
          </a:xfrm>
        </p:spPr>
      </p:pic>
      <p:pic>
        <p:nvPicPr>
          <p:cNvPr id="7" name="Immagine 6" descr="Immagine che contiene testo, veicolo, Veicolo terrestre, ruota&#10;&#10;Descrizione generata automaticamente">
            <a:extLst>
              <a:ext uri="{FF2B5EF4-FFF2-40B4-BE49-F238E27FC236}">
                <a16:creationId xmlns:a16="http://schemas.microsoft.com/office/drawing/2014/main" id="{55C9474A-F2C9-426D-A559-CCB60AD6A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424" y="1460176"/>
            <a:ext cx="2392887" cy="2004234"/>
          </a:xfrm>
          <a:prstGeom prst="rect">
            <a:avLst/>
          </a:prstGeom>
        </p:spPr>
      </p:pic>
      <p:pic>
        <p:nvPicPr>
          <p:cNvPr id="9" name="Immagine 8" descr="Immagine che contiene schermata, quadrato&#10;&#10;Descrizione generata automaticamente">
            <a:extLst>
              <a:ext uri="{FF2B5EF4-FFF2-40B4-BE49-F238E27FC236}">
                <a16:creationId xmlns:a16="http://schemas.microsoft.com/office/drawing/2014/main" id="{38F2F59E-1175-EF81-4D7C-FE3EA86A7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66" y="1460176"/>
            <a:ext cx="3169024" cy="2232025"/>
          </a:xfrm>
          <a:prstGeom prst="rect">
            <a:avLst/>
          </a:prstGeom>
        </p:spPr>
      </p:pic>
      <p:cxnSp>
        <p:nvCxnSpPr>
          <p:cNvPr id="11" name="Connettore 2 10">
            <a:extLst>
              <a:ext uri="{FF2B5EF4-FFF2-40B4-BE49-F238E27FC236}">
                <a16:creationId xmlns:a16="http://schemas.microsoft.com/office/drawing/2014/main" id="{A7D521F2-B923-2DCE-15B6-CE90AF81757C}"/>
              </a:ext>
            </a:extLst>
          </p:cNvPr>
          <p:cNvCxnSpPr>
            <a:cxnSpLocks/>
          </p:cNvCxnSpPr>
          <p:nvPr/>
        </p:nvCxnSpPr>
        <p:spPr>
          <a:xfrm flipV="1">
            <a:off x="3060246" y="2199950"/>
            <a:ext cx="0" cy="7485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Connettore 2 16">
            <a:extLst>
              <a:ext uri="{FF2B5EF4-FFF2-40B4-BE49-F238E27FC236}">
                <a16:creationId xmlns:a16="http://schemas.microsoft.com/office/drawing/2014/main" id="{B2F11AA7-9A41-DA24-AD1C-A54769938290}"/>
              </a:ext>
            </a:extLst>
          </p:cNvPr>
          <p:cNvCxnSpPr>
            <a:cxnSpLocks/>
          </p:cNvCxnSpPr>
          <p:nvPr/>
        </p:nvCxnSpPr>
        <p:spPr>
          <a:xfrm>
            <a:off x="6391105" y="1644513"/>
            <a:ext cx="788384"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19" name="Connettore 2 18">
            <a:extLst>
              <a:ext uri="{FF2B5EF4-FFF2-40B4-BE49-F238E27FC236}">
                <a16:creationId xmlns:a16="http://schemas.microsoft.com/office/drawing/2014/main" id="{640F6A14-B126-A7F9-1E56-5238A695E188}"/>
              </a:ext>
            </a:extLst>
          </p:cNvPr>
          <p:cNvCxnSpPr>
            <a:cxnSpLocks/>
          </p:cNvCxnSpPr>
          <p:nvPr/>
        </p:nvCxnSpPr>
        <p:spPr>
          <a:xfrm>
            <a:off x="3432775" y="1644513"/>
            <a:ext cx="477191"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0" name="Connettore 2 19">
            <a:extLst>
              <a:ext uri="{FF2B5EF4-FFF2-40B4-BE49-F238E27FC236}">
                <a16:creationId xmlns:a16="http://schemas.microsoft.com/office/drawing/2014/main" id="{078D4ED3-1547-0A1B-554D-285173C0D332}"/>
              </a:ext>
            </a:extLst>
          </p:cNvPr>
          <p:cNvCxnSpPr>
            <a:cxnSpLocks/>
          </p:cNvCxnSpPr>
          <p:nvPr/>
        </p:nvCxnSpPr>
        <p:spPr>
          <a:xfrm>
            <a:off x="4999642" y="1986635"/>
            <a:ext cx="367176"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onnettore 2 22">
            <a:extLst>
              <a:ext uri="{FF2B5EF4-FFF2-40B4-BE49-F238E27FC236}">
                <a16:creationId xmlns:a16="http://schemas.microsoft.com/office/drawing/2014/main" id="{67FF81F8-6A29-E28B-B783-0F006DFC5616}"/>
              </a:ext>
            </a:extLst>
          </p:cNvPr>
          <p:cNvCxnSpPr>
            <a:cxnSpLocks/>
          </p:cNvCxnSpPr>
          <p:nvPr/>
        </p:nvCxnSpPr>
        <p:spPr>
          <a:xfrm flipV="1">
            <a:off x="8073895" y="1819469"/>
            <a:ext cx="939476" cy="11684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5" name="CasellaDiTesto 24">
            <a:extLst>
              <a:ext uri="{FF2B5EF4-FFF2-40B4-BE49-F238E27FC236}">
                <a16:creationId xmlns:a16="http://schemas.microsoft.com/office/drawing/2014/main" id="{A5B0E78B-8118-7611-9152-51F2D4339188}"/>
              </a:ext>
            </a:extLst>
          </p:cNvPr>
          <p:cNvSpPr txBox="1"/>
          <p:nvPr/>
        </p:nvSpPr>
        <p:spPr>
          <a:xfrm>
            <a:off x="3348090" y="2605653"/>
            <a:ext cx="4215928" cy="1077218"/>
          </a:xfrm>
          <a:prstGeom prst="rect">
            <a:avLst/>
          </a:prstGeom>
          <a:noFill/>
        </p:spPr>
        <p:txBody>
          <a:bodyPr wrap="square" rtlCol="0">
            <a:spAutoFit/>
          </a:bodyPr>
          <a:lstStyle/>
          <a:p>
            <a:r>
              <a:rPr lang="it-IT" sz="1600" dirty="0">
                <a:latin typeface="Verdana" panose="020B0604030504040204" pitchFamily="34" charset="0"/>
                <a:ea typeface="Verdana" panose="020B0604030504040204" pitchFamily="34" charset="0"/>
              </a:rPr>
              <a:t>L’auto si muoverà subito verso l’oggetto più vicino fino alla fine della partita,una volta raccolto cambierà la sua forma in furgone e camion.</a:t>
            </a:r>
          </a:p>
        </p:txBody>
      </p:sp>
      <p:pic>
        <p:nvPicPr>
          <p:cNvPr id="27" name="Immagine 26" descr="Immagine che contiene testo, veicolo, Veicolo terrestre, giallo&#10;&#10;Descrizione generata automaticamente">
            <a:extLst>
              <a:ext uri="{FF2B5EF4-FFF2-40B4-BE49-F238E27FC236}">
                <a16:creationId xmlns:a16="http://schemas.microsoft.com/office/drawing/2014/main" id="{5E52F469-1E4E-89D2-05A6-3200AE051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036" y="4644010"/>
            <a:ext cx="3307367" cy="960203"/>
          </a:xfrm>
          <a:prstGeom prst="rect">
            <a:avLst/>
          </a:prstGeom>
        </p:spPr>
      </p:pic>
      <p:sp>
        <p:nvSpPr>
          <p:cNvPr id="28" name="CasellaDiTesto 27">
            <a:extLst>
              <a:ext uri="{FF2B5EF4-FFF2-40B4-BE49-F238E27FC236}">
                <a16:creationId xmlns:a16="http://schemas.microsoft.com/office/drawing/2014/main" id="{042C2FB9-EDC2-5DF9-6B72-E07B00A83D46}"/>
              </a:ext>
            </a:extLst>
          </p:cNvPr>
          <p:cNvSpPr txBox="1"/>
          <p:nvPr/>
        </p:nvSpPr>
        <p:spPr>
          <a:xfrm flipH="1">
            <a:off x="3574011" y="4550952"/>
            <a:ext cx="3764086" cy="830997"/>
          </a:xfrm>
          <a:prstGeom prst="rect">
            <a:avLst/>
          </a:prstGeom>
          <a:noFill/>
        </p:spPr>
        <p:txBody>
          <a:bodyPr wrap="square" rtlCol="0">
            <a:spAutoFit/>
          </a:bodyPr>
          <a:lstStyle/>
          <a:p>
            <a:r>
              <a:rPr lang="it-IT" sz="1600" dirty="0">
                <a:latin typeface="Verdana" panose="020B0604030504040204" pitchFamily="34" charset="0"/>
                <a:ea typeface="Verdana" panose="020B0604030504040204" pitchFamily="34" charset="0"/>
              </a:rPr>
              <a:t>Quando l’auto colpirà un ostacolo diminuirà di 1 le sue vite(3) e cambierà colore ogni volta.</a:t>
            </a:r>
          </a:p>
        </p:txBody>
      </p:sp>
      <p:pic>
        <p:nvPicPr>
          <p:cNvPr id="30" name="Immagine 29" descr="Immagine che contiene testo, Carattere, schermata, Elementi grafici&#10;&#10;Descrizione generata automaticamente">
            <a:extLst>
              <a:ext uri="{FF2B5EF4-FFF2-40B4-BE49-F238E27FC236}">
                <a16:creationId xmlns:a16="http://schemas.microsoft.com/office/drawing/2014/main" id="{7C3240F4-038D-81C6-84C1-1980385B16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9878" y="3978650"/>
            <a:ext cx="3962743" cy="1859441"/>
          </a:xfrm>
          <a:prstGeom prst="rect">
            <a:avLst/>
          </a:prstGeom>
        </p:spPr>
      </p:pic>
      <p:cxnSp>
        <p:nvCxnSpPr>
          <p:cNvPr id="31" name="Connettore 2 30">
            <a:extLst>
              <a:ext uri="{FF2B5EF4-FFF2-40B4-BE49-F238E27FC236}">
                <a16:creationId xmlns:a16="http://schemas.microsoft.com/office/drawing/2014/main" id="{FDDD1AC0-5A81-436E-3C2B-5A8400E407FD}"/>
              </a:ext>
            </a:extLst>
          </p:cNvPr>
          <p:cNvCxnSpPr>
            <a:cxnSpLocks/>
          </p:cNvCxnSpPr>
          <p:nvPr/>
        </p:nvCxnSpPr>
        <p:spPr>
          <a:xfrm flipV="1">
            <a:off x="6699380" y="4353501"/>
            <a:ext cx="563108" cy="197451"/>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52499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Segnaposto contenuto 4" descr="Immagine che contiene schermata, testo, linea, Rettangolo&#10;&#10;Descrizione generata automaticamente">
            <a:extLst>
              <a:ext uri="{FF2B5EF4-FFF2-40B4-BE49-F238E27FC236}">
                <a16:creationId xmlns:a16="http://schemas.microsoft.com/office/drawing/2014/main" id="{889A6B28-C558-A920-9FB2-5539CCA349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091" b="20907"/>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olo 1">
            <a:extLst>
              <a:ext uri="{FF2B5EF4-FFF2-40B4-BE49-F238E27FC236}">
                <a16:creationId xmlns:a16="http://schemas.microsoft.com/office/drawing/2014/main" id="{5E0B8592-2046-ACA5-646F-2567EE7602ED}"/>
              </a:ext>
            </a:extLst>
          </p:cNvPr>
          <p:cNvSpPr>
            <a:spLocks noGrp="1"/>
          </p:cNvSpPr>
          <p:nvPr>
            <p:ph type="title"/>
          </p:nvPr>
        </p:nvSpPr>
        <p:spPr>
          <a:xfrm>
            <a:off x="-126854" y="1716766"/>
            <a:ext cx="4088190" cy="2369093"/>
          </a:xfrm>
        </p:spPr>
        <p:txBody>
          <a:bodyPr vert="horz" lIns="91440" tIns="45720" rIns="91440" bIns="45720" rtlCol="0" anchor="b">
            <a:normAutofit/>
          </a:bodyPr>
          <a:lstStyle/>
          <a:p>
            <a:pPr algn="r"/>
            <a:r>
              <a:rPr lang="en-US" sz="4800" b="1" dirty="0">
                <a:latin typeface="Verdana" panose="020B0604030504040204" pitchFamily="34" charset="0"/>
                <a:ea typeface="Verdana" panose="020B0604030504040204" pitchFamily="34" charset="0"/>
              </a:rPr>
              <a:t>FINE</a:t>
            </a:r>
          </a:p>
        </p:txBody>
      </p:sp>
      <p:cxnSp>
        <p:nvCxnSpPr>
          <p:cNvPr id="22" name="Straight Connector 2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741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ECDA6C-5F88-AE5E-CDC9-32F866953EA4}"/>
              </a:ext>
            </a:extLst>
          </p:cNvPr>
          <p:cNvSpPr>
            <a:spLocks noGrp="1"/>
          </p:cNvSpPr>
          <p:nvPr>
            <p:ph type="title"/>
          </p:nvPr>
        </p:nvSpPr>
        <p:spPr/>
        <p:txBody>
          <a:bodyPr/>
          <a:lstStyle/>
          <a:p>
            <a:pPr algn="ctr"/>
            <a:r>
              <a:rPr lang="it-IT" dirty="0"/>
              <a:t>Descrizione Progetto</a:t>
            </a:r>
          </a:p>
        </p:txBody>
      </p:sp>
      <p:sp>
        <p:nvSpPr>
          <p:cNvPr id="4" name="CasellaDiTesto 3">
            <a:extLst>
              <a:ext uri="{FF2B5EF4-FFF2-40B4-BE49-F238E27FC236}">
                <a16:creationId xmlns:a16="http://schemas.microsoft.com/office/drawing/2014/main" id="{79372E85-EF39-ECE9-0AD3-BAA53ECA5A83}"/>
              </a:ext>
            </a:extLst>
          </p:cNvPr>
          <p:cNvSpPr txBox="1"/>
          <p:nvPr/>
        </p:nvSpPr>
        <p:spPr>
          <a:xfrm>
            <a:off x="300768" y="2275325"/>
            <a:ext cx="9920216" cy="2062103"/>
          </a:xfrm>
          <a:prstGeom prst="rect">
            <a:avLst/>
          </a:prstGeom>
          <a:noFill/>
        </p:spPr>
        <p:txBody>
          <a:bodyPr wrap="none" lIns="91440" tIns="45720" rIns="91440" bIns="45720" rtlCol="0" anchor="t">
            <a:spAutoFit/>
          </a:bodyPr>
          <a:lstStyle/>
          <a:p>
            <a:pPr algn="ctr" rtl="0">
              <a:spcBef>
                <a:spcPts val="0"/>
              </a:spcBef>
              <a:spcAft>
                <a:spcPts val="0"/>
              </a:spcAft>
            </a:pPr>
            <a:r>
              <a:rPr lang="it-IT" i="0" u="none" strike="noStrike" dirty="0">
                <a:effectLst/>
                <a:latin typeface="Verdana" panose="020B0604030504040204" pitchFamily="34" charset="0"/>
              </a:rPr>
              <a:t>Il progetto prevede la realizzazione di un’applicazione che riguarda un gioco d’auto.</a:t>
            </a:r>
            <a:endParaRPr lang="it-IT" dirty="0">
              <a:effectLst/>
            </a:endParaRPr>
          </a:p>
          <a:p>
            <a:pPr algn="ctr" rtl="0">
              <a:spcBef>
                <a:spcPts val="0"/>
              </a:spcBef>
              <a:spcAft>
                <a:spcPts val="0"/>
              </a:spcAft>
            </a:pPr>
            <a:r>
              <a:rPr lang="it-IT" i="0" u="none" strike="noStrike" dirty="0">
                <a:effectLst/>
                <a:latin typeface="Verdana" panose="020B0604030504040204" pitchFamily="34" charset="0"/>
              </a:rPr>
              <a:t>È un progetto di tipo gioco che permette agli utenti di registrarsi </a:t>
            </a:r>
          </a:p>
          <a:p>
            <a:pPr algn="ctr" rtl="0">
              <a:spcBef>
                <a:spcPts val="0"/>
              </a:spcBef>
              <a:spcAft>
                <a:spcPts val="0"/>
              </a:spcAft>
            </a:pPr>
            <a:r>
              <a:rPr lang="it-IT" i="0" u="none" strike="noStrike" dirty="0">
                <a:effectLst/>
                <a:latin typeface="Verdana" panose="020B0604030504040204" pitchFamily="34" charset="0"/>
              </a:rPr>
              <a:t>e giocare le proprie partite , </a:t>
            </a:r>
          </a:p>
          <a:p>
            <a:pPr algn="ctr" rtl="0">
              <a:spcBef>
                <a:spcPts val="0"/>
              </a:spcBef>
              <a:spcAft>
                <a:spcPts val="0"/>
              </a:spcAft>
            </a:pPr>
            <a:r>
              <a:rPr lang="it-IT" i="0" u="none" strike="noStrike" dirty="0">
                <a:effectLst/>
                <a:latin typeface="Verdana" panose="020B0604030504040204" pitchFamily="34" charset="0"/>
              </a:rPr>
              <a:t>il gioco consiste nel superare un percorso con ostacoli</a:t>
            </a:r>
          </a:p>
          <a:p>
            <a:pPr algn="ctr" rtl="0">
              <a:spcBef>
                <a:spcPts val="0"/>
              </a:spcBef>
              <a:spcAft>
                <a:spcPts val="0"/>
              </a:spcAft>
            </a:pPr>
            <a:r>
              <a:rPr lang="it-IT" i="0" u="none" strike="noStrike" dirty="0">
                <a:effectLst/>
                <a:latin typeface="Verdana"/>
                <a:ea typeface="Verdana"/>
              </a:rPr>
              <a:t>e la possibilità di raccogliere oggetti bonus</a:t>
            </a:r>
            <a:r>
              <a:rPr lang="it-IT" sz="2000" i="0" u="none" strike="noStrike" dirty="0">
                <a:effectLst/>
                <a:latin typeface="Verdana"/>
                <a:ea typeface="Verdana"/>
              </a:rPr>
              <a:t>.</a:t>
            </a:r>
            <a:endParaRPr lang="it-IT" sz="2000" dirty="0">
              <a:effectLst/>
              <a:latin typeface="Verdana"/>
              <a:ea typeface="Verdana"/>
            </a:endParaRPr>
          </a:p>
          <a:p>
            <a:pPr algn="ctr"/>
            <a:br>
              <a:rPr lang="it-IT" dirty="0"/>
            </a:br>
            <a:endParaRPr lang="it-IT" dirty="0"/>
          </a:p>
        </p:txBody>
      </p:sp>
    </p:spTree>
    <p:extLst>
      <p:ext uri="{BB962C8B-B14F-4D97-AF65-F5344CB8AC3E}">
        <p14:creationId xmlns:p14="http://schemas.microsoft.com/office/powerpoint/2010/main" val="215683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DE8E36-2826-4613-6F18-49389C893846}"/>
              </a:ext>
            </a:extLst>
          </p:cNvPr>
          <p:cNvSpPr>
            <a:spLocks noGrp="1"/>
          </p:cNvSpPr>
          <p:nvPr>
            <p:ph type="title"/>
          </p:nvPr>
        </p:nvSpPr>
        <p:spPr/>
        <p:txBody>
          <a:bodyPr/>
          <a:lstStyle/>
          <a:p>
            <a:pPr algn="ctr"/>
            <a:r>
              <a:rPr lang="it-IT" dirty="0"/>
              <a:t>Per chi è sviluppata l’applicazione?</a:t>
            </a:r>
          </a:p>
        </p:txBody>
      </p:sp>
      <p:sp>
        <p:nvSpPr>
          <p:cNvPr id="5" name="CasellaDiTesto 4">
            <a:extLst>
              <a:ext uri="{FF2B5EF4-FFF2-40B4-BE49-F238E27FC236}">
                <a16:creationId xmlns:a16="http://schemas.microsoft.com/office/drawing/2014/main" id="{3951AA32-1BBF-999B-D590-6405CB5A9606}"/>
              </a:ext>
            </a:extLst>
          </p:cNvPr>
          <p:cNvSpPr txBox="1"/>
          <p:nvPr/>
        </p:nvSpPr>
        <p:spPr>
          <a:xfrm>
            <a:off x="1670376" y="2285999"/>
            <a:ext cx="7004545" cy="1631216"/>
          </a:xfrm>
          <a:prstGeom prst="rect">
            <a:avLst/>
          </a:prstGeom>
          <a:noFill/>
        </p:spPr>
        <p:txBody>
          <a:bodyPr wrap="none" lIns="91440" tIns="45720" rIns="91440" bIns="45720" rtlCol="0" anchor="t">
            <a:spAutoFit/>
          </a:bodyPr>
          <a:lstStyle/>
          <a:p>
            <a:pPr algn="ctr"/>
            <a:r>
              <a:rPr lang="it-IT" sz="2000" b="0" i="0" u="none" strike="noStrike" dirty="0">
                <a:effectLst/>
                <a:latin typeface="Verdana"/>
                <a:ea typeface="Verdana"/>
              </a:rPr>
              <a:t>L’attore principale che avrà modo di interfacciarsi</a:t>
            </a:r>
            <a:r>
              <a:rPr lang="it-IT" sz="2000" dirty="0">
                <a:latin typeface="Verdana"/>
                <a:ea typeface="Verdana"/>
              </a:rPr>
              <a:t> </a:t>
            </a:r>
            <a:endParaRPr lang="it-IT" sz="2000" b="0" i="0" u="none" strike="noStrike" dirty="0">
              <a:effectLst/>
              <a:latin typeface="Verdana" panose="020B0604030504040204" pitchFamily="34" charset="0"/>
            </a:endParaRPr>
          </a:p>
          <a:p>
            <a:pPr algn="ctr"/>
            <a:r>
              <a:rPr lang="it-IT" sz="2000" b="0" i="0" u="none" strike="noStrike" dirty="0">
                <a:effectLst/>
                <a:latin typeface="Verdana"/>
                <a:ea typeface="Verdana"/>
              </a:rPr>
              <a:t>con l’applicazione sarà l’utente, </a:t>
            </a:r>
            <a:endParaRPr lang="it-IT" sz="2000" dirty="0">
              <a:latin typeface="Verdana" panose="020B0604030504040204" pitchFamily="34" charset="0"/>
              <a:ea typeface="Verdana"/>
            </a:endParaRPr>
          </a:p>
          <a:p>
            <a:pPr algn="ctr"/>
            <a:r>
              <a:rPr lang="it-IT" sz="2000" b="0" i="0" u="none" strike="noStrike">
                <a:effectLst/>
                <a:latin typeface="Verdana"/>
                <a:ea typeface="Verdana"/>
              </a:rPr>
              <a:t>dopo aver effettuato la registrazione</a:t>
            </a:r>
            <a:r>
              <a:rPr lang="it-IT" sz="2000">
                <a:latin typeface="Verdana"/>
                <a:ea typeface="Verdana"/>
              </a:rPr>
              <a:t>,</a:t>
            </a:r>
            <a:endParaRPr lang="it-IT" sz="2000">
              <a:latin typeface="Verdana" panose="020B0604030504040204" pitchFamily="34" charset="0"/>
              <a:ea typeface="Verdana"/>
            </a:endParaRPr>
          </a:p>
          <a:p>
            <a:pPr algn="ctr"/>
            <a:r>
              <a:rPr lang="it-IT" sz="2000" b="0" i="0" u="none" strike="noStrike" dirty="0">
                <a:effectLst/>
                <a:latin typeface="Verdana"/>
                <a:ea typeface="Verdana"/>
              </a:rPr>
              <a:t>inserendo nome e cognome.</a:t>
            </a:r>
            <a:endParaRPr lang="it-IT" sz="2000" b="0" i="0" u="none" strike="noStrike" dirty="0">
              <a:effectLst/>
              <a:latin typeface="Verdana" panose="020B0604030504040204" pitchFamily="34" charset="0"/>
              <a:ea typeface="Verdana"/>
            </a:endParaRPr>
          </a:p>
          <a:p>
            <a:pPr algn="ctr"/>
            <a:r>
              <a:rPr lang="it-IT" sz="2000" b="0" i="0" u="none" strike="noStrike" dirty="0">
                <a:effectLst/>
                <a:latin typeface="Verdana"/>
                <a:ea typeface="Verdana"/>
              </a:rPr>
              <a:t>Dopodiché potrà iniziare a interfacciarsi con il gioco</a:t>
            </a:r>
            <a:r>
              <a:rPr lang="it-IT" sz="2000" dirty="0">
                <a:latin typeface="Verdana"/>
                <a:ea typeface="Verdana"/>
              </a:rPr>
              <a:t>.</a:t>
            </a:r>
          </a:p>
        </p:txBody>
      </p:sp>
    </p:spTree>
    <p:extLst>
      <p:ext uri="{BB962C8B-B14F-4D97-AF65-F5344CB8AC3E}">
        <p14:creationId xmlns:p14="http://schemas.microsoft.com/office/powerpoint/2010/main" val="278776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555BE-80DF-462A-8B9F-D29440E1F8D4}"/>
              </a:ext>
            </a:extLst>
          </p:cNvPr>
          <p:cNvSpPr>
            <a:spLocks noGrp="1"/>
          </p:cNvSpPr>
          <p:nvPr>
            <p:ph type="title"/>
          </p:nvPr>
        </p:nvSpPr>
        <p:spPr/>
        <p:txBody>
          <a:bodyPr/>
          <a:lstStyle/>
          <a:p>
            <a:pPr algn="ctr"/>
            <a:r>
              <a:rPr lang="it-IT" dirty="0"/>
              <a:t>Cosa è stato usato?</a:t>
            </a:r>
          </a:p>
        </p:txBody>
      </p:sp>
      <p:sp>
        <p:nvSpPr>
          <p:cNvPr id="5" name="CasellaDiTesto 4">
            <a:extLst>
              <a:ext uri="{FF2B5EF4-FFF2-40B4-BE49-F238E27FC236}">
                <a16:creationId xmlns:a16="http://schemas.microsoft.com/office/drawing/2014/main" id="{666F8548-4747-C526-6A09-EB274E5A231F}"/>
              </a:ext>
            </a:extLst>
          </p:cNvPr>
          <p:cNvSpPr txBox="1"/>
          <p:nvPr/>
        </p:nvSpPr>
        <p:spPr>
          <a:xfrm>
            <a:off x="-8068" y="1836964"/>
            <a:ext cx="10519226" cy="1938992"/>
          </a:xfrm>
          <a:prstGeom prst="rect">
            <a:avLst/>
          </a:prstGeom>
          <a:noFill/>
        </p:spPr>
        <p:txBody>
          <a:bodyPr wrap="none" lIns="91440" tIns="45720" rIns="91440" bIns="45720" rtlCol="0" anchor="t">
            <a:spAutoFit/>
          </a:bodyPr>
          <a:lstStyle/>
          <a:p>
            <a:pPr marL="285750" indent="-285750" algn="just" rtl="0">
              <a:spcBef>
                <a:spcPts val="0"/>
              </a:spcBef>
              <a:spcAft>
                <a:spcPts val="0"/>
              </a:spcAft>
              <a:buFont typeface="Arial" panose="020B0604020202020204" pitchFamily="34" charset="0"/>
              <a:buChar char="•"/>
            </a:pPr>
            <a:r>
              <a:rPr lang="it-IT" sz="2400" b="0" i="0" u="none" strike="noStrike" dirty="0">
                <a:effectLst/>
                <a:latin typeface="Arial"/>
                <a:cs typeface="Arial"/>
              </a:rPr>
              <a:t>Il linguaggio di programmazione usato è Java</a:t>
            </a:r>
            <a:endParaRPr lang="it-IT" sz="2400" b="0" dirty="0">
              <a:effectLst/>
              <a:latin typeface="Arial"/>
              <a:cs typeface="Arial"/>
            </a:endParaRPr>
          </a:p>
          <a:p>
            <a:pPr marL="285750" indent="-285750" algn="just">
              <a:buFont typeface="Arial" panose="020B0604020202020204" pitchFamily="34" charset="0"/>
              <a:buChar char="•"/>
            </a:pPr>
            <a:r>
              <a:rPr lang="it-IT" sz="2400" b="0" i="0" u="none" strike="noStrike" dirty="0">
                <a:effectLst/>
                <a:latin typeface="Arial"/>
                <a:cs typeface="Arial"/>
              </a:rPr>
              <a:t>Sono stati usati</a:t>
            </a:r>
            <a:r>
              <a:rPr lang="it-IT" sz="2400" dirty="0">
                <a:latin typeface="Arial"/>
                <a:cs typeface="Arial"/>
              </a:rPr>
              <a:t> i</a:t>
            </a:r>
            <a:r>
              <a:rPr lang="it-IT" sz="2400" b="0" i="0" u="none" strike="noStrike" dirty="0">
                <a:effectLst/>
                <a:latin typeface="Arial"/>
                <a:cs typeface="Arial"/>
              </a:rPr>
              <a:t> Design Pattern, di importanza fondamentale</a:t>
            </a:r>
            <a:r>
              <a:rPr lang="it-IT" sz="2400" dirty="0">
                <a:latin typeface="Arial"/>
                <a:cs typeface="Arial"/>
              </a:rPr>
              <a:t> </a:t>
            </a:r>
            <a:endParaRPr lang="it-IT" sz="2400" dirty="0" err="1">
              <a:latin typeface="Trebuchet MS" panose="020B0603020202020204"/>
              <a:cs typeface="Arial"/>
            </a:endParaRPr>
          </a:p>
          <a:p>
            <a:pPr algn="just"/>
            <a:r>
              <a:rPr lang="it-IT" sz="2400" dirty="0">
                <a:latin typeface="Arial"/>
                <a:cs typeface="Arial"/>
              </a:rPr>
              <a:t>    </a:t>
            </a:r>
            <a:r>
              <a:rPr lang="it-IT" sz="2400" b="0" i="0" u="none" strike="noStrike" dirty="0">
                <a:effectLst/>
                <a:latin typeface="Arial"/>
                <a:cs typeface="Arial"/>
              </a:rPr>
              <a:t>per lo </a:t>
            </a:r>
            <a:r>
              <a:rPr lang="it-IT" sz="2400" dirty="0">
                <a:latin typeface="Arial"/>
                <a:cs typeface="Arial"/>
              </a:rPr>
              <a:t>sviluppo dell’applicazione</a:t>
            </a:r>
            <a:endParaRPr lang="it-IT" sz="2400" dirty="0"/>
          </a:p>
          <a:p>
            <a:pPr marL="285750" indent="-285750" algn="just" rtl="0">
              <a:spcBef>
                <a:spcPts val="0"/>
              </a:spcBef>
              <a:spcAft>
                <a:spcPts val="0"/>
              </a:spcAft>
              <a:buFont typeface="Arial" panose="020B0604020202020204" pitchFamily="34" charset="0"/>
              <a:buChar char="•"/>
            </a:pPr>
            <a:r>
              <a:rPr lang="it-IT" sz="2400" b="0" i="0" u="none" strike="noStrike" dirty="0">
                <a:effectLst/>
                <a:latin typeface="Arial"/>
                <a:cs typeface="Arial"/>
              </a:rPr>
              <a:t>Per le componenti grafiche è stato usato</a:t>
            </a:r>
            <a:r>
              <a:rPr lang="it-IT" sz="2400" dirty="0"/>
              <a:t> </a:t>
            </a:r>
            <a:r>
              <a:rPr lang="it-IT" sz="2400" b="0" i="0" u="none" strike="noStrike" dirty="0">
                <a:effectLst/>
                <a:latin typeface="Arial"/>
                <a:cs typeface="Arial"/>
              </a:rPr>
              <a:t>JavaFx</a:t>
            </a:r>
            <a:r>
              <a:rPr lang="it-IT" sz="2400" dirty="0"/>
              <a:t> </a:t>
            </a:r>
            <a:r>
              <a:rPr lang="it-IT" sz="2400" b="0" i="0" u="none" strike="noStrike" dirty="0">
                <a:effectLst/>
                <a:latin typeface="Arial"/>
                <a:cs typeface="Arial"/>
              </a:rPr>
              <a:t>con editor Scene Builder</a:t>
            </a:r>
          </a:p>
          <a:p>
            <a:pPr marL="285750" indent="-285750" algn="just">
              <a:buFont typeface="Arial" panose="020B0604020202020204" pitchFamily="34" charset="0"/>
              <a:buChar char="•"/>
            </a:pPr>
            <a:r>
              <a:rPr lang="it-IT" sz="2400" b="0" i="0" u="none" strike="noStrike" dirty="0">
                <a:effectLst/>
                <a:latin typeface="Arial"/>
                <a:cs typeface="Arial"/>
              </a:rPr>
              <a:t>File per memorizzare i dati utenti</a:t>
            </a:r>
            <a:r>
              <a:rPr lang="it-IT" sz="2400" dirty="0">
                <a:latin typeface="Arial"/>
                <a:cs typeface="Arial"/>
              </a:rPr>
              <a:t> e</a:t>
            </a:r>
            <a:r>
              <a:rPr lang="it-IT" sz="2400" b="0" i="0" u="none" strike="noStrike" dirty="0">
                <a:effectLst/>
                <a:latin typeface="Arial"/>
                <a:cs typeface="Arial"/>
              </a:rPr>
              <a:t> le partite</a:t>
            </a:r>
            <a:endParaRPr lang="it-IT" sz="2400" dirty="0">
              <a:latin typeface="Arial"/>
              <a:cs typeface="Arial"/>
            </a:endParaRPr>
          </a:p>
        </p:txBody>
      </p:sp>
    </p:spTree>
    <p:extLst>
      <p:ext uri="{BB962C8B-B14F-4D97-AF65-F5344CB8AC3E}">
        <p14:creationId xmlns:p14="http://schemas.microsoft.com/office/powerpoint/2010/main" val="27762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09D649-F1C1-A25E-E38C-E0A0BB51036F}"/>
              </a:ext>
            </a:extLst>
          </p:cNvPr>
          <p:cNvSpPr>
            <a:spLocks noGrp="1"/>
          </p:cNvSpPr>
          <p:nvPr>
            <p:ph type="title"/>
          </p:nvPr>
        </p:nvSpPr>
        <p:spPr/>
        <p:txBody>
          <a:bodyPr/>
          <a:lstStyle/>
          <a:p>
            <a:pPr algn="ctr"/>
            <a:r>
              <a:rPr lang="it-IT" dirty="0"/>
              <a:t>DESIGN PATTERN</a:t>
            </a:r>
          </a:p>
        </p:txBody>
      </p:sp>
      <p:sp>
        <p:nvSpPr>
          <p:cNvPr id="4" name="CasellaDiTesto 3">
            <a:extLst>
              <a:ext uri="{FF2B5EF4-FFF2-40B4-BE49-F238E27FC236}">
                <a16:creationId xmlns:a16="http://schemas.microsoft.com/office/drawing/2014/main" id="{224A7F7C-4ED9-F4A6-E7CB-CFE29D57EDF0}"/>
              </a:ext>
            </a:extLst>
          </p:cNvPr>
          <p:cNvSpPr txBox="1"/>
          <p:nvPr/>
        </p:nvSpPr>
        <p:spPr>
          <a:xfrm>
            <a:off x="1724851" y="1856792"/>
            <a:ext cx="5654881" cy="2831544"/>
          </a:xfrm>
          <a:prstGeom prst="rect">
            <a:avLst/>
          </a:prstGeom>
          <a:noFill/>
        </p:spPr>
        <p:txBody>
          <a:bodyPr wrap="none" rtlCol="0">
            <a:spAutoFit/>
          </a:bodyPr>
          <a:lstStyle/>
          <a:p>
            <a:pPr algn="just"/>
            <a:r>
              <a:rPr lang="it-IT" sz="2000" dirty="0"/>
              <a:t>I Design Pattern usati per la realizzazione sono:</a:t>
            </a:r>
          </a:p>
          <a:p>
            <a:pPr algn="just"/>
            <a:endParaRPr lang="it-IT" dirty="0"/>
          </a:p>
          <a:p>
            <a:pPr marL="285750" indent="-285750" algn="just">
              <a:buFont typeface="Arial" panose="020B0604020202020204" pitchFamily="34" charset="0"/>
              <a:buChar char="•"/>
            </a:pPr>
            <a:r>
              <a:rPr lang="it-IT" sz="2800" dirty="0"/>
              <a:t>Singleton</a:t>
            </a:r>
          </a:p>
          <a:p>
            <a:pPr marL="285750" indent="-285750" algn="just">
              <a:buFont typeface="Arial" panose="020B0604020202020204" pitchFamily="34" charset="0"/>
              <a:buChar char="•"/>
            </a:pPr>
            <a:r>
              <a:rPr lang="it-IT" sz="2800" dirty="0"/>
              <a:t>State</a:t>
            </a:r>
          </a:p>
          <a:p>
            <a:pPr marL="285750" indent="-285750" algn="just">
              <a:buFont typeface="Arial" panose="020B0604020202020204" pitchFamily="34" charset="0"/>
              <a:buChar char="•"/>
            </a:pPr>
            <a:r>
              <a:rPr lang="it-IT" sz="2800" dirty="0"/>
              <a:t>Decorator</a:t>
            </a:r>
          </a:p>
          <a:p>
            <a:pPr marL="285750" indent="-285750" algn="just">
              <a:buFont typeface="Arial" panose="020B0604020202020204" pitchFamily="34" charset="0"/>
              <a:buChar char="•"/>
            </a:pPr>
            <a:r>
              <a:rPr lang="it-IT" sz="2800" dirty="0"/>
              <a:t>Iterator</a:t>
            </a:r>
          </a:p>
          <a:p>
            <a:pPr marL="285750" indent="-285750" algn="just">
              <a:buFont typeface="Arial" panose="020B0604020202020204" pitchFamily="34" charset="0"/>
              <a:buChar char="•"/>
            </a:pPr>
            <a:r>
              <a:rPr lang="it-IT" sz="2800" dirty="0"/>
              <a:t>Factory</a:t>
            </a:r>
          </a:p>
        </p:txBody>
      </p:sp>
    </p:spTree>
    <p:extLst>
      <p:ext uri="{BB962C8B-B14F-4D97-AF65-F5344CB8AC3E}">
        <p14:creationId xmlns:p14="http://schemas.microsoft.com/office/powerpoint/2010/main" val="420719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3EBFB9-D640-2E78-1240-F52FC793773E}"/>
              </a:ext>
            </a:extLst>
          </p:cNvPr>
          <p:cNvSpPr>
            <a:spLocks noGrp="1"/>
          </p:cNvSpPr>
          <p:nvPr>
            <p:ph type="title"/>
          </p:nvPr>
        </p:nvSpPr>
        <p:spPr/>
        <p:txBody>
          <a:bodyPr/>
          <a:lstStyle/>
          <a:p>
            <a:pPr algn="ctr"/>
            <a:r>
              <a:rPr lang="it-IT" dirty="0"/>
              <a:t>SINGLETON</a:t>
            </a:r>
          </a:p>
        </p:txBody>
      </p:sp>
      <p:pic>
        <p:nvPicPr>
          <p:cNvPr id="9" name="Segnaposto contenuto 8" descr="Immagine che contiene testo, schermata, Carattere, numero&#10;&#10;Descrizione generata automaticamente">
            <a:extLst>
              <a:ext uri="{FF2B5EF4-FFF2-40B4-BE49-F238E27FC236}">
                <a16:creationId xmlns:a16="http://schemas.microsoft.com/office/drawing/2014/main" id="{9F130793-3619-5E32-CB5A-1D60B738E6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928" y="1723266"/>
            <a:ext cx="4312942" cy="4200456"/>
          </a:xfrm>
        </p:spPr>
      </p:pic>
      <p:sp>
        <p:nvSpPr>
          <p:cNvPr id="10" name="CasellaDiTesto 9">
            <a:extLst>
              <a:ext uri="{FF2B5EF4-FFF2-40B4-BE49-F238E27FC236}">
                <a16:creationId xmlns:a16="http://schemas.microsoft.com/office/drawing/2014/main" id="{0A70CBC3-C1E0-D194-1BFE-F5043E6EDB60}"/>
              </a:ext>
            </a:extLst>
          </p:cNvPr>
          <p:cNvSpPr txBox="1"/>
          <p:nvPr/>
        </p:nvSpPr>
        <p:spPr>
          <a:xfrm>
            <a:off x="5210666" y="1628378"/>
            <a:ext cx="3498574" cy="2585323"/>
          </a:xfrm>
          <a:prstGeom prst="rect">
            <a:avLst/>
          </a:prstGeom>
          <a:noFill/>
        </p:spPr>
        <p:txBody>
          <a:bodyPr wrap="square" lIns="91440" tIns="45720" rIns="91440" bIns="45720" rtlCol="0" anchor="t">
            <a:spAutoFit/>
          </a:bodyPr>
          <a:lstStyle/>
          <a:p>
            <a:r>
              <a:rPr lang="it-IT" dirty="0"/>
              <a:t>L’intento di Singleton è quello di assicurarsi che</a:t>
            </a:r>
          </a:p>
          <a:p>
            <a:r>
              <a:rPr lang="it-IT" dirty="0"/>
              <a:t>la classe abbia una sola istanza fornendo nel</a:t>
            </a:r>
          </a:p>
          <a:p>
            <a:r>
              <a:rPr lang="it-IT" dirty="0"/>
              <a:t>contempo un punto d’accesso globale.</a:t>
            </a:r>
          </a:p>
          <a:p>
            <a:r>
              <a:rPr lang="it-IT" dirty="0"/>
              <a:t>Nel nostro caso Singleton si occupa di gestire la pausa e la ripresa del sistema di gioco.</a:t>
            </a:r>
          </a:p>
        </p:txBody>
      </p:sp>
    </p:spTree>
    <p:extLst>
      <p:ext uri="{BB962C8B-B14F-4D97-AF65-F5344CB8AC3E}">
        <p14:creationId xmlns:p14="http://schemas.microsoft.com/office/powerpoint/2010/main" val="288279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41332-3DE9-2679-4334-0B82884B789A}"/>
              </a:ext>
            </a:extLst>
          </p:cNvPr>
          <p:cNvSpPr>
            <a:spLocks noGrp="1"/>
          </p:cNvSpPr>
          <p:nvPr>
            <p:ph type="title"/>
          </p:nvPr>
        </p:nvSpPr>
        <p:spPr>
          <a:xfrm>
            <a:off x="677334" y="609600"/>
            <a:ext cx="8596668" cy="1028700"/>
          </a:xfrm>
        </p:spPr>
        <p:txBody>
          <a:bodyPr/>
          <a:lstStyle/>
          <a:p>
            <a:pPr algn="ctr"/>
            <a:r>
              <a:rPr lang="it-IT" dirty="0"/>
              <a:t>STATE </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58374F11-9421-A99C-52AC-EFE34DFA8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73" y="1930400"/>
            <a:ext cx="7380065" cy="4409177"/>
          </a:xfrm>
        </p:spPr>
      </p:pic>
      <p:sp>
        <p:nvSpPr>
          <p:cNvPr id="7" name="CasellaDiTesto 6">
            <a:extLst>
              <a:ext uri="{FF2B5EF4-FFF2-40B4-BE49-F238E27FC236}">
                <a16:creationId xmlns:a16="http://schemas.microsoft.com/office/drawing/2014/main" id="{650CC928-BB6A-4D2E-E76A-D40263F47054}"/>
              </a:ext>
            </a:extLst>
          </p:cNvPr>
          <p:cNvSpPr txBox="1"/>
          <p:nvPr/>
        </p:nvSpPr>
        <p:spPr>
          <a:xfrm>
            <a:off x="7619052" y="1638300"/>
            <a:ext cx="3886200" cy="4801314"/>
          </a:xfrm>
          <a:prstGeom prst="rect">
            <a:avLst/>
          </a:prstGeom>
          <a:noFill/>
          <a:ln>
            <a:noFill/>
          </a:ln>
        </p:spPr>
        <p:txBody>
          <a:bodyPr wrap="square" lIns="91440" tIns="45720" rIns="91440" bIns="45720" rtlCol="0" anchor="t">
            <a:spAutoFit/>
          </a:bodyPr>
          <a:lstStyle/>
          <a:p>
            <a:endParaRPr lang="it-IT" dirty="0">
              <a:latin typeface="Verdana" panose="020B0604030504040204" pitchFamily="34" charset="0"/>
              <a:ea typeface="Verdana" panose="020B0604030504040204" pitchFamily="34" charset="0"/>
            </a:endParaRPr>
          </a:p>
          <a:p>
            <a:r>
              <a:rPr lang="it-IT" dirty="0">
                <a:latin typeface="Verdana" panose="020B0604030504040204" pitchFamily="34" charset="0"/>
                <a:ea typeface="Verdana" panose="020B0604030504040204" pitchFamily="34" charset="0"/>
              </a:rPr>
              <a:t>Il pattern State viene utilizzato per gestire lo stato di un oggetto e consentire di cambiare il suo comportamento dinamicamente in base allo stato corrente.</a:t>
            </a:r>
          </a:p>
          <a:p>
            <a:r>
              <a:rPr lang="it-IT" dirty="0">
                <a:latin typeface="Verdana"/>
                <a:ea typeface="Verdana"/>
              </a:rPr>
              <a:t>Nel nostro caso, stiamo  utilizzando il pattern State nella classe Auto per gestire lo stato dell'auto e cambiare la sua rappresentazione visuale. In questo modo quando l'auto raccoglie un oggetto passa dallo stato base furgone e camion tramite State.</a:t>
            </a:r>
          </a:p>
        </p:txBody>
      </p:sp>
    </p:spTree>
    <p:extLst>
      <p:ext uri="{BB962C8B-B14F-4D97-AF65-F5344CB8AC3E}">
        <p14:creationId xmlns:p14="http://schemas.microsoft.com/office/powerpoint/2010/main" val="23202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DFFD2-7244-E83D-9CFE-CDEFD3B113C3}"/>
              </a:ext>
            </a:extLst>
          </p:cNvPr>
          <p:cNvSpPr>
            <a:spLocks noGrp="1"/>
          </p:cNvSpPr>
          <p:nvPr>
            <p:ph type="title"/>
          </p:nvPr>
        </p:nvSpPr>
        <p:spPr/>
        <p:txBody>
          <a:bodyPr/>
          <a:lstStyle/>
          <a:p>
            <a:pPr algn="ctr"/>
            <a:r>
              <a:rPr lang="it-IT" dirty="0"/>
              <a:t>DECORATOR</a:t>
            </a:r>
          </a:p>
        </p:txBody>
      </p:sp>
      <p:pic>
        <p:nvPicPr>
          <p:cNvPr id="9" name="Segnaposto contenuto 8" descr="Immagine che contiene testo, schermata, software, Software multimediale&#10;&#10;Descrizione generata automaticamente">
            <a:extLst>
              <a:ext uri="{FF2B5EF4-FFF2-40B4-BE49-F238E27FC236}">
                <a16:creationId xmlns:a16="http://schemas.microsoft.com/office/drawing/2014/main" id="{4540701F-E9F5-F28E-EBF2-F85241D35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91" y="1435100"/>
            <a:ext cx="5914009" cy="4813300"/>
          </a:xfrm>
        </p:spPr>
      </p:pic>
      <p:sp>
        <p:nvSpPr>
          <p:cNvPr id="10" name="CasellaDiTesto 9">
            <a:extLst>
              <a:ext uri="{FF2B5EF4-FFF2-40B4-BE49-F238E27FC236}">
                <a16:creationId xmlns:a16="http://schemas.microsoft.com/office/drawing/2014/main" id="{BA7F1DDC-602D-2DBE-10B3-9D2E67D9A95F}"/>
              </a:ext>
            </a:extLst>
          </p:cNvPr>
          <p:cNvSpPr txBox="1"/>
          <p:nvPr/>
        </p:nvSpPr>
        <p:spPr>
          <a:xfrm>
            <a:off x="6096000" y="1346135"/>
            <a:ext cx="4923649" cy="4801314"/>
          </a:xfrm>
          <a:prstGeom prst="rect">
            <a:avLst/>
          </a:prstGeom>
          <a:noFill/>
        </p:spPr>
        <p:txBody>
          <a:bodyPr wrap="square" lIns="91440" tIns="45720" rIns="91440" bIns="45720" rtlCol="0" anchor="t">
            <a:spAutoFit/>
          </a:bodyPr>
          <a:lstStyle/>
          <a:p>
            <a:r>
              <a:rPr lang="it-IT" sz="1600" dirty="0">
                <a:latin typeface="Verdana"/>
                <a:ea typeface="Verdana"/>
              </a:rPr>
              <a:t>Il pattern Design Decorator viene utilizzato per modificare dinamicamente il comportamento di un oggetto senza doverlo modificare direttamente. Nel nostro caso, abbiamo utilizzato Decorator per cambiare il colore dell'immagine dell'auto nel metodo scontraOstacoli della classe Auto.</a:t>
            </a:r>
          </a:p>
          <a:p>
            <a:r>
              <a:rPr lang="it-IT" sz="1600" dirty="0">
                <a:latin typeface="Verdana"/>
                <a:ea typeface="Verdana"/>
              </a:rPr>
              <a:t>Abbiamo definito un'interfaccia chiamata </a:t>
            </a:r>
            <a:r>
              <a:rPr lang="it-IT" sz="1600" dirty="0" err="1">
                <a:latin typeface="Verdana"/>
                <a:ea typeface="Verdana"/>
              </a:rPr>
              <a:t>AutoDecorator</a:t>
            </a:r>
            <a:r>
              <a:rPr lang="it-IT" sz="1600" dirty="0">
                <a:latin typeface="Verdana"/>
                <a:ea typeface="Verdana"/>
              </a:rPr>
              <a:t> che ha un metodo decorate che prende un oggetto di tipo Auto come argomento e </a:t>
            </a:r>
            <a:endParaRPr lang="it-IT" sz="1600" dirty="0">
              <a:latin typeface="Verdana" panose="020B0604030504040204" pitchFamily="34" charset="0"/>
              <a:ea typeface="Verdana" panose="020B0604030504040204" pitchFamily="34" charset="0"/>
            </a:endParaRPr>
          </a:p>
          <a:p>
            <a:r>
              <a:rPr lang="it-IT" sz="1600" dirty="0">
                <a:latin typeface="Verdana"/>
                <a:ea typeface="Verdana"/>
              </a:rPr>
              <a:t>creato una classe chiamata </a:t>
            </a:r>
            <a:r>
              <a:rPr lang="it-IT" sz="1600" dirty="0" err="1">
                <a:latin typeface="Verdana"/>
                <a:ea typeface="Verdana"/>
              </a:rPr>
              <a:t>ColorDecorator</a:t>
            </a:r>
            <a:r>
              <a:rPr lang="it-IT" sz="1600" dirty="0">
                <a:latin typeface="Verdana"/>
                <a:ea typeface="Verdana"/>
              </a:rPr>
              <a:t> che implementa l'interfaccia AutoDecorator. All'interno del metodo decorate, viebe implementato e gestito il codice per modificare il colore dell'auto. Nella classe auto  con i metodi </a:t>
            </a:r>
            <a:r>
              <a:rPr lang="it-IT" sz="1600" dirty="0" err="1">
                <a:latin typeface="Verdana"/>
                <a:ea typeface="Verdana"/>
              </a:rPr>
              <a:t>addDecorator</a:t>
            </a:r>
            <a:r>
              <a:rPr lang="it-IT" sz="1600" dirty="0">
                <a:latin typeface="Verdana"/>
                <a:ea typeface="Verdana"/>
              </a:rPr>
              <a:t> e decorate() possiamo gestire il cambiamento del colore dell'auto quando si scontra con un ostacolo</a:t>
            </a:r>
            <a:r>
              <a:rPr lang="it-IT" dirty="0">
                <a:latin typeface="Verdana"/>
                <a:ea typeface="Verdana"/>
              </a:rPr>
              <a:t>.</a:t>
            </a:r>
          </a:p>
        </p:txBody>
      </p:sp>
    </p:spTree>
    <p:extLst>
      <p:ext uri="{BB962C8B-B14F-4D97-AF65-F5344CB8AC3E}">
        <p14:creationId xmlns:p14="http://schemas.microsoft.com/office/powerpoint/2010/main" val="123816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4B1A0C-2C00-6BB3-FEA9-D287DF388561}"/>
              </a:ext>
            </a:extLst>
          </p:cNvPr>
          <p:cNvSpPr>
            <a:spLocks noGrp="1"/>
          </p:cNvSpPr>
          <p:nvPr>
            <p:ph type="title"/>
          </p:nvPr>
        </p:nvSpPr>
        <p:spPr>
          <a:xfrm>
            <a:off x="1125009" y="338138"/>
            <a:ext cx="8596668" cy="1320800"/>
          </a:xfrm>
        </p:spPr>
        <p:txBody>
          <a:bodyPr/>
          <a:lstStyle/>
          <a:p>
            <a:pPr algn="ctr"/>
            <a:r>
              <a:rPr lang="it-IT" dirty="0"/>
              <a:t>ITERATOR </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8754F149-288F-179D-BCFD-1DA0A9B51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775" y="1270000"/>
            <a:ext cx="6534149" cy="5249862"/>
          </a:xfrm>
        </p:spPr>
      </p:pic>
      <p:sp>
        <p:nvSpPr>
          <p:cNvPr id="6" name="CasellaDiTesto 5">
            <a:extLst>
              <a:ext uri="{FF2B5EF4-FFF2-40B4-BE49-F238E27FC236}">
                <a16:creationId xmlns:a16="http://schemas.microsoft.com/office/drawing/2014/main" id="{863E82C6-9877-F240-E70F-9ABDADAE6B28}"/>
              </a:ext>
            </a:extLst>
          </p:cNvPr>
          <p:cNvSpPr txBox="1"/>
          <p:nvPr/>
        </p:nvSpPr>
        <p:spPr>
          <a:xfrm>
            <a:off x="7019924" y="1270000"/>
            <a:ext cx="3913564" cy="3785652"/>
          </a:xfrm>
          <a:prstGeom prst="rect">
            <a:avLst/>
          </a:prstGeom>
          <a:noFill/>
        </p:spPr>
        <p:txBody>
          <a:bodyPr wrap="square" rtlCol="0">
            <a:spAutoFit/>
          </a:bodyPr>
          <a:lstStyle/>
          <a:p>
            <a:r>
              <a:rPr lang="it-IT" sz="1600" dirty="0">
                <a:latin typeface="Verdana" panose="020B0604030504040204" pitchFamily="34" charset="0"/>
                <a:ea typeface="Verdana" panose="020B0604030504040204" pitchFamily="34" charset="0"/>
              </a:rPr>
              <a:t>Il pattern Iterator è un design pattern comportamentale che consente di accedere agli elementi di una collezione senza rivelare la sua implementazione sottostante. In Java, il pattern Iterator è implementato mediante l'interfaccia Iterator e la sua implementazione personalizzata.</a:t>
            </a:r>
          </a:p>
          <a:p>
            <a:endParaRPr lang="it-IT" sz="1600" dirty="0">
              <a:latin typeface="Verdana" panose="020B0604030504040204" pitchFamily="34" charset="0"/>
              <a:ea typeface="Verdana" panose="020B0604030504040204" pitchFamily="34" charset="0"/>
            </a:endParaRPr>
          </a:p>
          <a:p>
            <a:r>
              <a:rPr lang="it-IT" sz="1600" dirty="0">
                <a:latin typeface="Verdana" panose="020B0604030504040204" pitchFamily="34" charset="0"/>
                <a:ea typeface="Verdana" panose="020B0604030504040204" pitchFamily="34" charset="0"/>
              </a:rPr>
              <a:t>La classe UserIterator implementa l'interfaccia Iterator&lt;User&gt; e fornisce un'implementazione personalizzata per l'iterazione attraverso una lista di oggetti User.</a:t>
            </a:r>
          </a:p>
        </p:txBody>
      </p:sp>
    </p:spTree>
    <p:extLst>
      <p:ext uri="{BB962C8B-B14F-4D97-AF65-F5344CB8AC3E}">
        <p14:creationId xmlns:p14="http://schemas.microsoft.com/office/powerpoint/2010/main" val="76488086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9C277CA27EB4488BEBC2B3ACDC3251" ma:contentTypeVersion="9" ma:contentTypeDescription="Create a new document." ma:contentTypeScope="" ma:versionID="a3c5b65d8d4da7556f4c0bf99eae7c78">
  <xsd:schema xmlns:xsd="http://www.w3.org/2001/XMLSchema" xmlns:xs="http://www.w3.org/2001/XMLSchema" xmlns:p="http://schemas.microsoft.com/office/2006/metadata/properties" xmlns:ns2="cc07b277-037e-43a3-a753-f5aad36230eb" xmlns:ns3="98121703-826f-4d7d-8d63-fcb17089d614" targetNamespace="http://schemas.microsoft.com/office/2006/metadata/properties" ma:root="true" ma:fieldsID="839fb34135f06402bce9fb2fc072c49e" ns2:_="" ns3:_="">
    <xsd:import namespace="cc07b277-037e-43a3-a753-f5aad36230eb"/>
    <xsd:import namespace="98121703-826f-4d7d-8d63-fcb17089d6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07b277-037e-43a3-a753-f5aad36230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8ebb03-dafb-4962-b73d-0c89554705f8"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121703-826f-4d7d-8d63-fcb17089d6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3a8d9dd-73ab-499a-805c-2a2ae11211cc}" ma:internalName="TaxCatchAll" ma:showField="CatchAllData" ma:web="98121703-826f-4d7d-8d63-fcb17089d6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8121703-826f-4d7d-8d63-fcb17089d614" xsi:nil="true"/>
    <lcf76f155ced4ddcb4097134ff3c332f xmlns="cc07b277-037e-43a3-a753-f5aad36230e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4814ED6-0767-40F5-B4DC-087C18F67113}">
  <ds:schemaRefs>
    <ds:schemaRef ds:uri="http://schemas.microsoft.com/sharepoint/v3/contenttype/forms"/>
  </ds:schemaRefs>
</ds:datastoreItem>
</file>

<file path=customXml/itemProps2.xml><?xml version="1.0" encoding="utf-8"?>
<ds:datastoreItem xmlns:ds="http://schemas.openxmlformats.org/officeDocument/2006/customXml" ds:itemID="{80FB8451-0451-49C8-BD5A-E8CC3307A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07b277-037e-43a3-a753-f5aad36230eb"/>
    <ds:schemaRef ds:uri="98121703-826f-4d7d-8d63-fcb17089d6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426919-7FC6-47E0-8C9C-0F5C20A8FBE1}">
  <ds:schemaRefs>
    <ds:schemaRef ds:uri="http://schemas.microsoft.com/office/2006/metadata/properties"/>
    <ds:schemaRef ds:uri="http://schemas.microsoft.com/office/infopath/2007/PartnerControls"/>
    <ds:schemaRef ds:uri="98121703-826f-4d7d-8d63-fcb17089d614"/>
    <ds:schemaRef ds:uri="cc07b277-037e-43a3-a753-f5aad36230eb"/>
  </ds:schemaRefs>
</ds:datastoreItem>
</file>

<file path=docProps/app.xml><?xml version="1.0" encoding="utf-8"?>
<Properties xmlns="http://schemas.openxmlformats.org/officeDocument/2006/extended-properties" xmlns:vt="http://schemas.openxmlformats.org/officeDocument/2006/docPropsVTypes">
  <Template>TM02900688[[fn=Sfaccettatura]]</Template>
  <TotalTime>200</TotalTime>
  <Words>790</Words>
  <Application>Microsoft Office PowerPoint</Application>
  <PresentationFormat>Widescreen</PresentationFormat>
  <Paragraphs>74</Paragraphs>
  <Slides>18</Slides>
  <Notes>0</Notes>
  <HiddenSlides>0</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Sfaccettatura</vt:lpstr>
      <vt:lpstr>GIOCO AUTO 2</vt:lpstr>
      <vt:lpstr>Descrizione Progetto</vt:lpstr>
      <vt:lpstr>Per chi è sviluppata l’applicazione?</vt:lpstr>
      <vt:lpstr>Cosa è stato usato?</vt:lpstr>
      <vt:lpstr>DESIGN PATTERN</vt:lpstr>
      <vt:lpstr>SINGLETON</vt:lpstr>
      <vt:lpstr>STATE </vt:lpstr>
      <vt:lpstr>DECORATOR</vt:lpstr>
      <vt:lpstr>ITERATOR </vt:lpstr>
      <vt:lpstr>   FACTORY </vt:lpstr>
      <vt:lpstr>UML PROGETTO</vt:lpstr>
      <vt:lpstr>Come si presenta il gioco</vt:lpstr>
      <vt:lpstr>Presentazione standard di PowerPoint</vt:lpstr>
      <vt:lpstr>Il gioco</vt:lpstr>
      <vt:lpstr>Start e Pausa</vt:lpstr>
      <vt:lpstr>SalvaPartita e CaricaPartita</vt:lpstr>
      <vt:lpstr>Raccogli Oggetti e Scontra Ostacoli</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GIOCO AUTO 2</dc:title>
  <dc:creator>Lorast Guerrini</dc:creator>
  <cp:lastModifiedBy>Lorast Guerrini</cp:lastModifiedBy>
  <cp:revision>49</cp:revision>
  <dcterms:created xsi:type="dcterms:W3CDTF">2023-05-18T14:17:18Z</dcterms:created>
  <dcterms:modified xsi:type="dcterms:W3CDTF">2023-05-20T14:27:12Z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0x010100409C277CA27EB4488BEBC2B3ACDC3251</vt:lpwstr>
  </property>
  <property fmtid="{D5CDD505-2E9C-101B-9397-08002B2CF9AE}" pid="3" name="MediaServiceImageTags">
    <vt:lpwstr/>
  </property>
</Properties>
</file>