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9" r:id="rId3"/>
    <p:sldId id="272" r:id="rId4"/>
    <p:sldId id="273" r:id="rId5"/>
    <p:sldId id="279" r:id="rId6"/>
    <p:sldId id="280" r:id="rId7"/>
    <p:sldId id="281" r:id="rId8"/>
    <p:sldId id="282" r:id="rId9"/>
    <p:sldId id="275" r:id="rId10"/>
    <p:sldId id="276" r:id="rId11"/>
    <p:sldId id="270" r:id="rId12"/>
    <p:sldId id="271" r:id="rId13"/>
    <p:sldId id="266" r:id="rId14"/>
    <p:sldId id="277" r:id="rId15"/>
    <p:sldId id="278" r:id="rId16"/>
    <p:sldId id="267" r:id="rId17"/>
    <p:sldId id="268" r:id="rId18"/>
    <p:sldId id="274" r:id="rId19"/>
    <p:sldId id="260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05/17/2017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05/17/2017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hoeckxer/springio2017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85000" lnSpcReduction="1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workshop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labs covering the following topics:</a:t>
            </a:r>
          </a:p>
          <a:p>
            <a:r>
              <a:rPr lang="en-US" dirty="0"/>
              <a:t>Centralized dependency management based on Spring Boot</a:t>
            </a:r>
          </a:p>
          <a:p>
            <a:r>
              <a:rPr lang="en-US" dirty="0"/>
              <a:t>Shared JPA entities and Flyway scripts on top of application specific implementation</a:t>
            </a:r>
          </a:p>
          <a:p>
            <a:r>
              <a:rPr lang="en-US" dirty="0"/>
              <a:t>Centralized JMS </a:t>
            </a:r>
            <a:r>
              <a:rPr lang="en-US" dirty="0" err="1"/>
              <a:t>messagehandling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161288" y="2845273"/>
            <a:ext cx="1739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application: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 &amp; resent if needed</a:t>
            </a:r>
          </a:p>
          <a:p>
            <a:endParaRPr lang="en-US" dirty="0"/>
          </a:p>
          <a:p>
            <a:r>
              <a:rPr lang="en-US" dirty="0"/>
              <a:t>Uniform set of libraries in organization</a:t>
            </a:r>
          </a:p>
          <a:p>
            <a:endParaRPr lang="en-US" dirty="0"/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91491" cy="4525963"/>
          </a:xfrm>
        </p:spPr>
        <p:txBody>
          <a:bodyPr/>
          <a:lstStyle/>
          <a:p>
            <a:r>
              <a:rPr lang="en-US" dirty="0"/>
              <a:t>Checkout/copy the repository</a:t>
            </a:r>
            <a:br>
              <a:rPr lang="en-US" dirty="0"/>
            </a:br>
            <a:r>
              <a:rPr lang="en-US" dirty="0" err="1">
                <a:hlinkClick r:id="rId2"/>
              </a:rPr>
              <a:t>git@github.com:hoeckxer</a:t>
            </a:r>
            <a:r>
              <a:rPr lang="en-US" dirty="0">
                <a:hlinkClick r:id="rId2"/>
              </a:rPr>
              <a:t>/springio2017.git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37097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labs…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9" y="1600200"/>
            <a:ext cx="6798181" cy="4525963"/>
          </a:xfrm>
        </p:spPr>
      </p:pic>
    </p:spTree>
    <p:extLst>
      <p:ext uri="{BB962C8B-B14F-4D97-AF65-F5344CB8AC3E}">
        <p14:creationId xmlns:p14="http://schemas.microsoft.com/office/powerpoint/2010/main" val="71810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1:</a:t>
            </a:r>
            <a:br>
              <a:rPr lang="en-US" dirty="0"/>
            </a:br>
            <a:r>
              <a:rPr lang="en-US" dirty="0"/>
              <a:t>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</a:t>
            </a:r>
            <a:br>
              <a:rPr lang="en-US" dirty="0"/>
            </a:br>
            <a:r>
              <a:rPr lang="en-US" dirty="0"/>
              <a:t>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</a:t>
            </a:r>
            <a:br>
              <a:rPr lang="en-US" dirty="0"/>
            </a:br>
            <a:r>
              <a:rPr lang="en-US" dirty="0"/>
              <a:t>Centralize </a:t>
            </a:r>
            <a:r>
              <a:rPr lang="en-US" dirty="0" err="1"/>
              <a:t>messagehandling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of JMS </a:t>
            </a:r>
            <a:r>
              <a:rPr lang="en-US" dirty="0" err="1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Add the @</a:t>
            </a:r>
            <a:r>
              <a:rPr lang="en-US" dirty="0" err="1"/>
              <a:t>MessageHandlerBean</a:t>
            </a:r>
            <a:r>
              <a:rPr lang="en-US" dirty="0"/>
              <a:t> </a:t>
            </a:r>
            <a:r>
              <a:rPr lang="en-US" dirty="0" err="1"/>
              <a:t>annotion</a:t>
            </a:r>
            <a:r>
              <a:rPr lang="en-US" dirty="0"/>
              <a:t> to the </a:t>
            </a:r>
            <a:r>
              <a:rPr lang="en-US" dirty="0" err="1"/>
              <a:t>messagehandler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 - Ministry of security &amp; justice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We want more!</a:t>
            </a:r>
          </a:p>
          <a:p>
            <a:endParaRPr lang="en-US" dirty="0"/>
          </a:p>
          <a:p>
            <a:r>
              <a:rPr lang="en-US" dirty="0"/>
              <a:t>Lab 1: Centralize stack</a:t>
            </a:r>
          </a:p>
          <a:p>
            <a:r>
              <a:rPr lang="en-US" dirty="0"/>
              <a:t>Lab 2: Centralize entities</a:t>
            </a:r>
          </a:p>
          <a:p>
            <a:r>
              <a:rPr lang="en-US" dirty="0"/>
              <a:t>Lab 3: Centralize </a:t>
            </a:r>
            <a:r>
              <a:rPr lang="en-US" dirty="0" err="1"/>
              <a:t>messagehandling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2974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: goals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radically faster and widely accessible getting started experience for all Spring development.</a:t>
            </a:r>
          </a:p>
          <a:p>
            <a:r>
              <a:rPr lang="en-US" dirty="0"/>
              <a:t>Be opinionated out of the box, but get out of the way quickly as requirements start to diverge from the defaults.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grpSp>
        <p:nvGrpSpPr>
          <p:cNvPr id="12" name="Groep 11"/>
          <p:cNvGrpSpPr/>
          <p:nvPr/>
        </p:nvGrpSpPr>
        <p:grpSpPr>
          <a:xfrm>
            <a:off x="5273335" y="1662124"/>
            <a:ext cx="3675355" cy="3799643"/>
            <a:chOff x="5273335" y="2281560"/>
            <a:chExt cx="3675355" cy="3799643"/>
          </a:xfrm>
        </p:grpSpPr>
        <p:sp>
          <p:nvSpPr>
            <p:cNvPr id="5" name="Rechthoek: afgeronde hoeken 4"/>
            <p:cNvSpPr/>
            <p:nvPr/>
          </p:nvSpPr>
          <p:spPr>
            <a:xfrm>
              <a:off x="5273335" y="2281560"/>
              <a:ext cx="3675355" cy="37996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MyApplication</a:t>
              </a:r>
              <a:endParaRPr lang="en-US" dirty="0"/>
            </a:p>
          </p:txBody>
        </p:sp>
        <p:sp>
          <p:nvSpPr>
            <p:cNvPr id="4" name="Rechthoek: afgeronde hoeken 3"/>
            <p:cNvSpPr/>
            <p:nvPr/>
          </p:nvSpPr>
          <p:spPr>
            <a:xfrm>
              <a:off x="5541194" y="3071995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spring-boot-autoconfigure</a:t>
              </a:r>
            </a:p>
          </p:txBody>
        </p:sp>
        <p:sp>
          <p:nvSpPr>
            <p:cNvPr id="6" name="Rechthoek: afgeronde hoeken 5"/>
            <p:cNvSpPr/>
            <p:nvPr/>
          </p:nvSpPr>
          <p:spPr>
            <a:xfrm>
              <a:off x="5541194" y="4832278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hibernate</a:t>
              </a:r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6982693" y="4079885"/>
              <a:ext cx="1633086" cy="551755"/>
              <a:chOff x="6631619" y="3643714"/>
              <a:chExt cx="1984160" cy="677207"/>
            </a:xfrm>
          </p:grpSpPr>
          <p:sp>
            <p:nvSpPr>
              <p:cNvPr id="7" name="Pijl: omlaag 6"/>
              <p:cNvSpPr/>
              <p:nvPr/>
            </p:nvSpPr>
            <p:spPr>
              <a:xfrm>
                <a:off x="6631619" y="3643714"/>
                <a:ext cx="355107" cy="677207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kstvak 7"/>
              <p:cNvSpPr txBox="1"/>
              <p:nvPr/>
            </p:nvSpPr>
            <p:spPr>
              <a:xfrm>
                <a:off x="6915705" y="3749421"/>
                <a:ext cx="1700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configures</a:t>
                </a:r>
              </a:p>
            </p:txBody>
          </p:sp>
        </p:grpSp>
      </p:grpSp>
      <p:sp>
        <p:nvSpPr>
          <p:cNvPr id="11" name="Tekstvak 10"/>
          <p:cNvSpPr txBox="1"/>
          <p:nvPr/>
        </p:nvSpPr>
        <p:spPr>
          <a:xfrm>
            <a:off x="261891" y="1662124"/>
            <a:ext cx="50114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Medium" panose="00000600000000000000" pitchFamily="50" charset="0"/>
              </a:rPr>
              <a:t>spring-boot-starter-data-</a:t>
            </a:r>
            <a:r>
              <a:rPr lang="en-US" sz="1600" dirty="0" err="1">
                <a:latin typeface="Exo 2.0 Medium" panose="00000600000000000000" pitchFamily="50" charset="0"/>
              </a:rPr>
              <a:t>jpa</a:t>
            </a:r>
            <a:r>
              <a:rPr lang="en-US" sz="1600" dirty="0">
                <a:latin typeface="Exo 2.0 Medium" panose="000006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&lt;project&gt;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…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org.springframework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&gt;spring-boot-starter-autoconfigure</a:t>
            </a:r>
            <a:br>
              <a:rPr lang="en-US" sz="1600" dirty="0">
                <a:latin typeface="Exo 2.0 Medium" panose="00000600000000000000" pitchFamily="50" charset="0"/>
              </a:rPr>
            </a:br>
            <a:r>
              <a:rPr lang="en-US" sz="1600" dirty="0">
                <a:latin typeface="Exo 2.0 Medium" panose="00000600000000000000" pitchFamily="50" charset="0"/>
              </a:rPr>
              <a:t>      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org.hibernate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&gt;hibernate-core&lt;/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&lt;/dependencies&gt;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&lt;/project&gt;    </a:t>
            </a:r>
          </a:p>
        </p:txBody>
      </p:sp>
    </p:spTree>
    <p:extLst>
      <p:ext uri="{BB962C8B-B14F-4D97-AF65-F5344CB8AC3E}">
        <p14:creationId xmlns:p14="http://schemas.microsoft.com/office/powerpoint/2010/main" val="15027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61890" y="1227117"/>
            <a:ext cx="8624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Black" panose="00000A00000000000000" pitchFamily="50" charset="0"/>
              </a:rPr>
              <a:t>META-INF/</a:t>
            </a:r>
            <a:r>
              <a:rPr lang="en-US" sz="1600" dirty="0" err="1">
                <a:latin typeface="Exo 2.0 Black" panose="00000A00000000000000" pitchFamily="50" charset="0"/>
              </a:rPr>
              <a:t>spring.factories</a:t>
            </a:r>
            <a:r>
              <a:rPr lang="en-US" sz="1600" dirty="0">
                <a:latin typeface="Exo 2.0 Black" panose="00000A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 err="1">
                <a:latin typeface="Exo 2.0 Medium" panose="00000600000000000000" pitchFamily="50" charset="0"/>
              </a:rPr>
              <a:t>org.springframework.boot.autoconfigure.EnableAutoConfiguration</a:t>
            </a:r>
            <a:r>
              <a:rPr lang="en-US" sz="1600" dirty="0">
                <a:latin typeface="Exo 2.0 Medium" panose="00000600000000000000" pitchFamily="50" charset="0"/>
              </a:rPr>
              <a:t>=\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org.springframework.boot.autoconfigure.orm.jpa.HibernateJpaAutoConfiguration,\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….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Black" panose="00000A00000000000000" pitchFamily="50" charset="0"/>
              </a:rPr>
              <a:t>org.springframework.boot.autoconfigure.orm.jpa.HibernateJpaAutoConfiguration: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@Configuration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@</a:t>
            </a:r>
            <a:r>
              <a:rPr lang="en-US" sz="1600" dirty="0" err="1">
                <a:latin typeface="Exo 2.0 Medium" panose="00000600000000000000" pitchFamily="50" charset="0"/>
              </a:rPr>
              <a:t>ConditionalOnClass</a:t>
            </a:r>
            <a:r>
              <a:rPr lang="en-US" sz="1600" dirty="0">
                <a:latin typeface="Exo 2.0 Medium" panose="00000600000000000000" pitchFamily="50" charset="0"/>
              </a:rPr>
              <a:t>(</a:t>
            </a:r>
            <a:r>
              <a:rPr lang="en-US" sz="1600" dirty="0" err="1">
                <a:latin typeface="Exo 2.0 Medium" panose="00000600000000000000" pitchFamily="50" charset="0"/>
              </a:rPr>
              <a:t>EntityManager.class</a:t>
            </a:r>
            <a:r>
              <a:rPr lang="en-US" sz="1600" dirty="0">
                <a:latin typeface="Exo 2.0 Medium" panose="00000600000000000000" pitchFamily="50" charset="0"/>
              </a:rPr>
              <a:t>)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public class </a:t>
            </a:r>
            <a:r>
              <a:rPr lang="en-US" sz="1600" dirty="0" err="1">
                <a:latin typeface="Exo 2.0 Medium" panose="00000600000000000000" pitchFamily="50" charset="0"/>
              </a:rPr>
              <a:t>HibernateJpaAutoConfiguration</a:t>
            </a:r>
            <a:r>
              <a:rPr lang="en-US" sz="1600" dirty="0">
                <a:latin typeface="Exo 2.0 Medium" panose="00000600000000000000" pitchFamily="50" charset="0"/>
              </a:rPr>
              <a:t> {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3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reference guide chapter 44: “Creating your own auto-configuration”</a:t>
            </a:r>
          </a:p>
          <a:p>
            <a:r>
              <a:rPr lang="en-US" dirty="0"/>
              <a:t>Documented in 35 lines of text</a:t>
            </a:r>
          </a:p>
          <a:p>
            <a:r>
              <a:rPr lang="en-US" dirty="0"/>
              <a:t>Powerful mechanism</a:t>
            </a:r>
          </a:p>
          <a:p>
            <a:r>
              <a:rPr lang="en-US" dirty="0"/>
              <a:t>Huge potential</a:t>
            </a:r>
          </a:p>
          <a:p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8460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" y="2144601"/>
            <a:ext cx="8549198" cy="22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your company:</a:t>
            </a:r>
          </a:p>
          <a:p>
            <a:r>
              <a:rPr lang="en-US" dirty="0"/>
              <a:t>has a different opinion on stack to use</a:t>
            </a:r>
          </a:p>
          <a:p>
            <a:r>
              <a:rPr lang="en-US" dirty="0"/>
              <a:t>builds software on a uniform stack</a:t>
            </a:r>
          </a:p>
          <a:p>
            <a:r>
              <a:rPr lang="en-US" dirty="0"/>
              <a:t>has a lot of applications to maintain</a:t>
            </a:r>
          </a:p>
          <a:p>
            <a:r>
              <a:rPr lang="en-US" dirty="0"/>
              <a:t>has custom requirements across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5099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555</Words>
  <Application>Microsoft Office PowerPoint</Application>
  <PresentationFormat>Diavoorstelling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30" baseType="lpstr">
      <vt:lpstr>Arial</vt:lpstr>
      <vt:lpstr>Calibri</vt:lpstr>
      <vt:lpstr>Exo 2 Medium Italic</vt:lpstr>
      <vt:lpstr>Exo 2.0</vt:lpstr>
      <vt:lpstr>Exo 2.0 Black</vt:lpstr>
      <vt:lpstr>Exo 2.0 Black Italic</vt:lpstr>
      <vt:lpstr>Exo 2.0 Extra Bold</vt:lpstr>
      <vt:lpstr>Exo 2.0 Medium</vt:lpstr>
      <vt:lpstr>Exo 2.0 Medium Italic</vt:lpstr>
      <vt:lpstr>Exo 2.0 Semi Bold</vt:lpstr>
      <vt:lpstr>Tema de Office</vt:lpstr>
      <vt:lpstr>PowerPoint-presentatie</vt:lpstr>
      <vt:lpstr>About us</vt:lpstr>
      <vt:lpstr>Agenda</vt:lpstr>
      <vt:lpstr>Spring Boot : goals</vt:lpstr>
      <vt:lpstr>How Spring Boot works</vt:lpstr>
      <vt:lpstr>How Spring Boot works</vt:lpstr>
      <vt:lpstr>We want more</vt:lpstr>
      <vt:lpstr>We want more</vt:lpstr>
      <vt:lpstr>We want more!</vt:lpstr>
      <vt:lpstr>Content workshop</vt:lpstr>
      <vt:lpstr>Acme architecture</vt:lpstr>
      <vt:lpstr>Applications</vt:lpstr>
      <vt:lpstr>Requirements</vt:lpstr>
      <vt:lpstr>Instructions</vt:lpstr>
      <vt:lpstr>During the labs…</vt:lpstr>
      <vt:lpstr>Lab 1: Centralize stack</vt:lpstr>
      <vt:lpstr>Lab 2: Centralize entities</vt:lpstr>
      <vt:lpstr>Lab 3: Centralize messagehandling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Erwin Hoeckx</cp:lastModifiedBy>
  <cp:revision>47</cp:revision>
  <dcterms:created xsi:type="dcterms:W3CDTF">2016-05-03T17:09:51Z</dcterms:created>
  <dcterms:modified xsi:type="dcterms:W3CDTF">2017-05-17T14:22:10Z</dcterms:modified>
</cp:coreProperties>
</file>