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69" r:id="rId3"/>
    <p:sldId id="272" r:id="rId4"/>
    <p:sldId id="273" r:id="rId5"/>
    <p:sldId id="279" r:id="rId6"/>
    <p:sldId id="280" r:id="rId7"/>
    <p:sldId id="281" r:id="rId8"/>
    <p:sldId id="282" r:id="rId9"/>
    <p:sldId id="275" r:id="rId10"/>
    <p:sldId id="276" r:id="rId11"/>
    <p:sldId id="270" r:id="rId12"/>
    <p:sldId id="271" r:id="rId13"/>
    <p:sldId id="266" r:id="rId14"/>
    <p:sldId id="277" r:id="rId15"/>
    <p:sldId id="278" r:id="rId16"/>
    <p:sldId id="267" r:id="rId17"/>
    <p:sldId id="268" r:id="rId18"/>
    <p:sldId id="274" r:id="rId19"/>
    <p:sldId id="283" r:id="rId20"/>
    <p:sldId id="284" r:id="rId21"/>
    <p:sldId id="260" r:id="rId2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AE55"/>
    <a:srgbClr val="B2C663"/>
    <a:srgbClr val="46ACBB"/>
    <a:srgbClr val="7AE2AD"/>
    <a:srgbClr val="B0C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599" autoAdjust="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AA392-5ACD-A84F-9824-1CE0A24F5EF1}" type="datetimeFigureOut">
              <a:rPr lang="en-US" smtClean="0"/>
              <a:t>05/18/2017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8251-8A79-F34F-86BE-825960220D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6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69B69-5611-364E-A30B-2E39388589D2}" type="datetimeFigureOut">
              <a:rPr lang="en-US" smtClean="0"/>
              <a:t>05/18/2017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F9667-434B-2548-9F24-71419C866C6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52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3" descr="power portada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5759" cy="6869758"/>
          </a:xfrm>
          <a:prstGeom prst="rect">
            <a:avLst/>
          </a:prstGeom>
        </p:spPr>
      </p:pic>
      <p:sp>
        <p:nvSpPr>
          <p:cNvPr id="7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832894" y="4385733"/>
            <a:ext cx="5171507" cy="2093907"/>
          </a:xfrm>
        </p:spPr>
        <p:txBody>
          <a:bodyPr>
            <a:normAutofit lnSpcReduction="10000"/>
          </a:bodyPr>
          <a:lstStyle>
            <a:lvl1pPr marL="0" indent="0" algn="ctr">
              <a:buNone/>
              <a:defRPr baseline="0"/>
            </a:lvl1pPr>
          </a:lstStyle>
          <a:p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Your</a:t>
            </a:r>
            <a:r>
              <a:rPr lang="es-ES" dirty="0">
                <a:solidFill>
                  <a:schemeClr val="bg1"/>
                </a:solidFill>
                <a:latin typeface="Exo 2.0 Black Italic"/>
                <a:cs typeface="Exo 2.0 Black Italic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Exo 2.0 Black Italic"/>
                <a:cs typeface="Exo 2.0 Black Italic"/>
              </a:rPr>
              <a:t>Title</a:t>
            </a:r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Your</a:t>
            </a:r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 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Name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@</a:t>
            </a:r>
            <a:r>
              <a:rPr lang="es-ES" sz="2700" dirty="0" err="1">
                <a:solidFill>
                  <a:schemeClr val="bg1"/>
                </a:solidFill>
                <a:latin typeface="Exo 2 Medium Italic"/>
                <a:cs typeface="Exo 2 Medium Italic"/>
              </a:rPr>
              <a:t>twitter</a:t>
            </a:r>
            <a:endParaRPr lang="es-ES" sz="2700" dirty="0">
              <a:solidFill>
                <a:schemeClr val="bg1"/>
              </a:solidFill>
              <a:latin typeface="Exo 2 Medium Italic"/>
              <a:cs typeface="Exo 2 Medium Italic"/>
            </a:endParaRPr>
          </a:p>
        </p:txBody>
      </p:sp>
    </p:spTree>
    <p:extLst>
      <p:ext uri="{BB962C8B-B14F-4D97-AF65-F5344CB8AC3E}">
        <p14:creationId xmlns:p14="http://schemas.microsoft.com/office/powerpoint/2010/main" val="366628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1">
                <a:solidFill>
                  <a:schemeClr val="bg1">
                    <a:lumMod val="50000"/>
                  </a:schemeClr>
                </a:solidFill>
                <a:latin typeface="Exo 2.0 Medium"/>
                <a:cs typeface="Exo 2.0 Medium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Exo 2.0 Medium"/>
                <a:cs typeface="Exo 2.0 Medium"/>
              </a:defRPr>
            </a:lvl1pPr>
            <a:lvl2pPr>
              <a:defRPr>
                <a:latin typeface="Exo 2.0 Medium"/>
                <a:cs typeface="Exo 2.0 Medium"/>
              </a:defRPr>
            </a:lvl2pPr>
            <a:lvl3pPr>
              <a:defRPr>
                <a:latin typeface="Exo 2.0 Medium"/>
                <a:cs typeface="Exo 2.0 Medium"/>
              </a:defRPr>
            </a:lvl3pPr>
            <a:lvl4pPr>
              <a:defRPr>
                <a:latin typeface="Exo 2.0 Medium"/>
                <a:cs typeface="Exo 2.0 Medium"/>
              </a:defRPr>
            </a:lvl4pPr>
            <a:lvl5pPr>
              <a:defRPr>
                <a:latin typeface="Exo 2.0 Medium"/>
                <a:cs typeface="Exo 2.0 Medium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pic>
        <p:nvPicPr>
          <p:cNvPr id="6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8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200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3265208"/>
            <a:ext cx="7772400" cy="1362075"/>
          </a:xfrm>
        </p:spPr>
        <p:txBody>
          <a:bodyPr anchor="t"/>
          <a:lstStyle>
            <a:lvl1pPr algn="ctr">
              <a:defRPr sz="4000" b="1" cap="all" baseline="0">
                <a:solidFill>
                  <a:srgbClr val="D0AE55"/>
                </a:solidFill>
                <a:latin typeface="Exo 2.0 Semi Bold"/>
                <a:cs typeface="Exo 2.0 Semi Bold"/>
              </a:defRPr>
            </a:lvl1pPr>
          </a:lstStyle>
          <a:p>
            <a:r>
              <a:rPr lang="es-ES_tradnl" dirty="0"/>
              <a:t>YOUR SECTION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39934"/>
            <a:ext cx="9155759" cy="635000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 userDrawn="1"/>
        </p:nvSpPr>
        <p:spPr>
          <a:xfrm>
            <a:off x="7967134" y="6239934"/>
            <a:ext cx="1083734" cy="629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@</a:t>
            </a:r>
            <a:r>
              <a:rPr lang="es-ES" sz="1400" dirty="0" err="1">
                <a:solidFill>
                  <a:schemeClr val="bg1"/>
                </a:solidFill>
                <a:latin typeface="Exo 2.0 Medium Italic"/>
                <a:cs typeface="Exo 2.0 Medium Italic"/>
              </a:rPr>
              <a:t>spring_io</a:t>
            </a:r>
            <a:endParaRPr lang="es-ES" sz="1400" dirty="0">
              <a:solidFill>
                <a:schemeClr val="bg1"/>
              </a:solidFill>
              <a:latin typeface="Exo 2.0 Medium Italic"/>
              <a:cs typeface="Exo 2.0 Medium Italic"/>
            </a:endParaRPr>
          </a:p>
          <a:p>
            <a:pPr marL="0" indent="0" algn="r">
              <a:buNone/>
            </a:pPr>
            <a:r>
              <a:rPr lang="es-ES" sz="1400" dirty="0">
                <a:solidFill>
                  <a:schemeClr val="bg1"/>
                </a:solidFill>
                <a:latin typeface="Exo 2.0 Medium Italic"/>
                <a:cs typeface="Exo 2.0 Medium Italic"/>
              </a:rPr>
              <a:t>#springio17</a:t>
            </a:r>
          </a:p>
        </p:txBody>
      </p:sp>
    </p:spTree>
    <p:extLst>
      <p:ext uri="{BB962C8B-B14F-4D97-AF65-F5344CB8AC3E}">
        <p14:creationId xmlns:p14="http://schemas.microsoft.com/office/powerpoint/2010/main" val="109288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Spring I/O 2016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0F541-876F-0143-B39E-0F8E4B2CC46A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94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hoeckxer/springio2017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3651494" y="4139527"/>
            <a:ext cx="5352907" cy="2340113"/>
          </a:xfrm>
        </p:spPr>
        <p:txBody>
          <a:bodyPr>
            <a:normAutofit fontScale="85000" lnSpcReduction="10000"/>
          </a:bodyPr>
          <a:lstStyle>
            <a:lvl1pPr marL="0" indent="0" algn="ctr">
              <a:buNone/>
              <a:defRPr/>
            </a:lvl1pPr>
          </a:lstStyle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Spring Boot:</a:t>
            </a:r>
          </a:p>
          <a:p>
            <a:r>
              <a:rPr lang="es-ES" sz="3700" dirty="0">
                <a:solidFill>
                  <a:schemeClr val="bg1"/>
                </a:solidFill>
                <a:latin typeface="Exo 2.0 Extra Bold"/>
                <a:cs typeface="Exo 2.0 Extra Bold"/>
              </a:rPr>
              <a:t>Adapt to your environment</a:t>
            </a:r>
          </a:p>
          <a:p>
            <a:endParaRPr lang="es-ES" dirty="0">
              <a:solidFill>
                <a:schemeClr val="bg1"/>
              </a:solidFill>
              <a:latin typeface="Exo 2.0 Black Italic"/>
              <a:cs typeface="Exo 2.0 Black Italic"/>
            </a:endParaRP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Erwin Hoeckx (@ErwinHoeckx)</a:t>
            </a:r>
          </a:p>
          <a:p>
            <a:r>
              <a:rPr lang="es-ES" sz="2700" dirty="0">
                <a:solidFill>
                  <a:schemeClr val="bg1"/>
                </a:solidFill>
                <a:latin typeface="Exo 2 Medium Italic"/>
                <a:cs typeface="Exo 2 Medium Italic"/>
              </a:rPr>
              <a:t>Arjan Jorritsma (@arjanjorritsma)</a:t>
            </a:r>
          </a:p>
        </p:txBody>
      </p:sp>
    </p:spTree>
    <p:extLst>
      <p:ext uri="{BB962C8B-B14F-4D97-AF65-F5344CB8AC3E}">
        <p14:creationId xmlns:p14="http://schemas.microsoft.com/office/powerpoint/2010/main" val="2136594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workshop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labs covering the following topics:</a:t>
            </a:r>
          </a:p>
          <a:p>
            <a:r>
              <a:rPr lang="en-US" dirty="0"/>
              <a:t>Centralized dependency management based on Spring Boot</a:t>
            </a:r>
          </a:p>
          <a:p>
            <a:r>
              <a:rPr lang="en-US" dirty="0"/>
              <a:t>Shared JPA entities and Flyway scripts on top of application specific implementation</a:t>
            </a:r>
          </a:p>
          <a:p>
            <a:r>
              <a:rPr lang="en-US" dirty="0"/>
              <a:t>Centralized JMS </a:t>
            </a:r>
            <a:r>
              <a:rPr lang="en-US" dirty="0" err="1"/>
              <a:t>messagehandling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85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Acme architecture</a:t>
            </a:r>
          </a:p>
        </p:txBody>
      </p:sp>
      <p:sp>
        <p:nvSpPr>
          <p:cNvPr id="20" name="Rechthoek: afgeronde hoeken 19"/>
          <p:cNvSpPr/>
          <p:nvPr/>
        </p:nvSpPr>
        <p:spPr>
          <a:xfrm>
            <a:off x="2967082" y="2707344"/>
            <a:ext cx="1541477" cy="84938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Order</a:t>
            </a:r>
          </a:p>
        </p:txBody>
      </p:sp>
      <p:cxnSp>
        <p:nvCxnSpPr>
          <p:cNvPr id="21" name="Rechte verbindingslijn met pijl 20"/>
          <p:cNvCxnSpPr>
            <a:stCxn id="20" idx="2"/>
            <a:endCxn id="24" idx="0"/>
          </p:cNvCxnSpPr>
          <p:nvPr/>
        </p:nvCxnSpPr>
        <p:spPr>
          <a:xfrm>
            <a:off x="3737820" y="3556730"/>
            <a:ext cx="0" cy="75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met pijl 21"/>
          <p:cNvCxnSpPr>
            <a:stCxn id="20" idx="3"/>
            <a:endCxn id="27" idx="1"/>
          </p:cNvCxnSpPr>
          <p:nvPr/>
        </p:nvCxnSpPr>
        <p:spPr>
          <a:xfrm>
            <a:off x="4508559" y="3132037"/>
            <a:ext cx="1468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ep 22"/>
          <p:cNvGrpSpPr/>
          <p:nvPr/>
        </p:nvGrpSpPr>
        <p:grpSpPr>
          <a:xfrm>
            <a:off x="2967082" y="4308712"/>
            <a:ext cx="2424419" cy="1564966"/>
            <a:chOff x="773184" y="4682455"/>
            <a:chExt cx="3232559" cy="2086622"/>
          </a:xfrm>
        </p:grpSpPr>
        <p:sp>
          <p:nvSpPr>
            <p:cNvPr id="24" name="Rechthoek: afgeronde hoeken 23"/>
            <p:cNvSpPr/>
            <p:nvPr/>
          </p:nvSpPr>
          <p:spPr>
            <a:xfrm>
              <a:off x="773184" y="4682455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Warehouse</a:t>
              </a:r>
            </a:p>
          </p:txBody>
        </p:sp>
        <p:sp>
          <p:nvSpPr>
            <p:cNvPr id="25" name="Tekstvak 24"/>
            <p:cNvSpPr txBox="1"/>
            <p:nvPr/>
          </p:nvSpPr>
          <p:spPr>
            <a:xfrm>
              <a:off x="773184" y="5814969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shipOrder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getInventory</a:t>
              </a:r>
              <a:r>
                <a:rPr lang="en-US" sz="1350" dirty="0">
                  <a:latin typeface="Exo 2.0" panose="00000500000000000000" pitchFamily="50" charset="0"/>
                </a:rPr>
                <a:t> (REST)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grpSp>
        <p:nvGrpSpPr>
          <p:cNvPr id="26" name="Groep 25"/>
          <p:cNvGrpSpPr/>
          <p:nvPr/>
        </p:nvGrpSpPr>
        <p:grpSpPr>
          <a:xfrm>
            <a:off x="5977157" y="2707344"/>
            <a:ext cx="2424419" cy="1562785"/>
            <a:chOff x="8296711" y="2484539"/>
            <a:chExt cx="3232559" cy="2083713"/>
          </a:xfrm>
        </p:grpSpPr>
        <p:sp>
          <p:nvSpPr>
            <p:cNvPr id="27" name="Rechthoek: afgeronde hoeken 26"/>
            <p:cNvSpPr/>
            <p:nvPr/>
          </p:nvSpPr>
          <p:spPr>
            <a:xfrm>
              <a:off x="8296711" y="2484539"/>
              <a:ext cx="2055303" cy="11325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latin typeface="Exo 2.0" panose="00000500000000000000" pitchFamily="50" charset="0"/>
                </a:rPr>
                <a:t>Finance</a:t>
              </a:r>
            </a:p>
          </p:txBody>
        </p:sp>
        <p:sp>
          <p:nvSpPr>
            <p:cNvPr id="28" name="Tekstvak 27"/>
            <p:cNvSpPr txBox="1"/>
            <p:nvPr/>
          </p:nvSpPr>
          <p:spPr>
            <a:xfrm>
              <a:off x="8296711" y="3614144"/>
              <a:ext cx="3232559" cy="954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sendInvoice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350" dirty="0" err="1">
                  <a:latin typeface="Exo 2.0" panose="00000500000000000000" pitchFamily="50" charset="0"/>
                </a:rPr>
                <a:t>executePayment</a:t>
              </a:r>
              <a:r>
                <a:rPr lang="en-US" sz="1350" dirty="0">
                  <a:latin typeface="Exo 2.0" panose="00000500000000000000" pitchFamily="50" charset="0"/>
                </a:rPr>
                <a:t> (JMS)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endParaRPr lang="en-US" sz="1350" dirty="0">
                <a:latin typeface="Exo 2.0" panose="00000500000000000000" pitchFamily="50" charset="0"/>
              </a:endParaRPr>
            </a:p>
          </p:txBody>
        </p:sp>
      </p:grpSp>
      <p:sp>
        <p:nvSpPr>
          <p:cNvPr id="29" name="Tekstvak 28"/>
          <p:cNvSpPr txBox="1"/>
          <p:nvPr/>
        </p:nvSpPr>
        <p:spPr>
          <a:xfrm>
            <a:off x="1161288" y="2845273"/>
            <a:ext cx="17392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r">
              <a:buFont typeface="Arial" panose="020B0604020202020204" pitchFamily="34" charset="0"/>
              <a:buChar char="•"/>
            </a:pPr>
            <a:r>
              <a:rPr lang="en-US" sz="1350" dirty="0" err="1">
                <a:latin typeface="Exo 2.0" panose="00000500000000000000" pitchFamily="50" charset="0"/>
              </a:rPr>
              <a:t>executeOrder</a:t>
            </a:r>
            <a:endParaRPr lang="en-US" sz="1350" dirty="0">
              <a:latin typeface="Exo 2.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92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253132" y="760520"/>
            <a:ext cx="6457949" cy="1295400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9" name="Tijdelijke aanduiding voor tekst 6"/>
          <p:cNvSpPr txBox="1">
            <a:spLocks/>
          </p:cNvSpPr>
          <p:nvPr/>
        </p:nvSpPr>
        <p:spPr>
          <a:xfrm>
            <a:off x="461639" y="4066040"/>
            <a:ext cx="4197107" cy="145522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Spring Boot-style application: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Use of Spring Boot starters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Automatic configuration of JTA &amp; JMS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0" name="Tijdelijke aanduiding voor tekst 7"/>
          <p:cNvSpPr txBox="1">
            <a:spLocks/>
          </p:cNvSpPr>
          <p:nvPr/>
        </p:nvSpPr>
        <p:spPr>
          <a:xfrm>
            <a:off x="5264458" y="4066040"/>
            <a:ext cx="3542192" cy="145522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Old-style application: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XML spring configuration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JTA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JPA (</a:t>
            </a:r>
            <a:r>
              <a:rPr lang="en-US" sz="1350" dirty="0" err="1">
                <a:latin typeface="Exo 2.0" panose="00000500000000000000" pitchFamily="50" charset="0"/>
              </a:rPr>
              <a:t>Eclipselink</a:t>
            </a:r>
            <a:r>
              <a:rPr lang="en-US" sz="1350" dirty="0">
                <a:latin typeface="Exo 2.0" panose="00000500000000000000" pitchFamily="50" charset="0"/>
              </a:rPr>
              <a:t>) config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Manual JMS config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Exo 2.0" panose="00000500000000000000" pitchFamily="50" charset="0"/>
              </a:rPr>
              <a:t>Application-local implementation of storing JMS messages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557213" lvl="1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latin typeface="Exo 2.0" panose="00000500000000000000" pitchFamily="50" charset="0"/>
            </a:endParaRPr>
          </a:p>
        </p:txBody>
      </p:sp>
      <p:sp>
        <p:nvSpPr>
          <p:cNvPr id="11" name="Rechthoek: afgeronde hoeken 10"/>
          <p:cNvSpPr/>
          <p:nvPr/>
        </p:nvSpPr>
        <p:spPr>
          <a:xfrm>
            <a:off x="6218035" y="2778711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Warehouse</a:t>
            </a:r>
          </a:p>
        </p:txBody>
      </p:sp>
      <p:sp>
        <p:nvSpPr>
          <p:cNvPr id="12" name="Rechthoek: afgeronde hoeken 11"/>
          <p:cNvSpPr/>
          <p:nvPr/>
        </p:nvSpPr>
        <p:spPr>
          <a:xfrm>
            <a:off x="1253132" y="2775707"/>
            <a:ext cx="1541477" cy="8493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Finance</a:t>
            </a:r>
          </a:p>
        </p:txBody>
      </p:sp>
    </p:spTree>
    <p:extLst>
      <p:ext uri="{BB962C8B-B14F-4D97-AF65-F5344CB8AC3E}">
        <p14:creationId xmlns:p14="http://schemas.microsoft.com/office/powerpoint/2010/main" val="166249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err="1"/>
              <a:t>AcmeMessage</a:t>
            </a:r>
            <a:r>
              <a:rPr lang="en-US" dirty="0"/>
              <a:t> needs to be stored, so it can be traced &amp; resent if needed</a:t>
            </a:r>
          </a:p>
          <a:p>
            <a:endParaRPr lang="en-US" dirty="0"/>
          </a:p>
          <a:p>
            <a:r>
              <a:rPr lang="en-US" dirty="0"/>
              <a:t>Uniform set of libraries in organization</a:t>
            </a:r>
          </a:p>
          <a:p>
            <a:endParaRPr lang="en-US" dirty="0"/>
          </a:p>
          <a:p>
            <a:r>
              <a:rPr lang="en-US" dirty="0"/>
              <a:t>Centralized control of shared entities</a:t>
            </a:r>
          </a:p>
        </p:txBody>
      </p:sp>
    </p:spTree>
    <p:extLst>
      <p:ext uri="{BB962C8B-B14F-4D97-AF65-F5344CB8AC3E}">
        <p14:creationId xmlns:p14="http://schemas.microsoft.com/office/powerpoint/2010/main" val="358039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199" y="1600200"/>
            <a:ext cx="8491491" cy="4525963"/>
          </a:xfrm>
        </p:spPr>
        <p:txBody>
          <a:bodyPr/>
          <a:lstStyle/>
          <a:p>
            <a:r>
              <a:rPr lang="en-US" dirty="0"/>
              <a:t>Checkout/copy the repository</a:t>
            </a:r>
            <a:br>
              <a:rPr lang="en-US" dirty="0"/>
            </a:br>
            <a:r>
              <a:rPr lang="en-US" dirty="0" err="1">
                <a:hlinkClick r:id="rId2"/>
              </a:rPr>
              <a:t>git@github.com:hoeckxer</a:t>
            </a:r>
            <a:r>
              <a:rPr lang="en-US" dirty="0">
                <a:hlinkClick r:id="rId2"/>
              </a:rPr>
              <a:t>/springio2017.git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master/README.md</a:t>
            </a:r>
          </a:p>
        </p:txBody>
      </p:sp>
    </p:spTree>
    <p:extLst>
      <p:ext uri="{BB962C8B-B14F-4D97-AF65-F5344CB8AC3E}">
        <p14:creationId xmlns:p14="http://schemas.microsoft.com/office/powerpoint/2010/main" val="370971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labs…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909" y="1600200"/>
            <a:ext cx="6798181" cy="4525963"/>
          </a:xfrm>
        </p:spPr>
      </p:pic>
    </p:spTree>
    <p:extLst>
      <p:ext uri="{BB962C8B-B14F-4D97-AF65-F5344CB8AC3E}">
        <p14:creationId xmlns:p14="http://schemas.microsoft.com/office/powerpoint/2010/main" val="71810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1:</a:t>
            </a:r>
            <a:br>
              <a:rPr lang="en-US" dirty="0"/>
            </a:br>
            <a:r>
              <a:rPr lang="en-US" dirty="0"/>
              <a:t>Centralize stack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Make the framework build on the Spring Boot stack (adding to dependency management where necessary)</a:t>
            </a:r>
          </a:p>
          <a:p>
            <a:endParaRPr lang="en-US" dirty="0"/>
          </a:p>
          <a:p>
            <a:r>
              <a:rPr lang="en-US" dirty="0"/>
              <a:t>Step 2: Create common starters to decouple from Spring Boot’s defaults</a:t>
            </a:r>
          </a:p>
        </p:txBody>
      </p:sp>
    </p:spTree>
    <p:extLst>
      <p:ext uri="{BB962C8B-B14F-4D97-AF65-F5344CB8AC3E}">
        <p14:creationId xmlns:p14="http://schemas.microsoft.com/office/powerpoint/2010/main" val="291022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2:</a:t>
            </a:r>
            <a:br>
              <a:rPr lang="en-US" dirty="0"/>
            </a:br>
            <a:r>
              <a:rPr lang="en-US" dirty="0"/>
              <a:t>Centralize entities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1: Remove any application-specific implementation of entities</a:t>
            </a:r>
          </a:p>
          <a:p>
            <a:endParaRPr lang="en-US" dirty="0"/>
          </a:p>
          <a:p>
            <a:r>
              <a:rPr lang="en-US" dirty="0"/>
              <a:t>Step 2: Hook into Spring Boot’s Flyway autoconfiguration</a:t>
            </a:r>
          </a:p>
          <a:p>
            <a:endParaRPr lang="en-US" dirty="0"/>
          </a:p>
          <a:p>
            <a:r>
              <a:rPr lang="en-US" dirty="0"/>
              <a:t>Step 3: Create code to execute certain scripts before &amp; after the service scripts are executed</a:t>
            </a:r>
          </a:p>
        </p:txBody>
      </p:sp>
    </p:spTree>
    <p:extLst>
      <p:ext uri="{BB962C8B-B14F-4D97-AF65-F5344CB8AC3E}">
        <p14:creationId xmlns:p14="http://schemas.microsoft.com/office/powerpoint/2010/main" val="243213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3:</a:t>
            </a:r>
            <a:br>
              <a:rPr lang="en-US" dirty="0"/>
            </a:br>
            <a:r>
              <a:rPr lang="en-US" dirty="0"/>
              <a:t>Centralize </a:t>
            </a:r>
            <a:r>
              <a:rPr lang="en-US" dirty="0" err="1"/>
              <a:t>messagehandling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Remove any application-specific implementation of JMS </a:t>
            </a:r>
            <a:r>
              <a:rPr lang="en-US" dirty="0" err="1"/>
              <a:t>messagelisteners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 2: Add the @</a:t>
            </a:r>
            <a:r>
              <a:rPr lang="en-US" dirty="0" err="1"/>
              <a:t>MessageHandlerBean</a:t>
            </a:r>
            <a:r>
              <a:rPr lang="en-US" dirty="0"/>
              <a:t> annotation to the </a:t>
            </a:r>
            <a:r>
              <a:rPr lang="en-US" dirty="0" err="1"/>
              <a:t>messagehandler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9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Overriding starters</a:t>
            </a:r>
          </a:p>
          <a:p>
            <a:endParaRPr lang="en-US" dirty="0"/>
          </a:p>
          <a:p>
            <a:r>
              <a:rPr lang="en-US" dirty="0"/>
              <a:t>Creating custom autoconfigure</a:t>
            </a:r>
          </a:p>
          <a:p>
            <a:endParaRPr lang="en-US" dirty="0"/>
          </a:p>
          <a:p>
            <a:r>
              <a:rPr lang="en-US" dirty="0"/>
              <a:t>Using custom annotations for convenience</a:t>
            </a:r>
          </a:p>
        </p:txBody>
      </p:sp>
    </p:spTree>
    <p:extLst>
      <p:ext uri="{BB962C8B-B14F-4D97-AF65-F5344CB8AC3E}">
        <p14:creationId xmlns:p14="http://schemas.microsoft.com/office/powerpoint/2010/main" val="9405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6" name="Tijdelijke aanduiding voor inhoud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358311"/>
            <a:ext cx="2743200" cy="2743200"/>
          </a:xfrm>
        </p:spPr>
      </p:pic>
      <p:pic>
        <p:nvPicPr>
          <p:cNvPr id="7" name="Tijdelijke aanduiding voor inhou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282" y="2358311"/>
            <a:ext cx="2743200" cy="2743200"/>
          </a:xfrm>
          <a:prstGeom prst="rect">
            <a:avLst/>
          </a:prstGeom>
        </p:spPr>
      </p:pic>
      <p:sp>
        <p:nvSpPr>
          <p:cNvPr id="8" name="Tekstvak 7"/>
          <p:cNvSpPr txBox="1"/>
          <p:nvPr/>
        </p:nvSpPr>
        <p:spPr>
          <a:xfrm>
            <a:off x="1007707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Exo 2.0" panose="00000500000000000000" pitchFamily="50" charset="0"/>
              </a:rPr>
              <a:t>Erwin Hoeckx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CGI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4955830" y="5195982"/>
            <a:ext cx="307210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Exo 2.0" panose="00000500000000000000" pitchFamily="50" charset="0"/>
              </a:rPr>
              <a:t>Arjan</a:t>
            </a:r>
            <a:r>
              <a:rPr lang="en-US" sz="1350" dirty="0">
                <a:latin typeface="Exo 2.0" panose="00000500000000000000" pitchFamily="50" charset="0"/>
              </a:rPr>
              <a:t> </a:t>
            </a:r>
            <a:r>
              <a:rPr lang="en-US" sz="1350" dirty="0" err="1">
                <a:latin typeface="Exo 2.0" panose="00000500000000000000" pitchFamily="50" charset="0"/>
              </a:rPr>
              <a:t>Jorritsma</a:t>
            </a:r>
            <a:endParaRPr lang="en-US" sz="1350" dirty="0">
              <a:latin typeface="Exo 2.0" panose="00000500000000000000" pitchFamily="50" charset="0"/>
            </a:endParaRP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Software Architect</a:t>
            </a:r>
          </a:p>
          <a:p>
            <a:pPr algn="ctr"/>
            <a:r>
              <a:rPr lang="en-US" sz="1350" dirty="0">
                <a:latin typeface="Exo 2.0" panose="00000500000000000000" pitchFamily="50" charset="0"/>
              </a:rPr>
              <a:t>CJIB - Ministry of security &amp; justice</a:t>
            </a:r>
          </a:p>
        </p:txBody>
      </p:sp>
    </p:spTree>
    <p:extLst>
      <p:ext uri="{BB962C8B-B14F-4D97-AF65-F5344CB8AC3E}">
        <p14:creationId xmlns:p14="http://schemas.microsoft.com/office/powerpoint/2010/main" val="1106128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 spring-boot-starter-parent</a:t>
            </a:r>
          </a:p>
          <a:p>
            <a:r>
              <a:rPr lang="en-US" dirty="0"/>
              <a:t>Plugin management in parent</a:t>
            </a:r>
          </a:p>
          <a:p>
            <a:r>
              <a:rPr lang="en-US" dirty="0"/>
              <a:t>Uniform diversifying properties</a:t>
            </a:r>
          </a:p>
          <a:p>
            <a:r>
              <a:rPr lang="en-US" dirty="0"/>
              <a:t>Overruling dependency versions</a:t>
            </a:r>
          </a:p>
          <a:p>
            <a:r>
              <a:rPr lang="en-US" dirty="0"/>
              <a:t>Centralized extensive configuration, e.g. Quartz</a:t>
            </a:r>
          </a:p>
          <a:p>
            <a:r>
              <a:rPr lang="en-US" dirty="0"/>
              <a:t>Customizing default logging layout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004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0AE55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2937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Spring Boot</a:t>
            </a:r>
          </a:p>
          <a:p>
            <a:r>
              <a:rPr lang="en-US" dirty="0"/>
              <a:t>We want more!</a:t>
            </a:r>
          </a:p>
          <a:p>
            <a:endParaRPr lang="en-US" dirty="0"/>
          </a:p>
          <a:p>
            <a:r>
              <a:rPr lang="en-US" dirty="0"/>
              <a:t>Lab 1: Centralize stack</a:t>
            </a:r>
          </a:p>
          <a:p>
            <a:r>
              <a:rPr lang="en-US" dirty="0"/>
              <a:t>Lab 2: Centralize entities</a:t>
            </a:r>
          </a:p>
          <a:p>
            <a:r>
              <a:rPr lang="en-US" dirty="0"/>
              <a:t>Lab 3: Centralize </a:t>
            </a:r>
            <a:r>
              <a:rPr lang="en-US" dirty="0" err="1"/>
              <a:t>messagehandling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29745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: goals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Provide a radically faster and widely accessible getting started experience for all Spring development.</a:t>
            </a:r>
          </a:p>
          <a:p>
            <a:r>
              <a:rPr lang="en-US" dirty="0"/>
              <a:t>Be opinionated out of the box, but get out of the way quickly as requirements start to diverge from the defaults.</a:t>
            </a:r>
          </a:p>
          <a:p>
            <a:r>
              <a:rPr lang="en-US" dirty="0"/>
              <a:t>Provide a range of non-functional features that are common to large classes of projects (e.g. embedded servers, security, metrics, health checks, externalized configuration).</a:t>
            </a:r>
          </a:p>
          <a:p>
            <a:r>
              <a:rPr lang="en-US" dirty="0"/>
              <a:t>Absolutely no code generation and no requirement for XML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3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Spring Boot works</a:t>
            </a:r>
          </a:p>
        </p:txBody>
      </p:sp>
      <p:grpSp>
        <p:nvGrpSpPr>
          <p:cNvPr id="12" name="Groep 11"/>
          <p:cNvGrpSpPr/>
          <p:nvPr/>
        </p:nvGrpSpPr>
        <p:grpSpPr>
          <a:xfrm>
            <a:off x="5273335" y="1662124"/>
            <a:ext cx="3675355" cy="3799643"/>
            <a:chOff x="5273335" y="2281560"/>
            <a:chExt cx="3675355" cy="3799643"/>
          </a:xfrm>
        </p:grpSpPr>
        <p:sp>
          <p:nvSpPr>
            <p:cNvPr id="5" name="Rechthoek: afgeronde hoeken 4"/>
            <p:cNvSpPr/>
            <p:nvPr/>
          </p:nvSpPr>
          <p:spPr>
            <a:xfrm>
              <a:off x="5273335" y="2281560"/>
              <a:ext cx="3675355" cy="379964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err="1"/>
                <a:t>MyApplication</a:t>
              </a:r>
              <a:endParaRPr lang="en-US" dirty="0"/>
            </a:p>
          </p:txBody>
        </p:sp>
        <p:sp>
          <p:nvSpPr>
            <p:cNvPr id="4" name="Rechthoek: afgeronde hoeken 3"/>
            <p:cNvSpPr/>
            <p:nvPr/>
          </p:nvSpPr>
          <p:spPr>
            <a:xfrm>
              <a:off x="5541194" y="3071995"/>
              <a:ext cx="3145606" cy="882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spring-boot-autoconfigure</a:t>
              </a:r>
            </a:p>
          </p:txBody>
        </p:sp>
        <p:sp>
          <p:nvSpPr>
            <p:cNvPr id="6" name="Rechthoek: afgeronde hoeken 5"/>
            <p:cNvSpPr/>
            <p:nvPr/>
          </p:nvSpPr>
          <p:spPr>
            <a:xfrm>
              <a:off x="5541194" y="4832278"/>
              <a:ext cx="3145606" cy="8824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hibernate</a:t>
              </a:r>
            </a:p>
          </p:txBody>
        </p:sp>
        <p:grpSp>
          <p:nvGrpSpPr>
            <p:cNvPr id="9" name="Groep 8"/>
            <p:cNvGrpSpPr/>
            <p:nvPr/>
          </p:nvGrpSpPr>
          <p:grpSpPr>
            <a:xfrm>
              <a:off x="6982693" y="4079885"/>
              <a:ext cx="1633086" cy="551755"/>
              <a:chOff x="6631619" y="3643714"/>
              <a:chExt cx="1984160" cy="677207"/>
            </a:xfrm>
          </p:grpSpPr>
          <p:sp>
            <p:nvSpPr>
              <p:cNvPr id="7" name="Pijl: omlaag 6"/>
              <p:cNvSpPr/>
              <p:nvPr/>
            </p:nvSpPr>
            <p:spPr>
              <a:xfrm>
                <a:off x="6631619" y="3643714"/>
                <a:ext cx="355107" cy="677207"/>
              </a:xfrm>
              <a:prstGeom prst="downArrow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kstvak 7"/>
              <p:cNvSpPr txBox="1"/>
              <p:nvPr/>
            </p:nvSpPr>
            <p:spPr>
              <a:xfrm>
                <a:off x="6915705" y="3749421"/>
                <a:ext cx="1700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configures</a:t>
                </a:r>
              </a:p>
            </p:txBody>
          </p:sp>
        </p:grpSp>
      </p:grpSp>
      <p:sp>
        <p:nvSpPr>
          <p:cNvPr id="11" name="Tekstvak 10"/>
          <p:cNvSpPr txBox="1"/>
          <p:nvPr/>
        </p:nvSpPr>
        <p:spPr>
          <a:xfrm>
            <a:off x="261891" y="1662124"/>
            <a:ext cx="50114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xo 2.0 Medium" panose="00000600000000000000" pitchFamily="50" charset="0"/>
              </a:rPr>
              <a:t>spring-boot-starter-data-</a:t>
            </a:r>
            <a:r>
              <a:rPr lang="en-US" sz="1600" dirty="0" err="1">
                <a:latin typeface="Exo 2.0 Medium" panose="00000600000000000000" pitchFamily="50" charset="0"/>
              </a:rPr>
              <a:t>jpa</a:t>
            </a:r>
            <a:r>
              <a:rPr lang="en-US" sz="1600" dirty="0">
                <a:latin typeface="Exo 2.0 Medium" panose="00000600000000000000" pitchFamily="50" charset="0"/>
              </a:rPr>
              <a:t>: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>
                <a:latin typeface="Exo 2.0 Medium" panose="00000600000000000000" pitchFamily="50" charset="0"/>
              </a:rPr>
              <a:t>&lt;project&gt;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…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&lt;dependencies&gt;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  <a:r>
              <a:rPr lang="en-US" sz="1600" dirty="0" err="1">
                <a:latin typeface="Exo 2.0 Medium" panose="00000600000000000000" pitchFamily="50" charset="0"/>
              </a:rPr>
              <a:t>org.springframework</a:t>
            </a:r>
            <a:r>
              <a:rPr lang="en-US" sz="1600" dirty="0">
                <a:latin typeface="Exo 2.0 Medium" panose="00000600000000000000" pitchFamily="50" charset="0"/>
              </a:rPr>
              <a:t>&lt;/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&gt;spring-boot-starter-autoconfigure</a:t>
            </a:r>
            <a:br>
              <a:rPr lang="en-US" sz="1600" dirty="0">
                <a:latin typeface="Exo 2.0 Medium" panose="00000600000000000000" pitchFamily="50" charset="0"/>
              </a:rPr>
            </a:br>
            <a:r>
              <a:rPr lang="en-US" sz="1600" dirty="0">
                <a:latin typeface="Exo 2.0 Medium" panose="00000600000000000000" pitchFamily="50" charset="0"/>
              </a:rPr>
              <a:t>      &lt;/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&lt;/dependency&gt;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  <a:r>
              <a:rPr lang="en-US" sz="1600" dirty="0" err="1">
                <a:latin typeface="Exo 2.0 Medium" panose="00000600000000000000" pitchFamily="50" charset="0"/>
              </a:rPr>
              <a:t>org.hibernate</a:t>
            </a:r>
            <a:r>
              <a:rPr lang="en-US" sz="1600" dirty="0">
                <a:latin typeface="Exo 2.0 Medium" panose="00000600000000000000" pitchFamily="50" charset="0"/>
              </a:rPr>
              <a:t>&lt;/</a:t>
            </a:r>
            <a:r>
              <a:rPr lang="en-US" sz="1600" dirty="0" err="1">
                <a:latin typeface="Exo 2.0 Medium" panose="00000600000000000000" pitchFamily="50" charset="0"/>
              </a:rPr>
              <a:t>groupId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  &lt;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&gt;hibernate-core&lt;/</a:t>
            </a:r>
            <a:r>
              <a:rPr lang="en-US" sz="1600" dirty="0" err="1">
                <a:latin typeface="Exo 2.0 Medium" panose="00000600000000000000" pitchFamily="50" charset="0"/>
              </a:rPr>
              <a:t>artifactId</a:t>
            </a:r>
            <a:r>
              <a:rPr lang="en-US" sz="1600" dirty="0">
                <a:latin typeface="Exo 2.0 Medium" panose="00000600000000000000" pitchFamily="50" charset="0"/>
              </a:rPr>
              <a:t>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  &lt;/dependency&gt;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  &lt;/dependencies&gt;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&lt;/project&gt;    </a:t>
            </a:r>
          </a:p>
        </p:txBody>
      </p:sp>
    </p:spTree>
    <p:extLst>
      <p:ext uri="{BB962C8B-B14F-4D97-AF65-F5344CB8AC3E}">
        <p14:creationId xmlns:p14="http://schemas.microsoft.com/office/powerpoint/2010/main" val="15027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Spring Boot works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261890" y="1227117"/>
            <a:ext cx="86246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Exo 2.0 Black" panose="00000A00000000000000" pitchFamily="50" charset="0"/>
              </a:rPr>
              <a:t>META-INF/</a:t>
            </a:r>
            <a:r>
              <a:rPr lang="en-US" sz="1600" dirty="0" err="1">
                <a:latin typeface="Exo 2.0 Black" panose="00000A00000000000000" pitchFamily="50" charset="0"/>
              </a:rPr>
              <a:t>spring.factories</a:t>
            </a:r>
            <a:r>
              <a:rPr lang="en-US" sz="1600" dirty="0">
                <a:latin typeface="Exo 2.0 Black" panose="00000A00000000000000" pitchFamily="50" charset="0"/>
              </a:rPr>
              <a:t>: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 err="1">
                <a:latin typeface="Exo 2.0 Medium" panose="00000600000000000000" pitchFamily="50" charset="0"/>
              </a:rPr>
              <a:t>org.springframework.boot.autoconfigure.EnableAutoConfiguration</a:t>
            </a:r>
            <a:r>
              <a:rPr lang="en-US" sz="1600" dirty="0">
                <a:latin typeface="Exo 2.0 Medium" panose="00000600000000000000" pitchFamily="50" charset="0"/>
              </a:rPr>
              <a:t>=\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org.springframework.boot.autoconfigure.orm.jpa.HibernateJpaAutoConfiguration,\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….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>
                <a:latin typeface="Exo 2.0 Black" panose="00000A00000000000000" pitchFamily="50" charset="0"/>
              </a:rPr>
              <a:t>org.springframework.boot.autoconfigure.orm.jpa.HibernateJpaAutoConfiguration:</a:t>
            </a:r>
          </a:p>
          <a:p>
            <a:endParaRPr lang="en-US" sz="1600" dirty="0">
              <a:latin typeface="Exo 2.0 Medium" panose="00000600000000000000" pitchFamily="50" charset="0"/>
            </a:endParaRPr>
          </a:p>
          <a:p>
            <a:r>
              <a:rPr lang="en-US" sz="1600" dirty="0">
                <a:latin typeface="Exo 2.0 Medium" panose="00000600000000000000" pitchFamily="50" charset="0"/>
              </a:rPr>
              <a:t>@Configuration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@</a:t>
            </a:r>
            <a:r>
              <a:rPr lang="en-US" sz="1600" dirty="0" err="1">
                <a:latin typeface="Exo 2.0 Medium" panose="00000600000000000000" pitchFamily="50" charset="0"/>
              </a:rPr>
              <a:t>ConditionalOnClass</a:t>
            </a:r>
            <a:r>
              <a:rPr lang="en-US" sz="1600" dirty="0">
                <a:latin typeface="Exo 2.0 Medium" panose="00000600000000000000" pitchFamily="50" charset="0"/>
              </a:rPr>
              <a:t>(</a:t>
            </a:r>
            <a:r>
              <a:rPr lang="en-US" sz="1600" dirty="0" err="1">
                <a:latin typeface="Exo 2.0 Medium" panose="00000600000000000000" pitchFamily="50" charset="0"/>
              </a:rPr>
              <a:t>EntityManager.class</a:t>
            </a:r>
            <a:r>
              <a:rPr lang="en-US" sz="1600" dirty="0">
                <a:latin typeface="Exo 2.0 Medium" panose="00000600000000000000" pitchFamily="50" charset="0"/>
              </a:rPr>
              <a:t>)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public class </a:t>
            </a:r>
            <a:r>
              <a:rPr lang="en-US" sz="1600" dirty="0" err="1">
                <a:latin typeface="Exo 2.0 Medium" panose="00000600000000000000" pitchFamily="50" charset="0"/>
              </a:rPr>
              <a:t>HibernateJpaAutoConfiguration</a:t>
            </a:r>
            <a:r>
              <a:rPr lang="en-US" sz="1600" dirty="0">
                <a:latin typeface="Exo 2.0 Medium" panose="00000600000000000000" pitchFamily="50" charset="0"/>
              </a:rPr>
              <a:t> {</a:t>
            </a:r>
          </a:p>
          <a:p>
            <a:r>
              <a:rPr lang="en-US" sz="1600" dirty="0">
                <a:latin typeface="Exo 2.0 Medium" panose="00000600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38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reference guide chapter 44: “Creating your own auto-configuration”</a:t>
            </a:r>
          </a:p>
          <a:p>
            <a:r>
              <a:rPr lang="en-US" dirty="0"/>
              <a:t>Documented in 35 lines of text</a:t>
            </a:r>
          </a:p>
          <a:p>
            <a:r>
              <a:rPr lang="en-US" dirty="0"/>
              <a:t>Powerful mechanism</a:t>
            </a:r>
          </a:p>
          <a:p>
            <a:r>
              <a:rPr lang="en-US" dirty="0"/>
              <a:t>Huge potential</a:t>
            </a:r>
          </a:p>
          <a:p>
            <a:r>
              <a:rPr lang="en-US" dirty="0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184606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1" y="2144601"/>
            <a:ext cx="8549198" cy="22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0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more!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Imagine your company:</a:t>
            </a:r>
          </a:p>
          <a:p>
            <a:r>
              <a:rPr lang="en-US" dirty="0"/>
              <a:t>has a different opinion on stack to use</a:t>
            </a:r>
          </a:p>
          <a:p>
            <a:r>
              <a:rPr lang="en-US" dirty="0"/>
              <a:t>builds software on a uniform stack</a:t>
            </a:r>
          </a:p>
          <a:p>
            <a:r>
              <a:rPr lang="en-US" dirty="0"/>
              <a:t>has a lot of applications to maintain</a:t>
            </a:r>
          </a:p>
          <a:p>
            <a:r>
              <a:rPr lang="en-US" dirty="0"/>
              <a:t>has custom requirements across all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35099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594</Words>
  <Application>Microsoft Office PowerPoint</Application>
  <PresentationFormat>Diavoorstelling (4:3)</PresentationFormat>
  <Paragraphs>143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32" baseType="lpstr">
      <vt:lpstr>Arial</vt:lpstr>
      <vt:lpstr>Calibri</vt:lpstr>
      <vt:lpstr>Exo 2 Medium Italic</vt:lpstr>
      <vt:lpstr>Exo 2.0</vt:lpstr>
      <vt:lpstr>Exo 2.0 Black</vt:lpstr>
      <vt:lpstr>Exo 2.0 Black Italic</vt:lpstr>
      <vt:lpstr>Exo 2.0 Extra Bold</vt:lpstr>
      <vt:lpstr>Exo 2.0 Medium</vt:lpstr>
      <vt:lpstr>Exo 2.0 Medium Italic</vt:lpstr>
      <vt:lpstr>Exo 2.0 Semi Bold</vt:lpstr>
      <vt:lpstr>Tema de Office</vt:lpstr>
      <vt:lpstr>PowerPoint-presentatie</vt:lpstr>
      <vt:lpstr>About us</vt:lpstr>
      <vt:lpstr>Agenda</vt:lpstr>
      <vt:lpstr>Spring Boot : goals</vt:lpstr>
      <vt:lpstr>How Spring Boot works</vt:lpstr>
      <vt:lpstr>How Spring Boot works</vt:lpstr>
      <vt:lpstr>We want more</vt:lpstr>
      <vt:lpstr>We want more</vt:lpstr>
      <vt:lpstr>We want more!</vt:lpstr>
      <vt:lpstr>Content workshop</vt:lpstr>
      <vt:lpstr>Acme architecture</vt:lpstr>
      <vt:lpstr>Applications</vt:lpstr>
      <vt:lpstr>Requirements</vt:lpstr>
      <vt:lpstr>Instructions</vt:lpstr>
      <vt:lpstr>During the labs…</vt:lpstr>
      <vt:lpstr>Lab 1: Centralize stack</vt:lpstr>
      <vt:lpstr>Lab 2: Centralize entities</vt:lpstr>
      <vt:lpstr>Lab 3: Centralize messagehandling</vt:lpstr>
      <vt:lpstr>Summary</vt:lpstr>
      <vt:lpstr>Imagine…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Sergi Almar</dc:title>
  <dc:creator>..</dc:creator>
  <cp:lastModifiedBy>Erwin Hoeckx</cp:lastModifiedBy>
  <cp:revision>50</cp:revision>
  <dcterms:created xsi:type="dcterms:W3CDTF">2016-05-03T17:09:51Z</dcterms:created>
  <dcterms:modified xsi:type="dcterms:W3CDTF">2017-05-18T11:20:31Z</dcterms:modified>
</cp:coreProperties>
</file>