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74" r:id="rId10"/>
    <p:sldId id="264" r:id="rId11"/>
    <p:sldId id="268" r:id="rId12"/>
    <p:sldId id="270" r:id="rId13"/>
    <p:sldId id="275" r:id="rId14"/>
    <p:sldId id="269" r:id="rId15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ed.com/salaries/Care-Coordinator-Salaries-at-Virginia-Premier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8056f343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58056f3438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58056f3438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11911b75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511911b75f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511911b75f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4477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8056f3438_1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58056f3438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8056f3438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58056f3438_1_1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 b="1"/>
              <a:t>Premise</a:t>
            </a:r>
            <a:r>
              <a:rPr lang="en" sz="1200"/>
              <a:t>: Care coordination can help reduce preventable ED visits 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 b="1"/>
              <a:t>Assumptions</a:t>
            </a:r>
            <a:r>
              <a:rPr lang="en" sz="1200"/>
              <a:t>: Members </a:t>
            </a:r>
            <a:r>
              <a:rPr lang="en" sz="1200" i="1"/>
              <a:t>will</a:t>
            </a:r>
            <a:r>
              <a:rPr lang="en" sz="1200"/>
              <a:t> seek non-ED medical care services if encouraged by care coordinators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 b="1"/>
              <a:t>Approach: </a:t>
            </a:r>
            <a:r>
              <a:rPr lang="en" sz="1200" b="0"/>
              <a:t>Prioritize certain members for care coordination outreach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58056f3438_1_1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8056f3438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58056f3438_1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 b="1"/>
              <a:t>Image 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https://www.indeed.com/salaries/Care-Coordinator-Salaries-at-Virginia-Premier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 b="1"/>
              <a:t>Premise</a:t>
            </a:r>
            <a:r>
              <a:rPr lang="en" sz="1200"/>
              <a:t>: Care coordination can help reduce preventable ED visits 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 b="1"/>
              <a:t>Assumptions</a:t>
            </a:r>
            <a:r>
              <a:rPr lang="en" sz="1200"/>
              <a:t>: Members </a:t>
            </a:r>
            <a:r>
              <a:rPr lang="en" sz="1200" i="1"/>
              <a:t>will</a:t>
            </a:r>
            <a:r>
              <a:rPr lang="en" sz="1200"/>
              <a:t> seek non-ED medical care services if encouraged by care coordinators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 b="1"/>
              <a:t>Approach: </a:t>
            </a:r>
            <a:r>
              <a:rPr lang="en" sz="1200" b="0"/>
              <a:t>Prioritize certain members for care coordination outreach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58056f3438_1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8056f343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58056f3438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58056f3438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11911b75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511911b75f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511911b75f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11911b75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511911b75f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511911b75f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11911b75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g511911b75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511911b75f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68ad47b0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68ad47b0f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8056f3438_1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58056f3438_1_1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58056f3438_1_1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  <a:defRPr sz="33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0" y="437510"/>
            <a:ext cx="9144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</a:pPr>
            <a:r>
              <a:rPr lang="en"/>
              <a:t>Virginia Premier</a:t>
            </a: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1"/>
          </p:nvPr>
        </p:nvSpPr>
        <p:spPr>
          <a:xfrm>
            <a:off x="0" y="4025455"/>
            <a:ext cx="91440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" sz="1500" b="1" dirty="0"/>
              <a:t>VCU Team: Ryan Hawkins, Kyle Jacobs, Mallika Rodriguez, Yasin Seddiq</a:t>
            </a:r>
            <a:endParaRPr sz="1500" b="1" dirty="0"/>
          </a:p>
          <a:p>
            <a:pPr marL="0" lvl="0" indent="0" algn="ctr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" sz="1500" b="1" dirty="0"/>
              <a:t>Virginia Premier Representative: </a:t>
            </a:r>
            <a:r>
              <a:rPr lang="en" sz="1500" b="1" dirty="0" smtClean="0"/>
              <a:t>Kyle </a:t>
            </a:r>
            <a:r>
              <a:rPr lang="en" sz="1500" b="1" dirty="0"/>
              <a:t>Hawk</a:t>
            </a:r>
            <a:endParaRPr dirty="0"/>
          </a:p>
        </p:txBody>
      </p:sp>
      <p:sp>
        <p:nvSpPr>
          <p:cNvPr id="132" name="Google Shape;132;p25" descr="Virginia Commonwealth University seal"/>
          <p:cNvSpPr/>
          <p:nvPr/>
        </p:nvSpPr>
        <p:spPr>
          <a:xfrm>
            <a:off x="427096" y="208909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0" y="2245274"/>
            <a:ext cx="9144000" cy="19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 of Decision Analytics- Professional </a:t>
            </a:r>
            <a:r>
              <a:rPr lang="en" sz="1800" b="1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Track</a:t>
            </a:r>
            <a:endParaRPr sz="1100" dirty="0"/>
          </a:p>
          <a:p>
            <a:pPr marL="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u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1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7, </a:t>
            </a:r>
            <a:r>
              <a:rPr lang="en" sz="1800" b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2019</a:t>
            </a:r>
            <a:endParaRPr sz="1800" b="1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3000" y="0"/>
            <a:ext cx="2221000" cy="75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71250"/>
            <a:ext cx="2047979" cy="609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1250"/>
            <a:ext cx="2047979" cy="60963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7"/>
          <p:cNvSpPr txBox="1">
            <a:spLocks noGrp="1"/>
          </p:cNvSpPr>
          <p:nvPr>
            <p:ph type="title"/>
          </p:nvPr>
        </p:nvSpPr>
        <p:spPr>
          <a:xfrm>
            <a:off x="0" y="472675"/>
            <a:ext cx="9144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b="1"/>
              <a:t>Next Steps</a:t>
            </a:r>
            <a:endParaRPr b="1"/>
          </a:p>
        </p:txBody>
      </p:sp>
      <p:sp>
        <p:nvSpPr>
          <p:cNvPr id="241" name="Google Shape;241;p37"/>
          <p:cNvSpPr txBox="1">
            <a:spLocks noGrp="1"/>
          </p:cNvSpPr>
          <p:nvPr>
            <p:ph type="body" idx="1"/>
          </p:nvPr>
        </p:nvSpPr>
        <p:spPr>
          <a:xfrm>
            <a:off x="437400" y="1226800"/>
            <a:ext cx="8269200" cy="37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5425" tIns="36575" rIns="68575" bIns="128000" anchor="t" anchorCtr="0">
            <a:noAutofit/>
          </a:bodyPr>
          <a:lstStyle/>
          <a:p>
            <a:pPr marL="173736" lvl="0" indent="-181102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 b="1"/>
              <a:t>Develop strategy for deploying model internally</a:t>
            </a:r>
            <a:endParaRPr sz="1700" b="1"/>
          </a:p>
          <a:p>
            <a:pPr marL="173736" lvl="0" indent="-181102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b="1"/>
              <a:t>Optimize model by adding in other proprietary information (i.e., HIPAA, location, precise date/time)</a:t>
            </a:r>
            <a:endParaRPr sz="1700" b="1"/>
          </a:p>
          <a:p>
            <a:pPr marL="173736" lvl="0" indent="-181102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b="1"/>
              <a:t>Train Care Coordinators on how to implement prioritization framework</a:t>
            </a:r>
            <a:endParaRPr sz="1700" b="1"/>
          </a:p>
          <a:p>
            <a:pPr marL="173736" lvl="0" indent="-181102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b="1"/>
              <a:t>Run model on a regular cadence to re-train data</a:t>
            </a:r>
            <a:endParaRPr sz="1700" b="1"/>
          </a:p>
          <a:p>
            <a:pPr marL="173736" lvl="0" indent="-181102" algn="l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700"/>
              <a:buAutoNum type="arabicPeriod"/>
            </a:pPr>
            <a:r>
              <a:rPr lang="en" sz="1700" b="1"/>
              <a:t>Continue exploring emerging research related to preventable ED usage</a:t>
            </a:r>
            <a:endParaRPr sz="1700" b="1"/>
          </a:p>
        </p:txBody>
      </p:sp>
      <p:pic>
        <p:nvPicPr>
          <p:cNvPr id="242" name="Google Shape;24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3000" y="0"/>
            <a:ext cx="2221000" cy="7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1250"/>
            <a:ext cx="2047979" cy="609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3000" y="0"/>
            <a:ext cx="2221000" cy="75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09" y="871858"/>
            <a:ext cx="7924800" cy="406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29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9" y="782651"/>
            <a:ext cx="8652164" cy="4254756"/>
          </a:xfrm>
          <a:prstGeom prst="rect">
            <a:avLst/>
          </a:prstGeom>
        </p:spPr>
      </p:pic>
      <p:pic>
        <p:nvPicPr>
          <p:cNvPr id="5" name="Google Shape;17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1250"/>
            <a:ext cx="2047979" cy="609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7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3000" y="0"/>
            <a:ext cx="2221000" cy="757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2279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1250"/>
            <a:ext cx="2047979" cy="60963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8"/>
          <p:cNvSpPr txBox="1">
            <a:spLocks noGrp="1"/>
          </p:cNvSpPr>
          <p:nvPr>
            <p:ph type="title"/>
          </p:nvPr>
        </p:nvSpPr>
        <p:spPr>
          <a:xfrm>
            <a:off x="0" y="2097565"/>
            <a:ext cx="9144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b="1"/>
              <a:t>    Questions? </a:t>
            </a:r>
            <a:endParaRPr b="1"/>
          </a:p>
        </p:txBody>
      </p:sp>
      <p:pic>
        <p:nvPicPr>
          <p:cNvPr id="249" name="Google Shape;24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3000" y="0"/>
            <a:ext cx="2221000" cy="7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0" y="308860"/>
            <a:ext cx="9144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b="1"/>
              <a:t>Executive Summary</a:t>
            </a:r>
            <a:endParaRPr b="1"/>
          </a:p>
        </p:txBody>
      </p:sp>
      <p:sp>
        <p:nvSpPr>
          <p:cNvPr id="142" name="Google Shape;142;p26"/>
          <p:cNvSpPr txBox="1"/>
          <p:nvPr/>
        </p:nvSpPr>
        <p:spPr>
          <a:xfrm>
            <a:off x="497250" y="1303050"/>
            <a:ext cx="8343000" cy="3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>
              <a:buClr>
                <a:srgbClr val="FF0000"/>
              </a:buClr>
              <a:buSzPts val="2400"/>
            </a:pPr>
            <a:r>
              <a:rPr lang="en" sz="2400" b="1" dirty="0">
                <a:solidFill>
                  <a:srgbClr val="FF0000"/>
                </a:solidFill>
              </a:rPr>
              <a:t>Objective:</a:t>
            </a:r>
            <a:r>
              <a:rPr lang="en" sz="2400" b="1" dirty="0"/>
              <a:t> Reduce Emergency Department (ED) </a:t>
            </a:r>
            <a:r>
              <a:rPr lang="en" sz="2400" b="1" dirty="0" smtClean="0"/>
              <a:t>usage by Virginia </a:t>
            </a:r>
            <a:r>
              <a:rPr lang="en" sz="2400" b="1" dirty="0"/>
              <a:t>Premier (VP) </a:t>
            </a:r>
            <a:r>
              <a:rPr lang="en" sz="2400" b="1" dirty="0" smtClean="0"/>
              <a:t>members </a:t>
            </a:r>
            <a:r>
              <a:rPr lang="en" sz="2400" b="1" dirty="0"/>
              <a:t>through </a:t>
            </a:r>
            <a:r>
              <a:rPr lang="en" sz="2400" b="1" dirty="0">
                <a:latin typeface="Arial"/>
                <a:ea typeface="Arial"/>
                <a:cs typeface="Arial"/>
                <a:sym typeface="Arial"/>
              </a:rPr>
              <a:t>Care Coordination</a:t>
            </a:r>
            <a:endParaRPr sz="24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0000"/>
                </a:solidFill>
              </a:rPr>
              <a:t>Strategy:</a:t>
            </a:r>
            <a:r>
              <a:rPr lang="en" sz="2400" b="1" dirty="0"/>
              <a:t> </a:t>
            </a:r>
            <a:r>
              <a:rPr lang="en" sz="2400" b="1" dirty="0" smtClean="0"/>
              <a:t>Identify VP members with chronic conditions likely </a:t>
            </a:r>
            <a:r>
              <a:rPr lang="en" sz="2400" b="1" dirty="0"/>
              <a:t>to use the ED in an upcoming </a:t>
            </a:r>
            <a:r>
              <a:rPr lang="en" sz="2400" b="1" dirty="0" smtClean="0"/>
              <a:t>visit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FF0000"/>
                </a:solidFill>
              </a:rPr>
              <a:t>Results</a:t>
            </a:r>
            <a:r>
              <a:rPr lang="en" sz="2400" b="1" dirty="0">
                <a:solidFill>
                  <a:srgbClr val="FF0000"/>
                </a:solidFill>
              </a:rPr>
              <a:t>:</a:t>
            </a:r>
            <a:r>
              <a:rPr lang="en" sz="2400" b="1" dirty="0"/>
              <a:t> </a:t>
            </a:r>
            <a:r>
              <a:rPr lang="en" sz="2400" b="1" dirty="0" smtClean="0"/>
              <a:t>Developed deployable model that identifies likelihood of members to </a:t>
            </a:r>
            <a:r>
              <a:rPr lang="en" sz="2400" b="1" dirty="0"/>
              <a:t>use an ED in an </a:t>
            </a:r>
            <a:r>
              <a:rPr lang="en" sz="2400" b="1" dirty="0" smtClean="0"/>
              <a:t>upcoming visit</a:t>
            </a:r>
            <a:endParaRPr sz="2400" b="1" dirty="0"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3000" y="0"/>
            <a:ext cx="2221000" cy="75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71250"/>
            <a:ext cx="2047979" cy="609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0" y="478825"/>
            <a:ext cx="9144000" cy="5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b="1"/>
              <a:t>Objective</a:t>
            </a:r>
            <a:endParaRPr b="1"/>
          </a:p>
        </p:txBody>
      </p:sp>
      <p:sp>
        <p:nvSpPr>
          <p:cNvPr id="151" name="Google Shape;151;p27"/>
          <p:cNvSpPr txBox="1"/>
          <p:nvPr/>
        </p:nvSpPr>
        <p:spPr>
          <a:xfrm>
            <a:off x="0" y="1080725"/>
            <a:ext cx="91440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" sz="21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Prioritize Virginia Premier (VP) members for Care Coordination</a:t>
            </a:r>
            <a:r>
              <a:rPr lang="en" sz="2100" b="1">
                <a:solidFill>
                  <a:srgbClr val="FF0000"/>
                </a:solidFill>
              </a:rPr>
              <a:t>.</a:t>
            </a:r>
            <a:r>
              <a:rPr lang="en" sz="21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100">
              <a:solidFill>
                <a:srgbClr val="FF0000"/>
              </a:solidFill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142350" y="3475375"/>
            <a:ext cx="8859300" cy="13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</a:rPr>
              <a:t>Premise: Care coordination reduces Emergency Department (ED) visits 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</a:rPr>
              <a:t>Assumption: No resource </a:t>
            </a:r>
            <a:r>
              <a:rPr lang="en" sz="1800" b="1" dirty="0" smtClean="0">
                <a:solidFill>
                  <a:schemeClr val="dk1"/>
                </a:solidFill>
              </a:rPr>
              <a:t>constraints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</a:rPr>
              <a:t>Guidance from VP: Look into chronic conditions and comorbidities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</a:rPr>
              <a:t>Challenges: HIPAA constraints, memory constraints, processing costs</a:t>
            </a:r>
            <a:endParaRPr sz="1800" b="1" dirty="0">
              <a:solidFill>
                <a:schemeClr val="dk1"/>
              </a:solidFill>
            </a:endParaRPr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6835"/>
            <a:ext cx="9144001" cy="1868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3000" y="0"/>
            <a:ext cx="2221000" cy="75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71250"/>
            <a:ext cx="2047979" cy="609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1250"/>
            <a:ext cx="2047979" cy="60963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0" y="636325"/>
            <a:ext cx="91440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b="1" dirty="0"/>
              <a:t>Members with Chronic Conditions</a:t>
            </a:r>
            <a:endParaRPr b="1" dirty="0"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3000" y="0"/>
            <a:ext cx="2221000" cy="75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8"/>
          <p:cNvPicPr preferRelativeResize="0"/>
          <p:nvPr/>
        </p:nvPicPr>
        <p:blipFill rotWithShape="1">
          <a:blip r:embed="rId5">
            <a:alphaModFix/>
          </a:blip>
          <a:srcRect t="5758"/>
          <a:stretch/>
        </p:blipFill>
        <p:spPr>
          <a:xfrm>
            <a:off x="2776298" y="1190293"/>
            <a:ext cx="3591404" cy="3846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1250"/>
            <a:ext cx="2047979" cy="60963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0"/>
          <p:cNvSpPr txBox="1">
            <a:spLocks noGrp="1"/>
          </p:cNvSpPr>
          <p:nvPr>
            <p:ph type="title"/>
          </p:nvPr>
        </p:nvSpPr>
        <p:spPr>
          <a:xfrm>
            <a:off x="0" y="545378"/>
            <a:ext cx="91440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b="1" dirty="0" smtClean="0"/>
              <a:t>Member Costs </a:t>
            </a:r>
            <a:endParaRPr b="1" dirty="0"/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3000" y="0"/>
            <a:ext cx="2221000" cy="75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2"/>
          <a:stretch/>
        </p:blipFill>
        <p:spPr>
          <a:xfrm>
            <a:off x="1351892" y="1226259"/>
            <a:ext cx="6578162" cy="37874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1250"/>
            <a:ext cx="2047979" cy="60963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0" y="10"/>
            <a:ext cx="9144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endParaRPr b="1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endParaRPr b="1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b="1"/>
              <a:t>Creating the Dataset</a:t>
            </a:r>
            <a:endParaRPr b="1"/>
          </a:p>
        </p:txBody>
      </p:sp>
      <p:sp>
        <p:nvSpPr>
          <p:cNvPr id="187" name="Google Shape;187;p31"/>
          <p:cNvSpPr txBox="1">
            <a:spLocks noGrp="1"/>
          </p:cNvSpPr>
          <p:nvPr>
            <p:ph type="body" idx="1"/>
          </p:nvPr>
        </p:nvSpPr>
        <p:spPr>
          <a:xfrm>
            <a:off x="-75" y="1104750"/>
            <a:ext cx="9144000" cy="37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 b="1"/>
              <a:t>clean_claims(data)</a:t>
            </a:r>
            <a:endParaRPr sz="1700" b="1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 b="1"/>
              <a:t>get_chronic_condition(data, splits)</a:t>
            </a:r>
            <a:endParaRPr sz="1700" b="1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 b="1"/>
              <a:t>get_upcoming_visits(data)</a:t>
            </a:r>
            <a:endParaRPr sz="1700" b="1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 b="1"/>
              <a:t>impute_ccs(data, splits)</a:t>
            </a:r>
            <a:endParaRPr sz="1700" b="1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700" b="1"/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3000" y="0"/>
            <a:ext cx="2221000" cy="7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1250"/>
            <a:ext cx="2047979" cy="60963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0" y="251756"/>
            <a:ext cx="9144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endParaRPr b="1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b="1" dirty="0"/>
              <a:t>Model Dataset</a:t>
            </a:r>
            <a:endParaRPr b="1" dirty="0"/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449" y="1497712"/>
            <a:ext cx="7829101" cy="17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3000" y="0"/>
            <a:ext cx="2221000" cy="7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37" y="485775"/>
            <a:ext cx="54197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79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>
            <a:spLocks noGrp="1"/>
          </p:cNvSpPr>
          <p:nvPr>
            <p:ph type="title"/>
          </p:nvPr>
        </p:nvSpPr>
        <p:spPr>
          <a:xfrm>
            <a:off x="0" y="251756"/>
            <a:ext cx="91440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Output</a:t>
            </a:r>
            <a:endParaRPr dirty="0"/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3000" y="0"/>
            <a:ext cx="2221000" cy="75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71250"/>
            <a:ext cx="2047979" cy="609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2550" y="1460975"/>
            <a:ext cx="4818900" cy="306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211</Words>
  <Application>Microsoft Office PowerPoint</Application>
  <PresentationFormat>On-screen Show (16:9)</PresentationFormat>
  <Paragraphs>59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 Black</vt:lpstr>
      <vt:lpstr>Arial</vt:lpstr>
      <vt:lpstr>Calibri</vt:lpstr>
      <vt:lpstr>Simple Light</vt:lpstr>
      <vt:lpstr>Office Theme</vt:lpstr>
      <vt:lpstr>Virginia Premier</vt:lpstr>
      <vt:lpstr>Executive Summary</vt:lpstr>
      <vt:lpstr>Objective</vt:lpstr>
      <vt:lpstr>Members with Chronic Conditions</vt:lpstr>
      <vt:lpstr>Member Costs </vt:lpstr>
      <vt:lpstr>  Creating the Dataset</vt:lpstr>
      <vt:lpstr> Model Dataset</vt:lpstr>
      <vt:lpstr>PowerPoint Presentation</vt:lpstr>
      <vt:lpstr> Model Output</vt:lpstr>
      <vt:lpstr>Next Steps</vt:lpstr>
      <vt:lpstr>PowerPoint Presentation</vt:lpstr>
      <vt:lpstr>PowerPoint Presentation</vt:lpstr>
      <vt:lpstr>   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Virginia Premier</dc:title>
  <dc:creator>user</dc:creator>
  <cp:lastModifiedBy>Ryan Hawkins</cp:lastModifiedBy>
  <cp:revision>20</cp:revision>
  <dcterms:modified xsi:type="dcterms:W3CDTF">2019-05-05T20:47:54Z</dcterms:modified>
</cp:coreProperties>
</file>