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76" r:id="rId5"/>
    <p:sldId id="259" r:id="rId6"/>
    <p:sldId id="261" r:id="rId7"/>
    <p:sldId id="277" r:id="rId8"/>
    <p:sldId id="263" r:id="rId9"/>
    <p:sldId id="262" r:id="rId10"/>
    <p:sldId id="264" r:id="rId11"/>
    <p:sldId id="278" r:id="rId12"/>
    <p:sldId id="265" r:id="rId13"/>
    <p:sldId id="279" r:id="rId14"/>
    <p:sldId id="266" r:id="rId15"/>
    <p:sldId id="284" r:id="rId16"/>
    <p:sldId id="285" r:id="rId17"/>
    <p:sldId id="267" r:id="rId18"/>
    <p:sldId id="286" r:id="rId19"/>
    <p:sldId id="268" r:id="rId20"/>
    <p:sldId id="283" r:id="rId21"/>
    <p:sldId id="269" r:id="rId22"/>
    <p:sldId id="282" r:id="rId23"/>
    <p:sldId id="270" r:id="rId24"/>
    <p:sldId id="271" r:id="rId25"/>
    <p:sldId id="287" r:id="rId26"/>
    <p:sldId id="272" r:id="rId27"/>
    <p:sldId id="273" r:id="rId28"/>
    <p:sldId id="281" r:id="rId29"/>
    <p:sldId id="274" r:id="rId30"/>
    <p:sldId id="275" r:id="rId31"/>
    <p:sldId id="280" r:id="rId32"/>
    <p:sldId id="2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unshi" initials="WJ" lastIdx="2" clrIdx="0">
    <p:extLst>
      <p:ext uri="{19B8F6BF-5375-455C-9EA6-DF929625EA0E}">
        <p15:presenceInfo xmlns:p15="http://schemas.microsoft.com/office/powerpoint/2012/main" userId="39ed7d4fd10fa9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81BE7-2FDE-49E4-9AC6-A923A25E168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8731-4535-46B5-B372-ABFD9F3C5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r>
              <a:rPr lang="en-US" altLang="zh-CN" baseline="0" dirty="0" smtClean="0"/>
              <a:t> Trace Cache:</a:t>
            </a:r>
          </a:p>
          <a:p>
            <a:r>
              <a:rPr lang="en-US" altLang="zh-CN" baseline="0" dirty="0" smtClean="0"/>
              <a:t>1  Improvement storage efficiency, how: line structure, simple assumption(on basic block, not trace)</a:t>
            </a:r>
          </a:p>
          <a:p>
            <a:r>
              <a:rPr lang="en-US" altLang="zh-CN" baseline="0" dirty="0" smtClean="0"/>
              <a:t>2. Simple implementation, no trace predictor</a:t>
            </a:r>
          </a:p>
          <a:p>
            <a:r>
              <a:rPr lang="en-US" altLang="zh-CN" baseline="0" dirty="0" smtClean="0"/>
              <a:t>3. Involve power-gating to reduce power due to bypass path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8731-4535-46B5-B372-ABFD9F3C58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6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r>
              <a:rPr lang="en-US" altLang="zh-CN" baseline="0" dirty="0" smtClean="0"/>
              <a:t> Trace Cache:</a:t>
            </a:r>
          </a:p>
          <a:p>
            <a:r>
              <a:rPr lang="en-US" altLang="zh-CN" baseline="0" dirty="0" smtClean="0"/>
              <a:t>1  Improvement storage efficiency, how: line structure, simple assumption(on basic block, not trace)</a:t>
            </a:r>
          </a:p>
          <a:p>
            <a:r>
              <a:rPr lang="en-US" altLang="zh-CN" baseline="0" dirty="0" smtClean="0"/>
              <a:t>2. Simple implementation, no trace predictor</a:t>
            </a:r>
          </a:p>
          <a:p>
            <a:r>
              <a:rPr lang="en-US" altLang="zh-CN" baseline="0" dirty="0" smtClean="0"/>
              <a:t>3. Involve power-gating to reduce power due to bypass path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8731-4535-46B5-B372-ABFD9F3C58A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0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8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34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9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14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55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5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669" y="624110"/>
            <a:ext cx="9754943" cy="712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669" y="1503485"/>
            <a:ext cx="9754943" cy="4997348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3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1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8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8CE8-01D9-44CD-854B-3ABF5C3A1CA8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67166B-8FCE-4FBE-A81D-6490A2712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7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p-architect.org/news/2003_04_20_Looking_at_Intels_Prescott_part2.html#48%20bit%20virtual%20addresses:%20The%20virtual%20Trace%20Cache%20ta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Micro-op Cache 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Hawk Wang &amp; Junshi Wang</a:t>
            </a:r>
            <a:endParaRPr lang="en-US" altLang="zh-CN" dirty="0"/>
          </a:p>
          <a:p>
            <a:r>
              <a:rPr lang="en-US" altLang="zh-CN" dirty="0" smtClean="0"/>
              <a:t>2020.2.20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18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Design Issues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Trace Cache is HW cache component, many design issues related to cache issues</a:t>
            </a:r>
          </a:p>
          <a:p>
            <a:r>
              <a:rPr lang="en-US" altLang="zh-CN" dirty="0" smtClean="0"/>
              <a:t>Cache related issues</a:t>
            </a:r>
          </a:p>
          <a:p>
            <a:pPr lvl="1"/>
            <a:r>
              <a:rPr lang="en-US" altLang="zh-CN" b="1" dirty="0"/>
              <a:t>S</a:t>
            </a:r>
            <a:r>
              <a:rPr lang="en-US" altLang="zh-CN" b="1" dirty="0" smtClean="0"/>
              <a:t>ize / Associativity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Large is good, but more cost</a:t>
            </a:r>
          </a:p>
          <a:p>
            <a:pPr lvl="1"/>
            <a:r>
              <a:rPr lang="en-US" altLang="zh-CN" b="1" dirty="0" smtClean="0"/>
              <a:t>Indexing function</a:t>
            </a:r>
            <a:br>
              <a:rPr lang="en-US" altLang="zh-CN" b="1" dirty="0" smtClean="0"/>
            </a:br>
            <a:r>
              <a:rPr lang="en-US" altLang="zh-CN" dirty="0" smtClean="0"/>
              <a:t>Simple method only use fetch address; </a:t>
            </a:r>
            <a:br>
              <a:rPr lang="en-US" altLang="zh-CN" dirty="0" smtClean="0"/>
            </a:br>
            <a:r>
              <a:rPr lang="en-US" altLang="zh-CN" dirty="0" smtClean="0"/>
              <a:t>Path associativity: index = {fetch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predict result} or F(fetch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, predict result). Ex, “ABC” and “ABD” will locate in different entry</a:t>
            </a:r>
          </a:p>
          <a:p>
            <a:pPr lvl="1"/>
            <a:r>
              <a:rPr lang="en-US" altLang="zh-CN" b="1" dirty="0" smtClean="0"/>
              <a:t>Fill mechanism</a:t>
            </a:r>
            <a:br>
              <a:rPr lang="en-US" altLang="zh-CN" b="1" dirty="0" smtClean="0"/>
            </a:br>
            <a:r>
              <a:rPr lang="en-US" altLang="zh-CN" dirty="0" smtClean="0"/>
              <a:t>Whether support outstanding misses. Simple method miss after miss will stall previous miss done</a:t>
            </a:r>
            <a:br>
              <a:rPr lang="en-US" altLang="zh-CN" dirty="0" smtClean="0"/>
            </a:br>
            <a:r>
              <a:rPr lang="en-US" altLang="zh-CN" dirty="0" smtClean="0"/>
              <a:t>Fill trace in speculative path or commit path</a:t>
            </a:r>
          </a:p>
          <a:p>
            <a:pPr lvl="1"/>
            <a:r>
              <a:rPr lang="en-US" altLang="zh-CN" b="1" dirty="0" smtClean="0"/>
              <a:t>Partial matches</a:t>
            </a:r>
            <a:br>
              <a:rPr lang="en-US" altLang="zh-CN" b="1" dirty="0" smtClean="0"/>
            </a:br>
            <a:r>
              <a:rPr lang="en-US" altLang="zh-CN" dirty="0" smtClean="0"/>
              <a:t>Hit partial predict result, whether provide trace prefix; more line bits, need store intermediate branch &amp; fall-through target</a:t>
            </a:r>
          </a:p>
          <a:p>
            <a:pPr lvl="1"/>
            <a:r>
              <a:rPr lang="en-US" altLang="zh-CN" b="1" dirty="0" smtClean="0"/>
              <a:t>Replacement policy</a:t>
            </a:r>
            <a:br>
              <a:rPr lang="en-US" altLang="zh-CN" b="1" dirty="0" smtClean="0"/>
            </a:br>
            <a:r>
              <a:rPr lang="en-US" altLang="zh-CN" dirty="0" smtClean="0"/>
              <a:t>Good replacement will improve hit ratio, but from disclosed papers not focus on this issue</a:t>
            </a:r>
          </a:p>
        </p:txBody>
      </p:sp>
    </p:spTree>
    <p:extLst>
      <p:ext uri="{BB962C8B-B14F-4D97-AF65-F5344CB8AC3E}">
        <p14:creationId xmlns:p14="http://schemas.microsoft.com/office/powerpoint/2010/main" val="129603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Design Issues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Trace specific issues</a:t>
            </a:r>
          </a:p>
          <a:p>
            <a:pPr lvl="1"/>
            <a:r>
              <a:rPr lang="en-US" altLang="zh-CN" sz="1800" dirty="0" smtClean="0"/>
              <a:t>Trace selection</a:t>
            </a:r>
          </a:p>
          <a:p>
            <a:pPr lvl="2"/>
            <a:r>
              <a:rPr lang="en-US" altLang="zh-CN" sz="1600" b="1" dirty="0" smtClean="0"/>
              <a:t>Trace structure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instruct number and branch number, which hit will terminate current trace</a:t>
            </a:r>
          </a:p>
          <a:p>
            <a:pPr lvl="2"/>
            <a:r>
              <a:rPr lang="en-US" altLang="zh-CN" sz="1600" b="1" dirty="0" smtClean="0"/>
              <a:t>Trace end</a:t>
            </a:r>
            <a:br>
              <a:rPr lang="en-US" altLang="zh-CN" sz="1600" b="1" dirty="0" smtClean="0"/>
            </a:br>
            <a:r>
              <a:rPr lang="en-US" altLang="zh-CN" sz="1600" dirty="0" smtClean="0"/>
              <a:t>ret / indirect branch / exception will end current trace</a:t>
            </a:r>
          </a:p>
          <a:p>
            <a:pPr lvl="1"/>
            <a:r>
              <a:rPr lang="en-US" altLang="zh-CN" sz="1800" dirty="0" smtClean="0"/>
              <a:t>Structure improve trace cache hit rate</a:t>
            </a:r>
          </a:p>
          <a:p>
            <a:pPr lvl="2"/>
            <a:r>
              <a:rPr lang="en-US" altLang="zh-CN" sz="1600" dirty="0" smtClean="0"/>
              <a:t>Special structure store recent traces, exceed threshold update to trace cache</a:t>
            </a:r>
          </a:p>
          <a:p>
            <a:pPr lvl="2"/>
            <a:r>
              <a:rPr lang="en-US" altLang="zh-CN" sz="1600" dirty="0" smtClean="0"/>
              <a:t>Victim cache store useful but replacement traces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20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Aggressive architecture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Initial architecture work on instruction level, involve:</a:t>
            </a:r>
          </a:p>
          <a:p>
            <a:pPr lvl="1"/>
            <a:r>
              <a:rPr lang="en-US" altLang="zh-CN" dirty="0" smtClean="0"/>
              <a:t>Multiple branch predictor	low accuracy than conventional branch predictor</a:t>
            </a:r>
          </a:p>
          <a:p>
            <a:r>
              <a:rPr lang="en-US" altLang="zh-CN" sz="2000" dirty="0" smtClean="0"/>
              <a:t>Refine branch predictor on trace level, frontend work on trace-centric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15" y="2879777"/>
            <a:ext cx="5810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Aggressive architecture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altLang="zh-CN" sz="2000" dirty="0"/>
              <a:t>Trace identity</a:t>
            </a:r>
          </a:p>
          <a:p>
            <a:pPr lvl="1"/>
            <a:r>
              <a:rPr lang="en-US" altLang="zh-CN" dirty="0"/>
              <a:t>Instead of fetch address</a:t>
            </a:r>
          </a:p>
          <a:p>
            <a:pPr lvl="1"/>
            <a:r>
              <a:rPr lang="en-US" altLang="zh-CN" dirty="0"/>
              <a:t>trace identify = {fetch </a:t>
            </a:r>
            <a:r>
              <a:rPr lang="en-US" altLang="zh-CN" dirty="0" err="1"/>
              <a:t>addr</a:t>
            </a:r>
            <a:r>
              <a:rPr lang="en-US" altLang="zh-CN" dirty="0"/>
              <a:t>, branch outcome}</a:t>
            </a:r>
          </a:p>
          <a:p>
            <a:pPr marL="400050"/>
            <a:r>
              <a:rPr lang="en-US" altLang="zh-CN" sz="2000" dirty="0"/>
              <a:t>Trace predictor</a:t>
            </a:r>
          </a:p>
          <a:p>
            <a:pPr lvl="1"/>
            <a:r>
              <a:rPr lang="en-US" altLang="zh-CN" dirty="0" smtClean="0"/>
              <a:t>Return-History-Stack</a:t>
            </a:r>
            <a:r>
              <a:rPr lang="en-US" altLang="zh-CN" dirty="0"/>
              <a:t>, correlated global predictor</a:t>
            </a:r>
          </a:p>
          <a:p>
            <a:pPr lvl="1"/>
            <a:r>
              <a:rPr lang="en-US" altLang="zh-CN" dirty="0" smtClean="0"/>
              <a:t>criteria</a:t>
            </a:r>
            <a:endParaRPr lang="en-US" altLang="zh-CN" dirty="0"/>
          </a:p>
          <a:p>
            <a:pPr marL="400050"/>
            <a:r>
              <a:rPr lang="en-US" altLang="zh-CN" sz="2000" dirty="0"/>
              <a:t>Trace Cache</a:t>
            </a:r>
          </a:p>
          <a:p>
            <a:pPr lvl="1"/>
            <a:r>
              <a:rPr lang="en-US" altLang="zh-CN" dirty="0"/>
              <a:t>Index by trace identity, with folding</a:t>
            </a:r>
          </a:p>
          <a:p>
            <a:pPr marL="400050"/>
            <a:r>
              <a:rPr lang="en-US" altLang="zh-CN" sz="2000" dirty="0"/>
              <a:t>Trace buffers</a:t>
            </a:r>
          </a:p>
          <a:p>
            <a:pPr lvl="1"/>
            <a:r>
              <a:rPr lang="en-US" altLang="zh-CN" dirty="0"/>
              <a:t>Treat as line fill buffer</a:t>
            </a:r>
          </a:p>
          <a:p>
            <a:pPr marL="400050"/>
            <a:r>
              <a:rPr lang="en-US" altLang="zh-CN" sz="2000" dirty="0"/>
              <a:t>Conventional instruction cache</a:t>
            </a:r>
          </a:p>
          <a:p>
            <a:pPr lvl="1"/>
            <a:r>
              <a:rPr lang="en-US" altLang="zh-CN" dirty="0" smtClean="0"/>
              <a:t>simple </a:t>
            </a:r>
            <a:r>
              <a:rPr lang="en-US" altLang="zh-CN" dirty="0"/>
              <a:t>BPU(local branch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827" y="1617505"/>
            <a:ext cx="4751538" cy="13209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17" y="4738556"/>
            <a:ext cx="3440978" cy="17521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46141" y="3184080"/>
            <a:ext cx="44152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on correlated global predictor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Each entry = { trace identity, saturate counter}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sz="1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only counter == 0, will update entry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altLang="zh-CN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hit counter + 1; miss counter - 2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7391168" y="3240581"/>
            <a:ext cx="378823" cy="117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real implement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Trace Cache involve in P4(</a:t>
            </a:r>
            <a:r>
              <a:rPr lang="en-US" altLang="zh-CN" sz="2000" dirty="0" err="1" smtClean="0"/>
              <a:t>NetBurst</a:t>
            </a:r>
            <a:r>
              <a:rPr lang="en-US" altLang="zh-CN" sz="2000" dirty="0" smtClean="0"/>
              <a:t>) microarchitecture </a:t>
            </a:r>
            <a:r>
              <a:rPr lang="en-US" altLang="zh-CN" sz="2000" dirty="0" smtClean="0">
                <a:hlinkClick r:id="rId2" action="ppaction://hlinksldjump"/>
              </a:rPr>
              <a:t>[3][4]</a:t>
            </a:r>
            <a:endParaRPr lang="en-US" altLang="zh-CN" sz="2000" dirty="0" smtClean="0"/>
          </a:p>
          <a:p>
            <a:r>
              <a:rPr lang="en-US" altLang="zh-CN" dirty="0" smtClean="0"/>
              <a:t>Support for “SMC” issue, technology referred by micro-op cache</a:t>
            </a:r>
          </a:p>
          <a:p>
            <a:r>
              <a:rPr lang="en-US" altLang="zh-CN" dirty="0" smtClean="0"/>
              <a:t>Replace L1 instruction cache totally, decode &amp; fetch logic locate in L2 Cache</a:t>
            </a:r>
          </a:p>
          <a:p>
            <a:r>
              <a:rPr lang="en-US" altLang="zh-CN" dirty="0" smtClean="0"/>
              <a:t>Store micro operations, not x86 instruction</a:t>
            </a:r>
          </a:p>
          <a:p>
            <a:r>
              <a:rPr lang="en-US" altLang="zh-CN" dirty="0" smtClean="0"/>
              <a:t>VIVT(virtual index / virtual tag), need flush when task switch, no use “trace identity” technology</a:t>
            </a:r>
          </a:p>
          <a:p>
            <a:r>
              <a:rPr lang="en-US" altLang="zh-CN" dirty="0" smtClean="0"/>
              <a:t>Provide Trace predictor (small) &amp; conventional predictor (large)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314" y="4405944"/>
            <a:ext cx="5905363" cy="17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real implement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Trace Cache involve in P4(</a:t>
            </a:r>
            <a:r>
              <a:rPr lang="en-US" altLang="zh-CN" sz="2000" dirty="0" err="1" smtClean="0"/>
              <a:t>NetBurst</a:t>
            </a:r>
            <a:r>
              <a:rPr lang="en-US" altLang="zh-CN" sz="2000" dirty="0" smtClean="0"/>
              <a:t>) microarchitecture </a:t>
            </a:r>
            <a:r>
              <a:rPr lang="en-US" altLang="zh-CN" sz="2000" dirty="0" smtClean="0">
                <a:hlinkClick r:id="rId2" action="ppaction://hlinksldjump"/>
              </a:rPr>
              <a:t>[3][4]</a:t>
            </a:r>
            <a:endParaRPr lang="en-US" altLang="zh-CN" sz="2000" dirty="0" smtClean="0"/>
          </a:p>
          <a:p>
            <a:r>
              <a:rPr lang="en-US" altLang="zh-CN" sz="2000" dirty="0" smtClean="0"/>
              <a:t>Trace built in Trace cache with link-list by line data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sz="1800" dirty="0" smtClean="0"/>
              <a:t>LA: only trace head has, used for tag a trace</a:t>
            </a:r>
          </a:p>
          <a:p>
            <a:pPr marL="514350" lvl="1" indent="0">
              <a:buNone/>
            </a:pPr>
            <a:r>
              <a:rPr lang="en-US" altLang="zh-CN" sz="1800" dirty="0" smtClean="0"/>
              <a:t>Next way / </a:t>
            </a:r>
            <a:r>
              <a:rPr lang="en-US" altLang="zh-CN" sz="1800" dirty="0" err="1"/>
              <a:t>P</a:t>
            </a:r>
            <a:r>
              <a:rPr lang="en-US" altLang="zh-CN" sz="1800" dirty="0" err="1" smtClean="0"/>
              <a:t>rev</a:t>
            </a:r>
            <a:r>
              <a:rPr lang="en-US" altLang="zh-CN" sz="1800" dirty="0" smtClean="0"/>
              <a:t> way: indicate next link node position</a:t>
            </a:r>
          </a:p>
          <a:p>
            <a:pPr marL="51435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set (next (X+1)%S;  </a:t>
            </a:r>
            <a:r>
              <a:rPr lang="en-US" altLang="zh-CN" sz="1800" dirty="0" err="1" smtClean="0"/>
              <a:t>prev</a:t>
            </a:r>
            <a:r>
              <a:rPr lang="en-US" altLang="zh-CN" sz="1800" dirty="0" smtClean="0"/>
              <a:t> X-1)%S )</a:t>
            </a:r>
          </a:p>
          <a:p>
            <a:pPr marL="514350" lvl="1" indent="0">
              <a:buNone/>
            </a:pPr>
            <a:r>
              <a:rPr lang="en-US" altLang="zh-CN" sz="1800" dirty="0" smtClean="0"/>
              <a:t>UIP/UIP_VALID: trigger MSROM address</a:t>
            </a:r>
          </a:p>
          <a:p>
            <a:pPr marL="514350" lvl="1" indent="0">
              <a:buNone/>
            </a:pPr>
            <a:r>
              <a:rPr lang="en-US" altLang="zh-CN" sz="1800" dirty="0" smtClean="0"/>
              <a:t>NLIP: next trace address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62" y="2369987"/>
            <a:ext cx="8207172" cy="6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real implement #3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Trace Cache involve in P4(</a:t>
            </a:r>
            <a:r>
              <a:rPr lang="en-US" altLang="zh-CN" sz="2000" dirty="0" err="1" smtClean="0"/>
              <a:t>NetBurst</a:t>
            </a:r>
            <a:r>
              <a:rPr lang="en-US" altLang="zh-CN" sz="2000" dirty="0" smtClean="0"/>
              <a:t>) microarchitecture </a:t>
            </a:r>
            <a:r>
              <a:rPr lang="en-US" altLang="zh-CN" sz="2000" dirty="0" smtClean="0">
                <a:hlinkClick r:id="rId2" action="ppaction://hlinksldjump"/>
              </a:rPr>
              <a:t>[3][4]</a:t>
            </a:r>
            <a:endParaRPr lang="en-US" altLang="zh-CN" sz="2000" dirty="0" smtClean="0"/>
          </a:p>
          <a:p>
            <a:r>
              <a:rPr lang="en-US" altLang="zh-CN" sz="2000" dirty="0" smtClean="0"/>
              <a:t>Line data termination condition</a:t>
            </a:r>
          </a:p>
          <a:p>
            <a:pPr lvl="1"/>
            <a:r>
              <a:rPr lang="en-US" altLang="zh-CN" dirty="0" smtClean="0"/>
              <a:t>Complex x86 instruction, trigger MSROM</a:t>
            </a:r>
          </a:p>
          <a:p>
            <a:pPr lvl="1"/>
            <a:r>
              <a:rPr lang="en-US" altLang="zh-CN" dirty="0" smtClean="0"/>
              <a:t>Line maximum contain up to 2 branch micro-op </a:t>
            </a:r>
          </a:p>
          <a:p>
            <a:pPr lvl="1"/>
            <a:r>
              <a:rPr lang="en-US" altLang="zh-CN" dirty="0" smtClean="0"/>
              <a:t>Can’t fit one x86 instruction</a:t>
            </a:r>
          </a:p>
          <a:p>
            <a:r>
              <a:rPr lang="en-US" altLang="zh-CN" sz="2000" dirty="0" smtClean="0"/>
              <a:t>Trace termination condition</a:t>
            </a:r>
          </a:p>
          <a:p>
            <a:pPr lvl="1"/>
            <a:r>
              <a:rPr lang="en-US" altLang="zh-CN" dirty="0" smtClean="0"/>
              <a:t>Encounter indirect 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, call, return</a:t>
            </a:r>
          </a:p>
          <a:p>
            <a:pPr lvl="1"/>
            <a:r>
              <a:rPr lang="en-US" altLang="zh-CN" dirty="0" smtClean="0"/>
              <a:t>Branch </a:t>
            </a:r>
            <a:r>
              <a:rPr lang="en-US" altLang="zh-CN" dirty="0" err="1" smtClean="0"/>
              <a:t>mis</a:t>
            </a:r>
            <a:r>
              <a:rPr lang="en-US" altLang="zh-CN" dirty="0" smtClean="0"/>
              <a:t>-prediction, exception / interrupt</a:t>
            </a:r>
          </a:p>
          <a:p>
            <a:pPr lvl="1"/>
            <a:r>
              <a:rPr lang="en-US" altLang="zh-CN" dirty="0" smtClean="0"/>
              <a:t>Exceed a trace capacity, maximum 64 sets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877" y="2045710"/>
            <a:ext cx="4250864" cy="33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real implement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Performance: 12K micro-ops trace cache similar hit rate to 8KB to 16KB instruction cache</a:t>
            </a:r>
          </a:p>
          <a:p>
            <a:r>
              <a:rPr lang="en-US" altLang="zh-CN" sz="2000" dirty="0" smtClean="0"/>
              <a:t>Pitfalls</a:t>
            </a:r>
          </a:p>
          <a:p>
            <a:pPr lvl="1"/>
            <a:r>
              <a:rPr lang="en-US" altLang="zh-CN" dirty="0" smtClean="0"/>
              <a:t>Low decode bandwidth, decode work on 64bit data, 1 x86 per cycle</a:t>
            </a:r>
          </a:p>
          <a:p>
            <a:pPr lvl="1"/>
            <a:r>
              <a:rPr lang="en-US" altLang="zh-CN" dirty="0" smtClean="0"/>
              <a:t>Trace cache has redundant trace pieces due to only trace head has location address</a:t>
            </a:r>
          </a:p>
          <a:p>
            <a:pPr lvl="1"/>
            <a:r>
              <a:rPr lang="en-US" altLang="zh-CN" dirty="0" smtClean="0"/>
              <a:t>More conflict on trace entries, especially for some trace will be broken by some body overwritten by another trace. </a:t>
            </a:r>
            <a:r>
              <a:rPr lang="en-US" altLang="zh-CN" b="1" u="sng" dirty="0" smtClean="0"/>
              <a:t>Trace Cache used a replacement not same as conventional “LRU”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0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real implement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Intel some gens Core based on P4 </a:t>
            </a:r>
            <a:r>
              <a:rPr lang="en-US" altLang="zh-CN" sz="2000" dirty="0" smtClean="0">
                <a:hlinkClick r:id="rId2" action="ppaction://hlinksldjump"/>
              </a:rPr>
              <a:t>[5]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81563"/>
              </p:ext>
            </p:extLst>
          </p:nvPr>
        </p:nvGraphicFramePr>
        <p:xfrm>
          <a:off x="1408505" y="2049620"/>
          <a:ext cx="100961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712">
                  <a:extLst>
                    <a:ext uri="{9D8B030D-6E8A-4147-A177-3AD203B41FA5}">
                      <a16:colId xmlns:a16="http://schemas.microsoft.com/office/drawing/2014/main" val="3397567135"/>
                    </a:ext>
                  </a:extLst>
                </a:gridCol>
                <a:gridCol w="2485465">
                  <a:extLst>
                    <a:ext uri="{9D8B030D-6E8A-4147-A177-3AD203B41FA5}">
                      <a16:colId xmlns:a16="http://schemas.microsoft.com/office/drawing/2014/main" val="3305470901"/>
                    </a:ext>
                  </a:extLst>
                </a:gridCol>
                <a:gridCol w="2485465">
                  <a:extLst>
                    <a:ext uri="{9D8B030D-6E8A-4147-A177-3AD203B41FA5}">
                      <a16:colId xmlns:a16="http://schemas.microsoft.com/office/drawing/2014/main" val="857834779"/>
                    </a:ext>
                  </a:extLst>
                </a:gridCol>
                <a:gridCol w="2485465">
                  <a:extLst>
                    <a:ext uri="{9D8B030D-6E8A-4147-A177-3AD203B41FA5}">
                      <a16:colId xmlns:a16="http://schemas.microsoft.com/office/drawing/2014/main" val="279417056"/>
                    </a:ext>
                  </a:extLst>
                </a:gridCol>
              </a:tblGrid>
              <a:tr h="68935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Pentium</a:t>
                      </a:r>
                      <a:r>
                        <a:rPr lang="en-US" altLang="zh-CN" sz="1400" baseline="0" dirty="0" smtClean="0"/>
                        <a:t> 4</a:t>
                      </a:r>
                    </a:p>
                    <a:p>
                      <a:r>
                        <a:rPr lang="en-US" altLang="zh-CN" sz="1400" baseline="0" dirty="0" smtClean="0"/>
                        <a:t>Northwood, SP</a:t>
                      </a:r>
                    </a:p>
                    <a:p>
                      <a:r>
                        <a:rPr lang="en-US" altLang="zh-CN" sz="1400" baseline="0" dirty="0" err="1" smtClean="0"/>
                        <a:t>Prestonia</a:t>
                      </a:r>
                      <a:r>
                        <a:rPr lang="en-US" altLang="zh-CN" sz="1400" baseline="0" dirty="0" smtClean="0"/>
                        <a:t>, DP</a:t>
                      </a:r>
                    </a:p>
                    <a:p>
                      <a:r>
                        <a:rPr lang="en-US" altLang="zh-CN" sz="1400" baseline="0" dirty="0" smtClean="0"/>
                        <a:t>Gallatin, 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Pentium</a:t>
                      </a:r>
                      <a:r>
                        <a:rPr lang="en-US" altLang="zh-CN" sz="1400" baseline="0" dirty="0" smtClean="0"/>
                        <a:t> 5</a:t>
                      </a:r>
                    </a:p>
                    <a:p>
                      <a:r>
                        <a:rPr lang="en-US" altLang="zh-CN" sz="1400" baseline="0" dirty="0" smtClean="0"/>
                        <a:t>Prescott, SP</a:t>
                      </a:r>
                    </a:p>
                    <a:p>
                      <a:r>
                        <a:rPr lang="en-US" altLang="zh-CN" sz="1400" baseline="0" dirty="0" smtClean="0"/>
                        <a:t>Nocona, DP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Pentium 6</a:t>
                      </a:r>
                    </a:p>
                    <a:p>
                      <a:r>
                        <a:rPr lang="en-US" altLang="zh-CN" sz="1400" dirty="0" smtClean="0"/>
                        <a:t>“Yamhill”, SP</a:t>
                      </a:r>
                    </a:p>
                    <a:p>
                      <a:r>
                        <a:rPr lang="en-US" altLang="zh-CN" sz="1400" dirty="0" smtClean="0"/>
                        <a:t>Jayhawk,</a:t>
                      </a:r>
                      <a:r>
                        <a:rPr lang="en-US" altLang="zh-CN" sz="1400" baseline="0" dirty="0" smtClean="0"/>
                        <a:t> DP</a:t>
                      </a:r>
                    </a:p>
                    <a:p>
                      <a:r>
                        <a:rPr lang="en-US" altLang="zh-CN" sz="1400" baseline="0" dirty="0" smtClean="0"/>
                        <a:t>Potomac, MP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42015"/>
                  </a:ext>
                </a:extLst>
              </a:tr>
              <a:tr h="77830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Trace Cache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12k </a:t>
                      </a:r>
                      <a:r>
                        <a:rPr lang="en-US" altLang="zh-CN" sz="1600" dirty="0" err="1" smtClean="0"/>
                        <a:t>uOPs</a:t>
                      </a:r>
                      <a:r>
                        <a:rPr lang="en-US" altLang="zh-CN" sz="1600" dirty="0" smtClean="0"/>
                        <a:t>/ 80KB</a:t>
                      </a:r>
                    </a:p>
                    <a:p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256 sets</a:t>
                      </a:r>
                      <a:r>
                        <a:rPr lang="en-US" altLang="zh-CN" sz="1600" baseline="0" dirty="0" smtClean="0"/>
                        <a:t> / 8 ways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6 </a:t>
                      </a:r>
                      <a:r>
                        <a:rPr lang="en-US" altLang="zh-CN" sz="1600" baseline="0" dirty="0" err="1" smtClean="0"/>
                        <a:t>uOPs</a:t>
                      </a:r>
                      <a:r>
                        <a:rPr lang="en-US" altLang="zh-CN" sz="1600" baseline="0" dirty="0" smtClean="0"/>
                        <a:t> per trace-line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53bit per </a:t>
                      </a:r>
                      <a:r>
                        <a:rPr lang="en-US" altLang="zh-CN" sz="1600" baseline="0" dirty="0" err="1" smtClean="0"/>
                        <a:t>uOP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16k </a:t>
                      </a:r>
                      <a:r>
                        <a:rPr lang="en-US" altLang="zh-CN" sz="1600" dirty="0" err="1" smtClean="0"/>
                        <a:t>uOPs</a:t>
                      </a:r>
                      <a:r>
                        <a:rPr lang="en-US" altLang="zh-CN" sz="1600" baseline="0" dirty="0" smtClean="0"/>
                        <a:t> / 128KB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512 sets / 8 ways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4 </a:t>
                      </a:r>
                      <a:r>
                        <a:rPr lang="en-US" altLang="zh-CN" sz="1600" baseline="0" dirty="0" err="1" smtClean="0"/>
                        <a:t>uOPs</a:t>
                      </a:r>
                      <a:r>
                        <a:rPr lang="en-US" altLang="zh-CN" sz="1600" baseline="0" dirty="0" smtClean="0"/>
                        <a:t> per trace-line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dirty="0" smtClean="0"/>
                        <a:t>64bit per </a:t>
                      </a:r>
                      <a:r>
                        <a:rPr lang="en-US" altLang="zh-CN" sz="1600" dirty="0" err="1" smtClean="0"/>
                        <a:t>uOP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16k </a:t>
                      </a:r>
                      <a:r>
                        <a:rPr lang="en-US" altLang="zh-CN" sz="1600" dirty="0" err="1" smtClean="0"/>
                        <a:t>uOPs</a:t>
                      </a:r>
                      <a:r>
                        <a:rPr lang="en-US" altLang="zh-CN" sz="1600" baseline="0" dirty="0" smtClean="0"/>
                        <a:t> / 128KB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512 sets / 8 ways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4 </a:t>
                      </a:r>
                      <a:r>
                        <a:rPr lang="en-US" altLang="zh-CN" sz="1600" baseline="0" dirty="0" err="1" smtClean="0"/>
                        <a:t>uOPs</a:t>
                      </a:r>
                      <a:r>
                        <a:rPr lang="en-US" altLang="zh-CN" sz="1600" baseline="0" dirty="0" smtClean="0"/>
                        <a:t> per trace-line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64bit per </a:t>
                      </a:r>
                      <a:r>
                        <a:rPr lang="en-US" altLang="zh-CN" sz="1600" baseline="0" dirty="0" err="1" smtClean="0"/>
                        <a:t>uOP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61364"/>
                  </a:ext>
                </a:extLst>
              </a:tr>
              <a:tr h="422509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Trace Cache bandwidth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 </a:t>
                      </a:r>
                      <a:r>
                        <a:rPr lang="en-US" altLang="zh-CN" sz="1600" dirty="0" err="1" smtClean="0"/>
                        <a:t>uOPS</a:t>
                      </a:r>
                      <a:r>
                        <a:rPr lang="en-US" altLang="zh-CN" sz="1600" baseline="0" dirty="0" smtClean="0"/>
                        <a:t> / cycle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4 </a:t>
                      </a:r>
                      <a:r>
                        <a:rPr lang="en-US" altLang="zh-CN" sz="1600" dirty="0" err="1" smtClean="0"/>
                        <a:t>uOPS</a:t>
                      </a:r>
                      <a:r>
                        <a:rPr lang="en-US" altLang="zh-CN" sz="1600" baseline="0" dirty="0" smtClean="0"/>
                        <a:t> / cycle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4 </a:t>
                      </a:r>
                      <a:r>
                        <a:rPr lang="en-US" altLang="zh-CN" sz="1600" dirty="0" err="1" smtClean="0"/>
                        <a:t>uOPS</a:t>
                      </a:r>
                      <a:r>
                        <a:rPr lang="en-US" altLang="zh-CN" sz="1600" baseline="0" dirty="0" smtClean="0"/>
                        <a:t> / cycle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51001"/>
                  </a:ext>
                </a:extLst>
              </a:tr>
              <a:tr h="24461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Trace</a:t>
                      </a:r>
                      <a:r>
                        <a:rPr lang="en-US" altLang="zh-CN" sz="1600" baseline="0" dirty="0" smtClean="0"/>
                        <a:t> Cache BP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512 </a:t>
                      </a:r>
                      <a:r>
                        <a:rPr lang="en-US" altLang="zh-CN" sz="1600" dirty="0" err="1" smtClean="0"/>
                        <a:t>entires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1024 entries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1024</a:t>
                      </a:r>
                      <a:r>
                        <a:rPr lang="en-US" altLang="zh-CN" sz="1600" baseline="0" dirty="0" smtClean="0"/>
                        <a:t> entries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5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Micro-op Cache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Conclusion: Trace cache is replaced by micro-operation cache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000" dirty="0" smtClean="0"/>
              <a:t>Review trace cache design decision:</a:t>
            </a:r>
          </a:p>
          <a:p>
            <a:pPr lvl="1"/>
            <a:r>
              <a:rPr lang="en-US" altLang="zh-CN" dirty="0" smtClean="0"/>
              <a:t>Low decoder bandwidth, only decode 1 x86 / cycle, if trace miss, build latency high</a:t>
            </a:r>
          </a:p>
          <a:p>
            <a:pPr lvl="1"/>
            <a:r>
              <a:rPr lang="en-US" altLang="zh-CN" dirty="0" smtClean="0"/>
              <a:t>Inefficient storage usage, due to trace storage mechanism, many entries conflict, reduce trace hit ratio</a:t>
            </a:r>
          </a:p>
          <a:p>
            <a:pPr lvl="1"/>
            <a:r>
              <a:rPr lang="en-US" altLang="zh-CN" dirty="0" smtClean="0"/>
              <a:t>Small dedicated Trace predictor, maybe not very accuracy implement (not many disclosed document on this)</a:t>
            </a:r>
          </a:p>
          <a:p>
            <a:pPr lvl="1"/>
            <a:r>
              <a:rPr lang="en-US" altLang="zh-CN" dirty="0" smtClean="0"/>
              <a:t>Trace assumption, long trace assumption, but maybe in real application, long trace not always persistence</a:t>
            </a:r>
          </a:p>
          <a:p>
            <a:pPr lvl="1"/>
            <a:r>
              <a:rPr lang="en-US" altLang="zh-CN" dirty="0" smtClean="0"/>
              <a:t>Need a large state-machine sync trace cache stream / build mode, waste power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00" y="1914877"/>
            <a:ext cx="8101526" cy="12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90" y="1503485"/>
            <a:ext cx="8876822" cy="4997348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Trace Cache</a:t>
            </a:r>
          </a:p>
          <a:p>
            <a:r>
              <a:rPr lang="en-US" altLang="zh-CN" sz="2400" dirty="0" smtClean="0"/>
              <a:t>Micro-op Cache</a:t>
            </a:r>
          </a:p>
          <a:p>
            <a:r>
              <a:rPr lang="en-US" altLang="zh-CN" sz="2400" dirty="0" smtClean="0"/>
              <a:t>HW status</a:t>
            </a:r>
          </a:p>
          <a:p>
            <a:r>
              <a:rPr lang="en-US" altLang="zh-CN" sz="2400" dirty="0" smtClean="0"/>
              <a:t>What we do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14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Micro-op Cache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u="sng" dirty="0" smtClean="0"/>
              <a:t>Micro-op Cache is implement improvement of Trace cache on x86 Core</a:t>
            </a:r>
          </a:p>
          <a:p>
            <a:r>
              <a:rPr lang="en-US" altLang="zh-CN" sz="2000" dirty="0" smtClean="0"/>
              <a:t>How micro-op Cache improvement</a:t>
            </a:r>
          </a:p>
          <a:p>
            <a:pPr lvl="1"/>
            <a:r>
              <a:rPr lang="en-US" altLang="zh-CN" dirty="0" smtClean="0"/>
              <a:t>Reserved conventional frontend, micro-op Cache just a bypass path</a:t>
            </a:r>
          </a:p>
          <a:p>
            <a:pPr lvl="1"/>
            <a:r>
              <a:rPr lang="en-US" altLang="zh-CN" dirty="0" smtClean="0"/>
              <a:t>No trace predictor</a:t>
            </a:r>
          </a:p>
          <a:p>
            <a:pPr lvl="1"/>
            <a:r>
              <a:rPr lang="en-US" altLang="zh-CN" dirty="0" smtClean="0"/>
              <a:t>Trace assumption, trace only contain 1 basic block</a:t>
            </a:r>
          </a:p>
          <a:p>
            <a:r>
              <a:rPr lang="en-US" altLang="zh-CN" sz="2000" dirty="0" smtClean="0"/>
              <a:t>Result: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dirty="0" smtClean="0"/>
              <a:t>micro-op cache 1.5K </a:t>
            </a:r>
            <a:r>
              <a:rPr lang="en-US" altLang="zh-CN" dirty="0" err="1" smtClean="0"/>
              <a:t>uOPs</a:t>
            </a:r>
            <a:r>
              <a:rPr lang="en-US" altLang="zh-CN" dirty="0" smtClean="0"/>
              <a:t> similar hit ratio to 6KB instruction cache, while 12K </a:t>
            </a:r>
            <a:r>
              <a:rPr lang="en-US" altLang="zh-CN" dirty="0" err="1" smtClean="0"/>
              <a:t>uOPs</a:t>
            </a:r>
            <a:r>
              <a:rPr lang="en-US" altLang="zh-CN" dirty="0" smtClean="0"/>
              <a:t> trace cache similar hit ratio to 8KB-16KB instruction cache, improve storage efficiency about 4X or more. Intel claim micro-op cache hit ratio ~80%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2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Micro-op Cache – Architecture </a:t>
            </a:r>
            <a:r>
              <a:rPr lang="en-US" altLang="zh-CN" dirty="0" smtClean="0">
                <a:hlinkClick r:id="rId2" action="ppaction://hlinksldjump"/>
              </a:rPr>
              <a:t>[6]</a:t>
            </a:r>
            <a:r>
              <a:rPr lang="en-US" altLang="zh-CN" dirty="0" smtClean="0"/>
              <a:t>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As L0i cache, inclusion with L1i cache (“coherency”)</a:t>
            </a:r>
          </a:p>
          <a:p>
            <a:r>
              <a:rPr lang="en-US" altLang="zh-CN" sz="2000" dirty="0" smtClean="0"/>
              <a:t>No big change in frontend design, just add bypass path</a:t>
            </a:r>
          </a:p>
          <a:p>
            <a:r>
              <a:rPr lang="en-US" altLang="zh-CN" sz="2000" dirty="0" smtClean="0"/>
              <a:t>Power/clock-gating legacy decode path when micro-op cache hit consecutively</a:t>
            </a:r>
          </a:p>
          <a:p>
            <a:r>
              <a:rPr lang="en-US" altLang="zh-CN" sz="2000" smtClean="0"/>
              <a:t>UC cache is serialization cache, reducing power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15" y="3651480"/>
            <a:ext cx="5124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Micro-op Cache – Architecture </a:t>
            </a:r>
            <a:r>
              <a:rPr lang="en-US" altLang="zh-CN" dirty="0" smtClean="0">
                <a:hlinkClick r:id="rId2" action="ppaction://hlinksldjump"/>
              </a:rPr>
              <a:t>[6]</a:t>
            </a:r>
            <a:r>
              <a:rPr lang="en-US" altLang="zh-CN" dirty="0" smtClean="0"/>
              <a:t>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UC cache is serialization cache, reducing power</a:t>
            </a:r>
          </a:p>
          <a:p>
            <a:r>
              <a:rPr lang="en-US" altLang="zh-CN" sz="2000" dirty="0" smtClean="0"/>
              <a:t>Work on “basic block”, not trace</a:t>
            </a:r>
          </a:p>
          <a:p>
            <a:pPr lvl="1"/>
            <a:r>
              <a:rPr lang="en-US" altLang="zh-CN" sz="1800" dirty="0" smtClean="0"/>
              <a:t>Predetermined </a:t>
            </a:r>
            <a:r>
              <a:rPr lang="en-US" altLang="zh-CN" sz="1800" dirty="0"/>
              <a:t>instruction length (counted </a:t>
            </a:r>
            <a:r>
              <a:rPr lang="en-US" altLang="zh-CN" sz="1800" dirty="0" smtClean="0"/>
              <a:t>as line number, ex, 3 in Intel patent)</a:t>
            </a:r>
          </a:p>
          <a:p>
            <a:pPr lvl="1"/>
            <a:r>
              <a:rPr lang="en-US" altLang="zh-CN" sz="1800" dirty="0" smtClean="0"/>
              <a:t>Conditional / unconditional branch,  call, return</a:t>
            </a:r>
          </a:p>
          <a:p>
            <a:pPr lvl="1"/>
            <a:r>
              <a:rPr lang="en-US" altLang="zh-CN" sz="1800" dirty="0" smtClean="0"/>
              <a:t>Complex instruction trigger MSROM</a:t>
            </a:r>
          </a:p>
          <a:p>
            <a:pPr lvl="1"/>
            <a:r>
              <a:rPr lang="en-US" altLang="zh-CN" sz="1800" dirty="0" smtClean="0"/>
              <a:t>Exception / interrupt</a:t>
            </a:r>
          </a:p>
          <a:p>
            <a:r>
              <a:rPr lang="en-US" altLang="zh-CN" sz="2000" dirty="0" smtClean="0"/>
              <a:t>Next IP calculated by conventional BPU</a:t>
            </a:r>
          </a:p>
          <a:p>
            <a:r>
              <a:rPr lang="en-US" altLang="zh-CN" sz="2000" dirty="0" smtClean="0"/>
              <a:t>Support SMC, same mechanism as Trace cache</a:t>
            </a:r>
          </a:p>
        </p:txBody>
      </p:sp>
    </p:spTree>
    <p:extLst>
      <p:ext uri="{BB962C8B-B14F-4D97-AF65-F5344CB8AC3E}">
        <p14:creationId xmlns:p14="http://schemas.microsoft.com/office/powerpoint/2010/main" val="329724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Micro-op </a:t>
            </a:r>
            <a:r>
              <a:rPr lang="en-US" altLang="zh-CN" dirty="0"/>
              <a:t>Cache – Design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Size / associativity</a:t>
            </a:r>
          </a:p>
          <a:p>
            <a:r>
              <a:rPr lang="en-US" altLang="zh-CN" sz="2000" dirty="0" smtClean="0"/>
              <a:t>Fill Mechanism</a:t>
            </a:r>
          </a:p>
          <a:p>
            <a:pPr lvl="1"/>
            <a:r>
              <a:rPr lang="en-US" altLang="zh-CN" sz="1800" dirty="0" smtClean="0"/>
              <a:t>Speculative vs. commit fill</a:t>
            </a:r>
          </a:p>
          <a:p>
            <a:pPr lvl="1"/>
            <a:r>
              <a:rPr lang="en-US" altLang="zh-CN" sz="1800" dirty="0" smtClean="0"/>
              <a:t>Outstanding fill buffer</a:t>
            </a:r>
          </a:p>
          <a:p>
            <a:r>
              <a:rPr lang="en-US" altLang="zh-CN" sz="2000" dirty="0" smtClean="0"/>
              <a:t>Replacement policy</a:t>
            </a:r>
          </a:p>
          <a:p>
            <a:r>
              <a:rPr lang="en-US" altLang="zh-CN" sz="2000" dirty="0" smtClean="0"/>
              <a:t>Trace selection &amp; organization</a:t>
            </a:r>
          </a:p>
          <a:p>
            <a:r>
              <a:rPr lang="en-US" altLang="zh-CN" sz="2000" dirty="0" smtClean="0"/>
              <a:t>Trace line structure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65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Micro-op </a:t>
            </a:r>
            <a:r>
              <a:rPr lang="en-US" altLang="zh-CN" dirty="0"/>
              <a:t>Cache – </a:t>
            </a:r>
            <a:r>
              <a:rPr lang="en-US" altLang="zh-CN" dirty="0" smtClean="0"/>
              <a:t>real implementation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9669" y="1503485"/>
            <a:ext cx="5739391" cy="4997348"/>
          </a:xfrm>
        </p:spPr>
        <p:txBody>
          <a:bodyPr/>
          <a:lstStyle/>
          <a:p>
            <a:r>
              <a:rPr lang="en-US" altLang="zh-CN" sz="2000" dirty="0" smtClean="0"/>
              <a:t>Introduced in Sandy-bridge microarchitecture </a:t>
            </a:r>
            <a:r>
              <a:rPr lang="en-US" altLang="zh-CN" sz="2000" dirty="0" smtClean="0">
                <a:hlinkClick r:id="rId3" action="ppaction://hlinksldjump"/>
              </a:rPr>
              <a:t>[7][8]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340" y="1249434"/>
            <a:ext cx="4305300" cy="550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036" y="4127918"/>
            <a:ext cx="4215937" cy="21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Micro-op </a:t>
            </a:r>
            <a:r>
              <a:rPr lang="en-US" altLang="zh-CN" dirty="0"/>
              <a:t>Cache – </a:t>
            </a:r>
            <a:r>
              <a:rPr lang="en-US" altLang="zh-CN" dirty="0" smtClean="0"/>
              <a:t>real implementation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Special features</a:t>
            </a:r>
          </a:p>
          <a:p>
            <a:pPr lvl="1"/>
            <a:r>
              <a:rPr lang="en-US" altLang="zh-CN" dirty="0" smtClean="0"/>
              <a:t>L1i evict, then micro-op cache related entries flushed</a:t>
            </a:r>
          </a:p>
          <a:p>
            <a:pPr lvl="1"/>
            <a:r>
              <a:rPr lang="en-US" altLang="zh-CN" dirty="0" smtClean="0"/>
              <a:t>Work on 32B instruction window, if partial match in 32B window, go to legacy decode path</a:t>
            </a:r>
          </a:p>
          <a:p>
            <a:pPr lvl="1"/>
            <a:r>
              <a:rPr lang="en-US" altLang="zh-CN" dirty="0" smtClean="0"/>
              <a:t>New line condition</a:t>
            </a:r>
          </a:p>
          <a:p>
            <a:pPr lvl="2"/>
            <a:r>
              <a:rPr lang="en-US" altLang="zh-CN" dirty="0" smtClean="0"/>
              <a:t>X86 not fit in one line capacity</a:t>
            </a:r>
          </a:p>
          <a:p>
            <a:pPr lvl="2"/>
            <a:r>
              <a:rPr lang="en-US" altLang="zh-CN" dirty="0" smtClean="0"/>
              <a:t>Branch </a:t>
            </a:r>
            <a:r>
              <a:rPr lang="en-US" altLang="zh-CN" dirty="0" err="1" smtClean="0"/>
              <a:t>misprediction</a:t>
            </a:r>
            <a:r>
              <a:rPr lang="en-US" altLang="zh-CN" dirty="0" smtClean="0"/>
              <a:t>, restart instruction fetch</a:t>
            </a:r>
          </a:p>
          <a:p>
            <a:pPr lvl="2"/>
            <a:r>
              <a:rPr lang="en-US" altLang="zh-CN" dirty="0" smtClean="0"/>
              <a:t>Block end indication condition</a:t>
            </a:r>
          </a:p>
          <a:p>
            <a:pPr lvl="1"/>
            <a:r>
              <a:rPr lang="en-US" altLang="zh-CN" dirty="0" smtClean="0"/>
              <a:t>Replacement: standard LRU policy</a:t>
            </a:r>
          </a:p>
          <a:p>
            <a:pPr lvl="1"/>
            <a:r>
              <a:rPr lang="en-US" altLang="zh-CN" dirty="0" smtClean="0"/>
              <a:t>Fill mechanism: outstanding, speculative</a:t>
            </a:r>
          </a:p>
          <a:p>
            <a:pPr lvl="1"/>
            <a:r>
              <a:rPr lang="en-US" altLang="zh-CN" dirty="0" smtClean="0"/>
              <a:t>VIVT, Line structure, store offset, support hit in “middle” of way</a:t>
            </a:r>
          </a:p>
        </p:txBody>
      </p:sp>
    </p:spTree>
    <p:extLst>
      <p:ext uri="{BB962C8B-B14F-4D97-AF65-F5344CB8AC3E}">
        <p14:creationId xmlns:p14="http://schemas.microsoft.com/office/powerpoint/2010/main" val="42927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Micro-op Cache – real implementation #3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28785"/>
              </p:ext>
            </p:extLst>
          </p:nvPr>
        </p:nvGraphicFramePr>
        <p:xfrm>
          <a:off x="1749425" y="2195819"/>
          <a:ext cx="9755189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765">
                  <a:extLst>
                    <a:ext uri="{9D8B030D-6E8A-4147-A177-3AD203B41FA5}">
                      <a16:colId xmlns:a16="http://schemas.microsoft.com/office/drawing/2014/main" val="2815741833"/>
                    </a:ext>
                  </a:extLst>
                </a:gridCol>
                <a:gridCol w="1990606">
                  <a:extLst>
                    <a:ext uri="{9D8B030D-6E8A-4147-A177-3AD203B41FA5}">
                      <a16:colId xmlns:a16="http://schemas.microsoft.com/office/drawing/2014/main" val="2779828292"/>
                    </a:ext>
                  </a:extLst>
                </a:gridCol>
                <a:gridCol w="1990606">
                  <a:extLst>
                    <a:ext uri="{9D8B030D-6E8A-4147-A177-3AD203B41FA5}">
                      <a16:colId xmlns:a16="http://schemas.microsoft.com/office/drawing/2014/main" val="1798243439"/>
                    </a:ext>
                  </a:extLst>
                </a:gridCol>
                <a:gridCol w="1990606">
                  <a:extLst>
                    <a:ext uri="{9D8B030D-6E8A-4147-A177-3AD203B41FA5}">
                      <a16:colId xmlns:a16="http://schemas.microsoft.com/office/drawing/2014/main" val="100092623"/>
                    </a:ext>
                  </a:extLst>
                </a:gridCol>
                <a:gridCol w="1990606">
                  <a:extLst>
                    <a:ext uri="{9D8B030D-6E8A-4147-A177-3AD203B41FA5}">
                      <a16:colId xmlns:a16="http://schemas.microsoft.com/office/drawing/2014/main" val="189072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Sandybridge</a:t>
                      </a:r>
                      <a:endParaRPr lang="zh-CN" altLang="en-US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Haswell</a:t>
                      </a:r>
                      <a:endParaRPr lang="zh-CN" altLang="en-US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Skylake</a:t>
                      </a:r>
                      <a:endParaRPr lang="zh-CN" altLang="en-US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Sunnycove</a:t>
                      </a:r>
                      <a:endParaRPr lang="zh-CN" altLang="en-US" dirty="0"/>
                    </a:p>
                  </a:txBody>
                  <a:tcPr marL="89446" marR="89446"/>
                </a:tc>
                <a:extLst>
                  <a:ext uri="{0D108BD9-81ED-4DB2-BD59-A6C34878D82A}">
                    <a16:rowId xmlns:a16="http://schemas.microsoft.com/office/drawing/2014/main" val="403932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Micro-op cache</a:t>
                      </a:r>
                      <a:endParaRPr lang="zh-CN" altLang="en-US" sz="1600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1536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uOPs</a:t>
                      </a:r>
                      <a:r>
                        <a:rPr lang="en-US" altLang="zh-CN" sz="1600" baseline="0" dirty="0" smtClean="0"/>
                        <a:t> 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8 ways, 32 sets 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6 </a:t>
                      </a:r>
                      <a:r>
                        <a:rPr lang="en-US" altLang="zh-CN" sz="1600" baseline="0" dirty="0" err="1" smtClean="0"/>
                        <a:t>uOP</a:t>
                      </a:r>
                      <a:r>
                        <a:rPr lang="en-US" altLang="zh-CN" sz="1600" baseline="0" dirty="0" smtClean="0"/>
                        <a:t> per line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Statically divide thread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dirty="0" smtClean="0"/>
                        <a:t>Inclusive with L1i $</a:t>
                      </a:r>
                    </a:p>
                    <a:p>
                      <a:r>
                        <a:rPr lang="en-US" altLang="zh-CN" sz="1600" dirty="0" smtClean="0"/>
                        <a:t>32B window</a:t>
                      </a:r>
                      <a:endParaRPr lang="zh-CN" altLang="en-US" sz="1600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Same</a:t>
                      </a:r>
                      <a:r>
                        <a:rPr lang="en-US" altLang="zh-CN" sz="1600" baseline="0" dirty="0" smtClean="0"/>
                        <a:t> left</a:t>
                      </a:r>
                      <a:endParaRPr lang="en-US" altLang="zh-CN" sz="1600" dirty="0" smtClean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Same</a:t>
                      </a:r>
                      <a:r>
                        <a:rPr lang="en-US" altLang="zh-CN" sz="1600" baseline="0" dirty="0" smtClean="0"/>
                        <a:t> left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Inclusive with L1i $ 64B window</a:t>
                      </a:r>
                      <a:endParaRPr lang="zh-CN" altLang="en-US" sz="1600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2304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uOPs</a:t>
                      </a:r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8ways, 48 sets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6 </a:t>
                      </a:r>
                      <a:r>
                        <a:rPr lang="en-US" altLang="zh-CN" sz="1600" baseline="0" dirty="0" err="1" smtClean="0"/>
                        <a:t>uOP</a:t>
                      </a:r>
                      <a:r>
                        <a:rPr lang="en-US" altLang="zh-CN" sz="1600" baseline="0" dirty="0" smtClean="0"/>
                        <a:t> per line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Statically divide thread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Inclusive with L1i $</a:t>
                      </a:r>
                    </a:p>
                    <a:p>
                      <a:r>
                        <a:rPr lang="en-US" altLang="zh-CN" sz="1600" baseline="0" dirty="0" smtClean="0"/>
                        <a:t>64B window</a:t>
                      </a:r>
                      <a:endParaRPr lang="zh-CN" altLang="en-US" sz="1600" dirty="0"/>
                    </a:p>
                  </a:txBody>
                  <a:tcPr marL="89446" marR="89446"/>
                </a:tc>
                <a:extLst>
                  <a:ext uri="{0D108BD9-81ED-4DB2-BD59-A6C34878D82A}">
                    <a16:rowId xmlns:a16="http://schemas.microsoft.com/office/drawing/2014/main" val="329532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Micro-op cache bandwidth</a:t>
                      </a:r>
                      <a:endParaRPr lang="zh-CN" altLang="en-US" sz="1600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uOP</a:t>
                      </a:r>
                      <a:r>
                        <a:rPr lang="en-US" altLang="zh-CN" sz="1600" baseline="0" dirty="0" smtClean="0"/>
                        <a:t> per cycle</a:t>
                      </a:r>
                      <a:endParaRPr lang="zh-CN" altLang="en-US" sz="1600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Same</a:t>
                      </a:r>
                      <a:r>
                        <a:rPr lang="en-US" altLang="zh-CN" sz="1600" baseline="0" dirty="0" smtClean="0"/>
                        <a:t> left</a:t>
                      </a:r>
                      <a:endParaRPr lang="zh-CN" altLang="en-US" sz="1600" dirty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Same</a:t>
                      </a:r>
                      <a:r>
                        <a:rPr lang="en-US" altLang="zh-CN" sz="1600" baseline="0" dirty="0" smtClean="0"/>
                        <a:t> left</a:t>
                      </a:r>
                      <a:endParaRPr lang="zh-CN" altLang="en-US" sz="1600" dirty="0" smtClean="0"/>
                    </a:p>
                  </a:txBody>
                  <a:tcPr marL="89446" marR="8944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5 </a:t>
                      </a:r>
                      <a:r>
                        <a:rPr lang="en-US" altLang="zh-CN" sz="1600" dirty="0" err="1" smtClean="0"/>
                        <a:t>uOP</a:t>
                      </a:r>
                      <a:r>
                        <a:rPr lang="en-US" altLang="zh-CN" sz="1600" dirty="0" smtClean="0"/>
                        <a:t> per cycle</a:t>
                      </a:r>
                      <a:endParaRPr lang="zh-CN" altLang="en-US" sz="1600" dirty="0" smtClean="0"/>
                    </a:p>
                  </a:txBody>
                  <a:tcPr marL="89446" marR="89446"/>
                </a:tc>
                <a:extLst>
                  <a:ext uri="{0D108BD9-81ED-4DB2-BD59-A6C34878D82A}">
                    <a16:rowId xmlns:a16="http://schemas.microsoft.com/office/drawing/2014/main" val="1719592987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749600" y="1504800"/>
            <a:ext cx="8915400" cy="504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Intel microarchitecture configuration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51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Micro-op Cache – Conclude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Micro-op cache is implementation optimization on Trace cache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Many implementation issues need consideration</a:t>
            </a:r>
          </a:p>
          <a:p>
            <a:pPr lvl="1"/>
            <a:r>
              <a:rPr lang="en-US" altLang="zh-CN" sz="1800" dirty="0" smtClean="0"/>
              <a:t>SMC support (communication on </a:t>
            </a:r>
            <a:r>
              <a:rPr lang="en-US" altLang="zh-CN" sz="1800" dirty="0" err="1" smtClean="0"/>
              <a:t>iTLB</a:t>
            </a:r>
            <a:r>
              <a:rPr lang="en-US" altLang="zh-CN" sz="1800" dirty="0" smtClean="0"/>
              <a:t> &amp; </a:t>
            </a:r>
            <a:r>
              <a:rPr lang="en-US" altLang="zh-CN" sz="1800" dirty="0" err="1" smtClean="0"/>
              <a:t>iCache</a:t>
            </a:r>
            <a:r>
              <a:rPr lang="en-US" altLang="zh-CN" sz="1800" dirty="0" smtClean="0"/>
              <a:t>), how to flush obsolete micro-ops [described in USA patent], belong to functionality, not performance</a:t>
            </a:r>
          </a:p>
          <a:p>
            <a:pPr lvl="1"/>
            <a:r>
              <a:rPr lang="en-US" altLang="zh-CN" sz="1800" dirty="0" smtClean="0"/>
              <a:t>Which power-gating policy used</a:t>
            </a:r>
          </a:p>
          <a:p>
            <a:pPr lvl="2"/>
            <a:r>
              <a:rPr lang="en-US" altLang="zh-CN" sz="1600" dirty="0" smtClean="0"/>
              <a:t>L1i $ lookup never power-gate, no penalty on frontend switch</a:t>
            </a:r>
          </a:p>
          <a:p>
            <a:pPr lvl="2"/>
            <a:r>
              <a:rPr lang="en-US" altLang="zh-CN" sz="1600" dirty="0" smtClean="0"/>
              <a:t>As current Intel does, incur 1-2T penalty</a:t>
            </a:r>
          </a:p>
          <a:p>
            <a:pPr lvl="1"/>
            <a:r>
              <a:rPr lang="en-US" altLang="zh-CN" sz="1800" dirty="0" smtClean="0"/>
              <a:t>Sync between MITE &amp; Micro-op Cache (Intel current use a side-band synchronize signal along pipeline)</a:t>
            </a:r>
          </a:p>
          <a:p>
            <a:pPr lvl="1"/>
            <a:r>
              <a:rPr lang="en-US" altLang="zh-CN" sz="1800" dirty="0" smtClean="0"/>
              <a:t>Fill buffer design</a:t>
            </a:r>
          </a:p>
        </p:txBody>
      </p:sp>
    </p:spTree>
    <p:extLst>
      <p:ext uri="{BB962C8B-B14F-4D97-AF65-F5344CB8AC3E}">
        <p14:creationId xmlns:p14="http://schemas.microsoft.com/office/powerpoint/2010/main" val="33140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Micro-op Cache – Conclude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Micro-op cache is implementation optimization on Trace cache</a:t>
            </a:r>
          </a:p>
          <a:p>
            <a:pPr marL="0" indent="0">
              <a:buNone/>
            </a:pPr>
            <a:endParaRPr lang="en-US" altLang="zh-CN" sz="2200" dirty="0" smtClean="0"/>
          </a:p>
          <a:p>
            <a:r>
              <a:rPr lang="en-US" altLang="zh-CN" sz="2000" b="1" u="sng" dirty="0" smtClean="0"/>
              <a:t>Issues related to architecture (we can touch?)</a:t>
            </a:r>
          </a:p>
          <a:p>
            <a:pPr lvl="1"/>
            <a:r>
              <a:rPr lang="en-US" altLang="zh-CN" sz="1800" dirty="0" smtClean="0"/>
              <a:t>Size / associativity</a:t>
            </a:r>
          </a:p>
          <a:p>
            <a:pPr lvl="1"/>
            <a:r>
              <a:rPr lang="en-US" altLang="zh-CN" sz="1800" dirty="0" smtClean="0"/>
              <a:t>Trace selection vs.  Instruction window</a:t>
            </a:r>
          </a:p>
          <a:p>
            <a:pPr lvl="1"/>
            <a:r>
              <a:rPr lang="en-US" altLang="zh-CN" sz="1800" dirty="0" smtClean="0"/>
              <a:t>Line structure</a:t>
            </a:r>
          </a:p>
          <a:p>
            <a:pPr lvl="1"/>
            <a:r>
              <a:rPr lang="en-US" altLang="zh-CN" sz="1800" dirty="0" smtClean="0"/>
              <a:t>Micro-op data array throughput design (how many r/w per cycle)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626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Heard from HW guys discuss, not very sure</a:t>
            </a:r>
          </a:p>
          <a:p>
            <a:pPr lvl="1"/>
            <a:r>
              <a:rPr lang="en-US" altLang="zh-CN" sz="1800" dirty="0" smtClean="0"/>
              <a:t>Already explore size / associativity</a:t>
            </a:r>
          </a:p>
          <a:p>
            <a:pPr lvl="1"/>
            <a:r>
              <a:rPr lang="en-US" altLang="zh-CN" sz="1800" dirty="0" smtClean="0"/>
              <a:t>Already study line structure (how many </a:t>
            </a:r>
            <a:r>
              <a:rPr lang="en-US" altLang="zh-CN" sz="1800" dirty="0" err="1" smtClean="0"/>
              <a:t>uOPs</a:t>
            </a:r>
            <a:r>
              <a:rPr lang="en-US" altLang="zh-CN" sz="1800" dirty="0" smtClean="0"/>
              <a:t> stored), how about meta-info?</a:t>
            </a:r>
          </a:p>
          <a:p>
            <a:pPr lvl="1"/>
            <a:r>
              <a:rPr lang="en-US" altLang="zh-CN" sz="1800" dirty="0" smtClean="0"/>
              <a:t>Trace selection issue?</a:t>
            </a:r>
          </a:p>
          <a:p>
            <a:pPr lvl="1"/>
            <a:r>
              <a:rPr lang="en-US" altLang="zh-CN" sz="1800" dirty="0" smtClean="0"/>
              <a:t>More design specific issues should not start</a:t>
            </a:r>
          </a:p>
          <a:p>
            <a:r>
              <a:rPr lang="en-US" altLang="zh-CN" sz="2000" dirty="0" smtClean="0"/>
              <a:t>How to explore</a:t>
            </a:r>
          </a:p>
          <a:p>
            <a:pPr lvl="1"/>
            <a:r>
              <a:rPr lang="en-US" altLang="zh-CN" sz="1800" dirty="0" smtClean="0"/>
              <a:t>Dump </a:t>
            </a:r>
            <a:r>
              <a:rPr lang="en-US" altLang="zh-CN" sz="1800" dirty="0" err="1" smtClean="0"/>
              <a:t>uOP</a:t>
            </a:r>
            <a:r>
              <a:rPr lang="en-US" altLang="zh-CN" sz="1800" dirty="0" smtClean="0"/>
              <a:t> sequences from RTL simulation environment, then use trace model to simulate</a:t>
            </a:r>
          </a:p>
        </p:txBody>
      </p:sp>
    </p:spTree>
    <p:extLst>
      <p:ext uri="{BB962C8B-B14F-4D97-AF65-F5344CB8AC3E}">
        <p14:creationId xmlns:p14="http://schemas.microsoft.com/office/powerpoint/2010/main" val="424072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Background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Core producer/consumer model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IPC = Core instruction bandwidth = min(Front IPC, Back IPC)</a:t>
            </a:r>
          </a:p>
          <a:p>
            <a:endParaRPr lang="en-US" altLang="zh-CN" dirty="0" smtClean="0"/>
          </a:p>
          <a:p>
            <a:r>
              <a:rPr lang="en-US" altLang="zh-CN" sz="2000" dirty="0" smtClean="0"/>
              <a:t>Good design: balance </a:t>
            </a:r>
            <a:r>
              <a:rPr lang="en-US" altLang="zh-CN" sz="2000" dirty="0" err="1" smtClean="0"/>
              <a:t>front</a:t>
            </a:r>
            <a:r>
              <a:rPr lang="en-US" altLang="zh-CN" sz="2000" baseline="-25000" dirty="0" err="1" smtClean="0"/>
              <a:t>ipc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/>
              <a:t>back</a:t>
            </a:r>
            <a:r>
              <a:rPr lang="en-US" altLang="zh-CN" sz="2000" baseline="-25000" dirty="0" err="1" smtClean="0"/>
              <a:t>ipc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en-US" altLang="zh-CN" dirty="0" err="1" smtClean="0"/>
              <a:t>Back</a:t>
            </a:r>
            <a:r>
              <a:rPr lang="en-US" altLang="zh-CN" baseline="-25000" dirty="0" err="1" smtClean="0"/>
              <a:t>ipc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: resource-centric(register file, execution unit, ROB/LSQ size)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trend: enlarge resource, gain high performance</a:t>
            </a:r>
          </a:p>
          <a:p>
            <a:pPr lvl="1"/>
            <a:r>
              <a:rPr lang="en-US" altLang="zh-CN" dirty="0" err="1" smtClean="0"/>
              <a:t>front</a:t>
            </a:r>
            <a:r>
              <a:rPr lang="en-US" altLang="zh-CN" baseline="-25000" dirty="0" err="1" smtClean="0"/>
              <a:t>ipc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:compatible Back IPC, low latency, high bandwidth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1" y="2230934"/>
            <a:ext cx="5584737" cy="11386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04922" y="3522765"/>
            <a:ext cx="6880194" cy="4793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do – Preparation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Preparation  --- ready</a:t>
            </a:r>
          </a:p>
          <a:p>
            <a:pPr lvl="1"/>
            <a:r>
              <a:rPr lang="en-US" altLang="zh-CN" sz="1800" dirty="0" smtClean="0"/>
              <a:t>Not need an entire Core model, only a frontend model enough, based on Sniper</a:t>
            </a:r>
          </a:p>
          <a:p>
            <a:pPr lvl="1"/>
            <a:r>
              <a:rPr lang="en-US" altLang="zh-CN" sz="1800" dirty="0" smtClean="0"/>
              <a:t>Branch predictor  --- ready</a:t>
            </a:r>
          </a:p>
          <a:p>
            <a:pPr lvl="1"/>
            <a:r>
              <a:rPr lang="en-US" altLang="zh-CN" sz="1800" dirty="0" smtClean="0"/>
              <a:t>X86 decoder --- ready, only need to know “number </a:t>
            </a:r>
            <a:r>
              <a:rPr lang="en-US" altLang="zh-CN" sz="1800" dirty="0" err="1" smtClean="0"/>
              <a:t>uOPs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and whether </a:t>
            </a:r>
            <a:r>
              <a:rPr lang="en-US" altLang="zh-CN" sz="1800" dirty="0" smtClean="0"/>
              <a:t>trap instructions”</a:t>
            </a:r>
          </a:p>
        </p:txBody>
      </p:sp>
    </p:spTree>
    <p:extLst>
      <p:ext uri="{BB962C8B-B14F-4D97-AF65-F5344CB8AC3E}">
        <p14:creationId xmlns:p14="http://schemas.microsoft.com/office/powerpoint/2010/main" val="2392989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do – Exploration Direction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CN" sz="2000" dirty="0" smtClean="0"/>
              <a:t>Parameter Exploration</a:t>
            </a:r>
          </a:p>
          <a:p>
            <a:pPr lvl="1"/>
            <a:r>
              <a:rPr lang="en-US" altLang="zh-CN" sz="1800" dirty="0" smtClean="0"/>
              <a:t>Optimizing key parameters (design space).</a:t>
            </a:r>
          </a:p>
          <a:p>
            <a:pPr lvl="1"/>
            <a:r>
              <a:rPr lang="en-US" altLang="zh-CN" sz="1800" dirty="0" smtClean="0"/>
              <a:t>Trace-based simulation or profiling on workload.</a:t>
            </a:r>
          </a:p>
          <a:p>
            <a:pPr lvl="1"/>
            <a:r>
              <a:rPr lang="en-US" altLang="zh-CN" sz="1800" dirty="0" smtClean="0"/>
              <a:t>Example topics: </a:t>
            </a:r>
          </a:p>
          <a:p>
            <a:pPr lvl="2"/>
            <a:r>
              <a:rPr lang="en-US" altLang="zh-CN" sz="1600" dirty="0" smtClean="0"/>
              <a:t>Trace line VS. instruction window, line can contain more </a:t>
            </a:r>
            <a:r>
              <a:rPr lang="en-US" altLang="zh-CN" sz="1600" dirty="0" err="1" smtClean="0"/>
              <a:t>uOPs</a:t>
            </a:r>
            <a:r>
              <a:rPr lang="en-US" altLang="zh-CN" sz="1600" dirty="0" smtClean="0"/>
              <a:t>?</a:t>
            </a:r>
          </a:p>
          <a:p>
            <a:pPr lvl="2"/>
            <a:r>
              <a:rPr lang="en-US" altLang="zh-CN" sz="1600" dirty="0" smtClean="0"/>
              <a:t>Architecture parameters</a:t>
            </a:r>
          </a:p>
          <a:p>
            <a:pPr lvl="1"/>
            <a:r>
              <a:rPr lang="en-US" altLang="zh-CN" sz="1800" dirty="0" smtClean="0"/>
              <a:t>HW team may had finished these simulations.</a:t>
            </a:r>
          </a:p>
          <a:p>
            <a:pPr lvl="1"/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 smtClean="0"/>
          </a:p>
          <a:p>
            <a:r>
              <a:rPr lang="en-US" altLang="zh-CN" sz="2000" dirty="0" smtClean="0"/>
              <a:t>Prototype Design</a:t>
            </a:r>
          </a:p>
          <a:p>
            <a:pPr lvl="1"/>
            <a:r>
              <a:rPr lang="en-US" altLang="zh-CN" sz="1800" dirty="0" smtClean="0"/>
              <a:t>Implementing and optimizing one micro-</a:t>
            </a:r>
            <a:r>
              <a:rPr lang="en-US" altLang="zh-CN" sz="1800" dirty="0" err="1" smtClean="0"/>
              <a:t>uop</a:t>
            </a:r>
            <a:r>
              <a:rPr lang="en-US" altLang="zh-CN" sz="1800" dirty="0" smtClean="0"/>
              <a:t> in detail simulator.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Example topics:</a:t>
            </a:r>
          </a:p>
          <a:p>
            <a:pPr lvl="2"/>
            <a:r>
              <a:rPr lang="en-US" altLang="zh-CN" sz="1600" dirty="0" smtClean="0"/>
              <a:t>Switching between fetching pipeline, MSROM, micro-op cache.</a:t>
            </a:r>
          </a:p>
          <a:p>
            <a:pPr lvl="2"/>
            <a:r>
              <a:rPr lang="en-US" altLang="zh-CN" sz="1600" dirty="0" smtClean="0"/>
              <a:t>Coherence with L1 cache.</a:t>
            </a:r>
          </a:p>
          <a:p>
            <a:pPr lvl="1"/>
            <a:r>
              <a:rPr lang="en-US" altLang="zh-CN" sz="1800" dirty="0" smtClean="0"/>
              <a:t>HW team may lead us because they are more familiar with design. But they may not put a lot of effects.</a:t>
            </a:r>
          </a:p>
        </p:txBody>
      </p:sp>
    </p:spTree>
    <p:extLst>
      <p:ext uri="{BB962C8B-B14F-4D97-AF65-F5344CB8AC3E}">
        <p14:creationId xmlns:p14="http://schemas.microsoft.com/office/powerpoint/2010/main" val="820050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“Trace Cache: a Low Latency Approach to High Bandwidth Instruction Fetching”, Eric </a:t>
            </a:r>
            <a:r>
              <a:rPr lang="en-US" altLang="zh-CN" dirty="0" smtClean="0"/>
              <a:t>Rotenberg, 1996</a:t>
            </a:r>
          </a:p>
          <a:p>
            <a:r>
              <a:rPr lang="en-US" altLang="zh-CN" dirty="0" smtClean="0"/>
              <a:t>2. “</a:t>
            </a:r>
            <a:r>
              <a:rPr lang="en-US" altLang="zh-CN" dirty="0"/>
              <a:t>Trace Cache”, Leon </a:t>
            </a:r>
            <a:r>
              <a:rPr lang="en-US" altLang="zh-CN" dirty="0" err="1" smtClean="0"/>
              <a:t>Gu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 Slides, 2003</a:t>
            </a:r>
          </a:p>
          <a:p>
            <a:r>
              <a:rPr lang="en-US" altLang="zh-CN" dirty="0" smtClean="0"/>
              <a:t>3. “The microarchitecture of the Pentium 4 processors”, intel, 2001 </a:t>
            </a:r>
          </a:p>
          <a:p>
            <a:r>
              <a:rPr lang="en-US" altLang="zh-CN" dirty="0" smtClean="0"/>
              <a:t>4. USA patent, “TRACE BASED INSTRUCTION CACHE”, 1997</a:t>
            </a:r>
          </a:p>
          <a:p>
            <a:r>
              <a:rPr lang="en-US" altLang="zh-CN" dirty="0"/>
              <a:t>5. </a:t>
            </a:r>
            <a:r>
              <a:rPr lang="en-US" altLang="zh-CN" dirty="0">
                <a:hlinkClick r:id="rId2"/>
              </a:rPr>
              <a:t>http://www.chip-architect.org/news/2003_04_20_Looking_at_Intels_Prescott_part2.html#48%20bit%20virtual%20addresses:%</a:t>
            </a:r>
            <a:r>
              <a:rPr lang="en-US" altLang="zh-CN" dirty="0" smtClean="0">
                <a:hlinkClick r:id="rId2"/>
              </a:rPr>
              <a:t>20The%20virtual%20Trace%20Cache%20tags</a:t>
            </a:r>
            <a:endParaRPr lang="en-US" altLang="zh-CN" dirty="0" smtClean="0"/>
          </a:p>
          <a:p>
            <a:r>
              <a:rPr lang="en-US" altLang="zh-CN" dirty="0" smtClean="0"/>
              <a:t>6. “Micro-operation Cache: a power aware frontend for variable instruction length ISA”, Baruch </a:t>
            </a:r>
            <a:r>
              <a:rPr lang="en-US" altLang="zh-CN" dirty="0" err="1" smtClean="0"/>
              <a:t>Solomen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Avi</a:t>
            </a:r>
            <a:r>
              <a:rPr lang="en-US" altLang="zh-CN" dirty="0" smtClean="0"/>
              <a:t> Mendelson, 2001</a:t>
            </a:r>
          </a:p>
          <a:p>
            <a:r>
              <a:rPr lang="en-US" altLang="zh-CN" dirty="0" smtClean="0"/>
              <a:t>7. USA patent, “POWER REDUCTION FOR PROCESSOR FRONT-END BY CACHING DECODED INSTRUCTIONS”, 2005</a:t>
            </a:r>
          </a:p>
          <a:p>
            <a:r>
              <a:rPr lang="en-US" altLang="zh-CN" dirty="0" smtClean="0"/>
              <a:t>8. USA patent, “METHOD AND APPARATUS FOR PIPELINE INCLUSION AND INSTRUCTION RESTARTS IN A MICRO-OP CACHE OF A PROCESSOR”, 2008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Background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Front</a:t>
            </a:r>
            <a:r>
              <a:rPr lang="en-US" altLang="zh-CN" sz="2000" baseline="-25000" dirty="0" err="1" smtClean="0"/>
              <a:t>ipc</a:t>
            </a:r>
            <a:r>
              <a:rPr lang="en-US" altLang="zh-CN" sz="2000" baseline="-25000" dirty="0" smtClean="0"/>
              <a:t>  </a:t>
            </a:r>
            <a:r>
              <a:rPr lang="en-US" altLang="zh-CN" sz="2000" dirty="0" smtClean="0"/>
              <a:t>factors:</a:t>
            </a:r>
          </a:p>
          <a:p>
            <a:pPr lvl="1"/>
            <a:r>
              <a:rPr lang="en-US" altLang="zh-CN" sz="1800" dirty="0" smtClean="0"/>
              <a:t>Well studied, influence on latency, indirect on throughput</a:t>
            </a:r>
          </a:p>
          <a:p>
            <a:pPr lvl="2"/>
            <a:r>
              <a:rPr lang="en-US" altLang="zh-CN" sz="1600" b="1" dirty="0" smtClean="0"/>
              <a:t>Instruction cache hit ratio</a:t>
            </a:r>
          </a:p>
          <a:p>
            <a:pPr lvl="2"/>
            <a:r>
              <a:rPr lang="en-US" altLang="zh-CN" sz="1600" b="1" dirty="0" smtClean="0"/>
              <a:t>Branch prediction accuracy</a:t>
            </a:r>
          </a:p>
          <a:p>
            <a:pPr lvl="1"/>
            <a:r>
              <a:rPr lang="en-US" altLang="zh-CN" sz="1800" dirty="0" smtClean="0"/>
              <a:t>Not studied yet, trace cache focus</a:t>
            </a:r>
          </a:p>
          <a:p>
            <a:pPr lvl="2"/>
            <a:r>
              <a:rPr lang="en-US" altLang="zh-CN" sz="1600" b="1" dirty="0" smtClean="0"/>
              <a:t>Branch throughput</a:t>
            </a:r>
            <a:r>
              <a:rPr lang="en-US" altLang="zh-CN" sz="1600" dirty="0" smtClean="0"/>
              <a:t>: </a:t>
            </a:r>
            <a:br>
              <a:rPr lang="en-US" altLang="zh-CN" sz="1600" dirty="0" smtClean="0"/>
            </a:br>
            <a:r>
              <a:rPr lang="en-US" altLang="zh-CN" sz="1600" dirty="0" smtClean="0"/>
              <a:t>predict more branch(basic block) per cycle, currently only 1 basic block</a:t>
            </a:r>
          </a:p>
          <a:p>
            <a:pPr lvl="2"/>
            <a:r>
              <a:rPr lang="en-US" altLang="zh-CN" sz="1600" b="1" dirty="0" smtClean="0"/>
              <a:t>Non-contiguous instruction alignment</a:t>
            </a:r>
            <a:r>
              <a:rPr lang="en-US" altLang="zh-CN" sz="1600" dirty="0" smtClean="0"/>
              <a:t>: </a:t>
            </a:r>
            <a:br>
              <a:rPr lang="en-US" altLang="zh-CN" sz="1600" dirty="0" smtClean="0"/>
            </a:br>
            <a:r>
              <a:rPr lang="en-US" altLang="zh-CN" sz="1600" dirty="0" smtClean="0"/>
              <a:t>due to taken branch, program flow not same as contiguous layout in instruction cache</a:t>
            </a:r>
          </a:p>
          <a:p>
            <a:pPr lvl="2"/>
            <a:r>
              <a:rPr lang="en-US" altLang="zh-CN" sz="1600" b="1" dirty="0" smtClean="0"/>
              <a:t>Fetch unit latency</a:t>
            </a:r>
            <a:r>
              <a:rPr lang="en-US" altLang="zh-CN" sz="1600" dirty="0" smtClean="0"/>
              <a:t>:</a:t>
            </a:r>
            <a:br>
              <a:rPr lang="en-US" altLang="zh-CN" sz="1600" dirty="0" smtClean="0"/>
            </a:br>
            <a:r>
              <a:rPr lang="en-US" altLang="zh-CN" sz="1600" dirty="0" smtClean="0"/>
              <a:t>when fetch restarts(branch miss resolve), waste cycles that useful instructions to backend</a:t>
            </a:r>
          </a:p>
        </p:txBody>
      </p:sp>
    </p:spTree>
    <p:extLst>
      <p:ext uri="{BB962C8B-B14F-4D97-AF65-F5344CB8AC3E}">
        <p14:creationId xmlns:p14="http://schemas.microsoft.com/office/powerpoint/2010/main" val="39580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</a:t>
            </a:r>
            <a:r>
              <a:rPr lang="en-US" altLang="zh-CN" dirty="0"/>
              <a:t>- </a:t>
            </a:r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Conventional Instruction Cache</a:t>
            </a:r>
          </a:p>
          <a:p>
            <a:pPr lvl="1"/>
            <a:r>
              <a:rPr lang="en-US" altLang="zh-CN" dirty="0" smtClean="0"/>
              <a:t>Predict only 1 basic block per cycle</a:t>
            </a:r>
          </a:p>
          <a:p>
            <a:pPr lvl="1"/>
            <a:r>
              <a:rPr lang="en-US" altLang="zh-CN" dirty="0" smtClean="0"/>
              <a:t>Fetch maximum 1 basic block’s instructions limited on fetch boundary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according to </a:t>
            </a:r>
            <a:r>
              <a:rPr lang="en-US" altLang="zh-CN" dirty="0" smtClean="0">
                <a:hlinkClick r:id="rId2" action="ppaction://hlinksldjump"/>
              </a:rPr>
              <a:t>[1]</a:t>
            </a:r>
            <a:r>
              <a:rPr lang="en-US" altLang="zh-CN" dirty="0" smtClean="0"/>
              <a:t>, average basic block’s instruction number is 4-5 for integer benchmark ( SPEC92 &amp; Instruction Benchmark Suite(IBS) ), float benchmark longer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000" dirty="0" smtClean="0"/>
              <a:t>Trace Cache</a:t>
            </a:r>
          </a:p>
          <a:p>
            <a:pPr lvl="1"/>
            <a:r>
              <a:rPr lang="en-US" altLang="zh-CN" dirty="0" smtClean="0"/>
              <a:t>A novel cache structure store dynamic program flow --- trace</a:t>
            </a:r>
          </a:p>
          <a:p>
            <a:pPr lvl="1"/>
            <a:r>
              <a:rPr lang="en-US" altLang="zh-CN" dirty="0" smtClean="0"/>
              <a:t>Trace means multiple “contiguous“ basic blocks. “contiguous” not means contiguous in memory layout, but contiguous on program flow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48" y="3270027"/>
            <a:ext cx="6438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Initial Architecture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9669" y="1503485"/>
            <a:ext cx="4938513" cy="4997348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Store instruction not micro operation</a:t>
            </a:r>
          </a:p>
          <a:p>
            <a:r>
              <a:rPr lang="en-US" altLang="zh-CN" sz="2000" b="1" dirty="0" smtClean="0"/>
              <a:t>Not in the critical path – not contribute to pipeline latency</a:t>
            </a:r>
          </a:p>
          <a:p>
            <a:r>
              <a:rPr lang="en-US" altLang="zh-CN" sz="2000" dirty="0" smtClean="0"/>
              <a:t>Mainly on conditional branch, not for indirect branch, unconditional branch treated as specific condition branch (no predict result compare)</a:t>
            </a:r>
          </a:p>
          <a:p>
            <a:r>
              <a:rPr lang="en-US" altLang="zh-CN" sz="2000" b="1" dirty="0" smtClean="0"/>
              <a:t>Big changes in conventional frontend architecture     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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IMPORTANT !!!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2" y="1503485"/>
            <a:ext cx="5422305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Cache – Initial Architecture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u="sng" dirty="0" smtClean="0"/>
              <a:t>Big changes in conventional frontend architecture     </a:t>
            </a:r>
            <a:r>
              <a:rPr lang="en-US" altLang="zh-CN" sz="2000" b="1" u="sng" dirty="0" smtClean="0">
                <a:sym typeface="Wingdings" panose="05000000000000000000" pitchFamily="2" charset="2"/>
              </a:rPr>
              <a:t> </a:t>
            </a:r>
            <a:r>
              <a:rPr lang="en-US" altLang="zh-CN" sz="20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IMPORTANT !!!</a:t>
            </a:r>
            <a:endParaRPr lang="en-US" altLang="zh-CN" sz="20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conventional architecture provide same fetch IPC as Trace cache</a:t>
            </a:r>
          </a:p>
          <a:p>
            <a:pPr lvl="1"/>
            <a:r>
              <a:rPr lang="en-US" altLang="zh-CN" sz="1800" dirty="0" smtClean="0"/>
              <a:t>Multiple branch predictor</a:t>
            </a:r>
          </a:p>
          <a:p>
            <a:pPr lvl="2"/>
            <a:r>
              <a:rPr lang="en-US" altLang="zh-CN" sz="1600" b="1" dirty="0" smtClean="0"/>
              <a:t>Direction predict</a:t>
            </a:r>
            <a:br>
              <a:rPr lang="en-US" altLang="zh-CN" sz="1600" b="1" dirty="0" smtClean="0"/>
            </a:br>
            <a:r>
              <a:rPr lang="en-US" altLang="zh-CN" sz="1600" dirty="0" err="1" smtClean="0"/>
              <a:t>Predict</a:t>
            </a:r>
            <a:r>
              <a:rPr lang="en-US" altLang="zh-CN" sz="1600" dirty="0" smtClean="0"/>
              <a:t> more condition direction per cycle,</a:t>
            </a:r>
            <a:br>
              <a:rPr lang="en-US" altLang="zh-CN" sz="1600" dirty="0" smtClean="0"/>
            </a:br>
            <a:r>
              <a:rPr lang="en-US" altLang="zh-CN" sz="1600" dirty="0" smtClean="0"/>
              <a:t>reduce accuracy</a:t>
            </a:r>
          </a:p>
          <a:p>
            <a:pPr lvl="2"/>
            <a:r>
              <a:rPr lang="en-US" altLang="zh-CN" sz="1600" b="1" dirty="0" smtClean="0"/>
              <a:t>BTB</a:t>
            </a:r>
            <a:br>
              <a:rPr lang="en-US" altLang="zh-CN" sz="1600" b="1" dirty="0" smtClean="0"/>
            </a:br>
            <a:r>
              <a:rPr lang="en-US" altLang="zh-CN" sz="1600" dirty="0" smtClean="0"/>
              <a:t>Provide more branch target address</a:t>
            </a:r>
            <a:br>
              <a:rPr lang="en-US" altLang="zh-CN" sz="1600" dirty="0" smtClean="0"/>
            </a:br>
            <a:r>
              <a:rPr lang="en-US" altLang="zh-CN" sz="1600" dirty="0" smtClean="0"/>
              <a:t> per cycle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sz="1800" dirty="0" smtClean="0"/>
              <a:t>Interleave instruction cache</a:t>
            </a:r>
            <a:br>
              <a:rPr lang="en-US" altLang="zh-CN" sz="1800" dirty="0" smtClean="0"/>
            </a:br>
            <a:r>
              <a:rPr lang="en-US" altLang="zh-CN" sz="1800" dirty="0" smtClean="0"/>
              <a:t>organization provides parallel</a:t>
            </a:r>
            <a:br>
              <a:rPr lang="en-US" altLang="zh-CN" sz="1800" dirty="0" smtClean="0"/>
            </a:br>
            <a:r>
              <a:rPr lang="en-US" altLang="zh-CN" sz="1800" dirty="0" smtClean="0"/>
              <a:t>accesses on more instruction</a:t>
            </a:r>
            <a:br>
              <a:rPr lang="en-US" altLang="zh-CN" sz="1800" dirty="0" smtClean="0"/>
            </a:br>
            <a:r>
              <a:rPr lang="en-US" altLang="zh-CN" sz="1800" dirty="0" smtClean="0"/>
              <a:t> address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2" y="3448594"/>
            <a:ext cx="5422305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Cache – Initial Architecture </a:t>
            </a:r>
            <a:r>
              <a:rPr lang="en-US" altLang="zh-CN" dirty="0" smtClean="0"/>
              <a:t>#3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Trace Cache line structure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line store max(n </a:t>
            </a:r>
            <a:r>
              <a:rPr lang="en-US" altLang="zh-CN" dirty="0" err="1" smtClean="0"/>
              <a:t>insts</a:t>
            </a:r>
            <a:r>
              <a:rPr lang="en-US" altLang="zh-CN" dirty="0" smtClean="0"/>
              <a:t>, m branches)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b="1" dirty="0" smtClean="0"/>
              <a:t>Hit</a:t>
            </a:r>
            <a:r>
              <a:rPr lang="en-US" altLang="zh-CN" dirty="0" smtClean="0"/>
              <a:t>”</a:t>
            </a:r>
            <a:br>
              <a:rPr lang="en-US" altLang="zh-CN" dirty="0" smtClean="0"/>
            </a:br>
            <a:r>
              <a:rPr lang="en-US" altLang="zh-CN" dirty="0" smtClean="0"/>
              <a:t>means </a:t>
            </a:r>
            <a:r>
              <a:rPr lang="en-US" altLang="zh-CN" u="sng" dirty="0" smtClean="0"/>
              <a:t>tag + </a:t>
            </a:r>
            <a:r>
              <a:rPr lang="en-US" altLang="zh-CN" u="sng" dirty="0" err="1" smtClean="0"/>
              <a:t>bp</a:t>
            </a:r>
            <a:r>
              <a:rPr lang="en-US" altLang="zh-CN" u="sng" dirty="0" err="1"/>
              <a:t>_</a:t>
            </a:r>
            <a:r>
              <a:rPr lang="en-US" altLang="zh-CN" u="sng" dirty="0" err="1" smtClean="0"/>
              <a:t>result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match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b="1" dirty="0" smtClean="0"/>
              <a:t>branch flags</a:t>
            </a:r>
            <a:r>
              <a:rPr lang="en-US" altLang="zh-CN" dirty="0" smtClean="0"/>
              <a:t>”</a:t>
            </a:r>
            <a:br>
              <a:rPr lang="en-US" altLang="zh-CN" dirty="0" smtClean="0"/>
            </a:br>
            <a:r>
              <a:rPr lang="en-US" altLang="zh-CN" dirty="0" smtClean="0"/>
              <a:t>store trace </a:t>
            </a:r>
            <a:r>
              <a:rPr lang="en-US" altLang="zh-CN" dirty="0" err="1" smtClean="0"/>
              <a:t>bpu</a:t>
            </a:r>
            <a:r>
              <a:rPr lang="en-US" altLang="zh-CN" dirty="0" smtClean="0"/>
              <a:t> history result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b="1" dirty="0" smtClean="0"/>
              <a:t>branch mask</a:t>
            </a:r>
            <a:r>
              <a:rPr lang="en-US" altLang="zh-CN" dirty="0" smtClean="0"/>
              <a:t>”</a:t>
            </a:r>
            <a:br>
              <a:rPr lang="en-US" altLang="zh-CN" dirty="0" smtClean="0"/>
            </a:br>
            <a:r>
              <a:rPr lang="en-US" altLang="zh-CN" dirty="0" smtClean="0"/>
              <a:t>Number of branches in trace</a:t>
            </a:r>
          </a:p>
          <a:p>
            <a:pPr lvl="2"/>
            <a:r>
              <a:rPr lang="en-US" altLang="zh-CN" dirty="0" smtClean="0"/>
              <a:t>Last bit indicate trace whether end with branch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78" y="1503485"/>
            <a:ext cx="5702633" cy="44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Cache – Initial Architecture </a:t>
            </a:r>
            <a:r>
              <a:rPr lang="en-US" altLang="zh-CN" dirty="0" smtClean="0"/>
              <a:t>#4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519" y="1530350"/>
            <a:ext cx="4953000" cy="4943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2734" y="6473825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Micro-architecture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4810</TotalTime>
  <Words>1824</Words>
  <Application>Microsoft Office PowerPoint</Application>
  <PresentationFormat>宽屏</PresentationFormat>
  <Paragraphs>344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幼圆</vt:lpstr>
      <vt:lpstr>Arial</vt:lpstr>
      <vt:lpstr>Century Gothic</vt:lpstr>
      <vt:lpstr>Wingdings</vt:lpstr>
      <vt:lpstr>Wingdings 3</vt:lpstr>
      <vt:lpstr>丝状</vt:lpstr>
      <vt:lpstr>Micro-op Cache Presentation</vt:lpstr>
      <vt:lpstr>Catalog</vt:lpstr>
      <vt:lpstr>Trace Cache – Background #1</vt:lpstr>
      <vt:lpstr>Trace Cache – Background #2</vt:lpstr>
      <vt:lpstr>Trace Cache - motivation</vt:lpstr>
      <vt:lpstr>Trace Cache – Initial Architecture #1</vt:lpstr>
      <vt:lpstr>Trace Cache – Initial Architecture #2</vt:lpstr>
      <vt:lpstr>Trace Cache – Initial Architecture #3</vt:lpstr>
      <vt:lpstr>Trace Cache – Initial Architecture #4</vt:lpstr>
      <vt:lpstr>Trace Cache – Design Issues #1</vt:lpstr>
      <vt:lpstr>Trace Cache – Design Issues #2</vt:lpstr>
      <vt:lpstr>Trace Cache – Aggressive architecture #1</vt:lpstr>
      <vt:lpstr>Trace Cache – Aggressive architecture #2</vt:lpstr>
      <vt:lpstr>Trace Cache – real implement #1</vt:lpstr>
      <vt:lpstr>Trace Cache – real implement #2</vt:lpstr>
      <vt:lpstr>Trace Cache – real implement #3</vt:lpstr>
      <vt:lpstr>Trace Cache – real implement #1</vt:lpstr>
      <vt:lpstr>Trace Cache – real implement #2</vt:lpstr>
      <vt:lpstr>Micro-op Cache #1</vt:lpstr>
      <vt:lpstr>Micro-op Cache #2</vt:lpstr>
      <vt:lpstr>Micro-op Cache – Architecture [6] #1</vt:lpstr>
      <vt:lpstr>Micro-op Cache – Architecture [6] #2</vt:lpstr>
      <vt:lpstr>Micro-op Cache – Design Issues</vt:lpstr>
      <vt:lpstr>Micro-op Cache – real implementation #1</vt:lpstr>
      <vt:lpstr>Micro-op Cache – real implementation #2</vt:lpstr>
      <vt:lpstr>Micro-op Cache – real implementation #3</vt:lpstr>
      <vt:lpstr>Micro-op Cache – Conclude #1</vt:lpstr>
      <vt:lpstr>Micro-op Cache – Conclude #2</vt:lpstr>
      <vt:lpstr>HW status</vt:lpstr>
      <vt:lpstr>What we do – Preparation </vt:lpstr>
      <vt:lpstr>What we do – Exploration Direction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operation Cache Presentation</dc:title>
  <dc:creator>Hawk Wang(BJ-RD)</dc:creator>
  <cp:lastModifiedBy>Hawk Wang(BJ-RD)</cp:lastModifiedBy>
  <cp:revision>185</cp:revision>
  <dcterms:created xsi:type="dcterms:W3CDTF">2020-02-20T08:58:33Z</dcterms:created>
  <dcterms:modified xsi:type="dcterms:W3CDTF">2020-02-26T04:03:56Z</dcterms:modified>
</cp:coreProperties>
</file>