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5" r:id="rId2"/>
    <p:sldId id="346" r:id="rId3"/>
    <p:sldId id="32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-12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5F78-6B37-CE41-8A15-2387C8EC759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E7EBD-F871-874A-B4D1-ADA19EE8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h(\phi)</a:t>
            </a:r>
            <a:r>
              <a:rPr lang="en-US" baseline="0" dirty="0" smtClean="0"/>
              <a:t> is the integration constant; in the PDE formulation, derivative of disease level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r depends on angle, but derivative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t does not, and no model is explicitly formed for derivative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\phi;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E7EBD-F871-874A-B4D1-ADA19EE8E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are observed occurrences in 2009, colored according to month; circles are predicted distances from the source each month from April through August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E7EBD-F871-874A-B4D1-ADA19EE8EE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4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14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39" y="2507701"/>
            <a:ext cx="7556485" cy="3618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24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92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15" y="354875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838" y="1600200"/>
            <a:ext cx="377605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169" y="1600200"/>
            <a:ext cx="3752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57721"/>
            <a:ext cx="761196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839" y="1535113"/>
            <a:ext cx="383851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838" y="2174875"/>
            <a:ext cx="383851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8867" y="1535113"/>
            <a:ext cx="37179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8867" y="2174875"/>
            <a:ext cx="37179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8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952" y="273050"/>
            <a:ext cx="436337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839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839" y="6356350"/>
            <a:ext cx="206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CBED09-8FF8-9D44-9F15-9D3294696A95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6566" y="6356350"/>
            <a:ext cx="3207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6743" y="6356350"/>
            <a:ext cx="1824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80AF44-0932-5A4A-AD8B-B59E4CAEB5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74839" y="900200"/>
            <a:ext cx="7556485" cy="106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74839" y="3022896"/>
            <a:ext cx="7556485" cy="310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0"/>
            <a:ext cx="7556485" cy="1143000"/>
          </a:xfrm>
        </p:spPr>
        <p:txBody>
          <a:bodyPr/>
          <a:lstStyle/>
          <a:p>
            <a:r>
              <a:rPr lang="en-US" dirty="0" smtClean="0"/>
              <a:t>Predicting epidemic front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4839" y="1142999"/>
                <a:ext cx="7556485" cy="52975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Predictions use a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PDE model for disease occurrence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and polar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from the first occurrence.</a:t>
                </a:r>
              </a:p>
              <a:p>
                <a:r>
                  <a:rPr lang="en-US" dirty="0" smtClean="0"/>
                  <a:t>The model incorporates an anisotropic dispersal gradient: velocity depends on angle through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A derived model with additive errors is: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Two-step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is estimated first from wind data;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are subsequently estimated using regression techniques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4839" y="1142999"/>
                <a:ext cx="7556485" cy="5297558"/>
              </a:xfrm>
              <a:blipFill rotWithShape="1">
                <a:blip r:embed="rId3"/>
                <a:stretch>
                  <a:fillRect l="-1290" t="-1609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3801"/>
            <a:ext cx="7556485" cy="1143000"/>
          </a:xfrm>
        </p:spPr>
        <p:txBody>
          <a:bodyPr/>
          <a:lstStyle/>
          <a:p>
            <a:r>
              <a:rPr lang="en-US" dirty="0" smtClean="0"/>
              <a:t>Predicting epidemic front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r="16211"/>
          <a:stretch/>
        </p:blipFill>
        <p:spPr>
          <a:xfrm>
            <a:off x="2789908" y="982133"/>
            <a:ext cx="6354092" cy="587586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6600" y="997467"/>
                <a:ext cx="213360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 right, preliminary results predicting 2009 data. A parametric (and </a:t>
                </a:r>
                <a:r>
                  <a:rPr lang="en-US" dirty="0" err="1" smtClean="0"/>
                  <a:t>unimodal</a:t>
                </a:r>
                <a:r>
                  <a:rPr lang="en-US" dirty="0" smtClean="0"/>
                  <a:t>)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was imposed in the first estimation step.</a:t>
                </a:r>
              </a:p>
              <a:p>
                <a:endParaRPr lang="en-US" dirty="0"/>
              </a:p>
              <a:p>
                <a:r>
                  <a:rPr lang="en-US" dirty="0" smtClean="0"/>
                  <a:t>Results were promising but under-predicted northern latitudes (not shown at right).</a:t>
                </a:r>
              </a:p>
              <a:p>
                <a:endParaRPr lang="en-US" dirty="0"/>
              </a:p>
              <a:p>
                <a:r>
                  <a:rPr lang="en-US" dirty="0" smtClean="0"/>
                  <a:t>Ongoing work: more flexible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allow for irregular contours and leverage rich wind data.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997467"/>
                <a:ext cx="2133600" cy="5909310"/>
              </a:xfrm>
              <a:prstGeom prst="rect">
                <a:avLst/>
              </a:prstGeom>
              <a:blipFill rotWithShape="1">
                <a:blip r:embed="rId4"/>
                <a:stretch>
                  <a:fillRect l="-2571" t="-516" r="-2571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4D7C9-5725-D048-ABD6-A62AEE5C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88" y="25305"/>
            <a:ext cx="8229600" cy="1068387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D3E610-A3D5-EC48-80FB-53F1C06C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33" y="1291219"/>
            <a:ext cx="5111190" cy="4409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Supervisors</a:t>
            </a:r>
          </a:p>
          <a:p>
            <a:pPr marL="0" indent="0">
              <a:buNone/>
            </a:pP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Dr. </a:t>
            </a:r>
            <a:r>
              <a:rPr lang="en-US" sz="2400" dirty="0" err="1"/>
              <a:t>Alun</a:t>
            </a:r>
            <a:r>
              <a:rPr lang="en-US" sz="2400" dirty="0"/>
              <a:t> Lloyd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Dr. Peter Ojiambo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Dr. Ross </a:t>
            </a:r>
            <a:r>
              <a:rPr lang="en-US" sz="2400" dirty="0" err="1"/>
              <a:t>Meentemeyer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Dr. Kevin Gross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Colleagues</a:t>
            </a:r>
          </a:p>
          <a:p>
            <a:pPr marL="0" indent="0">
              <a:buNone/>
            </a:pP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Katie Neufeld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Biomathematics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Dr. </a:t>
            </a:r>
            <a:r>
              <a:rPr lang="en-US" sz="2400" dirty="0" err="1"/>
              <a:t>Ojiambo</a:t>
            </a:r>
            <a:r>
              <a:rPr lang="en-US" sz="2400" dirty="0"/>
              <a:t>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60871A-D39E-2242-8544-B404D6CC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3" t="868" r="36762"/>
          <a:stretch/>
        </p:blipFill>
        <p:spPr>
          <a:xfrm>
            <a:off x="2749492" y="4143507"/>
            <a:ext cx="648930" cy="818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E90201-F1B8-274C-A1E0-8176137A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30" y="2555109"/>
            <a:ext cx="2247900" cy="901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F45D892-58D4-3C4E-ADE1-FB54B53CECE4}"/>
              </a:ext>
            </a:extLst>
          </p:cNvPr>
          <p:cNvSpPr txBox="1">
            <a:spLocks/>
          </p:cNvSpPr>
          <p:nvPr/>
        </p:nvSpPr>
        <p:spPr bwMode="auto">
          <a:xfrm>
            <a:off x="5039900" y="3591824"/>
            <a:ext cx="3959688" cy="254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Collaborators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Dr. David 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Dr. Sharmodeep Bhattacharyya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Trevor Dean Ruiz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362886-B522-2741-9B40-BCC97DFB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900" y="1430700"/>
            <a:ext cx="774700" cy="787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DAA896-BFA8-6841-BDD7-935BEE802BFF}"/>
              </a:ext>
            </a:extLst>
          </p:cNvPr>
          <p:cNvSpPr/>
          <p:nvPr/>
        </p:nvSpPr>
        <p:spPr>
          <a:xfrm>
            <a:off x="5991624" y="1557928"/>
            <a:ext cx="15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/>
              <a:t>NSF grant</a:t>
            </a:r>
          </a:p>
        </p:txBody>
      </p:sp>
    </p:spTree>
    <p:extLst>
      <p:ext uri="{BB962C8B-B14F-4D97-AF65-F5344CB8AC3E}">
        <p14:creationId xmlns:p14="http://schemas.microsoft.com/office/powerpoint/2010/main" val="1231562686"/>
      </p:ext>
    </p:extLst>
  </p:cSld>
  <p:clrMapOvr>
    <a:masterClrMapping/>
  </p:clrMapOvr>
</p:sld>
</file>

<file path=ppt/theme/theme1.xml><?xml version="1.0" encoding="utf-8"?>
<a:theme xmlns:a="http://schemas.openxmlformats.org/drawingml/2006/main" name="NCSU-vertical-left-top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NCSU-vertical-left-top-logo</Template>
  <TotalTime>1744</TotalTime>
  <Words>277</Words>
  <Application>Microsoft Office PowerPoint</Application>
  <PresentationFormat>On-screen Show (4:3)</PresentationFormat>
  <Paragraphs>35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NCSU-vertical-left-top-logo</vt:lpstr>
      <vt:lpstr>Predicting epidemic front</vt:lpstr>
      <vt:lpstr>Predicting epidemic front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modeling of the spread of aerially dispersed pathogens: with application to Pseudoperonospora cubensis in the Eastern United States</dc:title>
  <dc:creator>Maureiq Ojwang'</dc:creator>
  <cp:lastModifiedBy>TDR</cp:lastModifiedBy>
  <cp:revision>43</cp:revision>
  <dcterms:created xsi:type="dcterms:W3CDTF">2019-09-26T18:16:16Z</dcterms:created>
  <dcterms:modified xsi:type="dcterms:W3CDTF">2019-10-09T22:26:57Z</dcterms:modified>
</cp:coreProperties>
</file>