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4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1419"/>
  </p:normalViewPr>
  <p:slideViewPr>
    <p:cSldViewPr snapToGrid="0" snapToObjects="1">
      <p:cViewPr>
        <p:scale>
          <a:sx n="130" d="100"/>
          <a:sy n="130" d="100"/>
        </p:scale>
        <p:origin x="4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BC97-E8AD-E841-9E8D-20B360CB6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A264B-19C3-A148-8D11-6C51E657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C43E-C32A-694D-B841-F139194C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6B1C-5A28-2B4B-9891-FE9C2A9E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AA08-3BDD-CC43-B2A8-D6B47EAF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69F6-DE06-1245-A668-9539C59A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36C12-0528-164A-922F-DA1852F6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13D6-6DFB-F444-908A-4CBF6C37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F23B6-5FA8-7245-9B77-245D5FAE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B231-070F-3241-99D2-BCFD5E88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2B573-9DB2-C844-81DB-9579B210C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A9D89-BA48-8643-91BC-50ABEE1A7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50AE-8464-4642-BB79-53C3BCBB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6933-4B16-D44B-9CF7-6ED4D314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7DEF4-8246-0E4C-B32B-2794F28A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0816-EBD8-BF4E-BE2F-836804F5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2628-DA84-F84D-BCD8-F3D117E0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4DDD-74BB-9444-BCCF-3C80FE14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B59E-9D21-4C43-BF33-BC28FB92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F039A-F6A9-4149-BF45-7C9943F8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EB52-76AE-7245-B535-E6AEE84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0800-9CCC-C345-8105-9FCAAF1D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357F-C7FA-2049-B512-42ADFD2B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95588-1EF3-D04C-A7F1-FEB507CD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4AE7-E087-D544-B037-06351BFF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6F9F-BD88-CC42-8BD5-3E61D359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8F2-87F1-8F47-B8E4-EBFCF6E18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B967-3BE6-2E4A-8B8D-BF35FDBC6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E589-EFA9-AA45-8C51-FA799A28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55992-A3B1-6145-B6BC-4D17643F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C11C-8F20-D746-AA1C-5BA45DB8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7FB4-EAA1-7749-934A-F2C1DDA9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DA43F-A385-914C-B2FF-56F36E78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992D5-2191-FC40-AB44-40B1AD0D1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A6F4F-7B23-6A4A-BCA8-A60136B47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FCE9A-93FF-E641-9856-CFDDB94D4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FE1CF-6998-2C42-84AF-C4C011C8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0262E-AFAD-A742-A55C-F705A180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C1B01-EEB5-8C44-8218-F5FA7A84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5A5-1F32-CA4E-BF72-C00AA002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603D8-4019-9A4A-9808-DAA0DB0A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E26D9-028B-5245-8816-878FA9A6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53D38-C4B7-C34F-97C0-E78EB1C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EA7F7-B276-5B47-BF59-7BFCB4A9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1993C-D8C2-8D41-82B1-58CC78A1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767F-44D7-184D-85A0-B1BB499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C0F4-3E46-A14A-BA2B-1B693DFC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DD9C-3C30-A845-9FF8-9480C13D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82018-28F1-5E44-AFE4-2C07E49C1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380A3-D8E5-3E46-B5B2-EFE48357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6D00-3DB9-A542-A1C1-A4CC0231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F126C-8A0C-5B43-91EB-9B86B3CB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48D0-BDFC-8A4A-833E-40CE942D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74F7B-7920-8A4D-AA9D-B88ED4CB5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EAA4A-BBC1-7C44-9B73-16CAED44A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5B45-471E-D94A-843D-DB7EE822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2589B-CD3B-D844-9E0D-5D7DADC8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C4B28-9474-344E-B0D2-398A5BBF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3911A-9F9F-5248-A4FA-45B2F646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4DE33-146C-2647-9DAE-FA90A23E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AB3B-8865-F14B-B2AC-CAFDAA78F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C15F0-893C-B544-96D2-18365367B78F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2444-3612-A841-9940-4FA7E4DD7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E9A5-C794-9843-A2F8-B885108A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96D1-4587-9045-8B21-DD37E185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0506580102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ome.org/" TargetMode="External"/><Relationship Id="rId2" Type="http://schemas.openxmlformats.org/officeDocument/2006/relationships/hyperlink" Target="https://www.genome.jp/keg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AD70-B4EB-0349-9BBB-5F9006BAB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 set enrichment analysis</a:t>
            </a:r>
            <a:br>
              <a:rPr lang="en-US" dirty="0"/>
            </a:br>
            <a:r>
              <a:rPr lang="en-US" dirty="0"/>
              <a:t>in   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2EF7-2F49-1A42-8768-A30A57AC8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Kim Dill-McFarland</a:t>
            </a:r>
          </a:p>
          <a:p>
            <a:r>
              <a:rPr lang="en-US" dirty="0"/>
              <a:t>2021.07.14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BA0CA-85CD-AB45-A550-DE8F4F37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861" y="2588850"/>
            <a:ext cx="958850" cy="92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85E-5FD9-4F41-AD27-75340621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Hypergeometric enrichment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502B33-C8FB-9F4C-AA56-D296E9471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158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Likely enriched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482B15-7F91-F645-A2A0-52BCC18DF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158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Not likely enriched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0E4D7-426C-3343-BD55-9330344B6D06}"/>
              </a:ext>
            </a:extLst>
          </p:cNvPr>
          <p:cNvSpPr txBox="1"/>
          <p:nvPr/>
        </p:nvSpPr>
        <p:spPr>
          <a:xfrm>
            <a:off x="2966050" y="2471506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gene set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FEBFA4-06EA-3E4F-AB57-2838982ED6E1}"/>
              </a:ext>
            </a:extLst>
          </p:cNvPr>
          <p:cNvSpPr>
            <a:spLocks noChangeAspect="1"/>
          </p:cNvSpPr>
          <p:nvPr/>
        </p:nvSpPr>
        <p:spPr>
          <a:xfrm>
            <a:off x="2878449" y="2895269"/>
            <a:ext cx="1828800" cy="18288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E7FD3F-9CDD-6148-9613-7E201DE23DD9}"/>
              </a:ext>
            </a:extLst>
          </p:cNvPr>
          <p:cNvSpPr>
            <a:spLocks noChangeAspect="1"/>
          </p:cNvSpPr>
          <p:nvPr/>
        </p:nvSpPr>
        <p:spPr>
          <a:xfrm>
            <a:off x="2702098" y="3352469"/>
            <a:ext cx="914400" cy="9144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7D211-E6D7-E246-BE11-688A3301FDB6}"/>
              </a:ext>
            </a:extLst>
          </p:cNvPr>
          <p:cNvSpPr txBox="1"/>
          <p:nvPr/>
        </p:nvSpPr>
        <p:spPr>
          <a:xfrm>
            <a:off x="1209992" y="2910087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genes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6C434B-C485-5741-BA15-B44CE1291A77}"/>
              </a:ext>
            </a:extLst>
          </p:cNvPr>
          <p:cNvSpPr txBox="1"/>
          <p:nvPr/>
        </p:nvSpPr>
        <p:spPr>
          <a:xfrm>
            <a:off x="3749002" y="5218084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gene set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83A070-7BFF-2E46-B63E-A575212367BE}"/>
              </a:ext>
            </a:extLst>
          </p:cNvPr>
          <p:cNvSpPr>
            <a:spLocks noChangeAspect="1"/>
          </p:cNvSpPr>
          <p:nvPr/>
        </p:nvSpPr>
        <p:spPr>
          <a:xfrm>
            <a:off x="3517590" y="5625288"/>
            <a:ext cx="457200" cy="4572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BFE589-ADAC-9040-9733-DA1E7E71E5B1}"/>
              </a:ext>
            </a:extLst>
          </p:cNvPr>
          <p:cNvSpPr>
            <a:spLocks noChangeAspect="1"/>
          </p:cNvSpPr>
          <p:nvPr/>
        </p:nvSpPr>
        <p:spPr>
          <a:xfrm>
            <a:off x="2878449" y="5402750"/>
            <a:ext cx="914400" cy="9144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86AE3-266D-0443-A797-CB01B01424BD}"/>
              </a:ext>
            </a:extLst>
          </p:cNvPr>
          <p:cNvSpPr txBox="1"/>
          <p:nvPr/>
        </p:nvSpPr>
        <p:spPr>
          <a:xfrm>
            <a:off x="1403240" y="5136278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genes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7E50D-56FA-3E4A-AF0D-BA990C3F1A23}"/>
              </a:ext>
            </a:extLst>
          </p:cNvPr>
          <p:cNvSpPr txBox="1"/>
          <p:nvPr/>
        </p:nvSpPr>
        <p:spPr>
          <a:xfrm>
            <a:off x="8680000" y="2319213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gene set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50FB77-3D2B-0E4F-BF4C-EEB645F97C60}"/>
              </a:ext>
            </a:extLst>
          </p:cNvPr>
          <p:cNvSpPr>
            <a:spLocks noChangeAspect="1"/>
          </p:cNvSpPr>
          <p:nvPr/>
        </p:nvSpPr>
        <p:spPr>
          <a:xfrm>
            <a:off x="8592399" y="2742976"/>
            <a:ext cx="1828800" cy="18288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B76335-C2BF-674C-872C-544866A3A0E3}"/>
              </a:ext>
            </a:extLst>
          </p:cNvPr>
          <p:cNvSpPr>
            <a:spLocks noChangeAspect="1"/>
          </p:cNvSpPr>
          <p:nvPr/>
        </p:nvSpPr>
        <p:spPr>
          <a:xfrm>
            <a:off x="7825443" y="3238682"/>
            <a:ext cx="914400" cy="9144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8D6119-C772-9C44-B591-15CBD8A4C753}"/>
              </a:ext>
            </a:extLst>
          </p:cNvPr>
          <p:cNvSpPr txBox="1"/>
          <p:nvPr/>
        </p:nvSpPr>
        <p:spPr>
          <a:xfrm>
            <a:off x="6923942" y="2831908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genes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3C290-2104-7545-B252-3004864B86DC}"/>
              </a:ext>
            </a:extLst>
          </p:cNvPr>
          <p:cNvSpPr txBox="1"/>
          <p:nvPr/>
        </p:nvSpPr>
        <p:spPr>
          <a:xfrm>
            <a:off x="9657080" y="5149288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gene set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C843E0-5B38-8241-9A9B-18B0FB9282FE}"/>
              </a:ext>
            </a:extLst>
          </p:cNvPr>
          <p:cNvSpPr>
            <a:spLocks noChangeAspect="1"/>
          </p:cNvSpPr>
          <p:nvPr/>
        </p:nvSpPr>
        <p:spPr>
          <a:xfrm>
            <a:off x="9607608" y="5562554"/>
            <a:ext cx="457200" cy="4572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C8E6D1-AC55-EC42-9F22-AF0D29763293}"/>
              </a:ext>
            </a:extLst>
          </p:cNvPr>
          <p:cNvSpPr>
            <a:spLocks noChangeAspect="1"/>
          </p:cNvSpPr>
          <p:nvPr/>
        </p:nvSpPr>
        <p:spPr>
          <a:xfrm>
            <a:off x="8786527" y="5333954"/>
            <a:ext cx="914400" cy="9144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E2032-797A-0349-9778-208E53ED0567}"/>
              </a:ext>
            </a:extLst>
          </p:cNvPr>
          <p:cNvSpPr txBox="1"/>
          <p:nvPr/>
        </p:nvSpPr>
        <p:spPr>
          <a:xfrm>
            <a:off x="7311318" y="5067482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genes</a:t>
            </a:r>
          </a:p>
        </p:txBody>
      </p:sp>
    </p:spTree>
    <p:extLst>
      <p:ext uri="{BB962C8B-B14F-4D97-AF65-F5344CB8AC3E}">
        <p14:creationId xmlns:p14="http://schemas.microsoft.com/office/powerpoint/2010/main" val="4209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4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684-3CBF-DC4A-986E-8C766E45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 enrichment analysis (GSEA)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85F0-BB21-E34D-9530-4381710A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24" y="1825625"/>
            <a:ext cx="1020775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Compares expression in two biological states and determines if gene sets show significant, concordant change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aka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Determines if genes in a set generally increase or decrease in expression</a:t>
            </a:r>
          </a:p>
        </p:txBody>
      </p:sp>
    </p:spTree>
    <p:extLst>
      <p:ext uri="{BB962C8B-B14F-4D97-AF65-F5344CB8AC3E}">
        <p14:creationId xmlns:p14="http://schemas.microsoft.com/office/powerpoint/2010/main" val="28538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577B-B8C5-7C40-A6E0-DF55258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 enrichment analysis (GSEA)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4340-6BC1-E54B-8A29-D589BF50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genes in a gene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fold change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 genes by fold change and map to gene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enrichment score and significance (P-value)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0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32F4-EA7F-6B44-AA3D-7943E7AB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 enrichment analysis (GSEA)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C5E44-E5D4-2741-A7FC-FA6C15D7A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8" r="78325"/>
          <a:stretch/>
        </p:blipFill>
        <p:spPr>
          <a:xfrm>
            <a:off x="2590801" y="1690688"/>
            <a:ext cx="1561481" cy="4632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C331E-2B41-E34E-BD1D-3095F11330E4}"/>
              </a:ext>
            </a:extLst>
          </p:cNvPr>
          <p:cNvSpPr txBox="1"/>
          <p:nvPr/>
        </p:nvSpPr>
        <p:spPr>
          <a:xfrm>
            <a:off x="8584006" y="6211669"/>
            <a:ext cx="346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Subramanian et al PNAS</a:t>
            </a:r>
          </a:p>
          <a:p>
            <a:pPr algn="r"/>
            <a:r>
              <a:rPr lang="en-US" dirty="0">
                <a:hlinkClick r:id="rId3"/>
              </a:rPr>
              <a:t>doi.org/10.1073/pnas.0506580102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3610F-1BFB-3346-8999-A0AE00A3A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6" t="19719" r="58476"/>
          <a:stretch/>
        </p:blipFill>
        <p:spPr>
          <a:xfrm>
            <a:off x="4688979" y="2604053"/>
            <a:ext cx="1508820" cy="3718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47256-92F4-8A47-815A-6D7862CC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33" t="57913"/>
          <a:stretch/>
        </p:blipFill>
        <p:spPr>
          <a:xfrm>
            <a:off x="6354927" y="3536912"/>
            <a:ext cx="5240915" cy="1949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6363D0-3F32-BB4F-A64D-49E5440D4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33" b="87221"/>
          <a:stretch/>
        </p:blipFill>
        <p:spPr>
          <a:xfrm>
            <a:off x="6362184" y="2132534"/>
            <a:ext cx="5240915" cy="591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6FF4B-1D2C-5644-9729-AEECC91C0282}"/>
              </a:ext>
            </a:extLst>
          </p:cNvPr>
          <p:cNvSpPr txBox="1"/>
          <p:nvPr/>
        </p:nvSpPr>
        <p:spPr>
          <a:xfrm>
            <a:off x="1820658" y="27243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262BD-AC81-FF49-BB6E-00E815F54423}"/>
              </a:ext>
            </a:extLst>
          </p:cNvPr>
          <p:cNvSpPr txBox="1"/>
          <p:nvPr/>
        </p:nvSpPr>
        <p:spPr>
          <a:xfrm>
            <a:off x="3945068" y="296884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Gene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19C85-88CB-7E49-9285-37503B11624E}"/>
              </a:ext>
            </a:extLst>
          </p:cNvPr>
          <p:cNvSpPr txBox="1"/>
          <p:nvPr/>
        </p:nvSpPr>
        <p:spPr>
          <a:xfrm>
            <a:off x="93188" y="3130668"/>
            <a:ext cx="25330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Most positive correlation</a:t>
            </a:r>
          </a:p>
          <a:p>
            <a:pPr algn="r"/>
            <a:r>
              <a:rPr lang="en-US" dirty="0"/>
              <a:t>with phenotype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Most negative correction</a:t>
            </a:r>
          </a:p>
          <a:p>
            <a:pPr algn="r"/>
            <a:r>
              <a:rPr lang="en-US" dirty="0"/>
              <a:t>with phenotype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932FA8-83C3-A948-9E1E-1768340282FB}"/>
              </a:ext>
            </a:extLst>
          </p:cNvPr>
          <p:cNvSpPr/>
          <p:nvPr/>
        </p:nvSpPr>
        <p:spPr>
          <a:xfrm>
            <a:off x="6062254" y="4865914"/>
            <a:ext cx="206829" cy="1456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5785A1-C25E-7845-9412-5D51ED58A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0" t="12778" b="69682"/>
          <a:stretch/>
        </p:blipFill>
        <p:spPr>
          <a:xfrm>
            <a:off x="7437675" y="2724424"/>
            <a:ext cx="4158166" cy="8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FEA75-8756-8440-92C2-10DBABA5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41249"/>
            <a:ext cx="5157787" cy="46329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Hypergeometric enrichment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61252-789E-D241-B6F1-4EA62FC66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46048"/>
            <a:ext cx="5157787" cy="504361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Significant genes</a:t>
            </a:r>
          </a:p>
          <a:p>
            <a:endParaRPr lang="en-US" dirty="0"/>
          </a:p>
          <a:p>
            <a:r>
              <a:rPr lang="en-US" dirty="0"/>
              <a:t>Binary significant vs not</a:t>
            </a:r>
          </a:p>
          <a:p>
            <a:endParaRPr lang="en-US" dirty="0"/>
          </a:p>
          <a:p>
            <a:r>
              <a:rPr lang="en-US" dirty="0"/>
              <a:t>Depends on how you define significance</a:t>
            </a:r>
          </a:p>
          <a:p>
            <a:endParaRPr lang="en-US" dirty="0"/>
          </a:p>
          <a:p>
            <a:r>
              <a:rPr lang="en-US" dirty="0"/>
              <a:t>Compare 2+ states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3C463-4E7A-2E47-AE14-638361B59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41249"/>
            <a:ext cx="5183188" cy="46329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Gene set enrichment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6F370-2E02-D54A-8A77-4E221131B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146048"/>
            <a:ext cx="5183188" cy="504361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 genes</a:t>
            </a:r>
          </a:p>
          <a:p>
            <a:endParaRPr lang="en-US" dirty="0"/>
          </a:p>
          <a:p>
            <a:r>
              <a:rPr lang="en-US" dirty="0"/>
              <a:t>Numeric fold change values</a:t>
            </a:r>
          </a:p>
          <a:p>
            <a:endParaRPr lang="en-US" dirty="0"/>
          </a:p>
          <a:p>
            <a:r>
              <a:rPr lang="en-US" dirty="0"/>
              <a:t>Mean fold change per gene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Compare only 2 states</a:t>
            </a:r>
          </a:p>
        </p:txBody>
      </p:sp>
    </p:spTree>
    <p:extLst>
      <p:ext uri="{BB962C8B-B14F-4D97-AF65-F5344CB8AC3E}">
        <p14:creationId xmlns:p14="http://schemas.microsoft.com/office/powerpoint/2010/main" val="30505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46E4-6283-774C-92FA-D5C37419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A2E2-FC15-C044-9E4A-90F0DB44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two or more genes with shared function, structure, localization, or any other defining similarity</a:t>
            </a:r>
          </a:p>
        </p:txBody>
      </p:sp>
    </p:spTree>
    <p:extLst>
      <p:ext uri="{BB962C8B-B14F-4D97-AF65-F5344CB8AC3E}">
        <p14:creationId xmlns:p14="http://schemas.microsoft.com/office/powerpoint/2010/main" val="178112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FC59-F589-A94A-8E62-CB0A8BB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802D-25AA-8D46-ABE2-4AC7DF6F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individual study to general knowledge</a:t>
            </a:r>
          </a:p>
          <a:p>
            <a:endParaRPr lang="en-US" dirty="0"/>
          </a:p>
          <a:p>
            <a:r>
              <a:rPr lang="en-US" dirty="0"/>
              <a:t>Vary in size</a:t>
            </a:r>
          </a:p>
          <a:p>
            <a:endParaRPr lang="en-US" dirty="0"/>
          </a:p>
          <a:p>
            <a:r>
              <a:rPr lang="en-US" dirty="0"/>
              <a:t>Not exclusive (1 gene in many sets)</a:t>
            </a:r>
          </a:p>
          <a:p>
            <a:endParaRPr lang="en-US" dirty="0"/>
          </a:p>
          <a:p>
            <a:r>
              <a:rPr lang="en-US" dirty="0"/>
              <a:t>Redundant and overlapping</a:t>
            </a:r>
          </a:p>
        </p:txBody>
      </p:sp>
    </p:spTree>
    <p:extLst>
      <p:ext uri="{BB962C8B-B14F-4D97-AF65-F5344CB8AC3E}">
        <p14:creationId xmlns:p14="http://schemas.microsoft.com/office/powerpoint/2010/main" val="249098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6460-839D-B240-A9E5-0DB950C9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Molecular Signatures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1505-3B32-794F-B17B-03488CC4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Hallmark</a:t>
            </a:r>
          </a:p>
          <a:p>
            <a:r>
              <a:rPr lang="en-US" dirty="0"/>
              <a:t>summarize and represent specific well-defined biological processes</a:t>
            </a:r>
          </a:p>
          <a:p>
            <a:r>
              <a:rPr lang="en-US" dirty="0"/>
              <a:t>generated by computational methodology based on identifying overlaps between gene sets in other </a:t>
            </a:r>
            <a:r>
              <a:rPr lang="en-US" dirty="0" err="1"/>
              <a:t>MSigDB</a:t>
            </a:r>
            <a:r>
              <a:rPr lang="en-US" dirty="0"/>
              <a:t> collections and retaining genes that display coordinate expression</a:t>
            </a:r>
          </a:p>
          <a:p>
            <a:endParaRPr lang="en-US" dirty="0"/>
          </a:p>
          <a:p>
            <a:r>
              <a:rPr lang="en-US" dirty="0"/>
              <a:t>Total: 50</a:t>
            </a:r>
          </a:p>
          <a:p>
            <a:r>
              <a:rPr lang="en-US" dirty="0"/>
              <a:t>Examples: glycolysis, inflammatory response, apoptosis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7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6460-839D-B240-A9E5-0DB950C9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Molecular Signatures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1505-3B32-794F-B17B-03488CC4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Curated (C2) Canonical pathways</a:t>
            </a:r>
          </a:p>
          <a:p>
            <a:r>
              <a:rPr lang="en-US" dirty="0"/>
              <a:t>from pathway databases including </a:t>
            </a:r>
            <a:r>
              <a:rPr lang="en-US" dirty="0">
                <a:hlinkClick r:id="rId2"/>
              </a:rPr>
              <a:t>KEGG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REACTOME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Canonical representations of a biological process compiled by domain experts</a:t>
            </a:r>
          </a:p>
          <a:p>
            <a:endParaRPr lang="en-US" dirty="0"/>
          </a:p>
          <a:p>
            <a:r>
              <a:rPr lang="en-US" dirty="0"/>
              <a:t>Total: 2922</a:t>
            </a:r>
          </a:p>
          <a:p>
            <a:r>
              <a:rPr lang="en-US" dirty="0"/>
              <a:t>Examples: Caspase pathway, signaling by NOTCH1, DNA repair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6460-839D-B240-A9E5-0DB950C9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Molecular Signatures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1505-3B32-794F-B17B-03488CC4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 ontology (C5) Biological process</a:t>
            </a:r>
          </a:p>
          <a:p>
            <a:r>
              <a:rPr lang="en-US" dirty="0"/>
              <a:t>molecular-level activities performed by gene products</a:t>
            </a:r>
          </a:p>
          <a:p>
            <a:endParaRPr lang="en-US" dirty="0"/>
          </a:p>
          <a:p>
            <a:r>
              <a:rPr lang="en-US" dirty="0"/>
              <a:t>Total: 7481</a:t>
            </a:r>
          </a:p>
          <a:p>
            <a:r>
              <a:rPr lang="en-US" dirty="0"/>
              <a:t>Examples: viral life cycle, vitamin D biosynthetic process, mitochondrial calcium-ion transmembrane transport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2BD5-BDDE-C943-8B19-FD94434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Molecular Signatures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1CB1-81ED-7A4C-88A2-333D96F0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specific (individual studies) </a:t>
            </a:r>
          </a:p>
          <a:p>
            <a:pPr lvl="1"/>
            <a:r>
              <a:rPr lang="en-US" dirty="0"/>
              <a:t>C2 chemical and genetic perturbations </a:t>
            </a:r>
          </a:p>
          <a:p>
            <a:pPr lvl="1"/>
            <a:r>
              <a:rPr lang="en-US" dirty="0"/>
              <a:t>C7 immunologic signatures</a:t>
            </a:r>
          </a:p>
          <a:p>
            <a:endParaRPr lang="en-US" dirty="0"/>
          </a:p>
          <a:p>
            <a:r>
              <a:rPr lang="en-US" dirty="0"/>
              <a:t>areas not relevant to our experimental design</a:t>
            </a:r>
          </a:p>
          <a:p>
            <a:pPr lvl="1"/>
            <a:r>
              <a:rPr lang="en-US" dirty="0"/>
              <a:t>C1 chromosome position</a:t>
            </a:r>
          </a:p>
          <a:p>
            <a:pPr lvl="1"/>
            <a:r>
              <a:rPr lang="en-US" dirty="0"/>
              <a:t>C3 gene regulation</a:t>
            </a:r>
          </a:p>
          <a:p>
            <a:pPr lvl="1"/>
            <a:r>
              <a:rPr lang="en-US" dirty="0"/>
              <a:t>C4/C6 cancer-oriented</a:t>
            </a:r>
          </a:p>
        </p:txBody>
      </p:sp>
    </p:spTree>
    <p:extLst>
      <p:ext uri="{BB962C8B-B14F-4D97-AF65-F5344CB8AC3E}">
        <p14:creationId xmlns:p14="http://schemas.microsoft.com/office/powerpoint/2010/main" val="17687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FCFE-4893-C347-9AF1-CE26F3C7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Hypergeometric enrichment</a:t>
            </a:r>
            <a:br>
              <a:rPr lang="en-US" dirty="0"/>
            </a:br>
            <a:r>
              <a:rPr lang="en-US" dirty="0"/>
              <a:t>(aka Fisher’s Exact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A6FE-B5C8-A24D-96A7-E59A220D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48" y="2639505"/>
            <a:ext cx="7940905" cy="9709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Probability that the number of significant genes in a gene set occurred by chance</a:t>
            </a:r>
          </a:p>
        </p:txBody>
      </p:sp>
    </p:spTree>
    <p:extLst>
      <p:ext uri="{BB962C8B-B14F-4D97-AF65-F5344CB8AC3E}">
        <p14:creationId xmlns:p14="http://schemas.microsoft.com/office/powerpoint/2010/main" val="173852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9C46-356B-C84B-83DC-CFA894C4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Hypergeometric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2DC2-F0C2-7B4F-B2EE-5BD9A207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genes in a gene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genes significant for your variable of interest (in our case, media vs </a:t>
            </a:r>
            <a:r>
              <a:rPr lang="en-US" dirty="0" err="1"/>
              <a:t>Mtb</a:t>
            </a:r>
            <a:r>
              <a:rPr lang="en-US" dirty="0"/>
              <a:t>-infected)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proportion of significant genes in gene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probability and significance (P-value)</a:t>
            </a:r>
          </a:p>
        </p:txBody>
      </p:sp>
    </p:spTree>
    <p:extLst>
      <p:ext uri="{BB962C8B-B14F-4D97-AF65-F5344CB8AC3E}">
        <p14:creationId xmlns:p14="http://schemas.microsoft.com/office/powerpoint/2010/main" val="83124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444</Words>
  <Application>Microsoft Macintosh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Gene set enrichment analysis in   .</vt:lpstr>
      <vt:lpstr>Gene set</vt:lpstr>
      <vt:lpstr>Gene set features</vt:lpstr>
      <vt:lpstr>Broad Molecular Signatures Database</vt:lpstr>
      <vt:lpstr>Broad Molecular Signatures Database</vt:lpstr>
      <vt:lpstr>Broad Molecular Signatures Database</vt:lpstr>
      <vt:lpstr>Broad Molecular Signatures Database</vt:lpstr>
      <vt:lpstr>Hypergeometric enrichment (aka Fisher’s Exact test)</vt:lpstr>
      <vt:lpstr>Hypergeometric enrichment</vt:lpstr>
      <vt:lpstr>Hypergeometric enrichment</vt:lpstr>
      <vt:lpstr>Gene set enrichment analysis (GSEA)</vt:lpstr>
      <vt:lpstr>Gene set enrichment analysis (GSEA)</vt:lpstr>
      <vt:lpstr>Gene set enrichment analysis (GSEA)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17</cp:revision>
  <dcterms:created xsi:type="dcterms:W3CDTF">2021-07-13T23:18:09Z</dcterms:created>
  <dcterms:modified xsi:type="dcterms:W3CDTF">2021-07-14T00:37:19Z</dcterms:modified>
</cp:coreProperties>
</file>