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92" d="100"/>
          <a:sy n="92" d="100"/>
        </p:scale>
        <p:origin x="-268" y="-9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nsj\OneDrive\Desktop\Google%20DA%20Cert\Capstone%20Project\Bike%20Capstone%20Project\Main\Cleaned%20Data%20-%20Power%20Que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nsj\OneDrive\Desktop\Google%20DA%20Cert\Capstone%20Project\Bike%20Capstone%20Project\Main\Cleaned%20Data%20-%20Power%20Que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nsj\OneDrive\Desktop\Google%20DA%20Cert\Capstone%20Project\Bike%20Capstone%20Project\Main\Cleaned%20Data%20-%20Power%20Quer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nsj\OneDrive\Desktop\Google%20DA%20Cert\Capstone%20Project\Bike%20Capstone%20Project\Main\Cleaned%20Data%20-%20Power%20Quer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nsj\OneDrive\Desktop\Google%20DA%20Cert\Capstone%20Project\Bike%20Capstone%20Project\Main\Cleaned%20Data%20-%20Power%20Quer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[Cleaned Data - Power Query.xlsx]Day vs Count!PivotTable1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'Day vs Count'!$B$3:$B$4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'Day vs Count'!$A$5:$A$12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'Day vs Count'!$B$5:$B$12</c:f>
              <c:numCache>
                <c:formatCode>General</c:formatCode>
                <c:ptCount val="7"/>
                <c:pt idx="0">
                  <c:v>369943</c:v>
                </c:pt>
                <c:pt idx="1">
                  <c:v>253599</c:v>
                </c:pt>
                <c:pt idx="2">
                  <c:v>232390</c:v>
                </c:pt>
                <c:pt idx="3">
                  <c:v>269354</c:v>
                </c:pt>
                <c:pt idx="4">
                  <c:v>265099</c:v>
                </c:pt>
                <c:pt idx="5">
                  <c:v>315864</c:v>
                </c:pt>
                <c:pt idx="6">
                  <c:v>445409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09-487E-A3BA-D15C3E22B2D5}"/>
            </c:ext>
          </c:extLst>
        </c:ser>
        <c:ser>
          <c:idx val="1"/>
          <c:order val="1"/>
          <c:tx>
            <c:strRef>
              <c:f>'Day vs Count'!$C$3:$C$4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'Day vs Count'!$A$5:$A$12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'Day vs Count'!$C$5:$C$12</c:f>
              <c:numCache>
                <c:formatCode>General</c:formatCode>
                <c:ptCount val="7"/>
                <c:pt idx="0">
                  <c:v>417254</c:v>
                </c:pt>
                <c:pt idx="1">
                  <c:v>534594</c:v>
                </c:pt>
                <c:pt idx="2">
                  <c:v>570686</c:v>
                </c:pt>
                <c:pt idx="3">
                  <c:v>610271</c:v>
                </c:pt>
                <c:pt idx="4">
                  <c:v>570594</c:v>
                </c:pt>
                <c:pt idx="5">
                  <c:v>525823</c:v>
                </c:pt>
                <c:pt idx="6">
                  <c:v>479688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09-487E-A3BA-D15C3E22B2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9700592"/>
        <c:axId val="2059698192"/>
      </c:barChart>
      <c:catAx>
        <c:axId val="2059700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Day of The Week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9698192"/>
        <c:crosses val="autoZero"/>
        <c:auto val="1"/>
        <c:lblAlgn val="ctr"/>
        <c:lblOffset val="100"/>
        <c:noMultiLvlLbl val="0"/>
      </c:catAx>
      <c:valAx>
        <c:axId val="2059698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Bikers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9700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[Cleaned Data - Power Query.xlsx]Month vs Count!PivotTable1</c:name>
    <c:fmtId val="22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'Month vs Count'!$B$3:$B$4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'Month vs Count'!$A$5:$A$17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'Month vs Count'!$B$5:$B$17</c:f>
              <c:numCache>
                <c:formatCode>General</c:formatCode>
                <c:ptCount val="12"/>
                <c:pt idx="0">
                  <c:v>24460</c:v>
                </c:pt>
                <c:pt idx="1">
                  <c:v>47163</c:v>
                </c:pt>
                <c:pt idx="2">
                  <c:v>82550</c:v>
                </c:pt>
                <c:pt idx="3">
                  <c:v>131810</c:v>
                </c:pt>
                <c:pt idx="4">
                  <c:v>231150</c:v>
                </c:pt>
                <c:pt idx="5">
                  <c:v>301169</c:v>
                </c:pt>
                <c:pt idx="6">
                  <c:v>320581</c:v>
                </c:pt>
                <c:pt idx="7">
                  <c:v>318398</c:v>
                </c:pt>
                <c:pt idx="8">
                  <c:v>346494</c:v>
                </c:pt>
                <c:pt idx="9">
                  <c:v>216452</c:v>
                </c:pt>
                <c:pt idx="10">
                  <c:v>93062</c:v>
                </c:pt>
                <c:pt idx="11">
                  <c:v>38369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3C-46C9-A372-77B70522FFAF}"/>
            </c:ext>
          </c:extLst>
        </c:ser>
        <c:ser>
          <c:idx val="1"/>
          <c:order val="1"/>
          <c:tx>
            <c:strRef>
              <c:f>'Month vs Count'!$C$3:$C$4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'Month vs Count'!$A$5:$A$17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'Month vs Count'!$C$5:$C$17</c:f>
              <c:numCache>
                <c:formatCode>General</c:formatCode>
                <c:ptCount val="12"/>
                <c:pt idx="0">
                  <c:v>120413</c:v>
                </c:pt>
                <c:pt idx="1">
                  <c:v>176001</c:v>
                </c:pt>
                <c:pt idx="2">
                  <c:v>219137</c:v>
                </c:pt>
                <c:pt idx="3">
                  <c:v>283215</c:v>
                </c:pt>
                <c:pt idx="4">
                  <c:v>378554</c:v>
                </c:pt>
                <c:pt idx="5">
                  <c:v>409578</c:v>
                </c:pt>
                <c:pt idx="6">
                  <c:v>428423</c:v>
                </c:pt>
                <c:pt idx="7">
                  <c:v>437406</c:v>
                </c:pt>
                <c:pt idx="8">
                  <c:v>474373</c:v>
                </c:pt>
                <c:pt idx="9">
                  <c:v>399840</c:v>
                </c:pt>
                <c:pt idx="10">
                  <c:v>241980</c:v>
                </c:pt>
                <c:pt idx="11">
                  <c:v>139990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3C-46C9-A372-77B70522FF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9076191"/>
        <c:axId val="1769075231"/>
      </c:barChart>
      <c:catAx>
        <c:axId val="17690761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Month (2024)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9075231"/>
        <c:crosses val="autoZero"/>
        <c:auto val="1"/>
        <c:lblAlgn val="ctr"/>
        <c:lblOffset val="100"/>
        <c:noMultiLvlLbl val="0"/>
      </c:catAx>
      <c:valAx>
        <c:axId val="1769075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Bikers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9076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[Cleaned Data - Power Query.xlsx]Ride Types!PivotTable1</c:name>
    <c:fmtId val="8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'Ride Types'!$B$3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21-4AFC-9A6C-86958409DE9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B21-4AFC-9A6C-86958409DE9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B21-4AFC-9A6C-86958409DE9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'Ride Types'!$A$4:$A$7</c:f>
              <c:strCache>
                <c:ptCount val="3"/>
                <c:pt idx="0">
                  <c:v>classic_bike</c:v>
                </c:pt>
                <c:pt idx="1">
                  <c:v>electric_bike</c:v>
                </c:pt>
                <c:pt idx="2">
                  <c:v>electric_scooter</c:v>
                </c:pt>
              </c:strCache>
            </c:strRef>
          </c:cat>
          <c:val>
            <c:numRef>
              <c:f>'Ride Types'!$B$4:$B$7</c:f>
              <c:numCache>
                <c:formatCode>0.00%</c:formatCode>
                <c:ptCount val="3"/>
                <c:pt idx="0">
                  <c:v>0.46678683704378143</c:v>
                </c:pt>
                <c:pt idx="1">
                  <c:v>0.50858466278353909</c:v>
                </c:pt>
                <c:pt idx="2">
                  <c:v>2.4628500172679507E-2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B21-4AFC-9A6C-86958409DE9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754966260414516"/>
          <c:y val="0.65091218105933468"/>
          <c:w val="0.34245033739585484"/>
          <c:h val="0.349087818940665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[Cleaned Data - Power Query.xlsx]Hour Start vs Count!PivotTable3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7744090695310468E-2"/>
          <c:y val="0.26953661327231115"/>
          <c:w val="0.79958041281689496"/>
          <c:h val="0.669693147624281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'Hour Start vs Count'!$B$3:$B$4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'Hour Start vs Count'!$A$5:$A$29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'Hour Start vs Count'!$B$5:$B$29</c:f>
              <c:numCache>
                <c:formatCode>General</c:formatCode>
                <c:ptCount val="24"/>
                <c:pt idx="0">
                  <c:v>35460</c:v>
                </c:pt>
                <c:pt idx="1">
                  <c:v>23741</c:v>
                </c:pt>
                <c:pt idx="2">
                  <c:v>14754</c:v>
                </c:pt>
                <c:pt idx="3">
                  <c:v>8203</c:v>
                </c:pt>
                <c:pt idx="4">
                  <c:v>6454</c:v>
                </c:pt>
                <c:pt idx="5">
                  <c:v>12126</c:v>
                </c:pt>
                <c:pt idx="6">
                  <c:v>28781</c:v>
                </c:pt>
                <c:pt idx="7">
                  <c:v>53526</c:v>
                </c:pt>
                <c:pt idx="8">
                  <c:v>75794</c:v>
                </c:pt>
                <c:pt idx="9">
                  <c:v>76638</c:v>
                </c:pt>
                <c:pt idx="10">
                  <c:v>94484</c:v>
                </c:pt>
                <c:pt idx="11">
                  <c:v>120311</c:v>
                </c:pt>
                <c:pt idx="12">
                  <c:v>142404</c:v>
                </c:pt>
                <c:pt idx="13">
                  <c:v>148500</c:v>
                </c:pt>
                <c:pt idx="14">
                  <c:v>154730</c:v>
                </c:pt>
                <c:pt idx="15">
                  <c:v>170121</c:v>
                </c:pt>
                <c:pt idx="16">
                  <c:v>191479</c:v>
                </c:pt>
                <c:pt idx="17">
                  <c:v>203983</c:v>
                </c:pt>
                <c:pt idx="18">
                  <c:v>173997</c:v>
                </c:pt>
                <c:pt idx="19">
                  <c:v>128360</c:v>
                </c:pt>
                <c:pt idx="20">
                  <c:v>93883</c:v>
                </c:pt>
                <c:pt idx="21">
                  <c:v>78035</c:v>
                </c:pt>
                <c:pt idx="22">
                  <c:v>68127</c:v>
                </c:pt>
                <c:pt idx="23">
                  <c:v>47767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20-4FDF-A089-66EA8263E276}"/>
            </c:ext>
          </c:extLst>
        </c:ser>
        <c:ser>
          <c:idx val="1"/>
          <c:order val="1"/>
          <c:tx>
            <c:strRef>
              <c:f>'Hour Start vs Count'!$C$3:$C$4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'Hour Start vs Count'!$A$5:$A$29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'Hour Start vs Count'!$C$5:$C$29</c:f>
              <c:numCache>
                <c:formatCode>General</c:formatCode>
                <c:ptCount val="24"/>
                <c:pt idx="0">
                  <c:v>32771</c:v>
                </c:pt>
                <c:pt idx="1">
                  <c:v>20099</c:v>
                </c:pt>
                <c:pt idx="2">
                  <c:v>11400</c:v>
                </c:pt>
                <c:pt idx="3">
                  <c:v>7828</c:v>
                </c:pt>
                <c:pt idx="4">
                  <c:v>8718</c:v>
                </c:pt>
                <c:pt idx="5">
                  <c:v>34612</c:v>
                </c:pt>
                <c:pt idx="6">
                  <c:v>104034</c:v>
                </c:pt>
                <c:pt idx="7">
                  <c:v>200406</c:v>
                </c:pt>
                <c:pt idx="8">
                  <c:v>255332</c:v>
                </c:pt>
                <c:pt idx="9">
                  <c:v>173879</c:v>
                </c:pt>
                <c:pt idx="10">
                  <c:v>153280</c:v>
                </c:pt>
                <c:pt idx="11">
                  <c:v>179020</c:v>
                </c:pt>
                <c:pt idx="12">
                  <c:v>204773</c:v>
                </c:pt>
                <c:pt idx="13">
                  <c:v>204649</c:v>
                </c:pt>
                <c:pt idx="14">
                  <c:v>205006</c:v>
                </c:pt>
                <c:pt idx="15">
                  <c:v>251233</c:v>
                </c:pt>
                <c:pt idx="16">
                  <c:v>343085</c:v>
                </c:pt>
                <c:pt idx="17">
                  <c:v>393216</c:v>
                </c:pt>
                <c:pt idx="18">
                  <c:v>306692</c:v>
                </c:pt>
                <c:pt idx="19">
                  <c:v>215180</c:v>
                </c:pt>
                <c:pt idx="20">
                  <c:v>150855</c:v>
                </c:pt>
                <c:pt idx="21">
                  <c:v>115880</c:v>
                </c:pt>
                <c:pt idx="22">
                  <c:v>83985</c:v>
                </c:pt>
                <c:pt idx="23">
                  <c:v>52977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20-4FDF-A089-66EA8263E2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9699152"/>
        <c:axId val="2059701552"/>
      </c:barChart>
      <c:catAx>
        <c:axId val="20596991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Start Hour (24 Hour)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9701552"/>
        <c:crosses val="autoZero"/>
        <c:auto val="1"/>
        <c:lblAlgn val="ctr"/>
        <c:lblOffset val="100"/>
        <c:noMultiLvlLbl val="0"/>
      </c:catAx>
      <c:valAx>
        <c:axId val="2059701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Bikers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9699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[Cleaned Data - Power Query.xlsx]Casuals vs Members (Duration)!PivotTable2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800" b="1" dirty="0"/>
              <a:t>Duration</a:t>
            </a:r>
            <a:r>
              <a:rPr lang="en-CA" sz="1800" b="1" baseline="0" dirty="0"/>
              <a:t> Summary (min)</a:t>
            </a:r>
            <a:endParaRPr lang="en-CA" sz="18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7543155552735993E-2"/>
          <c:y val="4.2357918575239711E-2"/>
          <c:w val="0.79531005149257517"/>
          <c:h val="0.870516929200990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'Casuals vs Members (Duration)'!$B$3:$B$4</c:f>
              <c:strCache>
                <c:ptCount val="1"/>
                <c:pt idx="0">
                  <c:v>10 to 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'Casuals vs Members (Duration)'!$A$5:$A$11</c:f>
              <c:multiLvlStrCache>
                <c:ptCount val="4"/>
                <c:lvl>
                  <c:pt idx="0">
                    <c:v>casual</c:v>
                  </c:pt>
                  <c:pt idx="1">
                    <c:v>member</c:v>
                  </c:pt>
                  <c:pt idx="2">
                    <c:v>casual</c:v>
                  </c:pt>
                  <c:pt idx="3">
                    <c:v>member</c:v>
                  </c:pt>
                </c:lvl>
                <c:lvl>
                  <c:pt idx="0">
                    <c:v>classic_bike</c:v>
                  </c:pt>
                  <c:pt idx="2">
                    <c:v>electric_bike</c:v>
                  </c:pt>
                </c:lvl>
              </c:multiLvlStrCache>
            </c:multiLvlStrRef>
          </c:cat>
          <c:val>
            <c:numRef>
              <c:f>'Casuals vs Members (Duration)'!$B$5:$B$11</c:f>
              <c:numCache>
                <c:formatCode>General</c:formatCode>
                <c:ptCount val="4"/>
                <c:pt idx="0">
                  <c:v>315836</c:v>
                </c:pt>
                <c:pt idx="1">
                  <c:v>540639</c:v>
                </c:pt>
                <c:pt idx="2">
                  <c:v>344386</c:v>
                </c:pt>
                <c:pt idx="3">
                  <c:v>600445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F8-4CF0-B5D9-788AD5C9E562}"/>
            </c:ext>
          </c:extLst>
        </c:ser>
        <c:ser>
          <c:idx val="1"/>
          <c:order val="1"/>
          <c:tx>
            <c:strRef>
              <c:f>'Casuals vs Members (Duration)'!$C$3:$C$4</c:f>
              <c:strCache>
                <c:ptCount val="1"/>
                <c:pt idx="0">
                  <c:v>20 to 30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'Casuals vs Members (Duration)'!$A$5:$A$11</c:f>
              <c:multiLvlStrCache>
                <c:ptCount val="4"/>
                <c:lvl>
                  <c:pt idx="0">
                    <c:v>casual</c:v>
                  </c:pt>
                  <c:pt idx="1">
                    <c:v>member</c:v>
                  </c:pt>
                  <c:pt idx="2">
                    <c:v>casual</c:v>
                  </c:pt>
                  <c:pt idx="3">
                    <c:v>member</c:v>
                  </c:pt>
                </c:lvl>
                <c:lvl>
                  <c:pt idx="0">
                    <c:v>classic_bike</c:v>
                  </c:pt>
                  <c:pt idx="2">
                    <c:v>electric_bike</c:v>
                  </c:pt>
                </c:lvl>
              </c:multiLvlStrCache>
            </c:multiLvlStrRef>
          </c:cat>
          <c:val>
            <c:numRef>
              <c:f>'Casuals vs Members (Duration)'!$C$5:$C$11</c:f>
              <c:numCache>
                <c:formatCode>General</c:formatCode>
                <c:ptCount val="4"/>
                <c:pt idx="0">
                  <c:v>138930</c:v>
                </c:pt>
                <c:pt idx="1">
                  <c:v>167438</c:v>
                </c:pt>
                <c:pt idx="2">
                  <c:v>104376</c:v>
                </c:pt>
                <c:pt idx="3">
                  <c:v>136354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F8-4CF0-B5D9-788AD5C9E562}"/>
            </c:ext>
          </c:extLst>
        </c:ser>
        <c:ser>
          <c:idx val="2"/>
          <c:order val="2"/>
          <c:tx>
            <c:strRef>
              <c:f>'Casuals vs Members (Duration)'!$D$3:$D$4</c:f>
              <c:strCache>
                <c:ptCount val="1"/>
                <c:pt idx="0">
                  <c:v>30 to 60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'Casuals vs Members (Duration)'!$A$5:$A$11</c:f>
              <c:multiLvlStrCache>
                <c:ptCount val="4"/>
                <c:lvl>
                  <c:pt idx="0">
                    <c:v>casual</c:v>
                  </c:pt>
                  <c:pt idx="1">
                    <c:v>member</c:v>
                  </c:pt>
                  <c:pt idx="2">
                    <c:v>casual</c:v>
                  </c:pt>
                  <c:pt idx="3">
                    <c:v>member</c:v>
                  </c:pt>
                </c:lvl>
                <c:lvl>
                  <c:pt idx="0">
                    <c:v>classic_bike</c:v>
                  </c:pt>
                  <c:pt idx="2">
                    <c:v>electric_bike</c:v>
                  </c:pt>
                </c:lvl>
              </c:multiLvlStrCache>
            </c:multiLvlStrRef>
          </c:cat>
          <c:val>
            <c:numRef>
              <c:f>'Casuals vs Members (Duration)'!$D$5:$D$11</c:f>
              <c:numCache>
                <c:formatCode>General</c:formatCode>
                <c:ptCount val="4"/>
                <c:pt idx="0">
                  <c:v>150186</c:v>
                </c:pt>
                <c:pt idx="1">
                  <c:v>120207</c:v>
                </c:pt>
                <c:pt idx="2">
                  <c:v>79129</c:v>
                </c:pt>
                <c:pt idx="3">
                  <c:v>56845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F8-4CF0-B5D9-788AD5C9E562}"/>
            </c:ext>
          </c:extLst>
        </c:ser>
        <c:ser>
          <c:idx val="3"/>
          <c:order val="3"/>
          <c:tx>
            <c:strRef>
              <c:f>'Casuals vs Members (Duration)'!$E$3:$E$4</c:f>
              <c:strCache>
                <c:ptCount val="1"/>
                <c:pt idx="0">
                  <c:v>Over 60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'Casuals vs Members (Duration)'!$A$5:$A$11</c:f>
              <c:multiLvlStrCache>
                <c:ptCount val="4"/>
                <c:lvl>
                  <c:pt idx="0">
                    <c:v>casual</c:v>
                  </c:pt>
                  <c:pt idx="1">
                    <c:v>member</c:v>
                  </c:pt>
                  <c:pt idx="2">
                    <c:v>casual</c:v>
                  </c:pt>
                  <c:pt idx="3">
                    <c:v>member</c:v>
                  </c:pt>
                </c:lvl>
                <c:lvl>
                  <c:pt idx="0">
                    <c:v>classic_bike</c:v>
                  </c:pt>
                  <c:pt idx="2">
                    <c:v>electric_bike</c:v>
                  </c:pt>
                </c:lvl>
              </c:multiLvlStrCache>
            </c:multiLvlStrRef>
          </c:cat>
          <c:val>
            <c:numRef>
              <c:f>'Casuals vs Members (Duration)'!$E$5:$E$11</c:f>
              <c:numCache>
                <c:formatCode>General</c:formatCode>
                <c:ptCount val="4"/>
                <c:pt idx="0">
                  <c:v>98568</c:v>
                </c:pt>
                <c:pt idx="1">
                  <c:v>12777</c:v>
                </c:pt>
                <c:pt idx="2">
                  <c:v>27160</c:v>
                </c:pt>
                <c:pt idx="3">
                  <c:v>12766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5F8-4CF0-B5D9-788AD5C9E562}"/>
            </c:ext>
          </c:extLst>
        </c:ser>
        <c:ser>
          <c:idx val="4"/>
          <c:order val="4"/>
          <c:tx>
            <c:strRef>
              <c:f>'Casuals vs Members (Duration)'!$F$3:$F$4</c:f>
              <c:strCache>
                <c:ptCount val="1"/>
                <c:pt idx="0">
                  <c:v>Under 10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'Casuals vs Members (Duration)'!$A$5:$A$11</c:f>
              <c:multiLvlStrCache>
                <c:ptCount val="4"/>
                <c:lvl>
                  <c:pt idx="0">
                    <c:v>casual</c:v>
                  </c:pt>
                  <c:pt idx="1">
                    <c:v>member</c:v>
                  </c:pt>
                  <c:pt idx="2">
                    <c:v>casual</c:v>
                  </c:pt>
                  <c:pt idx="3">
                    <c:v>member</c:v>
                  </c:pt>
                </c:lvl>
                <c:lvl>
                  <c:pt idx="0">
                    <c:v>classic_bike</c:v>
                  </c:pt>
                  <c:pt idx="2">
                    <c:v>electric_bike</c:v>
                  </c:pt>
                </c:lvl>
              </c:multiLvlStrCache>
            </c:multiLvlStrRef>
          </c:cat>
          <c:val>
            <c:numRef>
              <c:f>'Casuals vs Members (Duration)'!$F$5:$F$11</c:f>
              <c:numCache>
                <c:formatCode>General</c:formatCode>
                <c:ptCount val="4"/>
                <c:pt idx="0">
                  <c:v>271446</c:v>
                </c:pt>
                <c:pt idx="1">
                  <c:v>919609</c:v>
                </c:pt>
                <c:pt idx="2">
                  <c:v>536426</c:v>
                </c:pt>
                <c:pt idx="3">
                  <c:v>1082708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F8-4CF0-B5D9-788AD5C9E5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5857744"/>
        <c:axId val="2065864464"/>
      </c:barChart>
      <c:catAx>
        <c:axId val="2065857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5864464"/>
        <c:crosses val="autoZero"/>
        <c:auto val="1"/>
        <c:lblAlgn val="ctr"/>
        <c:lblOffset val="100"/>
        <c:noMultiLvlLbl val="0"/>
      </c:catAx>
      <c:valAx>
        <c:axId val="2065864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Bikers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585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6186900386637411"/>
          <c:y val="0.24675381310721994"/>
          <c:w val="0.12917182723369067"/>
          <c:h val="0.326211892977022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vvy-tripdata.s3.amazonaws.com/index.html" TargetMode="External"/><Relationship Id="rId2" Type="http://schemas.openxmlformats.org/officeDocument/2006/relationships/hyperlink" Target="file:///C:\Users\hansj\OneDrive\Desktop\Google%20DA%20Cert\Capstone%20Project\Bike%20Capstone%20Project\Case%20Study%201_How%20does%20a%20bike-shared%20navigate%20speedy%20success_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6C2C0-8E05-E374-5917-0BA33097F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4400" dirty="0"/>
              <a:t>Converting Casual to Annual Members </a:t>
            </a:r>
            <a:r>
              <a:rPr lang="en-CA" sz="1600" dirty="0"/>
              <a:t>(A google case study)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FCAB8-7B9D-9525-AEBE-0E89B6C5E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Hans Dano</a:t>
            </a:r>
          </a:p>
        </p:txBody>
      </p:sp>
      <p:pic>
        <p:nvPicPr>
          <p:cNvPr id="5" name="Picture 4" descr="A blue circle with a person riding a bicycle&#10;&#10;Description automatically generated">
            <a:extLst>
              <a:ext uri="{FF2B5EF4-FFF2-40B4-BE49-F238E27FC236}">
                <a16:creationId xmlns:a16="http://schemas.microsoft.com/office/drawing/2014/main" id="{133DE164-C4F2-07F0-1AEF-0CE31FC39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991" y="3561959"/>
            <a:ext cx="1887135" cy="169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95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C04A0-C099-02BD-DA11-9B9AAAF2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 Behind The Study: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B2C22-A2AD-11B3-DEFA-D294B6B80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PDF File: </a:t>
            </a:r>
            <a:r>
              <a:rPr lang="en-US" dirty="0">
                <a:hlinkClick r:id="rId2"/>
              </a:rPr>
              <a:t>Case Study 1_How does a bike-shared navigate speedy success_.pdf</a:t>
            </a:r>
            <a:br>
              <a:rPr lang="en-US" dirty="0"/>
            </a:br>
            <a:endParaRPr lang="en-US" dirty="0"/>
          </a:p>
          <a:p>
            <a:r>
              <a:rPr lang="en-US" dirty="0"/>
              <a:t>Data Source: </a:t>
            </a:r>
            <a:r>
              <a:rPr lang="en-CA" dirty="0">
                <a:hlinkClick r:id="rId3"/>
              </a:rPr>
              <a:t>Index of bucket "divvy-</a:t>
            </a:r>
            <a:r>
              <a:rPr lang="en-CA" dirty="0" err="1">
                <a:hlinkClick r:id="rId3"/>
              </a:rPr>
              <a:t>tripdata</a:t>
            </a:r>
            <a:r>
              <a:rPr lang="en-CA" dirty="0">
                <a:hlinkClick r:id="rId3"/>
              </a:rPr>
              <a:t>“</a:t>
            </a:r>
            <a:r>
              <a:rPr lang="en-CA" dirty="0"/>
              <a:t> (Last 12 Months of Data)</a:t>
            </a: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0339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5A1FB-4F54-5333-447C-4A0D96E4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Business Task: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1F6B4-D1D7-7429-03D9-860A90C2F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Determining difference between casual and annual members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24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2DAC179-C790-4427-B1A0-AF7E55B8E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57EA8-5D91-19C5-A724-27C38E656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340" y="639704"/>
            <a:ext cx="3299579" cy="5577840"/>
          </a:xfrm>
        </p:spPr>
        <p:txBody>
          <a:bodyPr anchor="ctr">
            <a:normAutofit/>
          </a:bodyPr>
          <a:lstStyle/>
          <a:p>
            <a:r>
              <a:rPr lang="en-CA" dirty="0"/>
              <a:t>Rides Per Week</a:t>
            </a:r>
            <a:br>
              <a:rPr lang="en-CA" dirty="0"/>
            </a:br>
            <a:br>
              <a:rPr lang="en-CA" dirty="0"/>
            </a:br>
            <a:r>
              <a:rPr lang="en-CA" sz="2000" dirty="0"/>
              <a:t>- Annual members make up ~63% (Peak of 600k+)</a:t>
            </a:r>
            <a:br>
              <a:rPr lang="en-CA" sz="2000" dirty="0"/>
            </a:br>
            <a:br>
              <a:rPr lang="en-CA" dirty="0"/>
            </a:br>
            <a:endParaRPr lang="en-CA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A392D87-3787-45D6-976E-B85674C0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8366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FE8E04-DEE3-49FD-89A2-285FAD1C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58B3A2-1DB8-264D-85EB-9DB63DA0CC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2597857"/>
              </p:ext>
            </p:extLst>
          </p:nvPr>
        </p:nvGraphicFramePr>
        <p:xfrm>
          <a:off x="784225" y="639763"/>
          <a:ext cx="5959475" cy="5577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443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2DAC179-C790-4427-B1A0-AF7E55B8E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1E937-E8C4-5368-A34D-28F5DBE31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340" y="639704"/>
            <a:ext cx="3299579" cy="5577840"/>
          </a:xfrm>
        </p:spPr>
        <p:txBody>
          <a:bodyPr anchor="ctr">
            <a:normAutofit/>
          </a:bodyPr>
          <a:lstStyle/>
          <a:p>
            <a:r>
              <a:rPr lang="en-CA" dirty="0"/>
              <a:t>Rides Per Month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A392D87-3787-45D6-976E-B85674C0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8366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FE8E04-DEE3-49FD-89A2-285FAD1C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F77D98-E7F3-FD75-95B1-DC34FF6DA7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9032374"/>
              </p:ext>
            </p:extLst>
          </p:nvPr>
        </p:nvGraphicFramePr>
        <p:xfrm>
          <a:off x="784225" y="639763"/>
          <a:ext cx="5959475" cy="5577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1405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BBBEB-DEFC-5740-E114-8AEA365F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Business Task: Summary and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37C9A-E2CA-23C5-EA12-47F8608CE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1. Prioritizing the right time for ad campaigns</a:t>
            </a:r>
          </a:p>
          <a:p>
            <a:r>
              <a:rPr lang="en-CA" dirty="0"/>
              <a:t>2. Capitalize on the warmer seasons through different types of memberships</a:t>
            </a:r>
          </a:p>
        </p:txBody>
      </p:sp>
    </p:spTree>
    <p:extLst>
      <p:ext uri="{BB962C8B-B14F-4D97-AF65-F5344CB8AC3E}">
        <p14:creationId xmlns:p14="http://schemas.microsoft.com/office/powerpoint/2010/main" val="181590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6CB-1B42-219F-F2F5-61872076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CA" dirty="0"/>
              <a:t>Further Study: Ride Types</a:t>
            </a:r>
            <a:br>
              <a:rPr lang="en-CA" dirty="0"/>
            </a:b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CE1182-DC32-9DD8-5B78-14C53CFC61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139368"/>
              </p:ext>
            </p:extLst>
          </p:nvPr>
        </p:nvGraphicFramePr>
        <p:xfrm>
          <a:off x="4454432" y="466985"/>
          <a:ext cx="6506304" cy="5577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341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DDDC1-4155-B55B-4D61-208189208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90832"/>
            <a:ext cx="9601200" cy="1485900"/>
          </a:xfrm>
        </p:spPr>
        <p:txBody>
          <a:bodyPr>
            <a:normAutofit fontScale="90000"/>
          </a:bodyPr>
          <a:lstStyle/>
          <a:p>
            <a:b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CA" sz="3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Other t</a:t>
            </a:r>
            <a:r>
              <a:rPr lang="en-CA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hings to consider, and a great future for the company!</a:t>
            </a:r>
            <a:b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CE88D9-19FE-D811-0A75-C9AA047A46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2262267"/>
              </p:ext>
            </p:extLst>
          </p:nvPr>
        </p:nvGraphicFramePr>
        <p:xfrm flipV="1">
          <a:off x="11857702" y="6725919"/>
          <a:ext cx="59977" cy="132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429F18-4BA9-89C4-21BD-711394C668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0002952"/>
              </p:ext>
            </p:extLst>
          </p:nvPr>
        </p:nvGraphicFramePr>
        <p:xfrm>
          <a:off x="1491553" y="1334402"/>
          <a:ext cx="9657369" cy="5457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34478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FD4E-C686-8A96-6F41-0BE084F05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Power BI Dashboard &amp; 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20862-3982-5495-BC71-A405927A30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Bike Capstone Project -&gt; Main -&gt;  </a:t>
            </a:r>
            <a:r>
              <a:rPr lang="en-CA" dirty="0" err="1"/>
              <a:t>Cyclistic</a:t>
            </a:r>
            <a:r>
              <a:rPr lang="en-CA" dirty="0"/>
              <a:t> _Bike_Share_Dashboard_2024</a:t>
            </a:r>
          </a:p>
        </p:txBody>
      </p:sp>
      <p:pic>
        <p:nvPicPr>
          <p:cNvPr id="7" name="Picture 6" descr="A screenshot of a graph">
            <a:extLst>
              <a:ext uri="{FF2B5EF4-FFF2-40B4-BE49-F238E27FC236}">
                <a16:creationId xmlns:a16="http://schemas.microsoft.com/office/drawing/2014/main" id="{A3CD0824-F3A3-7FEF-5D5C-E3C86A800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141" y="4216328"/>
            <a:ext cx="3251535" cy="182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9461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{722E67CC-C959-4E47-A22C-FD48EA06CD7D}tf10001105</Template>
  <TotalTime>62</TotalTime>
  <Words>178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Aptos</vt:lpstr>
      <vt:lpstr>Franklin Gothic Book</vt:lpstr>
      <vt:lpstr>Crop</vt:lpstr>
      <vt:lpstr>Converting Casual to Annual Members (A google case study)</vt:lpstr>
      <vt:lpstr>Background Behind The Study:</vt:lpstr>
      <vt:lpstr>The Business Task:</vt:lpstr>
      <vt:lpstr>Rides Per Week  - Annual members make up ~63% (Peak of 600k+)  </vt:lpstr>
      <vt:lpstr>Rides Per Month</vt:lpstr>
      <vt:lpstr>Business Task: Summary and Application</vt:lpstr>
      <vt:lpstr>Further Study: Ride Types </vt:lpstr>
      <vt:lpstr> Other things to consider, and a great future for the company! </vt:lpstr>
      <vt:lpstr>Power BI Dashboard &amp;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Hans Dano</dc:creator>
  <cp:lastModifiedBy>Hans Dano</cp:lastModifiedBy>
  <cp:revision>2</cp:revision>
  <dcterms:created xsi:type="dcterms:W3CDTF">2025-02-01T03:17:40Z</dcterms:created>
  <dcterms:modified xsi:type="dcterms:W3CDTF">2025-02-01T04:20:23Z</dcterms:modified>
</cp:coreProperties>
</file>