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02" r:id="rId3"/>
    <p:sldId id="257" r:id="rId4"/>
    <p:sldId id="258" r:id="rId5"/>
    <p:sldId id="300" r:id="rId6"/>
    <p:sldId id="301" r:id="rId7"/>
    <p:sldId id="260" r:id="rId8"/>
    <p:sldId id="266" r:id="rId9"/>
    <p:sldId id="297" r:id="rId10"/>
    <p:sldId id="298" r:id="rId11"/>
    <p:sldId id="271" r:id="rId12"/>
    <p:sldId id="294" r:id="rId13"/>
    <p:sldId id="278" r:id="rId14"/>
    <p:sldId id="295" r:id="rId15"/>
    <p:sldId id="296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34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zbeth.sanchez\Documents\SICIA\Workbook\consolidado31082012\TSP%20Workbook.2010.11.19f%20SICIA_PG_ConsolidadoV2%20-%20CONSOLIDADO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zbeth.sanchez\Documents\SICIA\Workbook\consolidado31082012\TSP%20Workbook.2010.11.19f%20SICIA_PG_ConsolidadoV2%20-%20CONSOLIDADO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Cumulative Earned Value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Schedule!$H$7</c:f>
              <c:strCache>
                <c:ptCount val="1"/>
                <c:pt idx="0">
                  <c:v>Cumulative PV</c:v>
                </c:pt>
              </c:strCache>
            </c:strRef>
          </c:tx>
          <c:spPr>
            <a:ln w="12700">
              <a:solidFill>
                <a:srgbClr val="0000FF"/>
              </a:solidFill>
              <a:prstDash val="solid"/>
            </a:ln>
          </c:spPr>
          <c:marker>
            <c:symbol val="diamond"/>
            <c:size val="4"/>
            <c:spPr>
              <a:solidFill>
                <a:srgbClr val="0000FF"/>
              </a:solidFill>
              <a:ln>
                <a:solidFill>
                  <a:srgbClr val="0000FF"/>
                </a:solidFill>
                <a:prstDash val="solid"/>
              </a:ln>
            </c:spPr>
          </c:marker>
          <c:cat>
            <c:numRef>
              <c:f>Schedule!$A$8:$A$24</c:f>
              <c:numCache>
                <c:formatCode>m/d/yyyy</c:formatCode>
                <c:ptCount val="17"/>
                <c:pt idx="0">
                  <c:v>41099</c:v>
                </c:pt>
                <c:pt idx="1">
                  <c:v>41106</c:v>
                </c:pt>
                <c:pt idx="2">
                  <c:v>41113</c:v>
                </c:pt>
                <c:pt idx="3">
                  <c:v>41120</c:v>
                </c:pt>
                <c:pt idx="4">
                  <c:v>41127</c:v>
                </c:pt>
                <c:pt idx="5">
                  <c:v>41134</c:v>
                </c:pt>
                <c:pt idx="6">
                  <c:v>41141</c:v>
                </c:pt>
                <c:pt idx="7">
                  <c:v>41148</c:v>
                </c:pt>
                <c:pt idx="8">
                  <c:v>41155</c:v>
                </c:pt>
                <c:pt idx="9">
                  <c:v>41162</c:v>
                </c:pt>
                <c:pt idx="10">
                  <c:v>41169</c:v>
                </c:pt>
                <c:pt idx="11">
                  <c:v>41176</c:v>
                </c:pt>
                <c:pt idx="12">
                  <c:v>41183</c:v>
                </c:pt>
                <c:pt idx="13">
                  <c:v>41190</c:v>
                </c:pt>
                <c:pt idx="14">
                  <c:v>41197</c:v>
                </c:pt>
                <c:pt idx="15">
                  <c:v>41204</c:v>
                </c:pt>
                <c:pt idx="16">
                  <c:v>41211</c:v>
                </c:pt>
              </c:numCache>
            </c:numRef>
          </c:cat>
          <c:val>
            <c:numRef>
              <c:f>Schedule!$H$8:$H$24</c:f>
              <c:numCache>
                <c:formatCode>0.0</c:formatCode>
                <c:ptCount val="17"/>
                <c:pt idx="0">
                  <c:v>5.6359226802963862</c:v>
                </c:pt>
                <c:pt idx="1">
                  <c:v>11.926508082002909</c:v>
                </c:pt>
                <c:pt idx="2">
                  <c:v>18.068192543925182</c:v>
                </c:pt>
                <c:pt idx="3">
                  <c:v>24.761790804742283</c:v>
                </c:pt>
                <c:pt idx="4">
                  <c:v>32.149510568205407</c:v>
                </c:pt>
                <c:pt idx="5">
                  <c:v>39.784019095560531</c:v>
                </c:pt>
                <c:pt idx="6">
                  <c:v>47.324739830135016</c:v>
                </c:pt>
                <c:pt idx="7">
                  <c:v>52.974719377574289</c:v>
                </c:pt>
                <c:pt idx="8">
                  <c:v>59.665623105457883</c:v>
                </c:pt>
                <c:pt idx="9">
                  <c:v>65.24360858618904</c:v>
                </c:pt>
                <c:pt idx="10">
                  <c:v>65.24360858618904</c:v>
                </c:pt>
                <c:pt idx="11">
                  <c:v>75.94764337142216</c:v>
                </c:pt>
                <c:pt idx="12">
                  <c:v>81.291588339615444</c:v>
                </c:pt>
                <c:pt idx="13">
                  <c:v>81.291588339615444</c:v>
                </c:pt>
                <c:pt idx="14">
                  <c:v>97.339568093041819</c:v>
                </c:pt>
                <c:pt idx="15">
                  <c:v>100.00000000000006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Schedule!$J$7</c:f>
              <c:strCache>
                <c:ptCount val="1"/>
                <c:pt idx="0">
                  <c:v>Cumulative EV</c:v>
                </c:pt>
              </c:strCache>
            </c:strRef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4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cat>
            <c:numRef>
              <c:f>Schedule!$A$8:$A$24</c:f>
              <c:numCache>
                <c:formatCode>m/d/yyyy</c:formatCode>
                <c:ptCount val="17"/>
                <c:pt idx="0">
                  <c:v>41099</c:v>
                </c:pt>
                <c:pt idx="1">
                  <c:v>41106</c:v>
                </c:pt>
                <c:pt idx="2">
                  <c:v>41113</c:v>
                </c:pt>
                <c:pt idx="3">
                  <c:v>41120</c:v>
                </c:pt>
                <c:pt idx="4">
                  <c:v>41127</c:v>
                </c:pt>
                <c:pt idx="5">
                  <c:v>41134</c:v>
                </c:pt>
                <c:pt idx="6">
                  <c:v>41141</c:v>
                </c:pt>
                <c:pt idx="7">
                  <c:v>41148</c:v>
                </c:pt>
                <c:pt idx="8">
                  <c:v>41155</c:v>
                </c:pt>
                <c:pt idx="9">
                  <c:v>41162</c:v>
                </c:pt>
                <c:pt idx="10">
                  <c:v>41169</c:v>
                </c:pt>
                <c:pt idx="11">
                  <c:v>41176</c:v>
                </c:pt>
                <c:pt idx="12">
                  <c:v>41183</c:v>
                </c:pt>
                <c:pt idx="13">
                  <c:v>41190</c:v>
                </c:pt>
                <c:pt idx="14">
                  <c:v>41197</c:v>
                </c:pt>
                <c:pt idx="15">
                  <c:v>41204</c:v>
                </c:pt>
                <c:pt idx="16">
                  <c:v>41211</c:v>
                </c:pt>
              </c:numCache>
            </c:numRef>
          </c:cat>
          <c:val>
            <c:numRef>
              <c:f>Schedule!$J$8:$J$24</c:f>
              <c:numCache>
                <c:formatCode>0.0</c:formatCode>
                <c:ptCount val="17"/>
                <c:pt idx="0">
                  <c:v>0.71919919994899528</c:v>
                </c:pt>
                <c:pt idx="1">
                  <c:v>7.7244149995715707</c:v>
                </c:pt>
                <c:pt idx="2">
                  <c:v>13.678831943108372</c:v>
                </c:pt>
                <c:pt idx="3">
                  <c:v>21.706547188303581</c:v>
                </c:pt>
                <c:pt idx="4">
                  <c:v>23.071875718199951</c:v>
                </c:pt>
                <c:pt idx="5">
                  <c:v>39.619855200847503</c:v>
                </c:pt>
                <c:pt idx="6">
                  <c:v>51.67117232256016</c:v>
                </c:pt>
                <c:pt idx="7">
                  <c:v>72.626468576486531</c:v>
                </c:pt>
                <c:pt idx="8">
                  <c:v>72.626468576486531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Schedule!$N$7</c:f>
              <c:strCache>
                <c:ptCount val="1"/>
                <c:pt idx="0">
                  <c:v>Cumulative Predicted EV</c:v>
                </c:pt>
              </c:strCache>
            </c:strRef>
          </c:tx>
          <c:spPr>
            <a:ln w="12700">
              <a:solidFill>
                <a:srgbClr val="00FF00"/>
              </a:solidFill>
              <a:prstDash val="solid"/>
            </a:ln>
          </c:spPr>
          <c:marker>
            <c:symbol val="triangle"/>
            <c:size val="4"/>
            <c:spPr>
              <a:solidFill>
                <a:srgbClr val="00FF00"/>
              </a:solidFill>
              <a:ln>
                <a:solidFill>
                  <a:srgbClr val="00FF00"/>
                </a:solidFill>
                <a:prstDash val="solid"/>
              </a:ln>
            </c:spPr>
          </c:marker>
          <c:cat>
            <c:numRef>
              <c:f>Schedule!$A$8:$A$24</c:f>
              <c:numCache>
                <c:formatCode>m/d/yyyy</c:formatCode>
                <c:ptCount val="17"/>
                <c:pt idx="0">
                  <c:v>41099</c:v>
                </c:pt>
                <c:pt idx="1">
                  <c:v>41106</c:v>
                </c:pt>
                <c:pt idx="2">
                  <c:v>41113</c:v>
                </c:pt>
                <c:pt idx="3">
                  <c:v>41120</c:v>
                </c:pt>
                <c:pt idx="4">
                  <c:v>41127</c:v>
                </c:pt>
                <c:pt idx="5">
                  <c:v>41134</c:v>
                </c:pt>
                <c:pt idx="6">
                  <c:v>41141</c:v>
                </c:pt>
                <c:pt idx="7">
                  <c:v>41148</c:v>
                </c:pt>
                <c:pt idx="8">
                  <c:v>41155</c:v>
                </c:pt>
                <c:pt idx="9">
                  <c:v>41162</c:v>
                </c:pt>
                <c:pt idx="10">
                  <c:v>41169</c:v>
                </c:pt>
                <c:pt idx="11">
                  <c:v>41176</c:v>
                </c:pt>
                <c:pt idx="12">
                  <c:v>41183</c:v>
                </c:pt>
                <c:pt idx="13">
                  <c:v>41190</c:v>
                </c:pt>
                <c:pt idx="14">
                  <c:v>41197</c:v>
                </c:pt>
                <c:pt idx="15">
                  <c:v>41204</c:v>
                </c:pt>
                <c:pt idx="16">
                  <c:v>41211</c:v>
                </c:pt>
              </c:numCache>
            </c:numRef>
          </c:cat>
          <c:val>
            <c:numRef>
              <c:f>Schedule!$N$8:$N$24</c:f>
              <c:numCache>
                <c:formatCode>0.0</c:formatCode>
                <c:ptCount val="17"/>
                <c:pt idx="0">
                  <c:v>0.71919919994899528</c:v>
                </c:pt>
                <c:pt idx="1">
                  <c:v>7.7244149995715707</c:v>
                </c:pt>
                <c:pt idx="2">
                  <c:v>13.678831943108372</c:v>
                </c:pt>
                <c:pt idx="3">
                  <c:v>21.706547188303581</c:v>
                </c:pt>
                <c:pt idx="4">
                  <c:v>23.071875718199951</c:v>
                </c:pt>
                <c:pt idx="5">
                  <c:v>39.619855200847503</c:v>
                </c:pt>
                <c:pt idx="6">
                  <c:v>51.67117232256016</c:v>
                </c:pt>
                <c:pt idx="7">
                  <c:v>72.626468576486531</c:v>
                </c:pt>
                <c:pt idx="8">
                  <c:v>81.127894664035182</c:v>
                </c:pt>
                <c:pt idx="9">
                  <c:v>89.629320751583734</c:v>
                </c:pt>
                <c:pt idx="10">
                  <c:v>97.450632752128456</c:v>
                </c:pt>
                <c:pt idx="11">
                  <c:v>100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Schedule!$R$7</c:f>
              <c:strCache>
                <c:ptCount val="1"/>
                <c:pt idx="0">
                  <c:v>Baseline Cumulative PV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x"/>
            <c:size val="2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Schedule!$A$8:$A$24</c:f>
              <c:numCache>
                <c:formatCode>m/d/yyyy</c:formatCode>
                <c:ptCount val="17"/>
                <c:pt idx="0">
                  <c:v>41099</c:v>
                </c:pt>
                <c:pt idx="1">
                  <c:v>41106</c:v>
                </c:pt>
                <c:pt idx="2">
                  <c:v>41113</c:v>
                </c:pt>
                <c:pt idx="3">
                  <c:v>41120</c:v>
                </c:pt>
                <c:pt idx="4">
                  <c:v>41127</c:v>
                </c:pt>
                <c:pt idx="5">
                  <c:v>41134</c:v>
                </c:pt>
                <c:pt idx="6">
                  <c:v>41141</c:v>
                </c:pt>
                <c:pt idx="7">
                  <c:v>41148</c:v>
                </c:pt>
                <c:pt idx="8">
                  <c:v>41155</c:v>
                </c:pt>
                <c:pt idx="9">
                  <c:v>41162</c:v>
                </c:pt>
                <c:pt idx="10">
                  <c:v>41169</c:v>
                </c:pt>
                <c:pt idx="11">
                  <c:v>41176</c:v>
                </c:pt>
                <c:pt idx="12">
                  <c:v>41183</c:v>
                </c:pt>
                <c:pt idx="13">
                  <c:v>41190</c:v>
                </c:pt>
                <c:pt idx="14">
                  <c:v>41197</c:v>
                </c:pt>
                <c:pt idx="15">
                  <c:v>41204</c:v>
                </c:pt>
                <c:pt idx="16">
                  <c:v>41211</c:v>
                </c:pt>
              </c:numCache>
            </c:numRef>
          </c:cat>
          <c:val>
            <c:numRef>
              <c:f>Schedule!$R$8:$R$24</c:f>
              <c:numCache>
                <c:formatCode>0.0</c:formatCode>
                <c:ptCount val="17"/>
                <c:pt idx="0">
                  <c:v>6.6455015191687536</c:v>
                </c:pt>
                <c:pt idx="1">
                  <c:v>14.677353713359903</c:v>
                </c:pt>
                <c:pt idx="2">
                  <c:v>20.565886589892326</c:v>
                </c:pt>
                <c:pt idx="3">
                  <c:v>26.00369280198543</c:v>
                </c:pt>
                <c:pt idx="4">
                  <c:v>31.840601119316528</c:v>
                </c:pt>
                <c:pt idx="5">
                  <c:v>37.854577835450485</c:v>
                </c:pt>
                <c:pt idx="6">
                  <c:v>43.6175027359468</c:v>
                </c:pt>
                <c:pt idx="7">
                  <c:v>49.504165945883457</c:v>
                </c:pt>
                <c:pt idx="8">
                  <c:v>55.340838206411817</c:v>
                </c:pt>
                <c:pt idx="9">
                  <c:v>56.28547592784188</c:v>
                </c:pt>
                <c:pt idx="10">
                  <c:v>60.60913695319703</c:v>
                </c:pt>
                <c:pt idx="11">
                  <c:v>68.967718767014503</c:v>
                </c:pt>
                <c:pt idx="12">
                  <c:v>75.311712504924643</c:v>
                </c:pt>
                <c:pt idx="13">
                  <c:v>76.572352884732794</c:v>
                </c:pt>
                <c:pt idx="14">
                  <c:v>89.919403388782328</c:v>
                </c:pt>
                <c:pt idx="15">
                  <c:v>95.699629004456199</c:v>
                </c:pt>
                <c:pt idx="16">
                  <c:v>99.999999999999844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580352"/>
        <c:axId val="49330048"/>
      </c:lineChart>
      <c:dateAx>
        <c:axId val="1625803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MX"/>
                  <a:t>Weeks</a:t>
                </a:r>
              </a:p>
            </c:rich>
          </c:tx>
          <c:layout/>
          <c:overlay val="0"/>
        </c:title>
        <c:numFmt formatCode="m/d/yyyy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s-MX"/>
          </a:p>
        </c:txPr>
        <c:crossAx val="49330048"/>
        <c:crosses val="autoZero"/>
        <c:auto val="1"/>
        <c:lblOffset val="100"/>
        <c:baseTimeUnit val="days"/>
        <c:majorUnit val="7"/>
        <c:minorUnit val="7"/>
      </c:dateAx>
      <c:valAx>
        <c:axId val="49330048"/>
        <c:scaling>
          <c:orientation val="minMax"/>
          <c:max val="10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s-MX"/>
                  <a:t>Earned Value</a:t>
                </a:r>
              </a:p>
            </c:rich>
          </c:tx>
          <c:layout/>
          <c:overlay val="0"/>
        </c:title>
        <c:numFmt formatCode="0.0" sourceLinked="1"/>
        <c:majorTickMark val="out"/>
        <c:minorTickMark val="none"/>
        <c:tickLblPos val="nextTo"/>
        <c:crossAx val="16258035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Phase Yields for Assembly SYSTEM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2178782152230971"/>
          <c:y val="0.1335056867891514"/>
          <c:w val="0.84129270341207363"/>
          <c:h val="0.646676815398075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SUMQ!$D$54</c:f>
              <c:strCache>
                <c:ptCount val="1"/>
                <c:pt idx="0">
                  <c:v>Plan</c:v>
                </c:pt>
              </c:strCache>
            </c:strRef>
          </c:tx>
          <c:spPr>
            <a:solidFill>
              <a:srgbClr val="0000FF"/>
            </a:solidFill>
            <a:ln>
              <a:solidFill>
                <a:srgbClr val="0000FF"/>
              </a:solidFill>
              <a:prstDash val="solid"/>
            </a:ln>
          </c:spPr>
          <c:invertIfNegative val="0"/>
          <c:cat>
            <c:strRef>
              <c:f>SUMQ!$A$55:$A$73</c:f>
              <c:strCache>
                <c:ptCount val="19"/>
                <c:pt idx="0">
                  <c:v>Planning</c:v>
                </c:pt>
                <c:pt idx="1">
                  <c:v>Requirements</c:v>
                </c:pt>
                <c:pt idx="2">
                  <c:v>System Test Plan</c:v>
                </c:pt>
                <c:pt idx="3">
                  <c:v>REQ Inspection</c:v>
                </c:pt>
                <c:pt idx="4">
                  <c:v>High-Level Design</c:v>
                </c:pt>
                <c:pt idx="5">
                  <c:v>Integration Test Plan</c:v>
                </c:pt>
                <c:pt idx="6">
                  <c:v>HLD Inspection</c:v>
                </c:pt>
                <c:pt idx="7">
                  <c:v>Detailed Design</c:v>
                </c:pt>
                <c:pt idx="8">
                  <c:v>DLD Review</c:v>
                </c:pt>
                <c:pt idx="9">
                  <c:v>Test Development</c:v>
                </c:pt>
                <c:pt idx="10">
                  <c:v>DLD Inspection</c:v>
                </c:pt>
                <c:pt idx="11">
                  <c:v>Code</c:v>
                </c:pt>
                <c:pt idx="12">
                  <c:v>Code Review</c:v>
                </c:pt>
                <c:pt idx="13">
                  <c:v>Compile</c:v>
                </c:pt>
                <c:pt idx="14">
                  <c:v>Code Inspection</c:v>
                </c:pt>
                <c:pt idx="15">
                  <c:v>Unit Test</c:v>
                </c:pt>
                <c:pt idx="16">
                  <c:v>Build and Integration Test</c:v>
                </c:pt>
                <c:pt idx="17">
                  <c:v>System Test</c:v>
                </c:pt>
                <c:pt idx="18">
                  <c:v>Acceptance Test</c:v>
                </c:pt>
              </c:strCache>
            </c:strRef>
          </c:cat>
          <c:val>
            <c:numRef>
              <c:f>SUMQ!$D$55:$D$73</c:f>
              <c:numCache>
                <c:formatCode>0%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0.45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0.45</c:v>
                </c:pt>
                <c:pt idx="13">
                  <c:v>0</c:v>
                </c:pt>
                <c:pt idx="14">
                  <c:v>0</c:v>
                </c:pt>
                <c:pt idx="15">
                  <c:v>0.5</c:v>
                </c:pt>
                <c:pt idx="16">
                  <c:v>0</c:v>
                </c:pt>
                <c:pt idx="17">
                  <c:v>0.5</c:v>
                </c:pt>
              </c:numCache>
            </c:numRef>
          </c:val>
        </c:ser>
        <c:ser>
          <c:idx val="1"/>
          <c:order val="1"/>
          <c:tx>
            <c:strRef>
              <c:f>SUMQ!$F$54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rgbClr val="FF00FF"/>
            </a:solidFill>
            <a:ln>
              <a:solidFill>
                <a:srgbClr val="FF00FF"/>
              </a:solidFill>
              <a:prstDash val="solid"/>
            </a:ln>
          </c:spPr>
          <c:invertIfNegative val="0"/>
          <c:cat>
            <c:strRef>
              <c:f>SUMQ!$A$55:$A$73</c:f>
              <c:strCache>
                <c:ptCount val="19"/>
                <c:pt idx="0">
                  <c:v>Planning</c:v>
                </c:pt>
                <c:pt idx="1">
                  <c:v>Requirements</c:v>
                </c:pt>
                <c:pt idx="2">
                  <c:v>System Test Plan</c:v>
                </c:pt>
                <c:pt idx="3">
                  <c:v>REQ Inspection</c:v>
                </c:pt>
                <c:pt idx="4">
                  <c:v>High-Level Design</c:v>
                </c:pt>
                <c:pt idx="5">
                  <c:v>Integration Test Plan</c:v>
                </c:pt>
                <c:pt idx="6">
                  <c:v>HLD Inspection</c:v>
                </c:pt>
                <c:pt idx="7">
                  <c:v>Detailed Design</c:v>
                </c:pt>
                <c:pt idx="8">
                  <c:v>DLD Review</c:v>
                </c:pt>
                <c:pt idx="9">
                  <c:v>Test Development</c:v>
                </c:pt>
                <c:pt idx="10">
                  <c:v>DLD Inspection</c:v>
                </c:pt>
                <c:pt idx="11">
                  <c:v>Code</c:v>
                </c:pt>
                <c:pt idx="12">
                  <c:v>Code Review</c:v>
                </c:pt>
                <c:pt idx="13">
                  <c:v>Compile</c:v>
                </c:pt>
                <c:pt idx="14">
                  <c:v>Code Inspection</c:v>
                </c:pt>
                <c:pt idx="15">
                  <c:v>Unit Test</c:v>
                </c:pt>
                <c:pt idx="16">
                  <c:v>Build and Integration Test</c:v>
                </c:pt>
                <c:pt idx="17">
                  <c:v>System Test</c:v>
                </c:pt>
                <c:pt idx="18">
                  <c:v>Acceptance Test</c:v>
                </c:pt>
              </c:strCache>
            </c:strRef>
          </c:cat>
          <c:val>
            <c:numRef>
              <c:f>SUMQ!$F$55:$F$73</c:f>
              <c:numCache>
                <c:formatCode>0%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1.0044642857142856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2.0618556701030927E-2</c:v>
                </c:pt>
                <c:pt idx="8">
                  <c:v>0.38834951456310685</c:v>
                </c:pt>
                <c:pt idx="9">
                  <c:v>0</c:v>
                </c:pt>
                <c:pt idx="10">
                  <c:v>0</c:v>
                </c:pt>
                <c:pt idx="11">
                  <c:v>0.30882352941176477</c:v>
                </c:pt>
                <c:pt idx="12">
                  <c:v>0.53191489361702138</c:v>
                </c:pt>
                <c:pt idx="13">
                  <c:v>0</c:v>
                </c:pt>
                <c:pt idx="14">
                  <c:v>6.8181818181818177E-2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9647616"/>
        <c:axId val="49649536"/>
      </c:barChart>
      <c:catAx>
        <c:axId val="496476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MX"/>
                  <a:t>Phase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 rot="-2700000" vert="horz"/>
          <a:lstStyle/>
          <a:p>
            <a:pPr>
              <a:defRPr/>
            </a:pPr>
            <a:endParaRPr lang="es-MX"/>
          </a:p>
        </c:txPr>
        <c:crossAx val="49649536"/>
        <c:crosses val="autoZero"/>
        <c:auto val="1"/>
        <c:lblAlgn val="ctr"/>
        <c:lblOffset val="100"/>
        <c:noMultiLvlLbl val="0"/>
      </c:catAx>
      <c:valAx>
        <c:axId val="49649536"/>
        <c:scaling>
          <c:orientation val="minMax"/>
          <c:max val="1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s-MX"/>
                  <a:t>Yield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496476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DB8E7-EF7C-4FF9-94A8-6647B2DEB0AF}" type="datetimeFigureOut">
              <a:rPr lang="es-MX" smtClean="0"/>
              <a:pPr/>
              <a:t>24/06/2013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35562-D7A4-4D6E-8E6A-E67C21569317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6216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9DE64-AC7B-46F2-9625-4B62CCD31BFB}" type="slidenum">
              <a:rPr lang="es-MX" smtClean="0"/>
              <a:pPr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314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9DE64-AC7B-46F2-9625-4B62CCD31BFB}" type="slidenum">
              <a:rPr lang="es-MX" smtClean="0"/>
              <a:pPr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158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24/06/2013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24/06/2013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24/06/2013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24/06/2013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24/06/2013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24/06/2013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24/06/2013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24/06/2013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24/06/2013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24/06/2013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24/06/2013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4F07B-4100-49BA-8137-A52A753C5BE9}" type="datetimeFigureOut">
              <a:rPr lang="es-MX" smtClean="0"/>
              <a:pPr/>
              <a:t>24/06/2013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Nombre del Proyecto</a:t>
            </a:r>
            <a:br>
              <a:rPr lang="es-MX" dirty="0" smtClean="0"/>
            </a:br>
            <a:r>
              <a:rPr lang="es-MX" dirty="0" smtClean="0"/>
              <a:t>Reporte Semanal de Avance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Fecha del reporte</a:t>
            </a:r>
            <a:endParaRPr lang="es-MX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pruebas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Carlos Ramos Incháustegui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643794"/>
              </p:ext>
            </p:extLst>
          </p:nvPr>
        </p:nvGraphicFramePr>
        <p:xfrm>
          <a:off x="762000" y="2204864"/>
          <a:ext cx="7315200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Pruebas internas</a:t>
                      </a:r>
                      <a:r>
                        <a:rPr lang="es-MX" sz="1700" baseline="0" dirty="0" smtClean="0"/>
                        <a:t>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700" baseline="0" dirty="0" smtClean="0"/>
                        <a:t>Evidencias de pruebas realizadas.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baseline="0" dirty="0" smtClean="0"/>
                        <a:t>A petición del equipo llevaremos documentos de evidencias de las pruebas realizadas.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23528" y="378904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934933"/>
              </p:ext>
            </p:extLst>
          </p:nvPr>
        </p:nvGraphicFramePr>
        <p:xfrm>
          <a:off x="743123" y="4365104"/>
          <a:ext cx="7315200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Pruebas </a:t>
                      </a:r>
                      <a:r>
                        <a:rPr lang="es-MX" sz="1700" dirty="0" smtClean="0"/>
                        <a:t>integrales</a:t>
                      </a:r>
                      <a:endParaRPr lang="es-MX" sz="1700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700" baseline="0" dirty="0" smtClean="0"/>
                        <a:t>Períodos</a:t>
                      </a:r>
                      <a:endParaRPr lang="es-MX" sz="1700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700" baseline="0" dirty="0" smtClean="0"/>
                        <a:t>Estados</a:t>
                      </a:r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Ninguna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15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Reportes Individuales de Status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003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203325"/>
            <a:ext cx="6602413" cy="445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630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611488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055305"/>
              </p:ext>
            </p:extLst>
          </p:nvPr>
        </p:nvGraphicFramePr>
        <p:xfrm>
          <a:off x="1219200" y="4393912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</a:t>
                      </a:r>
                      <a:r>
                        <a:rPr lang="es-MX" baseline="0" dirty="0" smtClean="0"/>
                        <a:t>24/06/2013)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35 </a:t>
                      </a:r>
                      <a:r>
                        <a:rPr lang="es-MX" dirty="0" smtClean="0"/>
                        <a:t>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</a:t>
                      </a:r>
                      <a:r>
                        <a:rPr lang="es-MX" baseline="0" dirty="0" smtClean="0"/>
                        <a:t>(17/06/2013)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62%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41%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300697"/>
              </p:ext>
            </p:extLst>
          </p:nvPr>
        </p:nvGraphicFramePr>
        <p:xfrm>
          <a:off x="673100" y="1268760"/>
          <a:ext cx="77978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18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 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Horas Directas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Valor Ganado (EV)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Plan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Actual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Actual/Plan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Atraso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Plan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Actual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Actual/Plan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Atraso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Last Week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20:00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15:30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0,78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2,0%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3,11%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1,56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715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A la Fecha (through 23/06/13)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60:00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39:15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0,65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35%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10,8%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6,45%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40%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71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 per Week To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20:00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13:05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0,65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3,61%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2,15%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715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Completed Tasks To Date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28:49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39:09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1,36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>
                          <a:effectLst/>
                        </a:rPr>
                        <a:t> 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84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Trabajos </a:t>
            </a:r>
            <a:r>
              <a:rPr lang="es-MX" sz="2400" dirty="0" smtClean="0"/>
              <a:t>de mantenimiento</a:t>
            </a:r>
            <a:r>
              <a:rPr lang="es-MX" sz="24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Subestimación del producto </a:t>
            </a:r>
            <a:r>
              <a:rPr lang="es-MX" sz="2400" b="1" i="1" dirty="0" smtClean="0"/>
              <a:t>Asignar estados a elementos BSC</a:t>
            </a:r>
            <a:endParaRPr lang="es-MX" sz="2400" b="1" i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89742" y="3429000"/>
            <a:ext cx="83645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</a:t>
            </a:r>
            <a:r>
              <a:rPr lang="es-MX" sz="2400" b="1" dirty="0" smtClean="0"/>
              <a:t>corrección</a:t>
            </a:r>
            <a:r>
              <a:rPr lang="es-MX" sz="2400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Continuar con la carga extra de </a:t>
            </a:r>
            <a:r>
              <a:rPr lang="es-MX" sz="2400" dirty="0" err="1" smtClean="0"/>
              <a:t>task</a:t>
            </a:r>
            <a:r>
              <a:rPr lang="es-MX" sz="2400" dirty="0" smtClean="0"/>
              <a:t> </a:t>
            </a:r>
            <a:r>
              <a:rPr lang="es-MX" sz="2400" dirty="0" err="1" smtClean="0"/>
              <a:t>hours</a:t>
            </a:r>
            <a:endParaRPr lang="es-MX" sz="2400" dirty="0" smtClean="0"/>
          </a:p>
          <a:p>
            <a:endParaRPr lang="es-MX" sz="2400" dirty="0" smtClean="0"/>
          </a:p>
          <a:p>
            <a:r>
              <a:rPr lang="es-MX" sz="2400" dirty="0" smtClean="0"/>
              <a:t>Fecha </a:t>
            </a:r>
            <a:r>
              <a:rPr lang="es-MX" sz="2400" dirty="0"/>
              <a:t>Estimada de recuperación</a:t>
            </a:r>
            <a:r>
              <a:rPr lang="es-MX" sz="2400" dirty="0" smtClean="0"/>
              <a:t>: </a:t>
            </a:r>
            <a:r>
              <a:rPr lang="es-MX" sz="2400" dirty="0" smtClean="0"/>
              <a:t>17 </a:t>
            </a:r>
            <a:r>
              <a:rPr lang="es-MX" sz="2400" dirty="0" smtClean="0"/>
              <a:t>de junio de 2013</a:t>
            </a:r>
            <a:r>
              <a:rPr lang="es-MX" sz="2400" dirty="0" smtClean="0"/>
              <a:t>.</a:t>
            </a:r>
          </a:p>
          <a:p>
            <a:r>
              <a:rPr lang="es-MX" sz="2400" b="1" dirty="0" smtClean="0"/>
              <a:t>Fecha plan actual de terminación: 11 de noviembre de 2013</a:t>
            </a:r>
          </a:p>
          <a:p>
            <a:r>
              <a:rPr lang="es-MX" sz="2400" b="1" dirty="0" smtClean="0"/>
              <a:t>Fecha pronosticada de terminación: 17  de mayo de 2013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638024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439190"/>
            <a:ext cx="8229600" cy="7098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Tareas de la próxima semana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5861815"/>
              </p:ext>
            </p:extLst>
          </p:nvPr>
        </p:nvGraphicFramePr>
        <p:xfrm>
          <a:off x="457200" y="4404712"/>
          <a:ext cx="82296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Administración de Series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No está contemplado en el </a:t>
                      </a:r>
                      <a:r>
                        <a:rPr lang="es-MX" baseline="0" dirty="0" smtClean="0"/>
                        <a:t>plan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Recurso de criterios de semaforización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1 Título"/>
          <p:cNvSpPr txBox="1">
            <a:spLocks/>
          </p:cNvSpPr>
          <p:nvPr/>
        </p:nvSpPr>
        <p:spPr>
          <a:xfrm>
            <a:off x="609600" y="47667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/>
              <a:t>Tareas de la semana anterior</a:t>
            </a:r>
            <a:endParaRPr lang="es-MX" dirty="0"/>
          </a:p>
        </p:txBody>
      </p:sp>
      <p:graphicFrame>
        <p:nvGraphicFramePr>
          <p:cNvPr id="6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3596350"/>
              </p:ext>
            </p:extLst>
          </p:nvPr>
        </p:nvGraphicFramePr>
        <p:xfrm>
          <a:off x="609600" y="1268760"/>
          <a:ext cx="82296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Asignar estados</a:t>
                      </a:r>
                      <a:r>
                        <a:rPr lang="es-MX" baseline="0" dirty="0" smtClean="0"/>
                        <a:t> a elementos BSC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7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Status del Equipo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53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Nombre del proyecto</a:t>
            </a:r>
            <a:endParaRPr lang="es-MX" dirty="0"/>
          </a:p>
        </p:txBody>
      </p:sp>
      <p:graphicFrame>
        <p:nvGraphicFramePr>
          <p:cNvPr id="5" name="ChartEV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203563"/>
              </p:ext>
            </p:extLst>
          </p:nvPr>
        </p:nvGraphicFramePr>
        <p:xfrm>
          <a:off x="467544" y="1340768"/>
          <a:ext cx="8362900" cy="4585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070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>
                <a:solidFill>
                  <a:prstClr val="black"/>
                </a:solidFill>
              </a:rPr>
              <a:t>Nombre del Proyecto</a:t>
            </a:r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436204"/>
            <a:ext cx="8229600" cy="60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s-MX" dirty="0" smtClean="0">
                <a:solidFill>
                  <a:prstClr val="black"/>
                </a:solidFill>
              </a:rPr>
              <a:t>Status Ciclo: Adelantado</a:t>
            </a:r>
            <a:endParaRPr lang="es-MX" dirty="0">
              <a:solidFill>
                <a:prstClr val="black"/>
              </a:solidFill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32702"/>
              </p:ext>
            </p:extLst>
          </p:nvPr>
        </p:nvGraphicFramePr>
        <p:xfrm>
          <a:off x="1219200" y="3962400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894080"/>
                <a:gridCol w="1862666"/>
                <a:gridCol w="819574"/>
                <a:gridCol w="894080"/>
                <a:gridCol w="1639146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(20/08/2012)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36.98%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Adelantado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17.96%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(20/08/2012)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15.03%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Adelantado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23.36%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814" y="1160782"/>
            <a:ext cx="6296372" cy="227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986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Estado de Calidad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1676"/>
            <a:ext cx="8130813" cy="487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06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Reporte de Roles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EV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6852998"/>
              </p:ext>
            </p:extLst>
          </p:nvPr>
        </p:nvGraphicFramePr>
        <p:xfrm>
          <a:off x="-190500" y="764704"/>
          <a:ext cx="9154988" cy="5521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725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Diseño</a:t>
            </a:r>
            <a:endParaRPr lang="es-MX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 Nombre del Responsable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4800" y="361950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85080"/>
              </p:ext>
            </p:extLst>
          </p:nvPr>
        </p:nvGraphicFramePr>
        <p:xfrm>
          <a:off x="762000" y="2362200"/>
          <a:ext cx="7315200" cy="96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Apoyo</a:t>
                      </a:r>
                      <a:r>
                        <a:rPr lang="es-MX" sz="1700" baseline="0" dirty="0" smtClean="0"/>
                        <a:t> en el diseño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Apoyo en las</a:t>
                      </a:r>
                      <a:r>
                        <a:rPr lang="es-MX" sz="1700" baseline="0" dirty="0" smtClean="0"/>
                        <a:t> diferentes tareas de diseño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implementación</a:t>
            </a:r>
            <a:endParaRPr lang="es-MX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Nombre del Responsable</a:t>
            </a:r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5008" y="449580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968913"/>
              </p:ext>
            </p:extLst>
          </p:nvPr>
        </p:nvGraphicFramePr>
        <p:xfrm>
          <a:off x="762000" y="2209800"/>
          <a:ext cx="7315200" cy="701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Apoyo</a:t>
                      </a:r>
                      <a:r>
                        <a:rPr lang="es-MX" sz="1700" baseline="0" dirty="0" smtClean="0"/>
                        <a:t> en actividades de codificación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Apoyo</a:t>
                      </a:r>
                      <a:r>
                        <a:rPr lang="es-MX" sz="1700" baseline="0" dirty="0" smtClean="0"/>
                        <a:t> en general para la </a:t>
                      </a:r>
                      <a:r>
                        <a:rPr lang="es-MX" sz="1700" baseline="0" dirty="0" err="1" smtClean="0"/>
                        <a:t>codificacion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765850"/>
              </p:ext>
            </p:extLst>
          </p:nvPr>
        </p:nvGraphicFramePr>
        <p:xfrm>
          <a:off x="609600" y="5257800"/>
          <a:ext cx="7315200" cy="701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Velocidad</a:t>
                      </a:r>
                      <a:r>
                        <a:rPr lang="es-MX" sz="1700" baseline="0" dirty="0" smtClean="0"/>
                        <a:t> de Codificación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Por</a:t>
                      </a:r>
                      <a:r>
                        <a:rPr lang="es-MX" sz="1700" baseline="0" dirty="0" smtClean="0"/>
                        <a:t> tiempo no se elaboro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Support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Nombre del Responsable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234295"/>
              </p:ext>
            </p:extLst>
          </p:nvPr>
        </p:nvGraphicFramePr>
        <p:xfrm>
          <a:off x="762000" y="2133600"/>
          <a:ext cx="7315200" cy="96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Ninguna</a:t>
                      </a:r>
                      <a:r>
                        <a:rPr lang="es-MX" sz="1700" baseline="0" dirty="0" smtClean="0"/>
                        <a:t> tarea.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No se desempeñó</a:t>
                      </a:r>
                      <a:r>
                        <a:rPr lang="es-MX" sz="1700" baseline="0" dirty="0" smtClean="0"/>
                        <a:t> ninguna tarea durante la semana .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533400" y="4343400"/>
            <a:ext cx="205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  <a:defRPr/>
            </a:pPr>
            <a:r>
              <a:rPr lang="es-MX" u="sng" dirty="0"/>
              <a:t>Pendientes /Atrasos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886069"/>
              </p:ext>
            </p:extLst>
          </p:nvPr>
        </p:nvGraphicFramePr>
        <p:xfrm>
          <a:off x="762000" y="4712732"/>
          <a:ext cx="7620000" cy="96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0000"/>
                <a:gridCol w="38100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Sin pendientes.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Por el momento no se tienen</a:t>
                      </a:r>
                      <a:r>
                        <a:rPr lang="es-MX" sz="1700" baseline="0" dirty="0" smtClean="0"/>
                        <a:t> tareas pendientes.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5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50838"/>
            <a:ext cx="8229600" cy="63976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/>
              <a:t>Quality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1066800"/>
            <a:ext cx="8534400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s-MX" sz="2400" dirty="0" smtClean="0"/>
              <a:t>Responsable: Nombre del Responsable</a:t>
            </a:r>
          </a:p>
          <a:p>
            <a:pPr>
              <a:buFont typeface="Arial" pitchFamily="34" charset="0"/>
              <a:buNone/>
            </a:pPr>
            <a:endParaRPr lang="es-MX" sz="1100" dirty="0" smtClean="0"/>
          </a:p>
          <a:p>
            <a:pPr>
              <a:buFont typeface="Arial" pitchFamily="34" charset="0"/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Font typeface="Arial" pitchFamily="34" charset="0"/>
              <a:buNone/>
            </a:pPr>
            <a:endParaRPr lang="es-MX" sz="2000" u="sng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88620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716084"/>
              </p:ext>
            </p:extLst>
          </p:nvPr>
        </p:nvGraphicFramePr>
        <p:xfrm>
          <a:off x="762000" y="2133600"/>
          <a:ext cx="7315200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Presentación del estado de calidad en la junta semanal.</a:t>
                      </a:r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En la junta se dio un reporte del estado de la calidad del producto hasta el momento.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709249"/>
              </p:ext>
            </p:extLst>
          </p:nvPr>
        </p:nvGraphicFramePr>
        <p:xfrm>
          <a:off x="762000" y="4419600"/>
          <a:ext cx="7315200" cy="96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Presentar el estado de calidad del software hasta</a:t>
                      </a:r>
                      <a:r>
                        <a:rPr lang="es-MX" sz="1700" baseline="0" dirty="0" smtClean="0"/>
                        <a:t> el momento.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Se mostrará en la junta semanal el estado del producto.</a:t>
                      </a:r>
                      <a:endParaRPr lang="es-MX" sz="17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09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Planning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 Lizbeth Sánchez Zambrano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419174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978363"/>
              </p:ext>
            </p:extLst>
          </p:nvPr>
        </p:nvGraphicFramePr>
        <p:xfrm>
          <a:off x="762000" y="2133600"/>
          <a:ext cx="73152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Junta para</a:t>
                      </a:r>
                      <a:r>
                        <a:rPr lang="es-MX" sz="1700" baseline="0" dirty="0" smtClean="0"/>
                        <a:t> comentar como será la evaluación de las reuniones semanales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Consolidado de las tareas</a:t>
                      </a:r>
                      <a:r>
                        <a:rPr lang="es-MX" sz="1700" baseline="0" dirty="0" smtClean="0"/>
                        <a:t> de los miembros de trabajo</a:t>
                      </a:r>
                      <a:endParaRPr lang="es-MX" sz="1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 realizará a inicio de semana el</a:t>
                      </a:r>
                      <a:r>
                        <a:rPr lang="es-MX" sz="1700" baseline="0" dirty="0" smtClean="0"/>
                        <a:t> consolidado de las tareas de todos los miembros de trabajo</a:t>
                      </a:r>
                      <a:endParaRPr lang="es-MX" sz="17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096555"/>
              </p:ext>
            </p:extLst>
          </p:nvPr>
        </p:nvGraphicFramePr>
        <p:xfrm>
          <a:off x="762000" y="4941168"/>
          <a:ext cx="7315200" cy="96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Realización</a:t>
                      </a:r>
                      <a:r>
                        <a:rPr lang="es-MX" sz="1700" baseline="0" dirty="0" smtClean="0"/>
                        <a:t> de relanzamiento por parte de </a:t>
                      </a:r>
                      <a:r>
                        <a:rPr lang="es-MX" sz="1700" baseline="0" dirty="0" err="1" smtClean="0"/>
                        <a:t>Planning</a:t>
                      </a:r>
                      <a:r>
                        <a:rPr lang="es-MX" sz="1700" baseline="0" dirty="0" smtClean="0"/>
                        <a:t> Management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Falta</a:t>
                      </a:r>
                      <a:r>
                        <a:rPr lang="es-MX" sz="1700" baseline="0" dirty="0" smtClean="0"/>
                        <a:t> completar los datos necesarios en el archivo para el relanzamiento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Process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Nombre del Responsable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57200" y="388620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7" name="Table 5"/>
          <p:cNvGraphicFramePr>
            <a:graphicFrameLocks noGrp="1"/>
          </p:cNvGraphicFramePr>
          <p:nvPr/>
        </p:nvGraphicFramePr>
        <p:xfrm>
          <a:off x="762000" y="2133600"/>
          <a:ext cx="7315200" cy="96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Ejecución del proceso PSP por</a:t>
                      </a:r>
                      <a:r>
                        <a:rPr lang="es-MX" sz="1700" baseline="0" dirty="0" smtClean="0"/>
                        <a:t> parte de cada uno de los miembros de trabajo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051650"/>
              </p:ext>
            </p:extLst>
          </p:nvPr>
        </p:nvGraphicFramePr>
        <p:xfrm>
          <a:off x="762000" y="4419600"/>
          <a:ext cx="7315200" cy="701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Completar el formato</a:t>
                      </a:r>
                      <a:r>
                        <a:rPr lang="es-MX" sz="1700" baseline="0" dirty="0" smtClean="0"/>
                        <a:t> de relanzamiento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Interfaz con el usuario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Carlos Ramos Incháustegui</a:t>
            </a:r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5008" y="414908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691685"/>
              </p:ext>
            </p:extLst>
          </p:nvPr>
        </p:nvGraphicFramePr>
        <p:xfrm>
          <a:off x="762000" y="2060848"/>
          <a:ext cx="7315200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Agenda para</a:t>
                      </a:r>
                      <a:r>
                        <a:rPr lang="es-MX" sz="1700" baseline="0" dirty="0" smtClean="0"/>
                        <a:t> sesión de aclaración de dudas.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Como sabemos, en la reunión</a:t>
                      </a:r>
                      <a:r>
                        <a:rPr lang="es-MX" sz="1700" baseline="0" dirty="0" smtClean="0"/>
                        <a:t> del jueves pasado acordamos con el cliente reunirnos los miércoles de 11 a 12 para aclarar dudas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530988"/>
              </p:ext>
            </p:extLst>
          </p:nvPr>
        </p:nvGraphicFramePr>
        <p:xfrm>
          <a:off x="785192" y="4672176"/>
          <a:ext cx="7315200" cy="1310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Revisar</a:t>
                      </a:r>
                      <a:r>
                        <a:rPr lang="es-MX" sz="1700" baseline="0" dirty="0" smtClean="0"/>
                        <a:t> la creación de periodicidades (frecuencias) de evaluaciones.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 smtClean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Revisar</a:t>
                      </a:r>
                      <a:r>
                        <a:rPr lang="es-MX" sz="1700" baseline="0" dirty="0" smtClean="0"/>
                        <a:t> el bloqueo de periodicidades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29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681</Words>
  <Application>Microsoft Office PowerPoint</Application>
  <PresentationFormat>Presentación en pantalla (4:3)</PresentationFormat>
  <Paragraphs>217</Paragraphs>
  <Slides>20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Tema de Office</vt:lpstr>
      <vt:lpstr>Nombre del Proyecto Reporte Semanal de Avance</vt:lpstr>
      <vt:lpstr>Reporte de Roles</vt:lpstr>
      <vt:lpstr>Administrador de Diseño</vt:lpstr>
      <vt:lpstr>Administrador de implementación</vt:lpstr>
      <vt:lpstr>Support Manager</vt:lpstr>
      <vt:lpstr>Presentación de PowerPoint</vt:lpstr>
      <vt:lpstr>Planning Manager</vt:lpstr>
      <vt:lpstr>Process Manager</vt:lpstr>
      <vt:lpstr>Administrador de Interfaz con el usuario</vt:lpstr>
      <vt:lpstr>Administrador pruebas</vt:lpstr>
      <vt:lpstr>Reportes Individuales de Status</vt:lpstr>
      <vt:lpstr>Carlos Ramos Incháustegui</vt:lpstr>
      <vt:lpstr>Carlos Ramos Incháustegui</vt:lpstr>
      <vt:lpstr>Carlos Ramos Incháustegui</vt:lpstr>
      <vt:lpstr>Tareas de la próxima semana</vt:lpstr>
      <vt:lpstr>Status del Equipo</vt:lpstr>
      <vt:lpstr>Nombre del proyecto</vt:lpstr>
      <vt:lpstr>Presentación de PowerPoint</vt:lpstr>
      <vt:lpstr>Estado de Calidad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ROLES</dc:title>
  <dc:creator>Dahaliz</dc:creator>
  <cp:lastModifiedBy>Carlos Isaac Ramos Inchaustegui</cp:lastModifiedBy>
  <cp:revision>60</cp:revision>
  <dcterms:created xsi:type="dcterms:W3CDTF">2012-07-16T20:20:17Z</dcterms:created>
  <dcterms:modified xsi:type="dcterms:W3CDTF">2013-06-24T22:20:43Z</dcterms:modified>
</cp:coreProperties>
</file>