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82" r:id="rId4"/>
    <p:sldId id="258" r:id="rId5"/>
    <p:sldId id="300" r:id="rId6"/>
    <p:sldId id="383" r:id="rId7"/>
    <p:sldId id="260" r:id="rId8"/>
    <p:sldId id="384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85" r:id="rId17"/>
    <p:sldId id="386" r:id="rId18"/>
    <p:sldId id="387" r:id="rId19"/>
    <p:sldId id="388" r:id="rId20"/>
    <p:sldId id="389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90" r:id="rId34"/>
    <p:sldId id="391" r:id="rId35"/>
    <p:sldId id="392" r:id="rId36"/>
    <p:sldId id="393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60" d="100"/>
          <a:sy n="60" d="100"/>
        </p:scale>
        <p:origin x="-1354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10/07/2013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09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3176"/>
              </p:ext>
            </p:extLst>
          </p:nvPr>
        </p:nvGraphicFramePr>
        <p:xfrm>
          <a:off x="743123" y="1700808"/>
          <a:ext cx="7315200" cy="4617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MX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01431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67130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22/06/2014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61467"/>
            <a:ext cx="86487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25 TH hasta el 19 de agosto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30 TH hasta el 04 de noviembre</a:t>
            </a:r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04 de noviembre de 2013.</a:t>
            </a:r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054421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196752"/>
            <a:ext cx="681831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78949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78.85%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39.15%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22560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06/12/2013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06/09/2014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94736"/>
              </p:ext>
            </p:extLst>
          </p:nvPr>
        </p:nvGraphicFramePr>
        <p:xfrm>
          <a:off x="467544" y="1124744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24:00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03:56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100:00:00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60:51:00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39:09:00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39.15%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21.30%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4.93%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16.37%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76.85%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20:00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12:10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07:50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invertido en sesiones de trabajo para el proyecto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8904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a 30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a la semana, hasta el 7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590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090770"/>
              </p:ext>
            </p:extLst>
          </p:nvPr>
        </p:nvGraphicFramePr>
        <p:xfrm>
          <a:off x="467544" y="1916832"/>
          <a:ext cx="815759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Ningún producto completo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318277"/>
              </p:ext>
            </p:extLst>
          </p:nvPr>
        </p:nvGraphicFramePr>
        <p:xfrm>
          <a:off x="457200" y="1600200"/>
          <a:ext cx="8157592" cy="1356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2752"/>
                <a:gridCol w="4474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 posible tener que desarrollar primero un prototipo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96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1760061"/>
            <a:ext cx="6271260" cy="4206240"/>
          </a:xfrm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36789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2183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10/12/2013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05/09/2014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46943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15:27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0.77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4:33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4.88%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1.33%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9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59:33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20.3%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6.61%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18:24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11:55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4.05%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1.32%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30:02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1.77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-23:04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dedicado al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 (Reuniones en equipo con </a:t>
            </a:r>
            <a:r>
              <a:rPr lang="es-MX" sz="2400" dirty="0" err="1" smtClean="0"/>
              <a:t>Managment</a:t>
            </a:r>
            <a:r>
              <a:rPr lang="es-MX" sz="2400" dirty="0" smtClean="0"/>
              <a:t>, reuniones de definición del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, reunión individual para el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Taller de Liderazgo (4 </a:t>
            </a:r>
            <a:r>
              <a:rPr lang="es-MX" sz="2400" dirty="0" err="1" smtClean="0"/>
              <a:t>hrs</a:t>
            </a:r>
            <a:r>
              <a:rPr lang="es-MX" sz="2400" dirty="0" smtClean="0"/>
              <a:t>. dedicadas)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7 </a:t>
            </a:r>
            <a:r>
              <a:rPr lang="es-MX" sz="2400" dirty="0" err="1"/>
              <a:t>hrs</a:t>
            </a:r>
            <a:r>
              <a:rPr lang="es-MX" sz="2400" dirty="0"/>
              <a:t> adicionales las dos primeras semanas y 6 </a:t>
            </a:r>
            <a:r>
              <a:rPr lang="es-MX" sz="2400" dirty="0" err="1"/>
              <a:t>hrs</a:t>
            </a:r>
            <a:r>
              <a:rPr lang="es-MX" sz="2400" dirty="0"/>
              <a:t> mas las 20 </a:t>
            </a:r>
            <a:r>
              <a:rPr lang="es-MX" sz="2400" dirty="0" err="1"/>
              <a:t>hrs</a:t>
            </a:r>
            <a:r>
              <a:rPr lang="es-MX" sz="2400" dirty="0"/>
              <a:t>, la recuperación pronosticada es 04/11/2013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40580"/>
              </p:ext>
            </p:extLst>
          </p:nvPr>
        </p:nvGraphicFramePr>
        <p:xfrm>
          <a:off x="1524000" y="1397000"/>
          <a:ext cx="679241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Inicio del productor de</a:t>
                      </a:r>
                      <a:r>
                        <a:rPr lang="es-ES" baseline="0" dirty="0" smtClean="0">
                          <a:effectLst/>
                        </a:rPr>
                        <a:t> </a:t>
                      </a: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994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5429"/>
            <a:ext cx="7200800" cy="45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78432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54050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37.26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4.99%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117.18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13.65%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23.28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-55.28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556792"/>
            <a:ext cx="4486907" cy="165618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21288"/>
            <a:ext cx="8686800" cy="4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32088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25/10/2014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24/09/2014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13241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1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del proyecto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8273"/>
              </p:ext>
            </p:extLst>
          </p:nvPr>
        </p:nvGraphicFramePr>
        <p:xfrm>
          <a:off x="1524000" y="139700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 promedio por semana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8.09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08/09/2014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12.10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25/10/2014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11.55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05/09/2014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31041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6.64 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95736"/>
              </p:ext>
            </p:extLst>
          </p:nvPr>
        </p:nvGraphicFramePr>
        <p:xfrm>
          <a:off x="611560" y="1268760"/>
          <a:ext cx="8208912" cy="547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648072"/>
                <a:gridCol w="3960440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aseline="0" dirty="0" smtClean="0">
                          <a:solidFill>
                            <a:schemeClr val="tx1"/>
                          </a:solidFill>
                        </a:rPr>
                        <a:t>No se cumplirá la meta debido a la subestimación del 66% por lo que se </a:t>
                      </a:r>
                      <a:r>
                        <a:rPr lang="es-MX" sz="1600" baseline="0" dirty="0" smtClean="0">
                          <a:solidFill>
                            <a:schemeClr val="tx1"/>
                          </a:solidFill>
                        </a:rPr>
                        <a:t>propone que se incorporen 7 recursos adicionales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Generar </a:t>
                      </a:r>
                      <a:r>
                        <a:rPr lang="es-MX" sz="16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6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Avance del 33%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En progreso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75526"/>
              </p:ext>
            </p:extLst>
          </p:nvPr>
        </p:nvGraphicFramePr>
        <p:xfrm>
          <a:off x="611560" y="1268760"/>
          <a:ext cx="7848872" cy="518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Existe</a:t>
                      </a:r>
                      <a:r>
                        <a:rPr lang="es-MX" sz="1600" baseline="0" dirty="0" smtClean="0"/>
                        <a:t> una subestimación del 66% en </a:t>
                      </a:r>
                      <a:r>
                        <a:rPr lang="es-MX" sz="1600" baseline="0" dirty="0" smtClean="0"/>
                        <a:t>tiempo. Se propone que se integren dos recursos.</a:t>
                      </a:r>
                      <a:endParaRPr lang="es-ES" sz="1600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Existe un atraso de 38% en el cumplimiento de </a:t>
                      </a:r>
                      <a:r>
                        <a:rPr lang="es-MX" sz="1600" dirty="0" err="1" smtClean="0"/>
                        <a:t>task</a:t>
                      </a:r>
                      <a:r>
                        <a:rPr lang="es-MX" sz="1600" dirty="0" smtClean="0"/>
                        <a:t> </a:t>
                      </a:r>
                      <a:r>
                        <a:rPr lang="es-MX" sz="1600" dirty="0" err="1" smtClean="0"/>
                        <a:t>hours</a:t>
                      </a:r>
                      <a:r>
                        <a:rPr lang="es-MX" sz="1600" dirty="0" smtClean="0"/>
                        <a:t>. Se propone</a:t>
                      </a:r>
                      <a:r>
                        <a:rPr lang="es-MX" sz="1600" baseline="0" dirty="0" smtClean="0"/>
                        <a:t> entregar las </a:t>
                      </a:r>
                      <a:r>
                        <a:rPr lang="es-MX" sz="1600" baseline="0" dirty="0" err="1" smtClean="0"/>
                        <a:t>task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MX" sz="1600" baseline="0" dirty="0" err="1" smtClean="0"/>
                        <a:t>hours</a:t>
                      </a:r>
                      <a:r>
                        <a:rPr lang="es-MX" sz="1600" baseline="0" dirty="0" smtClean="0"/>
                        <a:t> planeadas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A la fecha no es</a:t>
                      </a:r>
                      <a:r>
                        <a:rPr lang="es-MX" sz="1600" baseline="0" dirty="0" smtClean="0"/>
                        <a:t> medible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76872"/>
            <a:ext cx="3967832" cy="28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65813"/>
            <a:ext cx="5112568" cy="244289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40201"/>
            <a:ext cx="4626260" cy="25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09892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652120" y="1052736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1052736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76590"/>
            <a:ext cx="2776941" cy="47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884244" y="1138983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1129650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18156"/>
            <a:ext cx="3114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88477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ontología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81160"/>
              </p:ext>
            </p:extLst>
          </p:nvPr>
        </p:nvGraphicFramePr>
        <p:xfrm>
          <a:off x="899592" y="5589240"/>
          <a:ext cx="705678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 Planeadas (09/07/2013)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LOC Actuales (09/07/2013)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20985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429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755576" y="5191075"/>
            <a:ext cx="2785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 smtClean="0"/>
              <a:t>Reporte de líneas de código</a:t>
            </a:r>
            <a:endParaRPr lang="es-MX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81"/>
              </p:ext>
            </p:extLst>
          </p:nvPr>
        </p:nvGraphicFramePr>
        <p:xfrm>
          <a:off x="762000" y="213360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06819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Soporte a VNC 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El líder esta a cargo del servidor y sus reinicios.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346"/>
              </p:ext>
            </p:extLst>
          </p:nvPr>
        </p:nvGraphicFramePr>
        <p:xfrm>
          <a:off x="755576" y="2364572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5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23429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484549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18563"/>
              </p:ext>
            </p:extLst>
          </p:nvPr>
        </p:nvGraphicFramePr>
        <p:xfrm>
          <a:off x="755576" y="2348880"/>
          <a:ext cx="7315200" cy="2087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MX" sz="17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odificación</a:t>
                      </a:r>
                      <a:r>
                        <a:rPr lang="es-MX" sz="17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 Proceso de Desarrollo de Ontologías, en base a las necesidades detectadas previamente.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Falta actualizar en </a:t>
                      </a:r>
                      <a:r>
                        <a:rPr lang="es-MX" sz="1700" dirty="0" err="1" smtClean="0"/>
                        <a:t>Subversion</a:t>
                      </a:r>
                      <a:r>
                        <a:rPr lang="es-MX" sz="1700" dirty="0" smtClean="0"/>
                        <a:t> (por la falla de energía eléctrica</a:t>
                      </a:r>
                      <a:r>
                        <a:rPr lang="es-MX" sz="1700" baseline="0" dirty="0" smtClean="0"/>
                        <a:t> del lunes 08/07/13</a:t>
                      </a:r>
                      <a:r>
                        <a:rPr lang="es-MX" sz="1700" dirty="0" smtClean="0"/>
                        <a:t>)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44583"/>
              </p:ext>
            </p:extLst>
          </p:nvPr>
        </p:nvGraphicFramePr>
        <p:xfrm>
          <a:off x="762000" y="2060848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31008"/>
              </p:ext>
            </p:extLst>
          </p:nvPr>
        </p:nvGraphicFramePr>
        <p:xfrm>
          <a:off x="785192" y="3356992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El bloqueo y desbloqueo de medición  lo estamos proponiendo manual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MX" sz="1700" dirty="0" smtClean="0"/>
                        <a:t>Levantamiento</a:t>
                      </a:r>
                      <a:r>
                        <a:rPr lang="es-MX" sz="1700" baseline="0" dirty="0" smtClean="0"/>
                        <a:t> de requerimientos y a</a:t>
                      </a:r>
                      <a:r>
                        <a:rPr lang="es-MX" sz="1700" dirty="0" smtClean="0"/>
                        <a:t>nálisis</a:t>
                      </a:r>
                      <a:r>
                        <a:rPr lang="es-MX" sz="1700" baseline="0" dirty="0" smtClean="0"/>
                        <a:t> de requerimientos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Documentar las diferencias entre las pantallas de estados y períodos y considerarlas para un estándar. En la siguiente reunión se planean los cambios en los productos.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</a:t>
                      </a:r>
                      <a:r>
                        <a:rPr lang="es-MX" sz="1700" baseline="0" dirty="0" smtClean="0"/>
                        <a:t>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 </a:t>
                      </a:r>
                      <a:r>
                        <a:rPr lang="es-MX" sz="1700" baseline="0" dirty="0" err="1" smtClean="0"/>
                        <a:t>Strategy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1458</Words>
  <Application>Microsoft Office PowerPoint</Application>
  <PresentationFormat>Presentación en pantalla (4:3)</PresentationFormat>
  <Paragraphs>432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236</cp:revision>
  <dcterms:created xsi:type="dcterms:W3CDTF">2012-07-16T20:20:17Z</dcterms:created>
  <dcterms:modified xsi:type="dcterms:W3CDTF">2013-07-10T23:19:45Z</dcterms:modified>
</cp:coreProperties>
</file>