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0" r:id="rId2"/>
    <p:sldId id="366" r:id="rId3"/>
    <p:sldId id="377" r:id="rId4"/>
    <p:sldId id="378" r:id="rId5"/>
    <p:sldId id="379" r:id="rId6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FC161"/>
    <a:srgbClr val="8BC842"/>
    <a:srgbClr val="0000CC"/>
    <a:srgbClr val="38903A"/>
    <a:srgbClr val="0066FF"/>
    <a:srgbClr val="6600CC"/>
    <a:srgbClr val="3333FF"/>
    <a:srgbClr val="89D18B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4" autoAdjust="0"/>
    <p:restoredTop sz="98029" autoAdjust="0"/>
  </p:normalViewPr>
  <p:slideViewPr>
    <p:cSldViewPr>
      <p:cViewPr>
        <p:scale>
          <a:sx n="100" d="100"/>
          <a:sy n="100" d="100"/>
        </p:scale>
        <p:origin x="-6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12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72B8-2E53-484C-8B7F-54F78E2D9E22}" type="datetimeFigureOut">
              <a:rPr lang="es-ES" smtClean="0"/>
              <a:pPr/>
              <a:t>18/06/2013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7A384-D2A9-4F2D-854A-FC02DEC32A8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81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CA1CDD-8289-4CCF-B3D0-34256582B98A}" type="slidenum">
              <a:rPr lang="es-ES_tradnl" smtClean="0">
                <a:latin typeface="Arial" pitchFamily="34" charset="0"/>
                <a:ea typeface="ＭＳ Ｐゴシック"/>
                <a:cs typeface="ＭＳ Ｐゴシック"/>
              </a:rPr>
              <a:pPr/>
              <a:t>1</a:t>
            </a:fld>
            <a:endParaRPr lang="es-ES_tradnl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4000496" y="2928934"/>
            <a:ext cx="4257660" cy="175260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>
            <a:lvl1pPr marL="0" indent="0" algn="r">
              <a:lnSpc>
                <a:spcPts val="24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Sub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57686" y="1357298"/>
            <a:ext cx="425766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03200"/>
            <a:ext cx="8229600" cy="368280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00108"/>
            <a:ext cx="4257676" cy="5214974"/>
          </a:xfrm>
        </p:spPr>
        <p:txBody>
          <a:bodyPr anchor="ctr"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 sz="1600">
                <a:solidFill>
                  <a:srgbClr val="336699"/>
                </a:solidFill>
              </a:defRPr>
            </a:lvl3pPr>
            <a:lvl4pPr>
              <a:buNone/>
              <a:defRPr sz="1600" i="0">
                <a:solidFill>
                  <a:srgbClr val="336699"/>
                </a:solidFill>
              </a:defRPr>
            </a:lvl4pPr>
            <a:lvl5pPr>
              <a:buNone/>
              <a:defRPr sz="1400">
                <a:solidFill>
                  <a:srgbClr val="336699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28" y="71414"/>
            <a:ext cx="8229600" cy="500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719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80118-41D1-4E4B-BB3C-54E92F8A1FEA}" type="datetimeFigureOut">
              <a:rPr lang="es-MX" smtClean="0"/>
              <a:pPr/>
              <a:t>18/06/2013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07FE-7E90-400D-A45D-B9CF3C37619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newsflash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rgbClr val="3366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i="1" kern="1200">
          <a:solidFill>
            <a:srgbClr val="3366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66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i="1" kern="1200">
          <a:solidFill>
            <a:srgbClr val="3366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628800"/>
            <a:ext cx="7776864" cy="1872208"/>
          </a:xfrm>
        </p:spPr>
        <p:txBody>
          <a:bodyPr>
            <a:no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SWBStrategy</a:t>
            </a:r>
            <a:r>
              <a:rPr lang="es-MX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15616" y="3717032"/>
            <a:ext cx="7776864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MX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0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4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126876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00232" y="357166"/>
            <a:ext cx="441018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20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s-ES" sz="3200" dirty="0">
                <a:latin typeface="+mj-lt"/>
                <a:ea typeface="+mj-ea"/>
                <a:cs typeface="+mj-cs"/>
              </a:rPr>
              <a:t>Valor ganado acumulado </a:t>
            </a:r>
            <a:endParaRPr lang="es-MX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3508" y="5516872"/>
            <a:ext cx="8856984" cy="265330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just"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s-ES" sz="1400" b="1" dirty="0" smtClean="0"/>
              <a:t>Avance Actual: </a:t>
            </a:r>
            <a:r>
              <a:rPr lang="es-ES" sz="1400" b="1" dirty="0" smtClean="0"/>
              <a:t>3.03 </a:t>
            </a:r>
            <a:r>
              <a:rPr lang="es-ES" sz="1400" b="1" dirty="0" smtClean="0"/>
              <a:t>%</a:t>
            </a:r>
            <a:r>
              <a:rPr lang="es-ES" sz="1400" dirty="0" smtClean="0"/>
              <a:t>     </a:t>
            </a:r>
            <a:r>
              <a:rPr lang="es-ES" sz="1400" dirty="0" smtClean="0"/>
              <a:t>            </a:t>
            </a:r>
            <a:r>
              <a:rPr lang="es-ES" sz="1400" b="1" dirty="0" smtClean="0"/>
              <a:t>Avance Esperado:</a:t>
            </a:r>
            <a:r>
              <a:rPr lang="es-ES" sz="1400" dirty="0" smtClean="0"/>
              <a:t> </a:t>
            </a:r>
            <a:r>
              <a:rPr lang="es-ES" sz="1400" b="1" dirty="0" smtClean="0"/>
              <a:t>8.23%               Estatus </a:t>
            </a:r>
            <a:r>
              <a:rPr lang="es-ES" sz="1400" b="1" dirty="0"/>
              <a:t>:  </a:t>
            </a:r>
            <a:r>
              <a:rPr lang="es-ES" sz="1400" b="1" dirty="0"/>
              <a:t>Atrasado </a:t>
            </a:r>
            <a:r>
              <a:rPr lang="es-ES" sz="1400" b="1" dirty="0" smtClean="0"/>
              <a:t>47%             </a:t>
            </a:r>
            <a:r>
              <a:rPr lang="es-ES" sz="1400" b="1" dirty="0" smtClean="0"/>
              <a:t>Horas:  </a:t>
            </a:r>
            <a:r>
              <a:rPr lang="es-ES" sz="1400" b="1" dirty="0" smtClean="0"/>
              <a:t>63% de atraso</a:t>
            </a:r>
            <a:endParaRPr lang="es-ES" sz="1400" b="1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990440" y="6092508"/>
            <a:ext cx="2077542" cy="262252"/>
          </a:xfrm>
          <a:prstGeom prst="rect">
            <a:avLst/>
          </a:prstGeom>
          <a:noFill/>
          <a:ln w="25400" algn="ctr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just" defTabSz="762000" eaLnBrk="0" hangingPunct="0">
              <a:spcBef>
                <a:spcPct val="50000"/>
              </a:spcBef>
            </a:pPr>
            <a:r>
              <a:rPr lang="es-MX" sz="1100" b="1" dirty="0"/>
              <a:t>Fecha </a:t>
            </a:r>
            <a:r>
              <a:rPr lang="es-MX" sz="1100" b="1" dirty="0"/>
              <a:t> Plan - Inicio: 03/06/2013  </a:t>
            </a:r>
            <a:endParaRPr lang="es-ES" sz="1100" b="1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12162" y="6093296"/>
            <a:ext cx="210185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just" defTabSz="762000" eaLnBrk="0" hangingPunct="0">
              <a:spcBef>
                <a:spcPct val="50000"/>
              </a:spcBef>
            </a:pPr>
            <a:r>
              <a:rPr lang="es-ES" sz="1100" b="1" dirty="0"/>
              <a:t>Fecha del Reporte:  </a:t>
            </a:r>
            <a:r>
              <a:rPr lang="es-ES" sz="1100" b="1" dirty="0"/>
              <a:t>18/06/2013</a:t>
            </a:r>
            <a:endParaRPr lang="es-ES" sz="11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9062"/>
            <a:ext cx="6336704" cy="36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318441" y="506548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</a:t>
            </a:r>
            <a:r>
              <a:rPr lang="es-MX" sz="1100" b="1" dirty="0" smtClean="0"/>
              <a:t>actual</a:t>
            </a:r>
            <a:r>
              <a:rPr lang="es-MX" sz="1100" b="1" dirty="0" smtClean="0"/>
              <a:t>:                 11/11/2012  </a:t>
            </a:r>
            <a:endParaRPr lang="es-ES" sz="110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910729" y="504643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pronosticada:   12/06/2014  </a:t>
            </a:r>
            <a:endParaRPr lang="es-ES" sz="11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12162" y="506548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planeada:            4/11/2012 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9383193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928794" y="785794"/>
            <a:ext cx="38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latin typeface="+mj-lt"/>
                <a:ea typeface="+mj-ea"/>
                <a:cs typeface="+mj-cs"/>
              </a:rPr>
              <a:t>Resumen Semanal</a:t>
            </a:r>
            <a:endParaRPr lang="es-MX" sz="3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4508"/>
              </p:ext>
            </p:extLst>
          </p:nvPr>
        </p:nvGraphicFramePr>
        <p:xfrm>
          <a:off x="1219200" y="422108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49.25%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1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95" y="1628800"/>
            <a:ext cx="5411644" cy="2520280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8593"/>
              </p:ext>
            </p:extLst>
          </p:nvPr>
        </p:nvGraphicFramePr>
        <p:xfrm>
          <a:off x="539552" y="1468946"/>
          <a:ext cx="8280920" cy="17440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8092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Causas</a:t>
                      </a:r>
                      <a:r>
                        <a:rPr lang="es-MX" sz="1700" baseline="0" dirty="0" smtClean="0"/>
                        <a:t> de Atraso</a:t>
                      </a:r>
                      <a:endParaRPr lang="es-MX" sz="1700" dirty="0"/>
                    </a:p>
                  </a:txBody>
                  <a:tcPr/>
                </a:tc>
              </a:tr>
              <a:tr h="1154978">
                <a:tc>
                  <a:txBody>
                    <a:bodyPr/>
                    <a:lstStyle/>
                    <a:p>
                      <a:endParaRPr lang="es-MX" sz="17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dirty="0" smtClean="0"/>
                        <a:t>Tiempo en aprendizaje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Dashboard</a:t>
                      </a:r>
                      <a:r>
                        <a:rPr lang="es-MX" sz="1700" baseline="0" dirty="0" smtClean="0"/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Tiempo dedicado a mantenimiento, asesorías y médico.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El equipo percibe demasiados distractores.</a:t>
                      </a:r>
                      <a:endParaRPr lang="es-MX" sz="17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00995"/>
              </p:ext>
            </p:extLst>
          </p:nvPr>
        </p:nvGraphicFramePr>
        <p:xfrm>
          <a:off x="539552" y="3508608"/>
          <a:ext cx="8317588" cy="143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45886"/>
                <a:gridCol w="2071702"/>
              </a:tblGrid>
              <a:tr h="560653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Acciones</a:t>
                      </a:r>
                      <a:r>
                        <a:rPr lang="es-MX" sz="1700" baseline="0" dirty="0" smtClean="0"/>
                        <a:t> de Corrección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Fecha estimada de Recuperación</a:t>
                      </a:r>
                      <a:endParaRPr lang="es-MX" sz="1700" dirty="0"/>
                    </a:p>
                  </a:txBody>
                  <a:tcPr/>
                </a:tc>
              </a:tr>
              <a:tr h="308359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Invertir </a:t>
                      </a:r>
                      <a:r>
                        <a:rPr lang="es-MX" sz="1600" dirty="0" smtClean="0"/>
                        <a:t>mas horas de </a:t>
                      </a:r>
                      <a:r>
                        <a:rPr lang="es-MX" sz="1600" dirty="0" smtClean="0"/>
                        <a:t>recuperación (incrementar las </a:t>
                      </a:r>
                      <a:r>
                        <a:rPr lang="es-MX" sz="1600" dirty="0" err="1" smtClean="0"/>
                        <a:t>task</a:t>
                      </a:r>
                      <a:r>
                        <a:rPr lang="es-MX" sz="1600" dirty="0" smtClean="0"/>
                        <a:t> </a:t>
                      </a:r>
                      <a:r>
                        <a:rPr lang="es-MX" sz="1600" dirty="0" err="1" smtClean="0"/>
                        <a:t>hours</a:t>
                      </a:r>
                      <a:r>
                        <a:rPr lang="es-MX" sz="1600" dirty="0" smtClean="0"/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Cambiarse</a:t>
                      </a:r>
                      <a:r>
                        <a:rPr lang="es-MX" sz="1600" baseline="0" dirty="0" smtClean="0"/>
                        <a:t> de lugar de trabajo a un área menos distractora (sombrillas)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15/07/2013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97183"/>
              </p:ext>
            </p:extLst>
          </p:nvPr>
        </p:nvGraphicFramePr>
        <p:xfrm>
          <a:off x="714348" y="1643050"/>
          <a:ext cx="7286675" cy="32493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69620"/>
                <a:gridCol w="3717055"/>
              </a:tblGrid>
              <a:tr h="437526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smtClean="0"/>
                        <a:t>Riesgos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Acciones de mitigación</a:t>
                      </a:r>
                      <a:endParaRPr lang="es-MX" sz="18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 smtClean="0"/>
                        <a:t>Falta de especificación de los requerimientos faltantes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El día de mañana esperamos tener un reunión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 el cliente para acordar una agenda para aclara dudas sobre detalles en los requerimientos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Las funcionalidades cubiertas son menos a las esperadas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 continuamos sin cubrir las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hours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comprometidas a finales de octubre faltarían funcionalidades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Incumplimiento de las </a:t>
                      </a:r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task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hours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planeadas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El equipo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declaró buscar cubrir las horas comprometidas para recuperarnos el 15 de julio </a:t>
                      </a:r>
                    </a:p>
                    <a:p>
                      <a:pPr algn="l" fontAlgn="b"/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del presente.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 tamaño real de los requerimientos no definidos resulte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mayor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que el estimado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 tiene detectado una subestimación de 1.98% en los tamaños de los componentes y se le daremos seguimiento para detectar si se incrementa y tomar decisiones oportunamente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Instituc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19857</TotalTime>
  <Words>262</Words>
  <Application>Microsoft Office PowerPoint</Application>
  <PresentationFormat>Presentación en pantalla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Presentación Institucional</vt:lpstr>
      <vt:lpstr>           SWBStrategy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Institucional</dc:title>
  <dc:creator>Miguel Angel Arroyo Rosales</dc:creator>
  <cp:lastModifiedBy>Carlos Isaac Ramos Inchaustegui</cp:lastModifiedBy>
  <cp:revision>1467</cp:revision>
  <dcterms:created xsi:type="dcterms:W3CDTF">2009-03-04T17:43:40Z</dcterms:created>
  <dcterms:modified xsi:type="dcterms:W3CDTF">2013-06-18T16:17:12Z</dcterms:modified>
</cp:coreProperties>
</file>